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95"/>
  </p:notesMasterIdLst>
  <p:handoutMasterIdLst>
    <p:handoutMasterId r:id="rId96"/>
  </p:handoutMasterIdLst>
  <p:sldIdLst>
    <p:sldId id="261" r:id="rId2"/>
    <p:sldId id="264" r:id="rId3"/>
    <p:sldId id="265" r:id="rId4"/>
    <p:sldId id="266" r:id="rId5"/>
    <p:sldId id="267" r:id="rId6"/>
    <p:sldId id="268" r:id="rId7"/>
    <p:sldId id="269" r:id="rId8"/>
    <p:sldId id="270" r:id="rId9"/>
    <p:sldId id="271" r:id="rId10"/>
    <p:sldId id="272" r:id="rId11"/>
    <p:sldId id="273" r:id="rId12"/>
    <p:sldId id="274" r:id="rId13"/>
    <p:sldId id="439" r:id="rId14"/>
    <p:sldId id="441" r:id="rId15"/>
    <p:sldId id="275" r:id="rId16"/>
    <p:sldId id="276" r:id="rId17"/>
    <p:sldId id="277" r:id="rId18"/>
    <p:sldId id="278" r:id="rId19"/>
    <p:sldId id="279" r:id="rId20"/>
    <p:sldId id="280" r:id="rId21"/>
    <p:sldId id="281" r:id="rId22"/>
    <p:sldId id="282" r:id="rId23"/>
    <p:sldId id="443" r:id="rId24"/>
    <p:sldId id="444" r:id="rId25"/>
    <p:sldId id="283" r:id="rId26"/>
    <p:sldId id="284" r:id="rId27"/>
    <p:sldId id="442" r:id="rId28"/>
    <p:sldId id="285" r:id="rId29"/>
    <p:sldId id="339" r:id="rId30"/>
    <p:sldId id="340" r:id="rId31"/>
    <p:sldId id="341" r:id="rId32"/>
    <p:sldId id="342" r:id="rId33"/>
    <p:sldId id="343" r:id="rId34"/>
    <p:sldId id="344" r:id="rId35"/>
    <p:sldId id="345" r:id="rId36"/>
    <p:sldId id="348" r:id="rId37"/>
    <p:sldId id="349" r:id="rId38"/>
    <p:sldId id="350" r:id="rId39"/>
    <p:sldId id="351" r:id="rId40"/>
    <p:sldId id="354" r:id="rId41"/>
    <p:sldId id="355" r:id="rId42"/>
    <p:sldId id="356" r:id="rId43"/>
    <p:sldId id="357" r:id="rId44"/>
    <p:sldId id="364" r:id="rId45"/>
    <p:sldId id="365" r:id="rId46"/>
    <p:sldId id="366" r:id="rId47"/>
    <p:sldId id="286" r:id="rId48"/>
    <p:sldId id="445" r:id="rId49"/>
    <p:sldId id="287" r:id="rId50"/>
    <p:sldId id="326" r:id="rId51"/>
    <p:sldId id="447" r:id="rId52"/>
    <p:sldId id="448" r:id="rId53"/>
    <p:sldId id="446" r:id="rId54"/>
    <p:sldId id="369" r:id="rId55"/>
    <p:sldId id="288" r:id="rId56"/>
    <p:sldId id="290" r:id="rId57"/>
    <p:sldId id="291" r:id="rId58"/>
    <p:sldId id="292" r:id="rId59"/>
    <p:sldId id="293" r:id="rId60"/>
    <p:sldId id="371" r:id="rId61"/>
    <p:sldId id="372" r:id="rId62"/>
    <p:sldId id="373" r:id="rId63"/>
    <p:sldId id="374" r:id="rId64"/>
    <p:sldId id="449" r:id="rId65"/>
    <p:sldId id="370" r:id="rId66"/>
    <p:sldId id="368" r:id="rId67"/>
    <p:sldId id="296" r:id="rId68"/>
    <p:sldId id="297" r:id="rId69"/>
    <p:sldId id="298" r:id="rId70"/>
    <p:sldId id="299" r:id="rId71"/>
    <p:sldId id="300" r:id="rId72"/>
    <p:sldId id="301" r:id="rId73"/>
    <p:sldId id="302" r:id="rId74"/>
    <p:sldId id="303" r:id="rId75"/>
    <p:sldId id="305" r:id="rId76"/>
    <p:sldId id="294" r:id="rId77"/>
    <p:sldId id="295" r:id="rId78"/>
    <p:sldId id="306" r:id="rId79"/>
    <p:sldId id="307" r:id="rId80"/>
    <p:sldId id="308" r:id="rId81"/>
    <p:sldId id="309" r:id="rId82"/>
    <p:sldId id="310" r:id="rId83"/>
    <p:sldId id="311" r:id="rId84"/>
    <p:sldId id="313" r:id="rId85"/>
    <p:sldId id="314" r:id="rId86"/>
    <p:sldId id="315" r:id="rId87"/>
    <p:sldId id="316" r:id="rId88"/>
    <p:sldId id="317" r:id="rId89"/>
    <p:sldId id="376" r:id="rId90"/>
    <p:sldId id="375" r:id="rId91"/>
    <p:sldId id="319" r:id="rId92"/>
    <p:sldId id="323" r:id="rId93"/>
    <p:sldId id="333" r:id="rId94"/>
  </p:sldIdLst>
  <p:sldSz cx="9144000" cy="6858000" type="screen4x3"/>
  <p:notesSz cx="6858000" cy="9144000"/>
  <p:defaultTextStyle>
    <a:defPPr>
      <a:defRPr lang="sr-Latn-C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38C"/>
    <a:srgbClr val="0B28A1"/>
    <a:srgbClr val="0C2AAC"/>
    <a:srgbClr val="112A71"/>
    <a:srgbClr val="122E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7792" autoAdjust="0"/>
    <p:restoredTop sz="89398" autoAdjust="0"/>
  </p:normalViewPr>
  <p:slideViewPr>
    <p:cSldViewPr>
      <p:cViewPr varScale="1">
        <p:scale>
          <a:sx n="67" d="100"/>
          <a:sy n="67" d="100"/>
        </p:scale>
        <p:origin x="-12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1" d="100"/>
          <a:sy n="91" d="100"/>
        </p:scale>
        <p:origin x="375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OLD-D\Kiki\Fax\Izobrazba%20certifikatora\Usavrsavanje2018\Ucina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OLD-D\Kiki\Fax\Izobrazba%20certifikatora\Usavrsavanje2018\Ucina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r-H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Sheet1!$A$6</c:f>
              <c:strCache>
                <c:ptCount val="1"/>
                <c:pt idx="0">
                  <c:v>COP - Tpol=35°C - REFERENTNA DT</c:v>
                </c:pt>
              </c:strCache>
            </c:strRef>
          </c:tx>
          <c:spPr>
            <a:ln w="19050" cap="rnd" cmpd="sng" algn="ctr">
              <a:solidFill>
                <a:schemeClr val="accent1"/>
              </a:solidFill>
              <a:prstDash val="solid"/>
              <a:round/>
            </a:ln>
            <a:effectLst/>
          </c:spPr>
          <c:marker>
            <c:symbol val="circle"/>
            <c:size val="5"/>
            <c:spPr>
              <a:solidFill>
                <a:schemeClr val="accent1"/>
              </a:solidFill>
              <a:ln w="9525" cap="flat" cmpd="sng" algn="ctr">
                <a:solidFill>
                  <a:schemeClr val="accent1"/>
                </a:solidFill>
                <a:prstDash val="solid"/>
                <a:round/>
              </a:ln>
              <a:effectLst/>
            </c:spPr>
          </c:marker>
          <c:xVal>
            <c:numRef>
              <c:f>Sheet1!$B$5:$F$5</c:f>
              <c:numCache>
                <c:formatCode>General</c:formatCode>
                <c:ptCount val="5"/>
                <c:pt idx="0">
                  <c:v>-7</c:v>
                </c:pt>
                <c:pt idx="1">
                  <c:v>2</c:v>
                </c:pt>
                <c:pt idx="2">
                  <c:v>7</c:v>
                </c:pt>
                <c:pt idx="3">
                  <c:v>15</c:v>
                </c:pt>
                <c:pt idx="4">
                  <c:v>20</c:v>
                </c:pt>
              </c:numCache>
            </c:numRef>
          </c:xVal>
          <c:yVal>
            <c:numRef>
              <c:f>Sheet1!$B$6:$F$6</c:f>
              <c:numCache>
                <c:formatCode>General</c:formatCode>
                <c:ptCount val="5"/>
                <c:pt idx="0">
                  <c:v>2.7</c:v>
                </c:pt>
                <c:pt idx="1">
                  <c:v>3.1</c:v>
                </c:pt>
                <c:pt idx="2">
                  <c:v>3.7</c:v>
                </c:pt>
                <c:pt idx="3">
                  <c:v>4.3</c:v>
                </c:pt>
                <c:pt idx="4">
                  <c:v>4.9000000000000004</c:v>
                </c:pt>
              </c:numCache>
            </c:numRef>
          </c:yVal>
          <c:smooth val="0"/>
        </c:ser>
        <c:ser>
          <c:idx val="1"/>
          <c:order val="1"/>
          <c:tx>
            <c:strRef>
              <c:f>Sheet1!$A$7</c:f>
              <c:strCache>
                <c:ptCount val="1"/>
                <c:pt idx="0">
                  <c:v>COP - Tpol=45°C - REFERENTNA DT</c:v>
                </c:pt>
              </c:strCache>
            </c:strRef>
          </c:tx>
          <c:spPr>
            <a:ln w="19050" cap="rnd" cmpd="sng" algn="ctr">
              <a:solidFill>
                <a:schemeClr val="accent2"/>
              </a:solidFill>
              <a:prstDash val="solid"/>
              <a:round/>
            </a:ln>
            <a:effectLst/>
          </c:spPr>
          <c:marker>
            <c:symbol val="circle"/>
            <c:size val="5"/>
            <c:spPr>
              <a:solidFill>
                <a:schemeClr val="accent2"/>
              </a:solidFill>
              <a:ln w="9525" cap="flat" cmpd="sng" algn="ctr">
                <a:solidFill>
                  <a:schemeClr val="accent2"/>
                </a:solidFill>
                <a:prstDash val="solid"/>
                <a:round/>
              </a:ln>
              <a:effectLst/>
            </c:spPr>
          </c:marker>
          <c:xVal>
            <c:numRef>
              <c:f>Sheet1!$B$5:$F$5</c:f>
              <c:numCache>
                <c:formatCode>General</c:formatCode>
                <c:ptCount val="5"/>
                <c:pt idx="0">
                  <c:v>-7</c:v>
                </c:pt>
                <c:pt idx="1">
                  <c:v>2</c:v>
                </c:pt>
                <c:pt idx="2">
                  <c:v>7</c:v>
                </c:pt>
                <c:pt idx="3">
                  <c:v>15</c:v>
                </c:pt>
                <c:pt idx="4">
                  <c:v>20</c:v>
                </c:pt>
              </c:numCache>
            </c:numRef>
          </c:xVal>
          <c:yVal>
            <c:numRef>
              <c:f>Sheet1!$B$7:$F$7</c:f>
              <c:numCache>
                <c:formatCode>General</c:formatCode>
                <c:ptCount val="5"/>
                <c:pt idx="0">
                  <c:v>2</c:v>
                </c:pt>
                <c:pt idx="1">
                  <c:v>2.2999999999999998</c:v>
                </c:pt>
                <c:pt idx="2">
                  <c:v>2.8</c:v>
                </c:pt>
                <c:pt idx="3">
                  <c:v>3.3</c:v>
                </c:pt>
                <c:pt idx="4">
                  <c:v>3.5</c:v>
                </c:pt>
              </c:numCache>
            </c:numRef>
          </c:yVal>
          <c:smooth val="0"/>
        </c:ser>
        <c:dLbls>
          <c:showLegendKey val="0"/>
          <c:showVal val="0"/>
          <c:showCatName val="0"/>
          <c:showSerName val="0"/>
          <c:showPercent val="0"/>
          <c:showBubbleSize val="0"/>
        </c:dLbls>
        <c:axId val="44045056"/>
        <c:axId val="44047360"/>
      </c:scatterChart>
      <c:valAx>
        <c:axId val="44045056"/>
        <c:scaling>
          <c:orientation val="minMax"/>
          <c:max val="22"/>
          <c:min val="-7"/>
        </c:scaling>
        <c:delete val="0"/>
        <c:axPos val="b"/>
        <c:majorGridlines>
          <c:spPr>
            <a:ln w="9525" cap="flat" cmpd="sng" algn="ctr">
              <a:solidFill>
                <a:schemeClr val="tx1">
                  <a:lumMod val="15000"/>
                  <a:lumOff val="85000"/>
                </a:schemeClr>
              </a:solidFill>
              <a:prstDash val="solid"/>
              <a:round/>
            </a:ln>
            <a:effectLst/>
          </c:spPr>
        </c:majorGridlines>
        <c:title>
          <c:tx>
            <c:rich>
              <a:bodyPr rot="0" spcFirstLastPara="1" vertOverflow="ellipsis" vert="horz" wrap="square" anchor="ctr" anchorCtr="1"/>
              <a:lstStyle/>
              <a:p>
                <a:pPr>
                  <a:defRPr lang="en-GB" sz="1400" b="0" i="0" u="none" strike="noStrike" kern="1200" baseline="0">
                    <a:solidFill>
                      <a:schemeClr val="tx1"/>
                    </a:solidFill>
                    <a:latin typeface="+mn-lt"/>
                    <a:ea typeface="+mn-ea"/>
                    <a:cs typeface="+mn-cs"/>
                  </a:defRPr>
                </a:pPr>
                <a:r>
                  <a:rPr lang="hr-HR" sz="1400">
                    <a:solidFill>
                      <a:schemeClr val="tx1"/>
                    </a:solidFill>
                  </a:rPr>
                  <a:t>Temperatura vanjskog zraka, °C</a:t>
                </a:r>
              </a:p>
            </c:rich>
          </c:tx>
          <c:layout>
            <c:manualLayout>
              <c:xMode val="edge"/>
              <c:yMode val="edge"/>
              <c:x val="0.378716668003094"/>
              <c:y val="0.89780146185854903"/>
            </c:manualLayout>
          </c:layout>
          <c:overlay val="0"/>
          <c:spPr>
            <a:noFill/>
            <a:ln>
              <a:noFill/>
            </a:ln>
            <a:effectLst/>
          </c:spPr>
        </c:title>
        <c:numFmt formatCode="General" sourceLinked="1"/>
        <c:majorTickMark val="none"/>
        <c:minorTickMark val="none"/>
        <c:tickLblPos val="nextTo"/>
        <c:spPr>
          <a:noFill/>
          <a:ln w="25400" cap="flat" cmpd="sng" algn="ctr">
            <a:solidFill>
              <a:schemeClr val="tx1"/>
            </a:solidFill>
            <a:prstDash val="solid"/>
            <a:round/>
            <a:tailEnd type="triangle" w="med" len="lg"/>
          </a:ln>
          <a:effectLst/>
        </c:spPr>
        <c:txPr>
          <a:bodyPr rot="-60000000" spcFirstLastPara="1" vertOverflow="ellipsis" vert="horz" wrap="square" anchor="ctr" anchorCtr="1"/>
          <a:lstStyle/>
          <a:p>
            <a:pPr>
              <a:defRPr lang="en-GB" sz="1200" b="0" i="0" u="none" strike="noStrike" kern="1200" baseline="0">
                <a:solidFill>
                  <a:schemeClr val="tx1"/>
                </a:solidFill>
                <a:latin typeface="+mn-lt"/>
                <a:ea typeface="+mn-ea"/>
                <a:cs typeface="+mn-cs"/>
              </a:defRPr>
            </a:pPr>
            <a:endParaRPr lang="sr-Latn-RS"/>
          </a:p>
        </c:txPr>
        <c:crossAx val="44047360"/>
        <c:crosses val="autoZero"/>
        <c:crossBetween val="midCat"/>
        <c:majorUnit val="2"/>
      </c:valAx>
      <c:valAx>
        <c:axId val="44047360"/>
        <c:scaling>
          <c:orientation val="minMax"/>
        </c:scaling>
        <c:delete val="0"/>
        <c:axPos val="l"/>
        <c:majorGridlines>
          <c:spPr>
            <a:ln w="9525" cap="flat" cmpd="sng" algn="ctr">
              <a:solidFill>
                <a:schemeClr val="tx1">
                  <a:lumMod val="15000"/>
                  <a:lumOff val="85000"/>
                </a:schemeClr>
              </a:solidFill>
              <a:prstDash val="solid"/>
              <a:round/>
            </a:ln>
            <a:effectLst/>
          </c:spPr>
        </c:majorGridlines>
        <c:title>
          <c:tx>
            <c:rich>
              <a:bodyPr rot="0" spcFirstLastPara="1" vertOverflow="ellipsis" vert="horz" wrap="square" anchor="ctr" anchorCtr="1"/>
              <a:lstStyle/>
              <a:p>
                <a:pPr>
                  <a:defRPr lang="en-GB" sz="1400" b="0" i="0" u="none" strike="noStrike" kern="1200" baseline="0">
                    <a:solidFill>
                      <a:schemeClr val="tx1"/>
                    </a:solidFill>
                    <a:latin typeface="+mn-lt"/>
                    <a:ea typeface="+mn-ea"/>
                    <a:cs typeface="+mn-cs"/>
                  </a:defRPr>
                </a:pPr>
                <a:r>
                  <a:rPr lang="hr-HR" sz="1400">
                    <a:solidFill>
                      <a:schemeClr val="tx1"/>
                    </a:solidFill>
                  </a:rPr>
                  <a:t>COP</a:t>
                </a:r>
              </a:p>
            </c:rich>
          </c:tx>
          <c:layout>
            <c:manualLayout>
              <c:xMode val="edge"/>
              <c:yMode val="edge"/>
              <c:x val="1.55296727676095E-2"/>
              <c:y val="5.6642952898508597E-2"/>
            </c:manualLayout>
          </c:layout>
          <c:overlay val="0"/>
          <c:spPr>
            <a:noFill/>
            <a:ln>
              <a:noFill/>
            </a:ln>
            <a:effectLst/>
          </c:spPr>
        </c:title>
        <c:numFmt formatCode="General" sourceLinked="1"/>
        <c:majorTickMark val="none"/>
        <c:minorTickMark val="none"/>
        <c:tickLblPos val="nextTo"/>
        <c:spPr>
          <a:noFill/>
          <a:ln w="25400" cap="flat" cmpd="sng" algn="ctr">
            <a:solidFill>
              <a:schemeClr val="tx1"/>
            </a:solidFill>
            <a:prstDash val="solid"/>
            <a:round/>
            <a:tailEnd type="triangle"/>
          </a:ln>
          <a:effectLst/>
        </c:spPr>
        <c:txPr>
          <a:bodyPr rot="-60000000" spcFirstLastPara="1" vertOverflow="ellipsis" vert="horz" wrap="square" anchor="ctr" anchorCtr="1"/>
          <a:lstStyle/>
          <a:p>
            <a:pPr>
              <a:defRPr lang="en-GB" sz="1100" b="0" i="0" u="none" strike="noStrike" kern="1200" baseline="0">
                <a:solidFill>
                  <a:schemeClr val="tx1"/>
                </a:solidFill>
                <a:latin typeface="+mn-lt"/>
                <a:ea typeface="+mn-ea"/>
                <a:cs typeface="+mn-cs"/>
              </a:defRPr>
            </a:pPr>
            <a:endParaRPr lang="sr-Latn-RS"/>
          </a:p>
        </c:txPr>
        <c:crossAx val="44045056"/>
        <c:crossesAt val="-7"/>
        <c:crossBetween val="midCat"/>
        <c:minorUnit val="0.5"/>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lang="en-GB" sz="1200" b="0" i="0" u="none" strike="noStrike" kern="1200" baseline="0">
              <a:solidFill>
                <a:schemeClr val="tx1"/>
              </a:solidFill>
              <a:latin typeface="+mn-lt"/>
              <a:ea typeface="+mn-ea"/>
              <a:cs typeface="+mn-cs"/>
            </a:defRPr>
          </a:pPr>
          <a:endParaRPr lang="sr-Latn-RS"/>
        </a:p>
      </c:txPr>
    </c:legend>
    <c:plotVisOnly val="1"/>
    <c:dispBlanksAs val="gap"/>
    <c:showDLblsOverMax val="0"/>
  </c:chart>
  <c:spPr>
    <a:noFill/>
    <a:ln>
      <a:noFill/>
    </a:ln>
    <a:effectLst/>
  </c:spPr>
  <c:txPr>
    <a:bodyPr/>
    <a:lstStyle/>
    <a:p>
      <a:pPr>
        <a:defRPr lang="en-GB"/>
      </a:pPr>
      <a:endParaRPr lang="sr-Latn-R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r-H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313939882761"/>
          <c:y val="4.32089909412166E-2"/>
          <c:w val="0.60062629871149897"/>
          <c:h val="0.75446085253397299"/>
        </c:manualLayout>
      </c:layout>
      <c:scatterChart>
        <c:scatterStyle val="lineMarker"/>
        <c:varyColors val="0"/>
        <c:ser>
          <c:idx val="0"/>
          <c:order val="0"/>
          <c:tx>
            <c:strRef>
              <c:f>Sheet1!$A$38</c:f>
              <c:strCache>
                <c:ptCount val="1"/>
                <c:pt idx="0">
                  <c:v>COP - Tpol=35°C - REFERENTNA DT</c:v>
                </c:pt>
              </c:strCache>
            </c:strRef>
          </c:tx>
          <c:spPr>
            <a:ln w="19050" cap="rnd" cmpd="sng" algn="ctr">
              <a:solidFill>
                <a:schemeClr val="accent1"/>
              </a:solidFill>
              <a:prstDash val="solid"/>
              <a:round/>
            </a:ln>
            <a:effectLst/>
          </c:spPr>
          <c:marker>
            <c:symbol val="circle"/>
            <c:size val="7"/>
            <c:spPr>
              <a:solidFill>
                <a:schemeClr val="bg1"/>
              </a:solidFill>
              <a:ln w="9525" cap="flat" cmpd="sng" algn="ctr">
                <a:solidFill>
                  <a:schemeClr val="accent1"/>
                </a:solidFill>
                <a:prstDash val="solid"/>
                <a:round/>
              </a:ln>
              <a:effectLst/>
            </c:spPr>
          </c:marker>
          <c:xVal>
            <c:numRef>
              <c:f>Sheet1!$B$37:$F$37</c:f>
              <c:numCache>
                <c:formatCode>General</c:formatCode>
                <c:ptCount val="5"/>
                <c:pt idx="0">
                  <c:v>-7</c:v>
                </c:pt>
                <c:pt idx="1">
                  <c:v>2</c:v>
                </c:pt>
                <c:pt idx="2">
                  <c:v>7</c:v>
                </c:pt>
                <c:pt idx="3">
                  <c:v>15</c:v>
                </c:pt>
                <c:pt idx="4">
                  <c:v>20</c:v>
                </c:pt>
              </c:numCache>
            </c:numRef>
          </c:xVal>
          <c:yVal>
            <c:numRef>
              <c:f>Sheet1!$B$38:$F$38</c:f>
              <c:numCache>
                <c:formatCode>General</c:formatCode>
                <c:ptCount val="5"/>
                <c:pt idx="0">
                  <c:v>2.7</c:v>
                </c:pt>
                <c:pt idx="1">
                  <c:v>3.1</c:v>
                </c:pt>
                <c:pt idx="2">
                  <c:v>3.7</c:v>
                </c:pt>
                <c:pt idx="3">
                  <c:v>4.3</c:v>
                </c:pt>
                <c:pt idx="4">
                  <c:v>4.9000000000000004</c:v>
                </c:pt>
              </c:numCache>
            </c:numRef>
          </c:yVal>
          <c:smooth val="0"/>
        </c:ser>
        <c:ser>
          <c:idx val="1"/>
          <c:order val="1"/>
          <c:tx>
            <c:strRef>
              <c:f>Sheet1!$A$39</c:f>
              <c:strCache>
                <c:ptCount val="1"/>
                <c:pt idx="0">
                  <c:v>COP - Tpol=45°C - REFERENTNA DT</c:v>
                </c:pt>
              </c:strCache>
            </c:strRef>
          </c:tx>
          <c:spPr>
            <a:ln w="19050" cap="rnd" cmpd="sng" algn="ctr">
              <a:solidFill>
                <a:schemeClr val="accent2"/>
              </a:solidFill>
              <a:prstDash val="solid"/>
              <a:round/>
            </a:ln>
            <a:effectLst/>
          </c:spPr>
          <c:marker>
            <c:symbol val="circle"/>
            <c:size val="7"/>
            <c:spPr>
              <a:solidFill>
                <a:schemeClr val="bg1"/>
              </a:solidFill>
              <a:ln w="9525" cap="flat" cmpd="sng" algn="ctr">
                <a:solidFill>
                  <a:schemeClr val="accent2"/>
                </a:solidFill>
                <a:prstDash val="solid"/>
                <a:round/>
              </a:ln>
              <a:effectLst/>
            </c:spPr>
          </c:marker>
          <c:xVal>
            <c:numRef>
              <c:f>Sheet1!$B$37:$F$37</c:f>
              <c:numCache>
                <c:formatCode>General</c:formatCode>
                <c:ptCount val="5"/>
                <c:pt idx="0">
                  <c:v>-7</c:v>
                </c:pt>
                <c:pt idx="1">
                  <c:v>2</c:v>
                </c:pt>
                <c:pt idx="2">
                  <c:v>7</c:v>
                </c:pt>
                <c:pt idx="3">
                  <c:v>15</c:v>
                </c:pt>
                <c:pt idx="4">
                  <c:v>20</c:v>
                </c:pt>
              </c:numCache>
            </c:numRef>
          </c:xVal>
          <c:yVal>
            <c:numRef>
              <c:f>Sheet1!$B$39:$F$39</c:f>
              <c:numCache>
                <c:formatCode>General</c:formatCode>
                <c:ptCount val="5"/>
                <c:pt idx="0">
                  <c:v>2</c:v>
                </c:pt>
                <c:pt idx="1">
                  <c:v>2.2999999999999998</c:v>
                </c:pt>
                <c:pt idx="2">
                  <c:v>2.8</c:v>
                </c:pt>
                <c:pt idx="3">
                  <c:v>3.3</c:v>
                </c:pt>
                <c:pt idx="4">
                  <c:v>3.5</c:v>
                </c:pt>
              </c:numCache>
            </c:numRef>
          </c:yVal>
          <c:smooth val="0"/>
        </c:ser>
        <c:ser>
          <c:idx val="2"/>
          <c:order val="2"/>
          <c:tx>
            <c:strRef>
              <c:f>Sheet1!$A$40</c:f>
              <c:strCache>
                <c:ptCount val="1"/>
                <c:pt idx="0">
                  <c:v>COP - Tpol=35°C - NOVA DT</c:v>
                </c:pt>
              </c:strCache>
            </c:strRef>
          </c:tx>
          <c:spPr>
            <a:ln w="19050" cap="rnd" cmpd="sng" algn="ctr">
              <a:solidFill>
                <a:schemeClr val="accent1"/>
              </a:solidFill>
              <a:prstDash val="solid"/>
              <a:round/>
            </a:ln>
            <a:effectLst/>
          </c:spPr>
          <c:marker>
            <c:symbol val="square"/>
            <c:size val="7"/>
            <c:spPr>
              <a:solidFill>
                <a:schemeClr val="accent1"/>
              </a:solidFill>
              <a:ln w="9525" cap="flat" cmpd="sng" algn="ctr">
                <a:solidFill>
                  <a:schemeClr val="accent1"/>
                </a:solidFill>
                <a:prstDash val="solid"/>
                <a:round/>
              </a:ln>
              <a:effectLst/>
            </c:spPr>
          </c:marker>
          <c:xVal>
            <c:numRef>
              <c:f>Sheet1!$B$37:$F$37</c:f>
              <c:numCache>
                <c:formatCode>General</c:formatCode>
                <c:ptCount val="5"/>
                <c:pt idx="0">
                  <c:v>-7</c:v>
                </c:pt>
                <c:pt idx="1">
                  <c:v>2</c:v>
                </c:pt>
                <c:pt idx="2">
                  <c:v>7</c:v>
                </c:pt>
                <c:pt idx="3">
                  <c:v>15</c:v>
                </c:pt>
                <c:pt idx="4">
                  <c:v>20</c:v>
                </c:pt>
              </c:numCache>
            </c:numRef>
          </c:xVal>
          <c:yVal>
            <c:numRef>
              <c:f>Sheet1!$B$40:$F$40</c:f>
              <c:numCache>
                <c:formatCode>General</c:formatCode>
                <c:ptCount val="5"/>
                <c:pt idx="0">
                  <c:v>2.8</c:v>
                </c:pt>
                <c:pt idx="1">
                  <c:v>3.65</c:v>
                </c:pt>
                <c:pt idx="2">
                  <c:v>4.3099999999999996</c:v>
                </c:pt>
                <c:pt idx="3">
                  <c:v>5.25</c:v>
                </c:pt>
                <c:pt idx="4">
                  <c:v>6.1</c:v>
                </c:pt>
              </c:numCache>
            </c:numRef>
          </c:yVal>
          <c:smooth val="0"/>
        </c:ser>
        <c:ser>
          <c:idx val="3"/>
          <c:order val="3"/>
          <c:tx>
            <c:strRef>
              <c:f>Sheet1!$A$41</c:f>
              <c:strCache>
                <c:ptCount val="1"/>
                <c:pt idx="0">
                  <c:v>COP - Tpol=45°C - NOVA DT</c:v>
                </c:pt>
              </c:strCache>
            </c:strRef>
          </c:tx>
          <c:spPr>
            <a:ln w="19050" cap="rnd" cmpd="sng" algn="ctr">
              <a:solidFill>
                <a:srgbClr val="C00000"/>
              </a:solidFill>
              <a:prstDash val="solid"/>
              <a:round/>
            </a:ln>
            <a:effectLst/>
          </c:spPr>
          <c:marker>
            <c:symbol val="x"/>
            <c:size val="7"/>
            <c:spPr>
              <a:solidFill>
                <a:srgbClr val="C00000"/>
              </a:solidFill>
              <a:ln w="9525" cap="rnd" cmpd="sng" algn="ctr">
                <a:solidFill>
                  <a:srgbClr val="C00000"/>
                </a:solidFill>
                <a:prstDash val="solid"/>
                <a:miter lim="800000"/>
              </a:ln>
              <a:effectLst/>
            </c:spPr>
          </c:marker>
          <c:xVal>
            <c:numRef>
              <c:f>Sheet1!$B$37:$F$37</c:f>
              <c:numCache>
                <c:formatCode>General</c:formatCode>
                <c:ptCount val="5"/>
                <c:pt idx="0">
                  <c:v>-7</c:v>
                </c:pt>
                <c:pt idx="1">
                  <c:v>2</c:v>
                </c:pt>
                <c:pt idx="2">
                  <c:v>7</c:v>
                </c:pt>
                <c:pt idx="3">
                  <c:v>15</c:v>
                </c:pt>
                <c:pt idx="4">
                  <c:v>20</c:v>
                </c:pt>
              </c:numCache>
            </c:numRef>
          </c:xVal>
          <c:yVal>
            <c:numRef>
              <c:f>Sheet1!$B$41:$F$41</c:f>
              <c:numCache>
                <c:formatCode>General</c:formatCode>
                <c:ptCount val="5"/>
                <c:pt idx="0">
                  <c:v>2.29</c:v>
                </c:pt>
                <c:pt idx="1">
                  <c:v>2.88</c:v>
                </c:pt>
                <c:pt idx="2">
                  <c:v>3.38</c:v>
                </c:pt>
                <c:pt idx="3">
                  <c:v>4.12</c:v>
                </c:pt>
                <c:pt idx="4">
                  <c:v>4.79</c:v>
                </c:pt>
              </c:numCache>
            </c:numRef>
          </c:yVal>
          <c:smooth val="0"/>
        </c:ser>
        <c:dLbls>
          <c:showLegendKey val="0"/>
          <c:showVal val="0"/>
          <c:showCatName val="0"/>
          <c:showSerName val="0"/>
          <c:showPercent val="0"/>
          <c:showBubbleSize val="0"/>
        </c:dLbls>
        <c:axId val="86051456"/>
        <c:axId val="86094976"/>
      </c:scatterChart>
      <c:valAx>
        <c:axId val="86051456"/>
        <c:scaling>
          <c:orientation val="minMax"/>
          <c:max val="22"/>
          <c:min val="-7"/>
        </c:scaling>
        <c:delete val="0"/>
        <c:axPos val="b"/>
        <c:majorGridlines>
          <c:spPr>
            <a:ln w="9525" cap="flat" cmpd="sng" algn="ctr">
              <a:solidFill>
                <a:schemeClr val="tx1">
                  <a:lumMod val="15000"/>
                  <a:lumOff val="85000"/>
                </a:schemeClr>
              </a:solidFill>
              <a:prstDash val="solid"/>
              <a:round/>
            </a:ln>
            <a:effectLst/>
          </c:spPr>
        </c:majorGridlines>
        <c:title>
          <c:tx>
            <c:rich>
              <a:bodyPr rot="0" spcFirstLastPara="1" vertOverflow="ellipsis" vert="horz" wrap="square" anchor="ctr" anchorCtr="1"/>
              <a:lstStyle/>
              <a:p>
                <a:pPr>
                  <a:defRPr lang="en-GB" sz="1400" b="0" i="0" u="none" strike="noStrike" kern="1200" baseline="0">
                    <a:solidFill>
                      <a:schemeClr val="tx1"/>
                    </a:solidFill>
                    <a:latin typeface="+mn-lt"/>
                    <a:ea typeface="+mn-ea"/>
                    <a:cs typeface="+mn-cs"/>
                  </a:defRPr>
                </a:pPr>
                <a:r>
                  <a:rPr lang="hr-HR" sz="1400">
                    <a:solidFill>
                      <a:schemeClr val="tx1"/>
                    </a:solidFill>
                  </a:rPr>
                  <a:t>Temperatura vanjskog zraka, °C</a:t>
                </a:r>
              </a:p>
            </c:rich>
          </c:tx>
          <c:layout>
            <c:manualLayout>
              <c:xMode val="edge"/>
              <c:yMode val="edge"/>
              <c:x val="0.378716668003094"/>
              <c:y val="0.89780146185854903"/>
            </c:manualLayout>
          </c:layout>
          <c:overlay val="0"/>
          <c:spPr>
            <a:noFill/>
            <a:ln>
              <a:noFill/>
            </a:ln>
            <a:effectLst/>
          </c:spPr>
        </c:title>
        <c:numFmt formatCode="General" sourceLinked="1"/>
        <c:majorTickMark val="none"/>
        <c:minorTickMark val="none"/>
        <c:tickLblPos val="nextTo"/>
        <c:spPr>
          <a:noFill/>
          <a:ln w="25400" cap="flat" cmpd="sng" algn="ctr">
            <a:solidFill>
              <a:schemeClr val="tx1"/>
            </a:solidFill>
            <a:prstDash val="solid"/>
            <a:round/>
            <a:tailEnd type="triangle" w="med" len="lg"/>
          </a:ln>
          <a:effectLst/>
        </c:spPr>
        <c:txPr>
          <a:bodyPr rot="-60000000" spcFirstLastPara="1" vertOverflow="ellipsis" vert="horz" wrap="square" anchor="ctr" anchorCtr="1"/>
          <a:lstStyle/>
          <a:p>
            <a:pPr>
              <a:defRPr lang="en-GB" sz="1200" b="0" i="0" u="none" strike="noStrike" kern="1200" baseline="0">
                <a:solidFill>
                  <a:schemeClr val="tx1"/>
                </a:solidFill>
                <a:latin typeface="+mn-lt"/>
                <a:ea typeface="+mn-ea"/>
                <a:cs typeface="+mn-cs"/>
              </a:defRPr>
            </a:pPr>
            <a:endParaRPr lang="sr-Latn-RS"/>
          </a:p>
        </c:txPr>
        <c:crossAx val="86094976"/>
        <c:crosses val="autoZero"/>
        <c:crossBetween val="midCat"/>
        <c:majorUnit val="2"/>
      </c:valAx>
      <c:valAx>
        <c:axId val="86094976"/>
        <c:scaling>
          <c:orientation val="minMax"/>
        </c:scaling>
        <c:delete val="0"/>
        <c:axPos val="l"/>
        <c:majorGridlines>
          <c:spPr>
            <a:ln w="9525" cap="flat" cmpd="sng" algn="ctr">
              <a:solidFill>
                <a:schemeClr val="tx1">
                  <a:lumMod val="15000"/>
                  <a:lumOff val="85000"/>
                </a:schemeClr>
              </a:solidFill>
              <a:prstDash val="solid"/>
              <a:round/>
            </a:ln>
            <a:effectLst/>
          </c:spPr>
        </c:majorGridlines>
        <c:title>
          <c:tx>
            <c:rich>
              <a:bodyPr rot="0" spcFirstLastPara="1" vertOverflow="ellipsis" vert="horz" wrap="square" anchor="ctr" anchorCtr="1"/>
              <a:lstStyle/>
              <a:p>
                <a:pPr>
                  <a:defRPr lang="en-GB" sz="1400" b="0" i="0" u="none" strike="noStrike" kern="1200" baseline="0">
                    <a:solidFill>
                      <a:schemeClr val="tx1"/>
                    </a:solidFill>
                    <a:latin typeface="+mn-lt"/>
                    <a:ea typeface="+mn-ea"/>
                    <a:cs typeface="+mn-cs"/>
                  </a:defRPr>
                </a:pPr>
                <a:r>
                  <a:rPr lang="hr-HR" sz="1400">
                    <a:solidFill>
                      <a:schemeClr val="tx1"/>
                    </a:solidFill>
                  </a:rPr>
                  <a:t>COP</a:t>
                </a:r>
              </a:p>
            </c:rich>
          </c:tx>
          <c:layout>
            <c:manualLayout>
              <c:xMode val="edge"/>
              <c:yMode val="edge"/>
              <c:x val="1.55296727676095E-2"/>
              <c:y val="5.6642952898508597E-2"/>
            </c:manualLayout>
          </c:layout>
          <c:overlay val="0"/>
          <c:spPr>
            <a:noFill/>
            <a:ln>
              <a:noFill/>
            </a:ln>
            <a:effectLst/>
          </c:spPr>
        </c:title>
        <c:numFmt formatCode="General" sourceLinked="1"/>
        <c:majorTickMark val="none"/>
        <c:minorTickMark val="none"/>
        <c:tickLblPos val="nextTo"/>
        <c:spPr>
          <a:noFill/>
          <a:ln w="25400" cap="flat" cmpd="sng" algn="ctr">
            <a:solidFill>
              <a:schemeClr val="tx1"/>
            </a:solidFill>
            <a:prstDash val="solid"/>
            <a:round/>
            <a:tailEnd type="triangle"/>
          </a:ln>
          <a:effectLst/>
        </c:spPr>
        <c:txPr>
          <a:bodyPr rot="-60000000" spcFirstLastPara="1" vertOverflow="ellipsis" vert="horz" wrap="square" anchor="ctr" anchorCtr="1"/>
          <a:lstStyle/>
          <a:p>
            <a:pPr>
              <a:defRPr lang="en-GB" sz="1100" b="0" i="0" u="none" strike="noStrike" kern="1200" baseline="0">
                <a:solidFill>
                  <a:schemeClr val="tx1"/>
                </a:solidFill>
                <a:latin typeface="+mn-lt"/>
                <a:ea typeface="+mn-ea"/>
                <a:cs typeface="+mn-cs"/>
              </a:defRPr>
            </a:pPr>
            <a:endParaRPr lang="sr-Latn-RS"/>
          </a:p>
        </c:txPr>
        <c:crossAx val="86051456"/>
        <c:crossesAt val="-7"/>
        <c:crossBetween val="midCat"/>
        <c:minorUnit val="0.5"/>
      </c:valAx>
      <c:spPr>
        <a:noFill/>
        <a:ln>
          <a:noFill/>
        </a:ln>
        <a:effectLst/>
      </c:spPr>
    </c:plotArea>
    <c:legend>
      <c:legendPos val="r"/>
      <c:layout>
        <c:manualLayout>
          <c:xMode val="edge"/>
          <c:yMode val="edge"/>
          <c:x val="0.74276247836950104"/>
          <c:y val="0.238075932074227"/>
          <c:w val="0.25505431852800498"/>
          <c:h val="0.51647146564562696"/>
        </c:manualLayout>
      </c:layout>
      <c:overlay val="0"/>
      <c:spPr>
        <a:noFill/>
        <a:ln>
          <a:noFill/>
        </a:ln>
        <a:effectLst/>
      </c:spPr>
      <c:txPr>
        <a:bodyPr rot="0" spcFirstLastPara="1" vertOverflow="ellipsis" vert="horz" wrap="square" anchor="ctr" anchorCtr="1"/>
        <a:lstStyle/>
        <a:p>
          <a:pPr>
            <a:defRPr lang="en-GB" sz="1200" b="0" i="0" u="none" strike="noStrike" kern="1200" baseline="0">
              <a:solidFill>
                <a:schemeClr val="tx1"/>
              </a:solidFill>
              <a:latin typeface="+mn-lt"/>
              <a:ea typeface="+mn-ea"/>
              <a:cs typeface="+mn-cs"/>
            </a:defRPr>
          </a:pPr>
          <a:endParaRPr lang="sr-Latn-RS"/>
        </a:p>
      </c:txPr>
    </c:legend>
    <c:plotVisOnly val="1"/>
    <c:dispBlanksAs val="gap"/>
    <c:showDLblsOverMax val="0"/>
  </c:chart>
  <c:spPr>
    <a:noFill/>
    <a:ln>
      <a:noFill/>
    </a:ln>
    <a:effectLst/>
  </c:spPr>
  <c:txPr>
    <a:bodyPr/>
    <a:lstStyle/>
    <a:p>
      <a:pPr>
        <a:defRPr lang="en-GB"/>
      </a:pPr>
      <a:endParaRPr lang="sr-Latn-R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image" Target="../media/image130.png"/><Relationship Id="rId5" Type="http://schemas.openxmlformats.org/officeDocument/2006/relationships/image" Target="../media/image134.png"/><Relationship Id="rId4" Type="http://schemas.openxmlformats.org/officeDocument/2006/relationships/image" Target="../media/image133.png"/></Relationships>
</file>

<file path=ppt/drawings/drawing1.xml><?xml version="1.0" encoding="utf-8"?>
<c:userShapes xmlns:c="http://schemas.openxmlformats.org/drawingml/2006/chart">
  <cdr:relSizeAnchor xmlns:cdr="http://schemas.openxmlformats.org/drawingml/2006/chartDrawing">
    <cdr:from>
      <cdr:x>0</cdr:x>
      <cdr:y>0.89984</cdr:y>
    </cdr:from>
    <cdr:to>
      <cdr:x>0.65049</cdr:x>
      <cdr:y>0.98922</cdr:y>
    </cdr:to>
    <cdr:sp macro="" textlink="">
      <cdr:nvSpPr>
        <cdr:cNvPr id="2" name="Rectangle 1"/>
        <cdr:cNvSpPr/>
      </cdr:nvSpPr>
      <cdr:spPr>
        <a:xfrm xmlns:a="http://schemas.openxmlformats.org/drawingml/2006/main">
          <a:off x="-1475656" y="3098393"/>
          <a:ext cx="4824536" cy="307777"/>
        </a:xfrm>
        <a:prstGeom xmlns:a="http://schemas.openxmlformats.org/drawingml/2006/main" prst="rect">
          <a:avLst/>
        </a:prstGeom>
        <a:noFill xmlns:a="http://schemas.openxmlformats.org/drawingml/2006/main"/>
      </cdr:spPr>
      <cdr:txBody>
        <a:bodyPr xmlns:a="http://schemas.openxmlformats.org/drawingml/2006/main" vert="horz" wrap="square" lIns="45720" tIns="45720" rIns="45720" bIns="45720" rtlCol="0" anchor="t" anchorCtr="0">
          <a:spAutoFit/>
        </a:bodyPr>
        <a:lstStyle xmlns:a="http://schemas.openxmlformats.org/drawingml/2006/main">
          <a:defPPr>
            <a:defRPr lang="sr-Latn-C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xmlns:a="http://schemas.openxmlformats.org/drawingml/2006/main">
          <a:r>
            <a:rPr lang="hr-HR" sz="1400" dirty="0" smtClean="0"/>
            <a:t>Izvor: prof.dr.sc. Kristian Lenić, dipl.ing.stroj.</a:t>
          </a:r>
          <a:endParaRPr lang="hr-HR"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a:defRPr/>
            </a:pPr>
            <a:endParaRPr lang="hr-H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a:defRPr/>
            </a:pPr>
            <a:fld id="{CB4CC671-EDDB-4CEF-B406-A152F8F02B95}" type="datetimeFigureOut">
              <a:rPr lang="sr-Latn-CS"/>
              <a:t>14.6.2019</a:t>
            </a:fld>
            <a:endParaRPr lang="hr-H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a:defRPr/>
            </a:pPr>
            <a:endParaRPr lang="hr-H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vl1pPr>
          </a:lstStyle>
          <a:p>
            <a:pPr>
              <a:defRPr/>
            </a:pPr>
            <a:fld id="{0B0DFA91-BBD8-4A40-8679-52B83F5E2828}" type="slidenum">
              <a:rPr lang="hr-HR" altLang="sr-Latn-RS"/>
              <a:t>‹#›</a:t>
            </a:fld>
            <a:endParaRPr lang="hr-HR" altLang="sr-Latn-RS"/>
          </a:p>
        </p:txBody>
      </p:sp>
    </p:spTree>
    <p:extLst>
      <p:ext uri="{BB962C8B-B14F-4D97-AF65-F5344CB8AC3E}">
        <p14:creationId xmlns:p14="http://schemas.microsoft.com/office/powerpoint/2010/main" val="2880817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a:defRPr/>
            </a:pPr>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a:defRPr/>
            </a:pPr>
            <a:fld id="{78F97882-A59F-479F-A386-7D5B1B513A03}" type="datetimeFigureOut">
              <a:rPr lang="sr-Latn-CS"/>
              <a:t>14.6.2019</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r-H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hr-H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a:defRPr/>
            </a:pPr>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smtClean="0"/>
            </a:lvl1pPr>
          </a:lstStyle>
          <a:p>
            <a:pPr>
              <a:defRPr/>
            </a:pPr>
            <a:fld id="{32032C6C-E4E8-4DA8-A996-ACD8E1833339}" type="slidenum">
              <a:rPr lang="hr-HR" altLang="sr-Latn-RS"/>
              <a:t>‹#›</a:t>
            </a:fld>
            <a:endParaRPr lang="hr-HR" altLang="sr-Latn-RS"/>
          </a:p>
        </p:txBody>
      </p:sp>
    </p:spTree>
    <p:extLst>
      <p:ext uri="{BB962C8B-B14F-4D97-AF65-F5344CB8AC3E}">
        <p14:creationId xmlns:p14="http://schemas.microsoft.com/office/powerpoint/2010/main" val="11682197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hr-HR" altLang="sr-Latn-RS"/>
          </a:p>
        </p:txBody>
      </p:sp>
      <p:sp>
        <p:nvSpPr>
          <p:cNvPr id="61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96212A0-EF72-4E55-94C9-A86CBE6E2D52}" type="slidenum">
              <a:rPr lang="hr-HR" altLang="sr-Latn-RS">
                <a:latin typeface="Arial" panose="020B0604020202020204" pitchFamily="34" charset="0"/>
              </a:rPr>
              <a:t>1</a:t>
            </a:fld>
            <a:endParaRPr lang="hr-HR" altLang="sr-Latn-R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defRPr>
            </a:lvl1pPr>
            <a:lvl2pPr marL="728980" indent="-280670" algn="l" eaLnBrk="0" hangingPunct="0">
              <a:spcBef>
                <a:spcPct val="30000"/>
              </a:spcBef>
              <a:defRPr sz="1200">
                <a:solidFill>
                  <a:schemeClr val="tx1"/>
                </a:solidFill>
                <a:latin typeface="Arial" panose="020B0604020202020204" pitchFamily="34" charset="0"/>
              </a:defRPr>
            </a:lvl2pPr>
            <a:lvl3pPr marL="1121410" indent="-224155" algn="l" eaLnBrk="0" hangingPunct="0">
              <a:spcBef>
                <a:spcPct val="30000"/>
              </a:spcBef>
              <a:defRPr sz="1200">
                <a:solidFill>
                  <a:schemeClr val="tx1"/>
                </a:solidFill>
                <a:latin typeface="Arial" panose="020B0604020202020204" pitchFamily="34" charset="0"/>
              </a:defRPr>
            </a:lvl3pPr>
            <a:lvl4pPr marL="1570355" indent="-224155" algn="l" eaLnBrk="0" hangingPunct="0">
              <a:spcBef>
                <a:spcPct val="30000"/>
              </a:spcBef>
              <a:defRPr sz="1200">
                <a:solidFill>
                  <a:schemeClr val="tx1"/>
                </a:solidFill>
                <a:latin typeface="Arial" panose="020B0604020202020204" pitchFamily="34" charset="0"/>
              </a:defRPr>
            </a:lvl4pPr>
            <a:lvl5pPr marL="2018665" indent="-224155" algn="l" eaLnBrk="0" hangingPunct="0">
              <a:spcBef>
                <a:spcPct val="30000"/>
              </a:spcBef>
              <a:defRPr sz="1200">
                <a:solidFill>
                  <a:schemeClr val="tx1"/>
                </a:solidFill>
                <a:latin typeface="Arial" panose="020B0604020202020204" pitchFamily="34" charset="0"/>
              </a:defRPr>
            </a:lvl5pPr>
            <a:lvl6pPr marL="2467610" indent="-224155" eaLnBrk="0" fontAlgn="base" hangingPunct="0">
              <a:spcBef>
                <a:spcPct val="30000"/>
              </a:spcBef>
              <a:spcAft>
                <a:spcPct val="0"/>
              </a:spcAft>
              <a:defRPr sz="1200">
                <a:solidFill>
                  <a:schemeClr val="tx1"/>
                </a:solidFill>
                <a:latin typeface="Arial" panose="020B0604020202020204" pitchFamily="34" charset="0"/>
              </a:defRPr>
            </a:lvl6pPr>
            <a:lvl7pPr marL="2915920" indent="-224155" eaLnBrk="0" fontAlgn="base" hangingPunct="0">
              <a:spcBef>
                <a:spcPct val="30000"/>
              </a:spcBef>
              <a:spcAft>
                <a:spcPct val="0"/>
              </a:spcAft>
              <a:defRPr sz="1200">
                <a:solidFill>
                  <a:schemeClr val="tx1"/>
                </a:solidFill>
                <a:latin typeface="Arial" panose="020B0604020202020204" pitchFamily="34" charset="0"/>
              </a:defRPr>
            </a:lvl7pPr>
            <a:lvl8pPr marL="3364865" indent="-224155" eaLnBrk="0" fontAlgn="base" hangingPunct="0">
              <a:spcBef>
                <a:spcPct val="30000"/>
              </a:spcBef>
              <a:spcAft>
                <a:spcPct val="0"/>
              </a:spcAft>
              <a:defRPr sz="1200">
                <a:solidFill>
                  <a:schemeClr val="tx1"/>
                </a:solidFill>
                <a:latin typeface="Arial" panose="020B0604020202020204" pitchFamily="34" charset="0"/>
              </a:defRPr>
            </a:lvl8pPr>
            <a:lvl9pPr marL="3813810" indent="-224155"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3B0FBF6-E5F7-4E49-9F4A-B5C600BF3CE1}" type="slidenum">
              <a:rPr lang="en-GB" altLang="sr-Latn-RS" smtClean="0"/>
              <a:t>66</a:t>
            </a:fld>
            <a:endParaRPr lang="en-GB" altLang="sr-Latn-RS" smtClean="0"/>
          </a:p>
        </p:txBody>
      </p:sp>
      <p:sp>
        <p:nvSpPr>
          <p:cNvPr id="209923" name="Rectangle 2"/>
          <p:cNvSpPr>
            <a:spLocks noGrp="1" noRot="1" noChangeAspect="1" noChangeArrowheads="1" noTextEdit="1"/>
          </p:cNvSpPr>
          <p:nvPr>
            <p:ph type="sldImg"/>
          </p:nvPr>
        </p:nvSpPr>
        <p:spPr>
          <a:xfrm>
            <a:off x="1143000" y="685800"/>
            <a:ext cx="4573588" cy="3430588"/>
          </a:xfrm>
        </p:spPr>
      </p:sp>
      <p:sp>
        <p:nvSpPr>
          <p:cNvPr id="209924" name="Rectangle 3"/>
          <p:cNvSpPr>
            <a:spLocks noGrp="1" noChangeArrowheads="1"/>
          </p:cNvSpPr>
          <p:nvPr>
            <p:ph type="body" idx="1"/>
          </p:nvPr>
        </p:nvSpPr>
        <p:spPr>
          <a:xfrm>
            <a:off x="686421" y="4345587"/>
            <a:ext cx="5485158" cy="4112926"/>
          </a:xfrm>
          <a:noFill/>
        </p:spPr>
        <p:txBody>
          <a:bodyPr/>
          <a:lstStyle/>
          <a:p>
            <a:pPr eaLnBrk="1" hangingPunct="1"/>
            <a:endParaRPr lang="hr-HR" altLang="sr-Latn-R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10"/>
          </p:nvPr>
        </p:nvSpPr>
        <p:spPr/>
        <p:txBody>
          <a:bodyPr/>
          <a:lstStyle/>
          <a:p>
            <a:fld id="{4E92331F-5B2A-4776-826A-18C46256FA51}" type="slidenum">
              <a:rPr lang="hu-HU" smtClean="0"/>
              <a:t>69</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defRPr>
            </a:lvl1pPr>
            <a:lvl2pPr marL="728980" indent="-280670" algn="l" eaLnBrk="0" hangingPunct="0">
              <a:spcBef>
                <a:spcPct val="30000"/>
              </a:spcBef>
              <a:defRPr sz="1200">
                <a:solidFill>
                  <a:schemeClr val="tx1"/>
                </a:solidFill>
                <a:latin typeface="Arial" panose="020B0604020202020204" pitchFamily="34" charset="0"/>
              </a:defRPr>
            </a:lvl2pPr>
            <a:lvl3pPr marL="1121410" indent="-224155" algn="l" eaLnBrk="0" hangingPunct="0">
              <a:spcBef>
                <a:spcPct val="30000"/>
              </a:spcBef>
              <a:defRPr sz="1200">
                <a:solidFill>
                  <a:schemeClr val="tx1"/>
                </a:solidFill>
                <a:latin typeface="Arial" panose="020B0604020202020204" pitchFamily="34" charset="0"/>
              </a:defRPr>
            </a:lvl3pPr>
            <a:lvl4pPr marL="1570355" indent="-224155" algn="l" eaLnBrk="0" hangingPunct="0">
              <a:spcBef>
                <a:spcPct val="30000"/>
              </a:spcBef>
              <a:defRPr sz="1200">
                <a:solidFill>
                  <a:schemeClr val="tx1"/>
                </a:solidFill>
                <a:latin typeface="Arial" panose="020B0604020202020204" pitchFamily="34" charset="0"/>
              </a:defRPr>
            </a:lvl4pPr>
            <a:lvl5pPr marL="2018665" indent="-224155" algn="l" eaLnBrk="0" hangingPunct="0">
              <a:spcBef>
                <a:spcPct val="30000"/>
              </a:spcBef>
              <a:defRPr sz="1200">
                <a:solidFill>
                  <a:schemeClr val="tx1"/>
                </a:solidFill>
                <a:latin typeface="Arial" panose="020B0604020202020204" pitchFamily="34" charset="0"/>
              </a:defRPr>
            </a:lvl5pPr>
            <a:lvl6pPr marL="2467610" indent="-224155" eaLnBrk="0" fontAlgn="base" hangingPunct="0">
              <a:spcBef>
                <a:spcPct val="30000"/>
              </a:spcBef>
              <a:spcAft>
                <a:spcPct val="0"/>
              </a:spcAft>
              <a:defRPr sz="1200">
                <a:solidFill>
                  <a:schemeClr val="tx1"/>
                </a:solidFill>
                <a:latin typeface="Arial" panose="020B0604020202020204" pitchFamily="34" charset="0"/>
              </a:defRPr>
            </a:lvl6pPr>
            <a:lvl7pPr marL="2915920" indent="-224155" eaLnBrk="0" fontAlgn="base" hangingPunct="0">
              <a:spcBef>
                <a:spcPct val="30000"/>
              </a:spcBef>
              <a:spcAft>
                <a:spcPct val="0"/>
              </a:spcAft>
              <a:defRPr sz="1200">
                <a:solidFill>
                  <a:schemeClr val="tx1"/>
                </a:solidFill>
                <a:latin typeface="Arial" panose="020B0604020202020204" pitchFamily="34" charset="0"/>
              </a:defRPr>
            </a:lvl7pPr>
            <a:lvl8pPr marL="3364865" indent="-224155" eaLnBrk="0" fontAlgn="base" hangingPunct="0">
              <a:spcBef>
                <a:spcPct val="30000"/>
              </a:spcBef>
              <a:spcAft>
                <a:spcPct val="0"/>
              </a:spcAft>
              <a:defRPr sz="1200">
                <a:solidFill>
                  <a:schemeClr val="tx1"/>
                </a:solidFill>
                <a:latin typeface="Arial" panose="020B0604020202020204" pitchFamily="34" charset="0"/>
              </a:defRPr>
            </a:lvl8pPr>
            <a:lvl9pPr marL="3813810" indent="-224155"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0E6D7FF-1850-4DB2-8250-E95FE027EFC1}" type="slidenum">
              <a:rPr lang="en-GB" altLang="sr-Latn-RS" smtClean="0"/>
              <a:t>76</a:t>
            </a:fld>
            <a:endParaRPr lang="en-GB" altLang="sr-Latn-RS" smtClean="0"/>
          </a:p>
        </p:txBody>
      </p:sp>
      <p:sp>
        <p:nvSpPr>
          <p:cNvPr id="208899" name="Rectangle 2"/>
          <p:cNvSpPr>
            <a:spLocks noGrp="1" noRot="1" noChangeAspect="1" noChangeArrowheads="1" noTextEdit="1"/>
          </p:cNvSpPr>
          <p:nvPr>
            <p:ph type="sldImg"/>
          </p:nvPr>
        </p:nvSpPr>
        <p:spPr>
          <a:xfrm>
            <a:off x="1143000" y="685800"/>
            <a:ext cx="4573588" cy="3430588"/>
          </a:xfrm>
        </p:spPr>
      </p:sp>
      <p:sp>
        <p:nvSpPr>
          <p:cNvPr id="208900" name="Rectangle 3"/>
          <p:cNvSpPr>
            <a:spLocks noGrp="1" noChangeArrowheads="1"/>
          </p:cNvSpPr>
          <p:nvPr>
            <p:ph type="body" idx="1"/>
          </p:nvPr>
        </p:nvSpPr>
        <p:spPr>
          <a:xfrm>
            <a:off x="686421" y="4345587"/>
            <a:ext cx="5485158" cy="4112926"/>
          </a:xfrm>
          <a:noFill/>
        </p:spPr>
        <p:txBody>
          <a:bodyPr/>
          <a:lstStyle/>
          <a:p>
            <a:pPr eaLnBrk="1" hangingPunct="1"/>
            <a:endParaRPr lang="hr-HR" altLang="sr-Latn-R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anose="020B0604020202020204" pitchFamily="34" charset="0"/>
              </a:defRPr>
            </a:lvl1pPr>
            <a:lvl2pPr marL="728980" indent="-280670" algn="l" eaLnBrk="0" hangingPunct="0">
              <a:spcBef>
                <a:spcPct val="30000"/>
              </a:spcBef>
              <a:defRPr sz="1200">
                <a:solidFill>
                  <a:schemeClr val="tx1"/>
                </a:solidFill>
                <a:latin typeface="Arial" panose="020B0604020202020204" pitchFamily="34" charset="0"/>
              </a:defRPr>
            </a:lvl2pPr>
            <a:lvl3pPr marL="1121410" indent="-224155" algn="l" eaLnBrk="0" hangingPunct="0">
              <a:spcBef>
                <a:spcPct val="30000"/>
              </a:spcBef>
              <a:defRPr sz="1200">
                <a:solidFill>
                  <a:schemeClr val="tx1"/>
                </a:solidFill>
                <a:latin typeface="Arial" panose="020B0604020202020204" pitchFamily="34" charset="0"/>
              </a:defRPr>
            </a:lvl3pPr>
            <a:lvl4pPr marL="1570355" indent="-224155" algn="l" eaLnBrk="0" hangingPunct="0">
              <a:spcBef>
                <a:spcPct val="30000"/>
              </a:spcBef>
              <a:defRPr sz="1200">
                <a:solidFill>
                  <a:schemeClr val="tx1"/>
                </a:solidFill>
                <a:latin typeface="Arial" panose="020B0604020202020204" pitchFamily="34" charset="0"/>
              </a:defRPr>
            </a:lvl4pPr>
            <a:lvl5pPr marL="2018665" indent="-224155" algn="l" eaLnBrk="0" hangingPunct="0">
              <a:spcBef>
                <a:spcPct val="30000"/>
              </a:spcBef>
              <a:defRPr sz="1200">
                <a:solidFill>
                  <a:schemeClr val="tx1"/>
                </a:solidFill>
                <a:latin typeface="Arial" panose="020B0604020202020204" pitchFamily="34" charset="0"/>
              </a:defRPr>
            </a:lvl5pPr>
            <a:lvl6pPr marL="2467610" indent="-224155" eaLnBrk="0" fontAlgn="base" hangingPunct="0">
              <a:spcBef>
                <a:spcPct val="30000"/>
              </a:spcBef>
              <a:spcAft>
                <a:spcPct val="0"/>
              </a:spcAft>
              <a:defRPr sz="1200">
                <a:solidFill>
                  <a:schemeClr val="tx1"/>
                </a:solidFill>
                <a:latin typeface="Arial" panose="020B0604020202020204" pitchFamily="34" charset="0"/>
              </a:defRPr>
            </a:lvl6pPr>
            <a:lvl7pPr marL="2915920" indent="-224155" eaLnBrk="0" fontAlgn="base" hangingPunct="0">
              <a:spcBef>
                <a:spcPct val="30000"/>
              </a:spcBef>
              <a:spcAft>
                <a:spcPct val="0"/>
              </a:spcAft>
              <a:defRPr sz="1200">
                <a:solidFill>
                  <a:schemeClr val="tx1"/>
                </a:solidFill>
                <a:latin typeface="Arial" panose="020B0604020202020204" pitchFamily="34" charset="0"/>
              </a:defRPr>
            </a:lvl7pPr>
            <a:lvl8pPr marL="3364865" indent="-224155" eaLnBrk="0" fontAlgn="base" hangingPunct="0">
              <a:spcBef>
                <a:spcPct val="30000"/>
              </a:spcBef>
              <a:spcAft>
                <a:spcPct val="0"/>
              </a:spcAft>
              <a:defRPr sz="1200">
                <a:solidFill>
                  <a:schemeClr val="tx1"/>
                </a:solidFill>
                <a:latin typeface="Arial" panose="020B0604020202020204" pitchFamily="34" charset="0"/>
              </a:defRPr>
            </a:lvl8pPr>
            <a:lvl9pPr marL="3813810" indent="-224155"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93B0FBF6-E5F7-4E49-9F4A-B5C600BF3CE1}" type="slidenum">
              <a:rPr lang="en-GB" altLang="sr-Latn-RS" smtClean="0"/>
              <a:t>77</a:t>
            </a:fld>
            <a:endParaRPr lang="en-GB" altLang="sr-Latn-RS" smtClean="0"/>
          </a:p>
        </p:txBody>
      </p:sp>
      <p:sp>
        <p:nvSpPr>
          <p:cNvPr id="209923" name="Rectangle 2"/>
          <p:cNvSpPr>
            <a:spLocks noGrp="1" noRot="1" noChangeAspect="1" noChangeArrowheads="1" noTextEdit="1"/>
          </p:cNvSpPr>
          <p:nvPr>
            <p:ph type="sldImg"/>
          </p:nvPr>
        </p:nvSpPr>
        <p:spPr>
          <a:xfrm>
            <a:off x="1143000" y="685800"/>
            <a:ext cx="4573588" cy="3430588"/>
          </a:xfrm>
        </p:spPr>
      </p:sp>
      <p:sp>
        <p:nvSpPr>
          <p:cNvPr id="209924" name="Rectangle 3"/>
          <p:cNvSpPr>
            <a:spLocks noGrp="1" noChangeArrowheads="1"/>
          </p:cNvSpPr>
          <p:nvPr>
            <p:ph type="body" idx="1"/>
          </p:nvPr>
        </p:nvSpPr>
        <p:spPr>
          <a:xfrm>
            <a:off x="686421" y="4345587"/>
            <a:ext cx="5485158" cy="4112926"/>
          </a:xfrm>
          <a:noFill/>
        </p:spPr>
        <p:txBody>
          <a:bodyPr/>
          <a:lstStyle/>
          <a:p>
            <a:pPr eaLnBrk="1" hangingPunct="1"/>
            <a:endParaRPr lang="hr-HR" altLang="sr-Latn-R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2"/>
          <p:cNvSpPr>
            <a:spLocks noGrp="1" noRot="1" noChangeAspect="1" noChangeArrowheads="1" noTextEdit="1"/>
          </p:cNvSpPr>
          <p:nvPr>
            <p:ph type="sldImg"/>
          </p:nvPr>
        </p:nvSpPr>
        <p:spPr>
          <a:xfrm>
            <a:off x="1143000" y="687388"/>
            <a:ext cx="4573588" cy="3430587"/>
          </a:xfrm>
        </p:spPr>
      </p:sp>
      <p:sp>
        <p:nvSpPr>
          <p:cNvPr id="198660" name="Rectangle 3"/>
          <p:cNvSpPr>
            <a:spLocks noGrp="1" noChangeArrowheads="1"/>
          </p:cNvSpPr>
          <p:nvPr>
            <p:ph type="body" idx="1"/>
          </p:nvPr>
        </p:nvSpPr>
        <p:spPr>
          <a:xfrm>
            <a:off x="686421" y="4344025"/>
            <a:ext cx="5485158" cy="4112926"/>
          </a:xfrm>
          <a:noFill/>
        </p:spPr>
        <p:txBody>
          <a:bodyPr/>
          <a:lstStyle/>
          <a:p>
            <a:pPr eaLnBrk="1" hangingPunct="1"/>
            <a:endParaRPr lang="hr-HR" altLang="sr-Latn-R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2"/>
          <p:cNvSpPr>
            <a:spLocks noGrp="1" noRot="1" noChangeAspect="1" noChangeArrowheads="1" noTextEdit="1"/>
          </p:cNvSpPr>
          <p:nvPr>
            <p:ph type="sldImg"/>
          </p:nvPr>
        </p:nvSpPr>
        <p:spPr>
          <a:xfrm>
            <a:off x="1143000" y="687388"/>
            <a:ext cx="4573588" cy="3430587"/>
          </a:xfrm>
        </p:spPr>
      </p:sp>
      <p:sp>
        <p:nvSpPr>
          <p:cNvPr id="198660" name="Rectangle 3"/>
          <p:cNvSpPr>
            <a:spLocks noGrp="1" noChangeArrowheads="1"/>
          </p:cNvSpPr>
          <p:nvPr>
            <p:ph type="body" idx="1"/>
          </p:nvPr>
        </p:nvSpPr>
        <p:spPr>
          <a:xfrm>
            <a:off x="686421" y="4344025"/>
            <a:ext cx="5485158" cy="4112926"/>
          </a:xfrm>
          <a:noFill/>
        </p:spPr>
        <p:txBody>
          <a:bodyPr/>
          <a:lstStyle/>
          <a:p>
            <a:pPr eaLnBrk="1" hangingPunct="1"/>
            <a:endParaRPr lang="hr-HR" altLang="sr-Latn-R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Rot="1" noChangeAspect="1" noChangeArrowheads="1" noTextEdit="1"/>
          </p:cNvSpPr>
          <p:nvPr>
            <p:ph type="sldImg"/>
          </p:nvPr>
        </p:nvSpPr>
        <p:spPr>
          <a:xfrm>
            <a:off x="1371600" y="1143000"/>
            <a:ext cx="4114800" cy="3086100"/>
          </a:xfrm>
        </p:spPr>
      </p:sp>
      <p:sp>
        <p:nvSpPr>
          <p:cNvPr id="55300"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txBox="1">
            <a:spLocks noGrp="1" noChangeArrowheads="1"/>
          </p:cNvSpPr>
          <p:nvPr/>
        </p:nvSpPr>
        <p:spPr bwMode="auto">
          <a:xfrm>
            <a:off x="3884027" y="8684926"/>
            <a:ext cx="2972421" cy="4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52" tIns="43977" rIns="87952" bIns="43977" anchor="b"/>
          <a:lstStyle>
            <a:lvl1pPr algn="l" defTabSz="947420" eaLnBrk="0" hangingPunct="0">
              <a:spcBef>
                <a:spcPct val="30000"/>
              </a:spcBef>
              <a:defRPr sz="1200">
                <a:solidFill>
                  <a:schemeClr val="tx1"/>
                </a:solidFill>
                <a:latin typeface="Arial" panose="020B0604020202020204" pitchFamily="34" charset="0"/>
              </a:defRPr>
            </a:lvl1pPr>
            <a:lvl2pPr marL="742950" indent="-285750" algn="l" defTabSz="947420" eaLnBrk="0" hangingPunct="0">
              <a:spcBef>
                <a:spcPct val="30000"/>
              </a:spcBef>
              <a:defRPr sz="1200">
                <a:solidFill>
                  <a:schemeClr val="tx1"/>
                </a:solidFill>
                <a:latin typeface="Arial" panose="020B0604020202020204" pitchFamily="34" charset="0"/>
              </a:defRPr>
            </a:lvl2pPr>
            <a:lvl3pPr marL="1143000" indent="-228600" algn="l" defTabSz="947420" eaLnBrk="0" hangingPunct="0">
              <a:spcBef>
                <a:spcPct val="30000"/>
              </a:spcBef>
              <a:defRPr sz="1200">
                <a:solidFill>
                  <a:schemeClr val="tx1"/>
                </a:solidFill>
                <a:latin typeface="Arial" panose="020B0604020202020204" pitchFamily="34" charset="0"/>
              </a:defRPr>
            </a:lvl3pPr>
            <a:lvl4pPr marL="1600200" indent="-228600" algn="l" defTabSz="947420" eaLnBrk="0" hangingPunct="0">
              <a:spcBef>
                <a:spcPct val="30000"/>
              </a:spcBef>
              <a:defRPr sz="1200">
                <a:solidFill>
                  <a:schemeClr val="tx1"/>
                </a:solidFill>
                <a:latin typeface="Arial" panose="020B0604020202020204" pitchFamily="34" charset="0"/>
              </a:defRPr>
            </a:lvl4pPr>
            <a:lvl5pPr marL="2057400" indent="-228600" algn="l" defTabSz="947420" eaLnBrk="0" hangingPunct="0">
              <a:spcBef>
                <a:spcPct val="30000"/>
              </a:spcBef>
              <a:defRPr sz="1200">
                <a:solidFill>
                  <a:schemeClr val="tx1"/>
                </a:solidFill>
                <a:latin typeface="Arial" panose="020B0604020202020204" pitchFamily="34" charset="0"/>
              </a:defRPr>
            </a:lvl5pPr>
            <a:lvl6pPr marL="2514600" indent="-228600" defTabSz="947420"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47420"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47420"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4742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2E932E3E-E691-4979-89DA-06E5FF5E159F}" type="slidenum">
              <a:rPr lang="en-GB" altLang="sr-Latn-RS" sz="1100" b="1"/>
              <a:t>93</a:t>
            </a:fld>
            <a:endParaRPr lang="en-GB" altLang="sr-Latn-RS" sz="1100" b="1"/>
          </a:p>
        </p:txBody>
      </p:sp>
      <p:sp>
        <p:nvSpPr>
          <p:cNvPr id="228355" name="Rectangle 2"/>
          <p:cNvSpPr>
            <a:spLocks noGrp="1" noRot="1" noChangeAspect="1" noChangeArrowheads="1" noTextEdit="1"/>
          </p:cNvSpPr>
          <p:nvPr>
            <p:ph type="sldImg"/>
          </p:nvPr>
        </p:nvSpPr>
        <p:spPr>
          <a:xfrm>
            <a:off x="1143000" y="685800"/>
            <a:ext cx="4573588" cy="3429000"/>
          </a:xfrm>
        </p:spPr>
      </p:sp>
      <p:sp>
        <p:nvSpPr>
          <p:cNvPr id="2283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r-Latn-RS" altLang="sr-Latn-R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Rectangle 11"/>
          <p:cNvSpPr>
            <a:spLocks noGrp="1" noChangeArrowheads="1"/>
          </p:cNvSpPr>
          <p:nvPr>
            <p:ph type="dt" sz="half" idx="10"/>
          </p:nvPr>
        </p:nvSpPr>
        <p:spPr/>
        <p:txBody>
          <a:bodyPr/>
          <a:lstStyle>
            <a:lvl1pPr>
              <a:defRPr/>
            </a:lvl1pPr>
          </a:lstStyle>
          <a:p>
            <a:pPr>
              <a:defRPr/>
            </a:pPr>
            <a:r>
              <a:rPr lang="hr-HR" altLang="sr-Latn-RS"/>
              <a:t>Ime i prezime predavača</a:t>
            </a:r>
          </a:p>
        </p:txBody>
      </p:sp>
      <p:sp>
        <p:nvSpPr>
          <p:cNvPr id="5" name="Rectangle 13"/>
          <p:cNvSpPr>
            <a:spLocks noGrp="1" noChangeArrowheads="1"/>
          </p:cNvSpPr>
          <p:nvPr>
            <p:ph type="sldNum" sz="quarter" idx="11"/>
          </p:nvPr>
        </p:nvSpPr>
        <p:spPr/>
        <p:txBody>
          <a:bodyPr/>
          <a:lstStyle>
            <a:lvl1pPr>
              <a:defRPr/>
            </a:lvl1pPr>
          </a:lstStyle>
          <a:p>
            <a:pPr>
              <a:defRPr/>
            </a:pPr>
            <a:fld id="{DF59B5C4-5052-48BC-B74C-450AB8A92364}" type="slidenum">
              <a:rPr lang="hr-HR" altLang="sr-Latn-RS"/>
              <a:t>‹#›</a:t>
            </a:fld>
            <a:endParaRPr lang="hr-HR" altLang="sr-Latn-R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1000125"/>
            <a:ext cx="9144000" cy="107950"/>
          </a:xfrm>
          <a:prstGeom prst="rect">
            <a:avLst/>
          </a:prstGeom>
          <a:solidFill>
            <a:schemeClr val="bg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userDrawn="1"/>
        </p:nvSpPr>
        <p:spPr bwMode="auto">
          <a:xfrm>
            <a:off x="1143000" y="142875"/>
            <a:ext cx="7715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GB" altLang="sr-Latn-RS" sz="1400" b="1"/>
              <a:t>HRVATSKA KOMORA INŽENJERA GRAĐEVINARSTVA</a:t>
            </a:r>
            <a:endParaRPr lang="hr-HR" altLang="sr-Latn-RS" sz="1400"/>
          </a:p>
        </p:txBody>
      </p:sp>
      <p:sp>
        <p:nvSpPr>
          <p:cNvPr id="7" name="Rectangle 5"/>
          <p:cNvSpPr>
            <a:spLocks noChangeArrowheads="1"/>
          </p:cNvSpPr>
          <p:nvPr userDrawn="1"/>
        </p:nvSpPr>
        <p:spPr bwMode="auto">
          <a:xfrm>
            <a:off x="1143000" y="457200"/>
            <a:ext cx="77152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ts val="600"/>
              </a:spcAft>
              <a:defRPr/>
            </a:pPr>
            <a:r>
              <a:rPr lang="hr-HR" altLang="sr-Latn-RS" sz="1200" b="1">
                <a:solidFill>
                  <a:srgbClr val="7F7F7F"/>
                </a:solidFill>
                <a:cs typeface="Times New Roman" panose="02020603050405020304" pitchFamily="18" charset="0"/>
              </a:rPr>
              <a:t>DANI OVLAŠTENIH INŽENJERA GRAĐEVINARSTVA</a:t>
            </a:r>
            <a:endParaRPr lang="hr-HR" altLang="sr-Latn-RS" sz="1200">
              <a:solidFill>
                <a:srgbClr val="7F7F7F"/>
              </a:solidFill>
            </a:endParaRPr>
          </a:p>
          <a:p>
            <a:pPr algn="ctr">
              <a:spcAft>
                <a:spcPts val="600"/>
              </a:spcAft>
              <a:defRPr/>
            </a:pPr>
            <a:r>
              <a:rPr lang="hr-HR" altLang="sr-Latn-RS" sz="1200">
                <a:cs typeface="Times New Roman" panose="02020603050405020304" pitchFamily="18" charset="0"/>
              </a:rPr>
              <a:t>Opatija, 2010.</a:t>
            </a:r>
            <a:endParaRPr lang="hr-HR" altLang="sr-Latn-R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8" name="Date Placeholder 3"/>
          <p:cNvSpPr>
            <a:spLocks noGrp="1"/>
          </p:cNvSpPr>
          <p:nvPr>
            <p:ph type="dt" sz="half" idx="10"/>
          </p:nvPr>
        </p:nvSpPr>
        <p:spPr>
          <a:xfrm>
            <a:off x="457200" y="6356350"/>
            <a:ext cx="2133600" cy="365125"/>
          </a:xfrm>
        </p:spPr>
        <p:txBody>
          <a:bodyPr/>
          <a:lstStyle>
            <a:lvl1pPr fontAlgn="auto">
              <a:spcBef>
                <a:spcPts val="0"/>
              </a:spcBef>
              <a:spcAft>
                <a:spcPts val="0"/>
              </a:spcAft>
              <a:defRPr sz="1800">
                <a:latin typeface="+mn-lt"/>
                <a:cs typeface="+mn-cs"/>
              </a:defRPr>
            </a:lvl1pPr>
          </a:lstStyle>
          <a:p>
            <a:pPr>
              <a:defRPr/>
            </a:pPr>
            <a:endParaRPr lang="hr-HR"/>
          </a:p>
        </p:txBody>
      </p:sp>
      <p:sp>
        <p:nvSpPr>
          <p:cNvPr id="9"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lstStyle>
            <a:lvl1pPr eaLnBrk="1" hangingPunct="1">
              <a:defRPr>
                <a:latin typeface="Calibri" panose="020F0502020204030204" pitchFamily="34" charset="0"/>
                <a:cs typeface="Arial" panose="020B0604020202020204" pitchFamily="34" charset="0"/>
              </a:defRPr>
            </a:lvl1pPr>
          </a:lstStyle>
          <a:p>
            <a:pPr>
              <a:defRPr/>
            </a:pPr>
            <a:endParaRPr lang="hr-HR" altLang="sr-Latn-RS"/>
          </a:p>
        </p:txBody>
      </p:sp>
      <p:sp>
        <p:nvSpPr>
          <p:cNvPr id="10" name="Slide Number Placeholder 5"/>
          <p:cNvSpPr>
            <a:spLocks noGrp="1"/>
          </p:cNvSpPr>
          <p:nvPr>
            <p:ph type="sldNum" sz="quarter" idx="12"/>
          </p:nvPr>
        </p:nvSpPr>
        <p:spPr>
          <a:xfrm>
            <a:off x="6553200" y="6356350"/>
            <a:ext cx="2133600" cy="365125"/>
          </a:xfrm>
        </p:spPr>
        <p:txBody>
          <a:bodyPr/>
          <a:lstStyle>
            <a:lvl1pPr algn="l">
              <a:defRPr sz="1800" smtClean="0">
                <a:latin typeface="Calibri" panose="020F0502020204030204" pitchFamily="34" charset="0"/>
              </a:defRPr>
            </a:lvl1pPr>
          </a:lstStyle>
          <a:p>
            <a:pPr>
              <a:defRPr/>
            </a:pPr>
            <a:fld id="{540EEC7C-AA2A-4A1B-B288-589E9A700F40}" type="slidenum">
              <a:rPr lang="hr-HR" altLang="sr-Latn-RS"/>
              <a:t>‹#›</a:t>
            </a:fld>
            <a:endParaRPr lang="hr-HR" altLang="sr-Latn-R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vl1pPr>
          </a:lstStyle>
          <a:p>
            <a:pPr>
              <a:defRPr/>
            </a:pPr>
            <a:r>
              <a:rPr lang="hr-HR" altLang="sr-Latn-RS"/>
              <a:t>Ime i prezime predavača</a:t>
            </a:r>
          </a:p>
        </p:txBody>
      </p:sp>
      <p:sp>
        <p:nvSpPr>
          <p:cNvPr id="3" name="Rectangle 13"/>
          <p:cNvSpPr>
            <a:spLocks noGrp="1" noChangeArrowheads="1"/>
          </p:cNvSpPr>
          <p:nvPr>
            <p:ph type="sldNum" sz="quarter" idx="11"/>
          </p:nvPr>
        </p:nvSpPr>
        <p:spPr/>
        <p:txBody>
          <a:bodyPr/>
          <a:lstStyle>
            <a:lvl1pPr>
              <a:defRPr/>
            </a:lvl1pPr>
          </a:lstStyle>
          <a:p>
            <a:pPr>
              <a:defRPr/>
            </a:pPr>
            <a:fld id="{27742FF3-B87A-45D6-9A3E-D782A254165A}" type="slidenum">
              <a:rPr lang="hr-HR" altLang="sr-Latn-RS"/>
              <a:t>‹#›</a:t>
            </a:fld>
            <a:endParaRPr lang="hr-HR" altLang="sr-Latn-R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457200" y="274638"/>
            <a:ext cx="8229600" cy="1143000"/>
          </a:xfrm>
          <a:prstGeom prst="rect">
            <a:avLst/>
          </a:prstGeom>
        </p:spPr>
        <p:txBody>
          <a:bodyPr/>
          <a:lstStyle/>
          <a:p>
            <a:r>
              <a:rPr lang="hr-HR"/>
              <a:t>Uredite stil naslova matrice</a:t>
            </a:r>
          </a:p>
        </p:txBody>
      </p:sp>
      <p:sp>
        <p:nvSpPr>
          <p:cNvPr id="3" name="Rezervirano mjesto sadržaja 2"/>
          <p:cNvSpPr>
            <a:spLocks noGrp="1"/>
          </p:cNvSpPr>
          <p:nvPr>
            <p:ph idx="1" hasCustomPrompt="1"/>
          </p:nvPr>
        </p:nvSpPr>
        <p:spPr>
          <a:xfrm>
            <a:off x="457200" y="1600200"/>
            <a:ext cx="8229600" cy="4525963"/>
          </a:xfrm>
          <a:prstGeom prst="rect">
            <a:avLst/>
          </a:prstGeo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ctangle 11"/>
          <p:cNvSpPr>
            <a:spLocks noGrp="1" noChangeArrowheads="1"/>
          </p:cNvSpPr>
          <p:nvPr>
            <p:ph type="dt" sz="half" idx="10"/>
          </p:nvPr>
        </p:nvSpPr>
        <p:spPr/>
        <p:txBody>
          <a:bodyPr/>
          <a:lstStyle>
            <a:lvl1pPr>
              <a:defRPr/>
            </a:lvl1pPr>
          </a:lstStyle>
          <a:p>
            <a:pPr>
              <a:defRPr/>
            </a:pPr>
            <a:r>
              <a:rPr lang="hr-HR" altLang="sr-Latn-RS"/>
              <a:t>Ime i prezime predavača</a:t>
            </a:r>
          </a:p>
        </p:txBody>
      </p:sp>
      <p:sp>
        <p:nvSpPr>
          <p:cNvPr id="5" name="Rectangle 13"/>
          <p:cNvSpPr>
            <a:spLocks noGrp="1" noChangeArrowheads="1"/>
          </p:cNvSpPr>
          <p:nvPr>
            <p:ph type="sldNum" sz="quarter" idx="11"/>
          </p:nvPr>
        </p:nvSpPr>
        <p:spPr/>
        <p:txBody>
          <a:bodyPr/>
          <a:lstStyle>
            <a:lvl1pPr>
              <a:defRPr/>
            </a:lvl1pPr>
          </a:lstStyle>
          <a:p>
            <a:pPr>
              <a:defRPr/>
            </a:pPr>
            <a:fld id="{CA97B197-5111-4B02-8047-EF5F65D3E305}" type="slidenum">
              <a:rPr lang="hr-HR" altLang="sr-Latn-RS"/>
              <a:t>‹#›</a:t>
            </a:fld>
            <a:endParaRPr lang="hr-HR" altLang="sr-Latn-R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65720" y="432399"/>
            <a:ext cx="6345000" cy="864000"/>
          </a:xfrm>
          <a:prstGeom prst="rect">
            <a:avLst/>
          </a:prstGeom>
        </p:spPr>
        <p:txBody>
          <a:bodyPr/>
          <a:lstStyle/>
          <a:p>
            <a:r>
              <a:rPr lang="en-US" smtClean="0"/>
              <a:t>Click to edit Master title style</a:t>
            </a:r>
            <a:endParaRPr lang="hr-HR"/>
          </a:p>
        </p:txBody>
      </p:sp>
      <p:sp>
        <p:nvSpPr>
          <p:cNvPr id="3" name="Footer Placeholder 2"/>
          <p:cNvSpPr>
            <a:spLocks noGrp="1"/>
          </p:cNvSpPr>
          <p:nvPr>
            <p:ph type="ftr" sz="quarter" idx="10"/>
          </p:nvPr>
        </p:nvSpPr>
        <p:spPr>
          <a:xfrm>
            <a:off x="450011" y="6356352"/>
            <a:ext cx="2895600" cy="365125"/>
          </a:xfrm>
          <a:prstGeom prst="rect">
            <a:avLst/>
          </a:prstGeom>
        </p:spPr>
        <p:txBody>
          <a:bodyPr/>
          <a:lstStyle/>
          <a:p>
            <a:endParaRPr lang="hr-HR"/>
          </a:p>
        </p:txBody>
      </p:sp>
      <p:sp>
        <p:nvSpPr>
          <p:cNvPr id="4" name="Slide Number Placeholder 3"/>
          <p:cNvSpPr>
            <a:spLocks noGrp="1"/>
          </p:cNvSpPr>
          <p:nvPr>
            <p:ph type="sldNum" sz="quarter" idx="11"/>
          </p:nvPr>
        </p:nvSpPr>
        <p:spPr>
          <a:xfrm>
            <a:off x="6553200" y="6356352"/>
            <a:ext cx="2133600" cy="365125"/>
          </a:xfrm>
          <a:prstGeom prst="rect">
            <a:avLst/>
          </a:prstGeom>
        </p:spPr>
        <p:txBody>
          <a:bodyPr/>
          <a:lstStyle/>
          <a:p>
            <a:fld id="{703EF1C1-5464-45FD-BB65-FC09925E975B}" type="slidenum">
              <a:rPr lang="hr-HR" smtClean="0"/>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9292"/>
            <a:ext cx="8229600" cy="51168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11" name="Text Placeholder 19"/>
          <p:cNvSpPr>
            <a:spLocks noGrp="1"/>
          </p:cNvSpPr>
          <p:nvPr>
            <p:ph type="body" sz="quarter" idx="17"/>
          </p:nvPr>
        </p:nvSpPr>
        <p:spPr>
          <a:xfrm>
            <a:off x="6219825" y="94886"/>
            <a:ext cx="2924175" cy="396964"/>
          </a:xfrm>
          <a:prstGeom prst="rect">
            <a:avLst/>
          </a:prstGeom>
        </p:spPr>
        <p:txBody>
          <a:bodyPr/>
          <a:lstStyle>
            <a:lvl1pPr algn="r">
              <a:buNone/>
              <a:defRPr kumimoji="0" lang="en-US" sz="1800" b="0" i="0" u="none" strike="noStrike" kern="1200" cap="none" spc="0" normalizeH="0" baseline="0" noProof="0" smtClean="0">
                <a:ln>
                  <a:noFill/>
                </a:ln>
                <a:solidFill>
                  <a:schemeClr val="bg1"/>
                </a:solidFill>
                <a:effectLst>
                  <a:outerShdw blurRad="38100" dist="38100" dir="2700000" algn="tl">
                    <a:srgbClr val="000000">
                      <a:alpha val="43137"/>
                    </a:srgbClr>
                  </a:outerShdw>
                </a:effectLst>
                <a:uLnTx/>
                <a:uFillTx/>
              </a:defRPr>
            </a:lvl1pPr>
            <a:lvl5pPr>
              <a:buNone/>
              <a:defRPr/>
            </a:lvl5pPr>
          </a:lstStyle>
          <a:p>
            <a:pPr lvl="0"/>
            <a:r>
              <a:rPr lang="en-US" noProof="0" smtClean="0"/>
              <a:t>Click to edit Master text styles</a:t>
            </a:r>
          </a:p>
        </p:txBody>
      </p:sp>
      <p:sp>
        <p:nvSpPr>
          <p:cNvPr id="13" name="Text Placeholder 19"/>
          <p:cNvSpPr>
            <a:spLocks noGrp="1"/>
          </p:cNvSpPr>
          <p:nvPr>
            <p:ph type="body" sz="quarter" idx="18"/>
          </p:nvPr>
        </p:nvSpPr>
        <p:spPr>
          <a:xfrm>
            <a:off x="5719314" y="342035"/>
            <a:ext cx="3424687" cy="396964"/>
          </a:xfrm>
          <a:prstGeom prst="rect">
            <a:avLst/>
          </a:prstGeom>
        </p:spPr>
        <p:txBody>
          <a:bodyPr/>
          <a:lstStyle>
            <a:lvl1pPr algn="r">
              <a:buNone/>
              <a:defRPr kumimoji="0" lang="en-US" sz="1800" b="0" i="0" u="none" strike="noStrike" kern="1200" cap="none" spc="0" normalizeH="0" baseline="0" noProof="0" smtClean="0">
                <a:ln>
                  <a:noFill/>
                </a:ln>
                <a:solidFill>
                  <a:srgbClr val="A9CBC2"/>
                </a:solidFill>
                <a:effectLst>
                  <a:outerShdw blurRad="38100" dist="38100" dir="2700000" algn="tl">
                    <a:srgbClr val="000000">
                      <a:alpha val="43137"/>
                    </a:srgbClr>
                  </a:outerShdw>
                </a:effectLst>
                <a:uLnTx/>
                <a:uFillTx/>
              </a:defRPr>
            </a:lvl1pPr>
            <a:lvl5pPr>
              <a:buNone/>
              <a:defRPr/>
            </a:lvl5pPr>
          </a:lstStyle>
          <a:p>
            <a:pPr lvl="0"/>
            <a:r>
              <a:rPr lang="en-US" noProof="0" smtClean="0"/>
              <a:t>Click to edit Master text styles</a:t>
            </a:r>
          </a:p>
        </p:txBody>
      </p:sp>
      <p:sp>
        <p:nvSpPr>
          <p:cNvPr id="5" name="Slide Number Placeholder 5"/>
          <p:cNvSpPr>
            <a:spLocks noGrp="1"/>
          </p:cNvSpPr>
          <p:nvPr>
            <p:ph type="sldNum" sz="quarter" idx="19"/>
          </p:nvPr>
        </p:nvSpPr>
        <p:spPr>
          <a:xfrm>
            <a:off x="6553200" y="6245225"/>
            <a:ext cx="2133600" cy="476250"/>
          </a:xfrm>
          <a:prstGeom prst="rect">
            <a:avLst/>
          </a:prstGeom>
        </p:spPr>
        <p:txBody>
          <a:bodyPr/>
          <a:lstStyle>
            <a:lvl1pPr>
              <a:defRPr/>
            </a:lvl1pPr>
          </a:lstStyle>
          <a:p>
            <a:pPr>
              <a:defRPr/>
            </a:pPr>
            <a:fld id="{8B84F390-3CAE-45C1-8E1D-7CD6E747EEE8}" type="slidenum">
              <a:rPr lang="hr-HR"/>
              <a:t>‹#›</a:t>
            </a:fld>
            <a:endParaRPr lang="hr-HR"/>
          </a:p>
        </p:txBody>
      </p:sp>
      <p:sp>
        <p:nvSpPr>
          <p:cNvPr id="6" name="Footer Placeholder 4"/>
          <p:cNvSpPr>
            <a:spLocks noGrp="1"/>
          </p:cNvSpPr>
          <p:nvPr>
            <p:ph type="ftr" sz="quarter" idx="20"/>
          </p:nvPr>
        </p:nvSpPr>
        <p:spPr>
          <a:xfrm>
            <a:off x="449263" y="6356352"/>
            <a:ext cx="2895600" cy="365125"/>
          </a:xfrm>
          <a:prstGeom prst="rect">
            <a:avLst/>
          </a:prstGeom>
        </p:spPr>
        <p:txBody>
          <a:bodyPr/>
          <a:lstStyle>
            <a:lvl1pPr>
              <a:defRPr/>
            </a:lvl1pPr>
          </a:lstStyle>
          <a:p>
            <a:pPr>
              <a:defRPr/>
            </a:pPr>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9" descr="image001"/>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956550" y="6337300"/>
            <a:ext cx="6111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6308725"/>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35" name="Rectangle 11"/>
          <p:cNvSpPr>
            <a:spLocks noGrp="1" noChangeArrowheads="1"/>
          </p:cNvSpPr>
          <p:nvPr>
            <p:ph type="dt" sz="half" idx="2"/>
          </p:nvPr>
        </p:nvSpPr>
        <p:spPr bwMode="auto">
          <a:xfrm>
            <a:off x="107950" y="6381750"/>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200">
                <a:latin typeface="Arial Narrow" panose="020B0606020202030204" pitchFamily="34" charset="0"/>
                <a:cs typeface="Arial" panose="020B0604020202020204" pitchFamily="34" charset="0"/>
              </a:defRPr>
            </a:lvl1pPr>
          </a:lstStyle>
          <a:p>
            <a:pPr>
              <a:defRPr/>
            </a:pPr>
            <a:r>
              <a:rPr lang="hr-HR" altLang="sr-Latn-RS" dirty="0"/>
              <a:t>Ime i prezime predavača</a:t>
            </a:r>
          </a:p>
        </p:txBody>
      </p:sp>
      <p:sp>
        <p:nvSpPr>
          <p:cNvPr id="1029" name="Rectangle 12"/>
          <p:cNvSpPr>
            <a:spLocks noChangeArrowheads="1"/>
          </p:cNvSpPr>
          <p:nvPr/>
        </p:nvSpPr>
        <p:spPr bwMode="auto">
          <a:xfrm>
            <a:off x="6011863" y="6381750"/>
            <a:ext cx="19446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hr-HR" altLang="sr-Latn-RS" sz="1400" dirty="0"/>
              <a:t>HKIG – Opatija 2019.</a:t>
            </a:r>
          </a:p>
        </p:txBody>
      </p:sp>
      <p:sp>
        <p:nvSpPr>
          <p:cNvPr id="1037" name="Rectangle 13"/>
          <p:cNvSpPr>
            <a:spLocks noGrp="1" noChangeArrowheads="1"/>
          </p:cNvSpPr>
          <p:nvPr>
            <p:ph type="sldNum" sz="quarter" idx="4"/>
          </p:nvPr>
        </p:nvSpPr>
        <p:spPr bwMode="auto">
          <a:xfrm>
            <a:off x="8026400" y="6381750"/>
            <a:ext cx="111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2000" smtClean="0">
                <a:latin typeface="Verdana" panose="020B0604030504040204" pitchFamily="34" charset="0"/>
              </a:defRPr>
            </a:lvl1pPr>
          </a:lstStyle>
          <a:p>
            <a:pPr>
              <a:defRPr/>
            </a:pPr>
            <a:fld id="{79AD9910-7AB1-46C5-8FA7-ED2DDB5247A5}" type="slidenum">
              <a:rPr lang="hr-HR" altLang="sr-Latn-RS"/>
              <a:t>‹#›</a:t>
            </a:fld>
            <a:endParaRPr lang="hr-HR" altLang="sr-Latn-R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1.png"/><Relationship Id="rId7"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64.w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7.em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8.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75.png"/><Relationship Id="rId4" Type="http://schemas.openxmlformats.org/officeDocument/2006/relationships/image" Target="../media/image83.png"/><Relationship Id="rId9"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75.png"/><Relationship Id="rId2" Type="http://schemas.openxmlformats.org/officeDocument/2006/relationships/image" Target="../media/image87.jpe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9.jpeg"/></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5.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75.png"/><Relationship Id="rId4" Type="http://schemas.openxmlformats.org/officeDocument/2006/relationships/image" Target="../media/image95.png"/><Relationship Id="rId9" Type="http://schemas.openxmlformats.org/officeDocument/2006/relationships/image" Target="../media/image5.png"/></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0.jpeg"/><Relationship Id="rId7" Type="http://schemas.openxmlformats.org/officeDocument/2006/relationships/image" Target="../media/image4.png"/><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102.jpeg"/><Relationship Id="rId4" Type="http://schemas.openxmlformats.org/officeDocument/2006/relationships/image" Target="../media/image101.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5.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7.png"/><Relationship Id="rId7" Type="http://schemas.openxmlformats.org/officeDocument/2006/relationships/image" Target="../media/image4.pn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109.png"/><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4.png"/><Relationship Id="rId7" Type="http://schemas.openxmlformats.org/officeDocument/2006/relationships/image" Target="../media/image112.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5.png"/><Relationship Id="rId9"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0.png"/><Relationship Id="rId5" Type="http://schemas.openxmlformats.org/officeDocument/2006/relationships/image" Target="../media/image5.pn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8.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134.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31.png"/><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133.png"/><Relationship Id="rId4" Type="http://schemas.openxmlformats.org/officeDocument/2006/relationships/image" Target="../media/image130.png"/><Relationship Id="rId9" Type="http://schemas.openxmlformats.org/officeDocument/2006/relationships/oleObject" Target="../embeddings/oleObject5.bin"/></Relationships>
</file>

<file path=ppt/slides/_rels/slide69.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e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xml"/><Relationship Id="rId4"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4.xml"/><Relationship Id="rId5" Type="http://schemas.openxmlformats.org/officeDocument/2006/relationships/image" Target="../media/image145.png"/><Relationship Id="rId4" Type="http://schemas.openxmlformats.org/officeDocument/2006/relationships/image" Target="../media/image144.png"/></Relationships>
</file>

<file path=ppt/slides/_rels/slide72.xml.rels><?xml version="1.0" encoding="UTF-8" standalone="yes"?>
<Relationships xmlns="http://schemas.openxmlformats.org/package/2006/relationships"><Relationship Id="rId8" Type="http://schemas.openxmlformats.org/officeDocument/2006/relationships/image" Target="../media/image1470.png"/><Relationship Id="rId3" Type="http://schemas.openxmlformats.org/officeDocument/2006/relationships/image" Target="../media/image147.png"/><Relationship Id="rId7" Type="http://schemas.openxmlformats.org/officeDocument/2006/relationships/image" Target="../media/image1460.png"/><Relationship Id="rId2" Type="http://schemas.openxmlformats.org/officeDocument/2006/relationships/image" Target="../media/image146.png"/><Relationship Id="rId1" Type="http://schemas.openxmlformats.org/officeDocument/2006/relationships/slideLayout" Target="../slideLayouts/slideLayout4.xml"/><Relationship Id="rId6" Type="http://schemas.openxmlformats.org/officeDocument/2006/relationships/image" Target="../media/image1450.png"/><Relationship Id="rId5" Type="http://schemas.openxmlformats.org/officeDocument/2006/relationships/image" Target="../media/image1440.png"/><Relationship Id="rId4" Type="http://schemas.openxmlformats.org/officeDocument/2006/relationships/image" Target="../media/image1430.png"/><Relationship Id="rId9" Type="http://schemas.openxmlformats.org/officeDocument/2006/relationships/image" Target="../media/image148.png"/></Relationships>
</file>

<file path=ppt/slides/_rels/slide7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15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7.png"/><Relationship Id="rId4" Type="http://schemas.openxmlformats.org/officeDocument/2006/relationships/image" Target="../media/image156.png"/></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64.png"/><Relationship Id="rId4" Type="http://schemas.openxmlformats.org/officeDocument/2006/relationships/image" Target="../media/image163.png"/></Relationships>
</file>

<file path=ppt/slides/_rels/slide8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xml"/><Relationship Id="rId4" Type="http://schemas.openxmlformats.org/officeDocument/2006/relationships/image" Target="../media/image169.png"/></Relationships>
</file>

<file path=ppt/slides/_rels/slide87.xml.rels><?xml version="1.0" encoding="UTF-8" standalone="yes"?>
<Relationships xmlns="http://schemas.openxmlformats.org/package/2006/relationships"><Relationship Id="rId8" Type="http://schemas.openxmlformats.org/officeDocument/2006/relationships/image" Target="../media/image176.emf"/><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4.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79.png"/><Relationship Id="rId5" Type="http://schemas.openxmlformats.org/officeDocument/2006/relationships/image" Target="../media/image178.jpeg"/><Relationship Id="rId4" Type="http://schemas.openxmlformats.org/officeDocument/2006/relationships/image" Target="../media/image177.jpeg"/></Relationships>
</file>

<file path=ppt/slides/_rels/slide89.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5.png"/><Relationship Id="rId7" Type="http://schemas.openxmlformats.org/officeDocument/2006/relationships/image" Target="../media/image182.jpe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 Id="rId9" Type="http://schemas.openxmlformats.org/officeDocument/2006/relationships/image" Target="../media/image184.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8.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87.jpeg"/><Relationship Id="rId5" Type="http://schemas.openxmlformats.org/officeDocument/2006/relationships/image" Target="../media/image186.png"/><Relationship Id="rId4" Type="http://schemas.openxmlformats.org/officeDocument/2006/relationships/image" Target="../media/image185.png"/></Relationships>
</file>

<file path=ppt/slides/_rels/slide9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9.png"/><Relationship Id="rId1" Type="http://schemas.openxmlformats.org/officeDocument/2006/relationships/slideLayout" Target="../slideLayouts/slideLayout3.xml"/><Relationship Id="rId6" Type="http://schemas.openxmlformats.org/officeDocument/2006/relationships/image" Target="../media/image190.png"/><Relationship Id="rId5" Type="http://schemas.openxmlformats.org/officeDocument/2006/relationships/image" Target="../media/image5.pn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4.png"/><Relationship Id="rId5" Type="http://schemas.openxmlformats.org/officeDocument/2006/relationships/image" Target="../media/image193.png"/><Relationship Id="rId10" Type="http://schemas.openxmlformats.org/officeDocument/2006/relationships/image" Target="../media/image75.png"/><Relationship Id="rId4" Type="http://schemas.openxmlformats.org/officeDocument/2006/relationships/image" Target="../media/image192.png"/><Relationship Id="rId9" Type="http://schemas.openxmlformats.org/officeDocument/2006/relationships/image" Target="../media/image5.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zervirano mjesto datuma 1"/>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a:latin typeface="Arial Narrow" panose="020B0606020202030204" pitchFamily="34" charset="0"/>
              </a:rPr>
              <a:t>Ime i prezime predavača</a:t>
            </a:r>
          </a:p>
        </p:txBody>
      </p:sp>
      <p:sp>
        <p:nvSpPr>
          <p:cNvPr id="5123" name="Rezervirano mjesto broja slajda 2"/>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9DE799-DA9D-44F6-BE07-3F637AC10E48}" type="slidenum">
              <a:rPr lang="hr-HR" altLang="sr-Latn-RS">
                <a:latin typeface="Verdana" panose="020B0604030504040204" pitchFamily="34" charset="0"/>
              </a:rPr>
              <a:t>1</a:t>
            </a:fld>
            <a:endParaRPr lang="hr-HR" altLang="sr-Latn-RS">
              <a:latin typeface="Verdana" panose="020B0604030504040204" pitchFamily="34" charset="0"/>
            </a:endParaRPr>
          </a:p>
        </p:txBody>
      </p:sp>
      <p:sp>
        <p:nvSpPr>
          <p:cNvPr id="9" name="Rectangle 8"/>
          <p:cNvSpPr/>
          <p:nvPr/>
        </p:nvSpPr>
        <p:spPr>
          <a:xfrm>
            <a:off x="0" y="908050"/>
            <a:ext cx="9144000" cy="5949950"/>
          </a:xfrm>
          <a:prstGeom prst="rect">
            <a:avLst/>
          </a:prstGeom>
          <a:solidFill>
            <a:srgbClr val="112A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
        <p:nvSpPr>
          <p:cNvPr id="5125" name="Title 5"/>
          <p:cNvSpPr>
            <a:spLocks noGrp="1"/>
          </p:cNvSpPr>
          <p:nvPr>
            <p:ph type="ctrTitle" idx="4294967295"/>
          </p:nvPr>
        </p:nvSpPr>
        <p:spPr bwMode="auto">
          <a:xfrm>
            <a:off x="-36512" y="1844824"/>
            <a:ext cx="91440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hr-HR" altLang="sr-Latn-RS" sz="4000" dirty="0" smtClean="0">
                <a:solidFill>
                  <a:schemeClr val="bg1"/>
                </a:solidFill>
                <a:latin typeface="Times New Roman" panose="02020603050405020304" pitchFamily="18" charset="0"/>
                <a:cs typeface="Times New Roman" panose="02020603050405020304" pitchFamily="18" charset="0"/>
              </a:rPr>
              <a:t>Primjena softvera prilikom proračuna određenih vrsta zgrada javne namjene (nZEB) – bitni detalji za proračun, projektiranje, nadzor i energetsko certificiranje zgrada gotovo nulte energije</a:t>
            </a:r>
            <a:endParaRPr lang="hr-HR" altLang="sr-Latn-RS" sz="4000" dirty="0">
              <a:solidFill>
                <a:schemeClr val="bg1"/>
              </a:solidFill>
              <a:latin typeface="Times New Roman" panose="02020603050405020304" pitchFamily="18" charset="0"/>
              <a:cs typeface="Times New Roman" panose="02020603050405020304" pitchFamily="18" charset="0"/>
            </a:endParaRPr>
          </a:p>
        </p:txBody>
      </p:sp>
      <p:sp>
        <p:nvSpPr>
          <p:cNvPr id="5126" name="Subtitle 6"/>
          <p:cNvSpPr>
            <a:spLocks noGrp="1"/>
          </p:cNvSpPr>
          <p:nvPr>
            <p:ph type="subTitle" idx="4294967295"/>
          </p:nvPr>
        </p:nvSpPr>
        <p:spPr bwMode="auto">
          <a:xfrm>
            <a:off x="214313" y="5572125"/>
            <a:ext cx="7643812"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hr-HR" altLang="sr-Latn-RS" sz="1800" dirty="0" smtClean="0">
                <a:solidFill>
                  <a:schemeClr val="bg1"/>
                </a:solidFill>
                <a:latin typeface="Times New Roman" panose="02020603050405020304" pitchFamily="18" charset="0"/>
                <a:cs typeface="Times New Roman" panose="02020603050405020304" pitchFamily="18" charset="0"/>
              </a:rPr>
              <a:t>Silvio Novak, </a:t>
            </a:r>
            <a:r>
              <a:rPr lang="hr-HR" altLang="sr-Latn-RS" sz="1800" dirty="0">
                <a:solidFill>
                  <a:schemeClr val="bg1"/>
                </a:solidFill>
                <a:latin typeface="Times New Roman" panose="02020603050405020304" pitchFamily="18" charset="0"/>
                <a:cs typeface="Times New Roman" panose="02020603050405020304" pitchFamily="18" charset="0"/>
              </a:rPr>
              <a:t>dipl.ing.građ., </a:t>
            </a:r>
            <a:r>
              <a:rPr lang="hr-HR" altLang="sr-Latn-RS" sz="1800" dirty="0" smtClean="0">
                <a:solidFill>
                  <a:schemeClr val="bg1"/>
                </a:solidFill>
                <a:latin typeface="Times New Roman" panose="02020603050405020304" pitchFamily="18" charset="0"/>
                <a:cs typeface="Times New Roman" panose="02020603050405020304" pitchFamily="18" charset="0"/>
              </a:rPr>
              <a:t>Knauf Insulation d.o.o.</a:t>
            </a:r>
            <a:endParaRPr lang="hr-HR" altLang="sr-Latn-RS" sz="1800" dirty="0">
              <a:solidFill>
                <a:schemeClr val="bg1"/>
              </a:solidFill>
              <a:latin typeface="Times New Roman" panose="02020603050405020304" pitchFamily="18" charset="0"/>
              <a:cs typeface="Times New Roman" panose="02020603050405020304" pitchFamily="18" charset="0"/>
            </a:endParaRPr>
          </a:p>
        </p:txBody>
      </p:sp>
      <p:sp>
        <p:nvSpPr>
          <p:cNvPr id="5127" name="TextBox 3"/>
          <p:cNvSpPr txBox="1">
            <a:spLocks noChangeArrowheads="1"/>
          </p:cNvSpPr>
          <p:nvPr/>
        </p:nvSpPr>
        <p:spPr bwMode="auto">
          <a:xfrm>
            <a:off x="0" y="0"/>
            <a:ext cx="9144000" cy="855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r-HR" altLang="sr-Latn-RS" b="1" dirty="0">
                <a:latin typeface="Times New Roman" panose="02020603050405020304" pitchFamily="18" charset="0"/>
                <a:cs typeface="Times New Roman" panose="02020603050405020304" pitchFamily="18" charset="0"/>
              </a:rPr>
              <a:t>		HRVATSKA  KOMORA  INŽENJERA  GRAĐEVINARSTVA</a:t>
            </a:r>
          </a:p>
          <a:p>
            <a:pPr eaLnBrk="1" hangingPunct="1"/>
            <a:endParaRPr lang="hr-HR" altLang="sr-Latn-RS" sz="600" b="1" dirty="0">
              <a:latin typeface="Times New Roman" panose="02020603050405020304" pitchFamily="18" charset="0"/>
              <a:cs typeface="Times New Roman" panose="02020603050405020304" pitchFamily="18" charset="0"/>
            </a:endParaRPr>
          </a:p>
          <a:p>
            <a:pPr eaLnBrk="1" hangingPunct="1"/>
            <a:r>
              <a:rPr lang="hr-HR" altLang="sr-Latn-RS" b="1" dirty="0">
                <a:latin typeface="Times New Roman" panose="02020603050405020304" pitchFamily="18" charset="0"/>
                <a:cs typeface="Times New Roman" panose="02020603050405020304" pitchFamily="18" charset="0"/>
              </a:rPr>
              <a:t>		Dani  Hrvatske komore inženjera  građevinarstva</a:t>
            </a:r>
            <a:r>
              <a:rPr lang="hr-HR" altLang="sr-Latn-RS" dirty="0">
                <a:latin typeface="Times New Roman" panose="02020603050405020304" pitchFamily="18" charset="0"/>
                <a:cs typeface="Times New Roman" panose="02020603050405020304" pitchFamily="18" charset="0"/>
              </a:rPr>
              <a:t>         </a:t>
            </a:r>
            <a:r>
              <a:rPr lang="hr-HR" altLang="sr-Latn-RS" b="1" dirty="0">
                <a:latin typeface="Times New Roman" panose="02020603050405020304" pitchFamily="18" charset="0"/>
                <a:cs typeface="Times New Roman" panose="02020603050405020304" pitchFamily="18" charset="0"/>
              </a:rPr>
              <a:t>Opatija, 2019.</a:t>
            </a:r>
          </a:p>
          <a:p>
            <a:pPr eaLnBrk="1" hangingPunct="1"/>
            <a:endParaRPr lang="hr-HR" altLang="sr-Latn-RS" sz="800"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0" y="5429250"/>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29" name="Subtitle 6"/>
          <p:cNvSpPr txBox="1"/>
          <p:nvPr/>
        </p:nvSpPr>
        <p:spPr bwMode="auto">
          <a:xfrm>
            <a:off x="0" y="4365104"/>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hr-HR" altLang="sr-Latn-RS" sz="2800" b="1" dirty="0" smtClean="0">
                <a:solidFill>
                  <a:schemeClr val="bg1"/>
                </a:solidFill>
                <a:latin typeface="Times New Roman" panose="02020603050405020304" pitchFamily="18" charset="0"/>
                <a:cs typeface="Times New Roman" panose="02020603050405020304" pitchFamily="18" charset="0"/>
              </a:rPr>
              <a:t>Silvio Novak</a:t>
            </a:r>
            <a:endParaRPr lang="hr-HR" altLang="sr-Latn-RS" sz="2800" b="1" dirty="0">
              <a:solidFill>
                <a:schemeClr val="bg1"/>
              </a:solidFill>
              <a:latin typeface="Times New Roman" panose="02020603050405020304" pitchFamily="18" charset="0"/>
              <a:cs typeface="Times New Roman" panose="02020603050405020304" pitchFamily="18" charset="0"/>
            </a:endParaRPr>
          </a:p>
        </p:txBody>
      </p:sp>
      <p:pic>
        <p:nvPicPr>
          <p:cNvPr id="513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nzeb_skrinšotovi\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3" y="575085"/>
            <a:ext cx="2203200" cy="300737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nzeb_skrinšotovi\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619908"/>
            <a:ext cx="3786310" cy="31099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9339" y="2312896"/>
            <a:ext cx="1237130" cy="1882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5" name="Rectangle 4"/>
          <p:cNvSpPr/>
          <p:nvPr/>
        </p:nvSpPr>
        <p:spPr>
          <a:xfrm>
            <a:off x="2621723" y="3030072"/>
            <a:ext cx="2810435" cy="2061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pic>
        <p:nvPicPr>
          <p:cNvPr id="6148" name="Picture 4" descr="E:\nzeb_skrinšotovi\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645760"/>
            <a:ext cx="2843808" cy="83902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nzeb_skrinšotovi\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3" y="3820957"/>
            <a:ext cx="6015075" cy="26246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91880" y="4293096"/>
            <a:ext cx="1331258" cy="382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pic>
        <p:nvPicPr>
          <p:cNvPr id="6150" name="Picture 6" descr="E:\nzeb_skrinšotovi\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076" y="2542395"/>
            <a:ext cx="2873923" cy="211925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170693" y="2542394"/>
            <a:ext cx="193730" cy="1380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13"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7"/>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8"/>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7504" y="620688"/>
            <a:ext cx="2212041" cy="307777"/>
          </a:xfrm>
          <a:prstGeom prst="rect">
            <a:avLst/>
          </a:prstGeom>
          <a:noFill/>
        </p:spPr>
        <p:txBody>
          <a:bodyPr wrap="square" rtlCol="0">
            <a:spAutoFit/>
          </a:bodyPr>
          <a:lstStyle/>
          <a:p>
            <a:r>
              <a:rPr lang="hr-HR" sz="1400" dirty="0" smtClean="0"/>
              <a:t>Zanimljivo…</a:t>
            </a:r>
            <a:endParaRPr lang="hr-HR" sz="1400" dirty="0"/>
          </a:p>
        </p:txBody>
      </p:sp>
      <p:pic>
        <p:nvPicPr>
          <p:cNvPr id="17410" name="Picture 2" descr="E:\nzeb_skrinšotovi\1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509120"/>
            <a:ext cx="671631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E:\nzeb_skrinšotovi\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96752"/>
            <a:ext cx="3196045" cy="29426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3" y="2021505"/>
            <a:ext cx="3196044"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9" name="TextBox 8"/>
          <p:cNvSpPr txBox="1"/>
          <p:nvPr/>
        </p:nvSpPr>
        <p:spPr>
          <a:xfrm>
            <a:off x="4355976" y="1555375"/>
            <a:ext cx="3025589" cy="923330"/>
          </a:xfrm>
          <a:prstGeom prst="rect">
            <a:avLst/>
          </a:prstGeom>
          <a:noFill/>
        </p:spPr>
        <p:txBody>
          <a:bodyPr wrap="square" rtlCol="0">
            <a:spAutoFit/>
          </a:bodyPr>
          <a:lstStyle/>
          <a:p>
            <a:r>
              <a:rPr lang="hr-HR" dirty="0" smtClean="0"/>
              <a:t>Proračun pokazuje da nije potreban sustav rekuperacije!</a:t>
            </a:r>
            <a:endParaRPr lang="hr-HR" dirty="0"/>
          </a:p>
        </p:txBody>
      </p:sp>
      <p:sp>
        <p:nvSpPr>
          <p:cNvPr id="10"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nzeb_skrinšotovi\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0919"/>
            <a:ext cx="7668344" cy="2919813"/>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E:\nzeb_skrinšotovi\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55" y="4003905"/>
            <a:ext cx="4773705" cy="25396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83442" y="5593977"/>
            <a:ext cx="1243853" cy="2330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3" name="TextBox 2"/>
          <p:cNvSpPr txBox="1"/>
          <p:nvPr/>
        </p:nvSpPr>
        <p:spPr>
          <a:xfrm>
            <a:off x="3482789" y="5934636"/>
            <a:ext cx="1143000" cy="646331"/>
          </a:xfrm>
          <a:prstGeom prst="rect">
            <a:avLst/>
          </a:prstGeom>
          <a:noFill/>
        </p:spPr>
        <p:txBody>
          <a:bodyPr wrap="square" rtlCol="0">
            <a:spAutoFit/>
          </a:bodyPr>
          <a:lstStyle/>
          <a:p>
            <a:r>
              <a:rPr lang="hr-HR" dirty="0" smtClean="0">
                <a:solidFill>
                  <a:srgbClr val="FF0000"/>
                </a:solidFill>
              </a:rPr>
              <a:t>Ako nije nZEB</a:t>
            </a:r>
            <a:endParaRPr lang="hr-HR" dirty="0">
              <a:solidFill>
                <a:srgbClr val="FF0000"/>
              </a:solidFill>
            </a:endParaRPr>
          </a:p>
        </p:txBody>
      </p:sp>
      <p:sp>
        <p:nvSpPr>
          <p:cNvPr id="7"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pic>
        <p:nvPicPr>
          <p:cNvPr id="4" name="Picture 3"/>
          <p:cNvPicPr>
            <a:picLocks noChangeAspect="1"/>
          </p:cNvPicPr>
          <p:nvPr/>
        </p:nvPicPr>
        <p:blipFill>
          <a:blip r:embed="rId4"/>
          <a:stretch>
            <a:fillRect/>
          </a:stretch>
        </p:blipFill>
        <p:spPr>
          <a:xfrm>
            <a:off x="104140" y="596900"/>
            <a:ext cx="5664200" cy="2861945"/>
          </a:xfrm>
          <a:prstGeom prst="rect">
            <a:avLst/>
          </a:prstGeom>
        </p:spPr>
      </p:pic>
      <p:sp>
        <p:nvSpPr>
          <p:cNvPr id="5" name="Rectangle 4"/>
          <p:cNvSpPr/>
          <p:nvPr/>
        </p:nvSpPr>
        <p:spPr>
          <a:xfrm>
            <a:off x="3131820" y="1052830"/>
            <a:ext cx="360045" cy="1441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6" name="Rectangle 5"/>
          <p:cNvSpPr/>
          <p:nvPr/>
        </p:nvSpPr>
        <p:spPr>
          <a:xfrm>
            <a:off x="3065145" y="1772920"/>
            <a:ext cx="1871980" cy="28829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pic>
        <p:nvPicPr>
          <p:cNvPr id="8" name="Picture 7"/>
          <p:cNvPicPr>
            <a:picLocks noChangeAspect="1"/>
          </p:cNvPicPr>
          <p:nvPr/>
        </p:nvPicPr>
        <p:blipFill>
          <a:blip r:embed="rId5"/>
          <a:stretch>
            <a:fillRect/>
          </a:stretch>
        </p:blipFill>
        <p:spPr>
          <a:xfrm>
            <a:off x="749935" y="3520440"/>
            <a:ext cx="4577715" cy="3215640"/>
          </a:xfrm>
          <a:prstGeom prst="rect">
            <a:avLst/>
          </a:prstGeom>
        </p:spPr>
      </p:pic>
      <p:pic>
        <p:nvPicPr>
          <p:cNvPr id="9" name="Picture 8"/>
          <p:cNvPicPr>
            <a:picLocks noChangeAspect="1"/>
          </p:cNvPicPr>
          <p:nvPr/>
        </p:nvPicPr>
        <p:blipFill>
          <a:blip r:embed="rId6"/>
          <a:stretch>
            <a:fillRect/>
          </a:stretch>
        </p:blipFill>
        <p:spPr>
          <a:xfrm>
            <a:off x="5421630" y="2997200"/>
            <a:ext cx="3639185" cy="2498725"/>
          </a:xfrm>
          <a:prstGeom prst="rect">
            <a:avLst/>
          </a:prstGeom>
        </p:spPr>
      </p:pic>
      <p:cxnSp>
        <p:nvCxnSpPr>
          <p:cNvPr id="10" name="Straight Arrow Connector 9"/>
          <p:cNvCxnSpPr/>
          <p:nvPr/>
        </p:nvCxnSpPr>
        <p:spPr>
          <a:xfrm flipV="1">
            <a:off x="5277485" y="4149090"/>
            <a:ext cx="518160" cy="26479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pic>
        <p:nvPicPr>
          <p:cNvPr id="2" name="Picture 1"/>
          <p:cNvPicPr>
            <a:picLocks noChangeAspect="1"/>
          </p:cNvPicPr>
          <p:nvPr/>
        </p:nvPicPr>
        <p:blipFill>
          <a:blip r:embed="rId4"/>
          <a:stretch>
            <a:fillRect/>
          </a:stretch>
        </p:blipFill>
        <p:spPr>
          <a:xfrm>
            <a:off x="1429385" y="845185"/>
            <a:ext cx="5238115" cy="53657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nzeb_skrinšotovi\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9871"/>
            <a:ext cx="2817351" cy="18764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42247" y="2859741"/>
            <a:ext cx="349624" cy="216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pic>
        <p:nvPicPr>
          <p:cNvPr id="8195" name="Picture 3" descr="E:\nzeb_skrinšotovi\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2658" y="1120272"/>
            <a:ext cx="3969621" cy="25869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22658" y="2644589"/>
            <a:ext cx="3393557" cy="2151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pic>
        <p:nvPicPr>
          <p:cNvPr id="8196" name="Picture 4" descr="E:\nzeb_skrinšotovi\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093" y="3957357"/>
            <a:ext cx="3957179" cy="93345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3076295"/>
            <a:ext cx="1634025" cy="1490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6"/>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7"/>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nzeb_skrinšotovi\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27" y="516114"/>
            <a:ext cx="7609773" cy="330538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nzeb_skrinšotovi\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55" y="3030855"/>
            <a:ext cx="2668905" cy="33604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3480" y="4105087"/>
            <a:ext cx="1331259" cy="2779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cxnSp>
        <p:nvCxnSpPr>
          <p:cNvPr id="4" name="Straight Arrow Connector 3"/>
          <p:cNvCxnSpPr/>
          <p:nvPr/>
        </p:nvCxnSpPr>
        <p:spPr>
          <a:xfrm flipH="1">
            <a:off x="1994739" y="1772816"/>
            <a:ext cx="4953525" cy="24769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8784976"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5152" y="6414516"/>
            <a:ext cx="4068816" cy="276999"/>
          </a:xfrm>
          <a:prstGeom prst="rect">
            <a:avLst/>
          </a:prstGeom>
          <a:noFill/>
        </p:spPr>
        <p:txBody>
          <a:bodyPr wrap="square" rtlCol="0">
            <a:spAutoFit/>
          </a:bodyPr>
          <a:lstStyle/>
          <a:p>
            <a:r>
              <a:rPr lang="hr-HR" sz="1200" dirty="0" smtClean="0"/>
              <a:t>Projekt (strojarski dio): Energo grupa d.o.o. Varaždin  </a:t>
            </a:r>
            <a:endParaRPr lang="hr-HR" sz="1200" dirty="0"/>
          </a:p>
        </p:txBody>
      </p:sp>
      <p:sp>
        <p:nvSpPr>
          <p:cNvPr id="5"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3"/>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4"/>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zeb_skrinšotovi\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339710"/>
            <a:ext cx="3691290" cy="329126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E:\nzeb_skrinšotovi\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028825"/>
            <a:ext cx="4781782" cy="933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32812" y="2321860"/>
            <a:ext cx="291676" cy="3137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679" y="5192806"/>
            <a:ext cx="1721644"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2072640" y="1882588"/>
            <a:ext cx="531159" cy="331021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descr="C:\Users\NovakS\Desktop\TFR_2018\TFR_stručno usavršavanje 2018\2018-11-09 09_29_30-Contact_ Maja Pandžić - Message (HTM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4437112"/>
            <a:ext cx="4680520" cy="18002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280" y="3068960"/>
            <a:ext cx="1962903" cy="128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7"/>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8"/>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3885402" cy="411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8259" y="941295"/>
            <a:ext cx="5136776" cy="307777"/>
          </a:xfrm>
          <a:prstGeom prst="rect">
            <a:avLst/>
          </a:prstGeom>
          <a:noFill/>
        </p:spPr>
        <p:txBody>
          <a:bodyPr wrap="square" rtlCol="0">
            <a:spAutoFit/>
          </a:bodyPr>
          <a:lstStyle/>
          <a:p>
            <a:r>
              <a:rPr lang="hr-HR" sz="1400" dirty="0" smtClean="0"/>
              <a:t>Centar za rehabilitaciju</a:t>
            </a:r>
            <a:endParaRPr lang="hr-HR" sz="1400" dirty="0"/>
          </a:p>
        </p:txBody>
      </p:sp>
      <p:sp>
        <p:nvSpPr>
          <p:cNvPr id="7" name="Rectangle 6"/>
          <p:cNvSpPr/>
          <p:nvPr/>
        </p:nvSpPr>
        <p:spPr>
          <a:xfrm>
            <a:off x="4258484" y="1166843"/>
            <a:ext cx="4572000" cy="1938992"/>
          </a:xfrm>
          <a:prstGeom prst="rect">
            <a:avLst/>
          </a:prstGeom>
        </p:spPr>
        <p:txBody>
          <a:bodyPr>
            <a:spAutoFit/>
          </a:bodyPr>
          <a:lstStyle/>
          <a:p>
            <a:r>
              <a:rPr lang="vi-VN" sz="1200" dirty="0"/>
              <a:t>– </a:t>
            </a:r>
            <a:r>
              <a:rPr lang="vi-VN" sz="1200" dirty="0">
                <a:solidFill>
                  <a:srgbClr val="FF0000"/>
                </a:solidFill>
              </a:rPr>
              <a:t>zgrada javne namjene </a:t>
            </a:r>
            <a:r>
              <a:rPr lang="vi-VN" sz="1200" dirty="0"/>
              <a:t>je zgrada namijenjena: obavljanju poslova, odnosno djelatnosti u području društvenih djelatnosti (odgoja, obrazovanja, prosvjete, znanosti, kulture, sporta, </a:t>
            </a:r>
            <a:r>
              <a:rPr lang="vi-VN" sz="1200" dirty="0">
                <a:solidFill>
                  <a:srgbClr val="FF0000"/>
                </a:solidFill>
              </a:rPr>
              <a:t>zdravstva</a:t>
            </a:r>
            <a:r>
              <a:rPr lang="vi-VN" sz="1200" dirty="0"/>
              <a:t> i socijalne skrbi), radu državnih tijela i organizacija, tijela i organizacija lokalne i područne (regionalne) samouprave, pravnih osoba s javnim ovlastima, banaka, štedionica i drugih financijskih organizacija, međunarodnih institucija, gospodarskih, strukovnih i građanskih komora i drugih udruga, vjerskih zajednica, putnicima u javnom prometu te korisnicima poštanskih i elektroničkih komunikacijskih usluga.</a:t>
            </a:r>
            <a:endParaRPr lang="hr-HR" sz="1200" dirty="0"/>
          </a:p>
        </p:txBody>
      </p:sp>
      <p:sp>
        <p:nvSpPr>
          <p:cNvPr id="6"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3"/>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4"/>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latin typeface="+mj-lt"/>
              </a:rPr>
              <a:t>nZEB „filozofija”</a:t>
            </a:r>
            <a:endParaRPr lang="en-US" sz="3200" dirty="0" smtClean="0">
              <a:solidFill>
                <a:srgbClr val="0088CE"/>
              </a:solidFill>
              <a:latin typeface="+mj-lt"/>
            </a:endParaRPr>
          </a:p>
        </p:txBody>
      </p:sp>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24" y="4653136"/>
            <a:ext cx="2844424" cy="194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779912" y="4006805"/>
            <a:ext cx="1122830" cy="646331"/>
          </a:xfrm>
          <a:prstGeom prst="rect">
            <a:avLst/>
          </a:prstGeom>
          <a:noFill/>
        </p:spPr>
        <p:txBody>
          <a:bodyPr wrap="square" rtlCol="0">
            <a:spAutoFit/>
          </a:bodyPr>
          <a:lstStyle/>
          <a:p>
            <a:pPr algn="ctr"/>
            <a:r>
              <a:rPr lang="hr-HR" sz="3600" dirty="0" smtClean="0">
                <a:solidFill>
                  <a:srgbClr val="FF0000"/>
                </a:solidFill>
              </a:rPr>
              <a:t>?</a:t>
            </a:r>
            <a:endParaRPr lang="hr-HR" sz="3600" dirty="0">
              <a:solidFill>
                <a:srgbClr val="FF0000"/>
              </a:solidFill>
            </a:endParaRPr>
          </a:p>
        </p:txBody>
      </p:sp>
      <p:pic>
        <p:nvPicPr>
          <p:cNvPr id="614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 y="548680"/>
            <a:ext cx="914400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136" y="1113069"/>
            <a:ext cx="4108076" cy="3286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0135" y="3074894"/>
            <a:ext cx="1848971" cy="2763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10" name="Rectangle 9"/>
          <p:cNvSpPr/>
          <p:nvPr/>
        </p:nvSpPr>
        <p:spPr>
          <a:xfrm>
            <a:off x="3704665" y="3074894"/>
            <a:ext cx="403412" cy="2763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85" y="4476798"/>
            <a:ext cx="3993776" cy="2115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7284" y="5665694"/>
            <a:ext cx="3866030" cy="2510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4468" y="1886925"/>
            <a:ext cx="3940303" cy="359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5"/>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6"/>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3314"/>
                                        </p:tgtEl>
                                        <p:attrNameLst>
                                          <p:attrName>style.visibility</p:attrName>
                                        </p:attrNameLst>
                                      </p:cBhvr>
                                      <p:to>
                                        <p:strVal val="visible"/>
                                      </p:to>
                                    </p:set>
                                    <p:anim calcmode="lin" valueType="num">
                                      <p:cBhvr>
                                        <p:cTn id="17" dur="500" fill="hold"/>
                                        <p:tgtEl>
                                          <p:spTgt spid="13314"/>
                                        </p:tgtEl>
                                        <p:attrNameLst>
                                          <p:attrName>ppt_w</p:attrName>
                                        </p:attrNameLst>
                                      </p:cBhvr>
                                      <p:tavLst>
                                        <p:tav tm="0">
                                          <p:val>
                                            <p:fltVal val="0"/>
                                          </p:val>
                                        </p:tav>
                                        <p:tav tm="100000">
                                          <p:val>
                                            <p:strVal val="#ppt_w"/>
                                          </p:val>
                                        </p:tav>
                                      </p:tavLst>
                                    </p:anim>
                                    <p:anim calcmode="lin" valueType="num">
                                      <p:cBhvr>
                                        <p:cTn id="18" dur="500" fill="hold"/>
                                        <p:tgtEl>
                                          <p:spTgt spid="13314"/>
                                        </p:tgtEl>
                                        <p:attrNameLst>
                                          <p:attrName>ppt_h</p:attrName>
                                        </p:attrNameLst>
                                      </p:cBhvr>
                                      <p:tavLst>
                                        <p:tav tm="0">
                                          <p:val>
                                            <p:fltVal val="0"/>
                                          </p:val>
                                        </p:tav>
                                        <p:tav tm="100000">
                                          <p:val>
                                            <p:strVal val="#ppt_h"/>
                                          </p:val>
                                        </p:tav>
                                      </p:tavLst>
                                    </p:anim>
                                    <p:animEffect transition="in" filter="fade">
                                      <p:cBhvr>
                                        <p:cTn id="19" dur="500"/>
                                        <p:tgtEl>
                                          <p:spTgt spid="133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nzeb_skrinšotovi\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018286"/>
            <a:ext cx="2736304" cy="238164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E:\nzeb_skrinšotovi\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706" y="870918"/>
            <a:ext cx="5045750" cy="31473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30706" y="3476683"/>
            <a:ext cx="3821614" cy="1988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7"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pic>
        <p:nvPicPr>
          <p:cNvPr id="3" name="Picture 2"/>
          <p:cNvPicPr>
            <a:picLocks noChangeAspect="1"/>
          </p:cNvPicPr>
          <p:nvPr/>
        </p:nvPicPr>
        <p:blipFill>
          <a:blip r:embed="rId6"/>
          <a:stretch>
            <a:fillRect/>
          </a:stretch>
        </p:blipFill>
        <p:spPr>
          <a:xfrm>
            <a:off x="0" y="767080"/>
            <a:ext cx="3573780" cy="4124960"/>
          </a:xfrm>
          <a:prstGeom prst="rect">
            <a:avLst/>
          </a:prstGeom>
        </p:spPr>
      </p:pic>
      <p:sp>
        <p:nvSpPr>
          <p:cNvPr id="4" name="Text Box 3"/>
          <p:cNvSpPr txBox="1"/>
          <p:nvPr/>
        </p:nvSpPr>
        <p:spPr>
          <a:xfrm>
            <a:off x="6851015" y="4799965"/>
            <a:ext cx="791210" cy="368300"/>
          </a:xfrm>
          <a:prstGeom prst="rect">
            <a:avLst/>
          </a:prstGeom>
          <a:noFill/>
        </p:spPr>
        <p:txBody>
          <a:bodyPr wrap="square" rtlCol="0">
            <a:spAutoFit/>
          </a:bodyPr>
          <a:lstStyle/>
          <a:p>
            <a:r>
              <a:rPr lang="hr-HR" altLang="en-GB"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animEffect transition="in" filter="fade">
                                      <p:cBhvr>
                                        <p:cTn id="9" dur="500"/>
                                        <p:tgtEl>
                                          <p:spTgt spid="184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434"/>
                                        </p:tgtEl>
                                        <p:attrNameLst>
                                          <p:attrName>style.visibility</p:attrName>
                                        </p:attrNameLst>
                                      </p:cBhvr>
                                      <p:to>
                                        <p:strVal val="visible"/>
                                      </p:to>
                                    </p:set>
                                    <p:anim calcmode="lin" valueType="num">
                                      <p:cBhvr>
                                        <p:cTn id="21" dur="500" fill="hold"/>
                                        <p:tgtEl>
                                          <p:spTgt spid="18434"/>
                                        </p:tgtEl>
                                        <p:attrNameLst>
                                          <p:attrName>ppt_w</p:attrName>
                                        </p:attrNameLst>
                                      </p:cBhvr>
                                      <p:tavLst>
                                        <p:tav tm="0">
                                          <p:val>
                                            <p:fltVal val="0"/>
                                          </p:val>
                                        </p:tav>
                                        <p:tav tm="100000">
                                          <p:val>
                                            <p:strVal val="#ppt_w"/>
                                          </p:val>
                                        </p:tav>
                                      </p:tavLst>
                                    </p:anim>
                                    <p:anim calcmode="lin" valueType="num">
                                      <p:cBhvr>
                                        <p:cTn id="22" dur="500" fill="hold"/>
                                        <p:tgtEl>
                                          <p:spTgt spid="18434"/>
                                        </p:tgtEl>
                                        <p:attrNameLst>
                                          <p:attrName>ppt_h</p:attrName>
                                        </p:attrNameLst>
                                      </p:cBhvr>
                                      <p:tavLst>
                                        <p:tav tm="0">
                                          <p:val>
                                            <p:fltVal val="0"/>
                                          </p:val>
                                        </p:tav>
                                        <p:tav tm="100000">
                                          <p:val>
                                            <p:strVal val="#ppt_h"/>
                                          </p:val>
                                        </p:tav>
                                      </p:tavLst>
                                    </p:anim>
                                    <p:animEffect transition="in" filter="fade">
                                      <p:cBhvr>
                                        <p:cTn id="23" dur="500"/>
                                        <p:tgtEl>
                                          <p:spTgt spid="1843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E:\nzeb_skrinšotovi\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47" y="1340768"/>
            <a:ext cx="4104455" cy="379459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E:\nzeb_skrinšotovi\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455" y="1628775"/>
            <a:ext cx="4995545" cy="27146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
        <p:nvSpPr>
          <p:cNvPr id="6" name="TextBox 5"/>
          <p:cNvSpPr txBox="1"/>
          <p:nvPr/>
        </p:nvSpPr>
        <p:spPr>
          <a:xfrm>
            <a:off x="251520" y="620688"/>
            <a:ext cx="8208912" cy="707886"/>
          </a:xfrm>
          <a:prstGeom prst="rect">
            <a:avLst/>
          </a:prstGeom>
          <a:noFill/>
        </p:spPr>
        <p:txBody>
          <a:bodyPr wrap="square" rtlCol="0">
            <a:spAutoFit/>
          </a:bodyPr>
          <a:lstStyle/>
          <a:p>
            <a:pPr marL="342900" indent="-342900">
              <a:buFont typeface="Arial" panose="020B0604020202020204" pitchFamily="34" charset="0"/>
              <a:buChar char="•"/>
            </a:pPr>
            <a:r>
              <a:rPr lang="hr-HR" sz="2000" dirty="0" smtClean="0">
                <a:solidFill>
                  <a:srgbClr val="0070C0"/>
                </a:solidFill>
              </a:rPr>
              <a:t>uvođenje mehaničke ventilacije s rekuperacijom topline (povratom topline)</a:t>
            </a:r>
            <a:endParaRPr lang="hr-HR" sz="2000" dirty="0"/>
          </a:p>
        </p:txBody>
      </p:sp>
      <p:cxnSp>
        <p:nvCxnSpPr>
          <p:cNvPr id="2" name="Straight Connector 1"/>
          <p:cNvCxnSpPr/>
          <p:nvPr/>
        </p:nvCxnSpPr>
        <p:spPr>
          <a:xfrm>
            <a:off x="4326255" y="3007360"/>
            <a:ext cx="389255" cy="4216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H="1">
            <a:off x="4355465" y="3018790"/>
            <a:ext cx="362585" cy="4102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stretch>
            <a:fillRect/>
          </a:stretch>
        </p:blipFill>
        <p:spPr>
          <a:xfrm>
            <a:off x="5320030" y="4465320"/>
            <a:ext cx="2442845" cy="176466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
        <p:nvSpPr>
          <p:cNvPr id="6" name="TextBox 5"/>
          <p:cNvSpPr txBox="1"/>
          <p:nvPr/>
        </p:nvSpPr>
        <p:spPr>
          <a:xfrm>
            <a:off x="251520" y="620688"/>
            <a:ext cx="8208912" cy="400110"/>
          </a:xfrm>
          <a:prstGeom prst="rect">
            <a:avLst/>
          </a:prstGeom>
          <a:noFill/>
        </p:spPr>
        <p:txBody>
          <a:bodyPr wrap="square" rtlCol="0">
            <a:spAutoFit/>
          </a:bodyPr>
          <a:lstStyle/>
          <a:p>
            <a:pPr marL="342900" indent="-342900">
              <a:buFont typeface="Arial" panose="020B0604020202020204" pitchFamily="34" charset="0"/>
              <a:buChar char="•"/>
            </a:pPr>
            <a:r>
              <a:rPr lang="hr-HR" sz="2000" dirty="0" smtClean="0">
                <a:solidFill>
                  <a:srgbClr val="0070C0"/>
                </a:solidFill>
              </a:rPr>
              <a:t>termotehnički sustav</a:t>
            </a:r>
            <a:endParaRPr lang="hr-HR" sz="2000" dirty="0"/>
          </a:p>
        </p:txBody>
      </p:sp>
      <p:pic>
        <p:nvPicPr>
          <p:cNvPr id="7" name="Picture 6"/>
          <p:cNvPicPr>
            <a:picLocks noChangeAspect="1"/>
          </p:cNvPicPr>
          <p:nvPr/>
        </p:nvPicPr>
        <p:blipFill>
          <a:blip r:embed="rId4"/>
          <a:stretch>
            <a:fillRect/>
          </a:stretch>
        </p:blipFill>
        <p:spPr>
          <a:xfrm>
            <a:off x="159385" y="1080770"/>
            <a:ext cx="5053330" cy="2646045"/>
          </a:xfrm>
          <a:prstGeom prst="rect">
            <a:avLst/>
          </a:prstGeom>
        </p:spPr>
      </p:pic>
      <p:pic>
        <p:nvPicPr>
          <p:cNvPr id="8" name="Picture 7"/>
          <p:cNvPicPr>
            <a:picLocks noChangeAspect="1"/>
          </p:cNvPicPr>
          <p:nvPr/>
        </p:nvPicPr>
        <p:blipFill>
          <a:blip r:embed="rId5"/>
          <a:stretch>
            <a:fillRect/>
          </a:stretch>
        </p:blipFill>
        <p:spPr>
          <a:xfrm>
            <a:off x="4551680" y="3056255"/>
            <a:ext cx="4554855" cy="377825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
        <p:nvSpPr>
          <p:cNvPr id="6" name="TextBox 5"/>
          <p:cNvSpPr txBox="1"/>
          <p:nvPr/>
        </p:nvSpPr>
        <p:spPr>
          <a:xfrm>
            <a:off x="251520" y="620688"/>
            <a:ext cx="8208912" cy="400110"/>
          </a:xfrm>
          <a:prstGeom prst="rect">
            <a:avLst/>
          </a:prstGeom>
          <a:noFill/>
        </p:spPr>
        <p:txBody>
          <a:bodyPr wrap="square" rtlCol="0">
            <a:spAutoFit/>
          </a:bodyPr>
          <a:lstStyle/>
          <a:p>
            <a:pPr marL="342900" indent="-342900">
              <a:buFont typeface="Arial" panose="020B0604020202020204" pitchFamily="34" charset="0"/>
              <a:buChar char="•"/>
            </a:pPr>
            <a:r>
              <a:rPr lang="hr-HR" sz="2000" dirty="0" smtClean="0">
                <a:solidFill>
                  <a:srgbClr val="0070C0"/>
                </a:solidFill>
              </a:rPr>
              <a:t>termotehnički sustav - učinkovita dizalica topline</a:t>
            </a:r>
            <a:endParaRPr lang="hr-HR" sz="2000" dirty="0"/>
          </a:p>
        </p:txBody>
      </p:sp>
      <p:pic>
        <p:nvPicPr>
          <p:cNvPr id="3" name="Picture 2"/>
          <p:cNvPicPr>
            <a:picLocks noChangeAspect="1"/>
          </p:cNvPicPr>
          <p:nvPr/>
        </p:nvPicPr>
        <p:blipFill>
          <a:blip r:embed="rId4"/>
          <a:stretch>
            <a:fillRect/>
          </a:stretch>
        </p:blipFill>
        <p:spPr>
          <a:xfrm>
            <a:off x="1493520" y="1169035"/>
            <a:ext cx="4471035" cy="549529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zeb_skrinšotovi\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04777"/>
            <a:ext cx="9001000" cy="33631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nzeb_skrinšotovi\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624" y="2852936"/>
            <a:ext cx="2188523" cy="346934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nzeb_skrinšotovi\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304" y="1505792"/>
            <a:ext cx="7387828" cy="3362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6106" y="2644589"/>
            <a:ext cx="4699748" cy="3854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3" name="Rectangle 2"/>
          <p:cNvSpPr/>
          <p:nvPr/>
        </p:nvSpPr>
        <p:spPr>
          <a:xfrm>
            <a:off x="1116106" y="3523129"/>
            <a:ext cx="4699748" cy="4303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6"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3"/>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4"/>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
        <p:nvSpPr>
          <p:cNvPr id="4" name="Text Box 3"/>
          <p:cNvSpPr txBox="1"/>
          <p:nvPr/>
        </p:nvSpPr>
        <p:spPr>
          <a:xfrm>
            <a:off x="1306830" y="1094105"/>
            <a:ext cx="6504940" cy="400110"/>
          </a:xfrm>
          <a:prstGeom prst="rect">
            <a:avLst/>
          </a:prstGeom>
          <a:noFill/>
        </p:spPr>
        <p:txBody>
          <a:bodyPr wrap="square" rtlCol="0">
            <a:spAutoFit/>
          </a:bodyPr>
          <a:lstStyle/>
          <a:p>
            <a:r>
              <a:rPr lang="hr-HR" altLang="en-GB" sz="2000" dirty="0">
                <a:solidFill>
                  <a:srgbClr val="0070C0"/>
                </a:solidFill>
              </a:rPr>
              <a:t>- bez rekuperacije:</a:t>
            </a:r>
          </a:p>
        </p:txBody>
      </p:sp>
      <p:pic>
        <p:nvPicPr>
          <p:cNvPr id="5" name="Picture 4"/>
          <p:cNvPicPr>
            <a:picLocks noChangeAspect="1"/>
          </p:cNvPicPr>
          <p:nvPr/>
        </p:nvPicPr>
        <p:blipFill>
          <a:blip r:embed="rId4"/>
          <a:stretch>
            <a:fillRect/>
          </a:stretch>
        </p:blipFill>
        <p:spPr>
          <a:xfrm>
            <a:off x="464820" y="2338705"/>
            <a:ext cx="8214360" cy="257556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nzeb_skrinšotovi\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4941168"/>
            <a:ext cx="4779168" cy="9525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E:\nzeb_skrinšotovi\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692696"/>
            <a:ext cx="4856851" cy="40947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24128" y="5265018"/>
            <a:ext cx="242047"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6"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484784"/>
            <a:ext cx="8208912" cy="954107"/>
          </a:xfrm>
          <a:prstGeom prst="rect">
            <a:avLst/>
          </a:prstGeom>
          <a:noFill/>
        </p:spPr>
        <p:txBody>
          <a:bodyPr wrap="square" rtlCol="0">
            <a:spAutoFit/>
          </a:bodyPr>
          <a:lstStyle/>
          <a:p>
            <a:pPr algn="ctr"/>
            <a:r>
              <a:rPr lang="hr-HR" sz="2800" b="1" i="1" dirty="0" smtClean="0">
                <a:solidFill>
                  <a:srgbClr val="0070C0"/>
                </a:solidFill>
              </a:rPr>
              <a:t>REŽIMI RADA DIZALICE TOPLINE I POMOĆNOG IZVORA TOPLINE</a:t>
            </a:r>
            <a:endParaRPr lang="hr-HR" sz="2800" b="1" dirty="0"/>
          </a:p>
        </p:txBody>
      </p:sp>
      <p:sp>
        <p:nvSpPr>
          <p:cNvPr id="3" name="TextBox 2"/>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9113" y="6592922"/>
            <a:ext cx="3435471" cy="246221"/>
          </a:xfrm>
          <a:prstGeom prst="rect">
            <a:avLst/>
          </a:prstGeom>
          <a:noFill/>
        </p:spPr>
        <p:txBody>
          <a:bodyPr wrap="square" rtlCol="0">
            <a:spAutoFit/>
          </a:bodyPr>
          <a:lstStyle/>
          <a:p>
            <a:r>
              <a:rPr lang="hr-HR" sz="1000" dirty="0" smtClean="0"/>
              <a:t>Izvor: PROF-TRAC</a:t>
            </a:r>
            <a:endParaRPr lang="hr-HR" sz="1000" dirty="0"/>
          </a:p>
        </p:txBody>
      </p:sp>
      <p:pic>
        <p:nvPicPr>
          <p:cNvPr id="13" name="Picture 2"/>
          <p:cNvPicPr>
            <a:picLocks noChangeAspect="1" noChangeArrowheads="1"/>
          </p:cNvPicPr>
          <p:nvPr/>
        </p:nvPicPr>
        <p:blipFill>
          <a:blip r:embed="rId2" cstate="email"/>
          <a:srcRect/>
          <a:stretch>
            <a:fillRect/>
          </a:stretch>
        </p:blipFill>
        <p:spPr bwMode="auto">
          <a:xfrm>
            <a:off x="1187624" y="699470"/>
            <a:ext cx="6966535" cy="56551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475656" y="699470"/>
            <a:ext cx="3354258" cy="246221"/>
          </a:xfrm>
          <a:prstGeom prst="rect">
            <a:avLst/>
          </a:prstGeom>
          <a:solidFill>
            <a:schemeClr val="bg1"/>
          </a:solidFill>
        </p:spPr>
        <p:txBody>
          <a:bodyPr wrap="square" rtlCol="0">
            <a:spAutoFit/>
          </a:bodyPr>
          <a:lstStyle/>
          <a:p>
            <a:r>
              <a:rPr lang="hr-HR" sz="1000" dirty="0" smtClean="0"/>
              <a:t>Parametri projektiranja kod tradicionalnog projektiranja</a:t>
            </a:r>
            <a:endParaRPr lang="hr-HR" sz="1000" dirty="0"/>
          </a:p>
        </p:txBody>
      </p:sp>
      <p:sp>
        <p:nvSpPr>
          <p:cNvPr id="15" name="TextBox 14"/>
          <p:cNvSpPr txBox="1"/>
          <p:nvPr/>
        </p:nvSpPr>
        <p:spPr>
          <a:xfrm>
            <a:off x="1476168" y="1028661"/>
            <a:ext cx="3354258" cy="246221"/>
          </a:xfrm>
          <a:prstGeom prst="rect">
            <a:avLst/>
          </a:prstGeom>
          <a:solidFill>
            <a:schemeClr val="bg1"/>
          </a:solidFill>
        </p:spPr>
        <p:txBody>
          <a:bodyPr wrap="square" rtlCol="0">
            <a:spAutoFit/>
          </a:bodyPr>
          <a:lstStyle/>
          <a:p>
            <a:r>
              <a:rPr lang="hr-HR" sz="1000" dirty="0" smtClean="0"/>
              <a:t>Dodatni fokus na parametre koncepta 0EZ.</a:t>
            </a:r>
            <a:endParaRPr lang="hr-HR" sz="1000" dirty="0"/>
          </a:p>
        </p:txBody>
      </p:sp>
      <p:sp>
        <p:nvSpPr>
          <p:cNvPr id="16" name="TextBox 15"/>
          <p:cNvSpPr txBox="1"/>
          <p:nvPr/>
        </p:nvSpPr>
        <p:spPr>
          <a:xfrm>
            <a:off x="3353395" y="1700808"/>
            <a:ext cx="1150374" cy="246221"/>
          </a:xfrm>
          <a:prstGeom prst="rect">
            <a:avLst/>
          </a:prstGeom>
          <a:solidFill>
            <a:schemeClr val="bg1"/>
          </a:solidFill>
        </p:spPr>
        <p:txBody>
          <a:bodyPr wrap="square" rtlCol="0">
            <a:spAutoFit/>
          </a:bodyPr>
          <a:lstStyle/>
          <a:p>
            <a:r>
              <a:rPr lang="hr-HR" sz="1000" dirty="0" smtClean="0"/>
              <a:t>ARHITEKTURA</a:t>
            </a:r>
            <a:endParaRPr lang="hr-HR" sz="1000" dirty="0"/>
          </a:p>
        </p:txBody>
      </p:sp>
      <p:sp>
        <p:nvSpPr>
          <p:cNvPr id="17" name="TextBox 16"/>
          <p:cNvSpPr txBox="1"/>
          <p:nvPr/>
        </p:nvSpPr>
        <p:spPr>
          <a:xfrm>
            <a:off x="4707341" y="1763886"/>
            <a:ext cx="1304819" cy="400110"/>
          </a:xfrm>
          <a:prstGeom prst="rect">
            <a:avLst/>
          </a:prstGeom>
          <a:solidFill>
            <a:schemeClr val="bg1"/>
          </a:solidFill>
        </p:spPr>
        <p:txBody>
          <a:bodyPr wrap="square" rtlCol="0">
            <a:spAutoFit/>
          </a:bodyPr>
          <a:lstStyle/>
          <a:p>
            <a:r>
              <a:rPr lang="hr-HR" sz="1000" dirty="0" smtClean="0"/>
              <a:t>VIZUALNI                                  UTJECAJ/EFEKT</a:t>
            </a:r>
            <a:endParaRPr lang="hr-HR" sz="1000" dirty="0"/>
          </a:p>
        </p:txBody>
      </p:sp>
      <p:sp>
        <p:nvSpPr>
          <p:cNvPr id="18" name="TextBox 17"/>
          <p:cNvSpPr txBox="1"/>
          <p:nvPr/>
        </p:nvSpPr>
        <p:spPr>
          <a:xfrm>
            <a:off x="5975602" y="2241837"/>
            <a:ext cx="2036052" cy="400110"/>
          </a:xfrm>
          <a:prstGeom prst="rect">
            <a:avLst/>
          </a:prstGeom>
          <a:solidFill>
            <a:schemeClr val="bg1"/>
          </a:solidFill>
        </p:spPr>
        <p:txBody>
          <a:bodyPr wrap="square" rtlCol="0">
            <a:spAutoFit/>
          </a:bodyPr>
          <a:lstStyle/>
          <a:p>
            <a:r>
              <a:rPr lang="hr-HR" sz="1000" dirty="0" smtClean="0">
                <a:solidFill>
                  <a:srgbClr val="5DAF78"/>
                </a:solidFill>
              </a:rPr>
              <a:t>TOPLINSKI AKTIVNE POVRŠINE</a:t>
            </a:r>
            <a:endParaRPr lang="hr-HR" sz="1000" dirty="0">
              <a:solidFill>
                <a:srgbClr val="5DAF78"/>
              </a:solidFill>
            </a:endParaRPr>
          </a:p>
        </p:txBody>
      </p:sp>
      <p:sp>
        <p:nvSpPr>
          <p:cNvPr id="19" name="TextBox 18"/>
          <p:cNvSpPr txBox="1"/>
          <p:nvPr/>
        </p:nvSpPr>
        <p:spPr>
          <a:xfrm>
            <a:off x="5724128" y="2924944"/>
            <a:ext cx="1483613" cy="400110"/>
          </a:xfrm>
          <a:prstGeom prst="rect">
            <a:avLst/>
          </a:prstGeom>
          <a:solidFill>
            <a:schemeClr val="bg1"/>
          </a:solidFill>
        </p:spPr>
        <p:txBody>
          <a:bodyPr wrap="square" rtlCol="0">
            <a:spAutoFit/>
          </a:bodyPr>
          <a:lstStyle/>
          <a:p>
            <a:r>
              <a:rPr lang="hr-HR" sz="1000" dirty="0" smtClean="0">
                <a:solidFill>
                  <a:srgbClr val="5DAF78"/>
                </a:solidFill>
              </a:rPr>
              <a:t>AKUMULACIJA TOPLINE</a:t>
            </a:r>
            <a:endParaRPr lang="hr-HR" sz="1000" dirty="0">
              <a:solidFill>
                <a:srgbClr val="5DAF78"/>
              </a:solidFill>
            </a:endParaRPr>
          </a:p>
        </p:txBody>
      </p:sp>
      <p:sp>
        <p:nvSpPr>
          <p:cNvPr id="20" name="TextBox 19"/>
          <p:cNvSpPr txBox="1"/>
          <p:nvPr/>
        </p:nvSpPr>
        <p:spPr>
          <a:xfrm>
            <a:off x="3425929" y="2218090"/>
            <a:ext cx="1704936" cy="400110"/>
          </a:xfrm>
          <a:prstGeom prst="rect">
            <a:avLst/>
          </a:prstGeom>
          <a:solidFill>
            <a:schemeClr val="bg1"/>
          </a:solidFill>
        </p:spPr>
        <p:txBody>
          <a:bodyPr wrap="square" rtlCol="0">
            <a:spAutoFit/>
          </a:bodyPr>
          <a:lstStyle/>
          <a:p>
            <a:r>
              <a:rPr lang="hr-HR" sz="1000" dirty="0" smtClean="0">
                <a:solidFill>
                  <a:srgbClr val="5DAF78"/>
                </a:solidFill>
              </a:rPr>
              <a:t>MATERIJALI (OKOLIŠ I ESTETIKA)</a:t>
            </a:r>
            <a:endParaRPr lang="hr-HR" sz="1000" dirty="0">
              <a:solidFill>
                <a:srgbClr val="5DAF78"/>
              </a:solidFill>
            </a:endParaRPr>
          </a:p>
        </p:txBody>
      </p:sp>
      <p:sp>
        <p:nvSpPr>
          <p:cNvPr id="21" name="TextBox 20"/>
          <p:cNvSpPr txBox="1"/>
          <p:nvPr/>
        </p:nvSpPr>
        <p:spPr>
          <a:xfrm>
            <a:off x="2365058" y="1873047"/>
            <a:ext cx="1225595" cy="400110"/>
          </a:xfrm>
          <a:prstGeom prst="rect">
            <a:avLst/>
          </a:prstGeom>
          <a:solidFill>
            <a:schemeClr val="bg1"/>
          </a:solidFill>
        </p:spPr>
        <p:txBody>
          <a:bodyPr wrap="square" rtlCol="0">
            <a:spAutoFit/>
          </a:bodyPr>
          <a:lstStyle/>
          <a:p>
            <a:r>
              <a:rPr lang="hr-HR" sz="1000" dirty="0" smtClean="0"/>
              <a:t>DNEVNO SVJETLO</a:t>
            </a:r>
            <a:endParaRPr lang="hr-HR" sz="1000" dirty="0"/>
          </a:p>
        </p:txBody>
      </p:sp>
      <p:sp>
        <p:nvSpPr>
          <p:cNvPr id="22" name="TextBox 21"/>
          <p:cNvSpPr txBox="1"/>
          <p:nvPr/>
        </p:nvSpPr>
        <p:spPr>
          <a:xfrm>
            <a:off x="1475656" y="2580390"/>
            <a:ext cx="1296144" cy="400110"/>
          </a:xfrm>
          <a:prstGeom prst="rect">
            <a:avLst/>
          </a:prstGeom>
          <a:solidFill>
            <a:schemeClr val="bg1"/>
          </a:solidFill>
        </p:spPr>
        <p:txBody>
          <a:bodyPr wrap="square" rtlCol="0">
            <a:spAutoFit/>
          </a:bodyPr>
          <a:lstStyle/>
          <a:p>
            <a:pPr algn="r"/>
            <a:r>
              <a:rPr lang="hr-HR" sz="1000" dirty="0" smtClean="0">
                <a:solidFill>
                  <a:srgbClr val="5DAF78"/>
                </a:solidFill>
              </a:rPr>
              <a:t>PASIVNI DOBICI OD SUNCA</a:t>
            </a:r>
            <a:endParaRPr lang="hr-HR" sz="1000" dirty="0">
              <a:solidFill>
                <a:srgbClr val="5DAF78"/>
              </a:solidFill>
            </a:endParaRPr>
          </a:p>
        </p:txBody>
      </p:sp>
      <p:sp>
        <p:nvSpPr>
          <p:cNvPr id="23" name="TextBox 22"/>
          <p:cNvSpPr txBox="1"/>
          <p:nvPr/>
        </p:nvSpPr>
        <p:spPr>
          <a:xfrm>
            <a:off x="2477537" y="3093666"/>
            <a:ext cx="1032079" cy="246221"/>
          </a:xfrm>
          <a:prstGeom prst="rect">
            <a:avLst/>
          </a:prstGeom>
          <a:solidFill>
            <a:schemeClr val="bg1"/>
          </a:solidFill>
        </p:spPr>
        <p:txBody>
          <a:bodyPr wrap="square" rtlCol="0">
            <a:spAutoFit/>
          </a:bodyPr>
          <a:lstStyle/>
          <a:p>
            <a:pPr algn="r"/>
            <a:r>
              <a:rPr lang="hr-HR" sz="1000" dirty="0" smtClean="0"/>
              <a:t>NACRTI</a:t>
            </a:r>
            <a:endParaRPr lang="hr-HR" sz="1000" dirty="0"/>
          </a:p>
        </p:txBody>
      </p:sp>
      <p:sp>
        <p:nvSpPr>
          <p:cNvPr id="24" name="TextBox 23"/>
          <p:cNvSpPr txBox="1"/>
          <p:nvPr/>
        </p:nvSpPr>
        <p:spPr>
          <a:xfrm>
            <a:off x="3131840" y="2734279"/>
            <a:ext cx="1126003" cy="246221"/>
          </a:xfrm>
          <a:prstGeom prst="rect">
            <a:avLst/>
          </a:prstGeom>
          <a:solidFill>
            <a:schemeClr val="bg1"/>
          </a:solidFill>
        </p:spPr>
        <p:txBody>
          <a:bodyPr wrap="square" rtlCol="0">
            <a:spAutoFit/>
          </a:bodyPr>
          <a:lstStyle/>
          <a:p>
            <a:pPr algn="ctr"/>
            <a:r>
              <a:rPr lang="hr-HR" sz="1000" dirty="0" smtClean="0"/>
              <a:t>PROGRAM</a:t>
            </a:r>
            <a:endParaRPr lang="hr-HR" sz="1000" dirty="0"/>
          </a:p>
        </p:txBody>
      </p:sp>
      <p:sp>
        <p:nvSpPr>
          <p:cNvPr id="25" name="TextBox 24"/>
          <p:cNvSpPr txBox="1"/>
          <p:nvPr/>
        </p:nvSpPr>
        <p:spPr>
          <a:xfrm>
            <a:off x="1259632" y="3941384"/>
            <a:ext cx="2887716" cy="400110"/>
          </a:xfrm>
          <a:prstGeom prst="rect">
            <a:avLst/>
          </a:prstGeom>
          <a:solidFill>
            <a:schemeClr val="bg1"/>
          </a:solidFill>
        </p:spPr>
        <p:txBody>
          <a:bodyPr wrap="square" rtlCol="0">
            <a:spAutoFit/>
          </a:bodyPr>
          <a:lstStyle/>
          <a:p>
            <a:pPr algn="r"/>
            <a:r>
              <a:rPr lang="hr-HR" sz="1000" dirty="0" smtClean="0">
                <a:solidFill>
                  <a:srgbClr val="5DAF78"/>
                </a:solidFill>
              </a:rPr>
              <a:t>SOLARNI PANELI, KOLEKTORI I DIZALICE TOPLINE</a:t>
            </a:r>
            <a:endParaRPr lang="hr-HR" sz="1000" dirty="0">
              <a:solidFill>
                <a:srgbClr val="5DAF78"/>
              </a:solidFill>
            </a:endParaRPr>
          </a:p>
        </p:txBody>
      </p:sp>
      <p:sp>
        <p:nvSpPr>
          <p:cNvPr id="26" name="TextBox 25"/>
          <p:cNvSpPr txBox="1"/>
          <p:nvPr/>
        </p:nvSpPr>
        <p:spPr>
          <a:xfrm>
            <a:off x="1547665" y="4418386"/>
            <a:ext cx="2233314" cy="400110"/>
          </a:xfrm>
          <a:prstGeom prst="rect">
            <a:avLst/>
          </a:prstGeom>
          <a:solidFill>
            <a:schemeClr val="bg1"/>
          </a:solidFill>
        </p:spPr>
        <p:txBody>
          <a:bodyPr wrap="square" rtlCol="0">
            <a:spAutoFit/>
          </a:bodyPr>
          <a:lstStyle/>
          <a:p>
            <a:r>
              <a:rPr lang="hr-HR" sz="1000" dirty="0" smtClean="0">
                <a:solidFill>
                  <a:srgbClr val="5DAF78"/>
                </a:solidFill>
              </a:rPr>
              <a:t>OPSKRBA ENERGIJOM (INDIVIDUALNA ILI  ZAJEDNIČKA</a:t>
            </a:r>
            <a:endParaRPr lang="hr-HR" sz="1000" dirty="0">
              <a:solidFill>
                <a:srgbClr val="5DAF78"/>
              </a:solidFill>
            </a:endParaRPr>
          </a:p>
        </p:txBody>
      </p:sp>
      <p:sp>
        <p:nvSpPr>
          <p:cNvPr id="27" name="TextBox 26"/>
          <p:cNvSpPr txBox="1"/>
          <p:nvPr/>
        </p:nvSpPr>
        <p:spPr>
          <a:xfrm>
            <a:off x="1979712" y="4901236"/>
            <a:ext cx="1214614" cy="400110"/>
          </a:xfrm>
          <a:prstGeom prst="rect">
            <a:avLst/>
          </a:prstGeom>
          <a:solidFill>
            <a:schemeClr val="bg1"/>
          </a:solidFill>
        </p:spPr>
        <p:txBody>
          <a:bodyPr wrap="square" rtlCol="0">
            <a:spAutoFit/>
          </a:bodyPr>
          <a:lstStyle/>
          <a:p>
            <a:pPr algn="r"/>
            <a:r>
              <a:rPr lang="hr-HR" sz="1000" dirty="0" smtClean="0"/>
              <a:t>OVOJNICA ZGRADE</a:t>
            </a:r>
            <a:endParaRPr lang="hr-HR" sz="1000" dirty="0"/>
          </a:p>
        </p:txBody>
      </p:sp>
      <p:sp>
        <p:nvSpPr>
          <p:cNvPr id="28" name="TextBox 27"/>
          <p:cNvSpPr txBox="1"/>
          <p:nvPr/>
        </p:nvSpPr>
        <p:spPr>
          <a:xfrm>
            <a:off x="1403648" y="5504329"/>
            <a:ext cx="3124413" cy="246221"/>
          </a:xfrm>
          <a:prstGeom prst="rect">
            <a:avLst/>
          </a:prstGeom>
          <a:solidFill>
            <a:schemeClr val="bg1"/>
          </a:solidFill>
        </p:spPr>
        <p:txBody>
          <a:bodyPr wrap="square" rtlCol="0">
            <a:spAutoFit/>
          </a:bodyPr>
          <a:lstStyle/>
          <a:p>
            <a:pPr algn="r"/>
            <a:r>
              <a:rPr lang="hr-HR" sz="1000" dirty="0" smtClean="0">
                <a:solidFill>
                  <a:srgbClr val="5DAF78"/>
                </a:solidFill>
              </a:rPr>
              <a:t>VISOKO IZOLIRANA I ZRAKOTIJESNA ZGRADA</a:t>
            </a:r>
            <a:endParaRPr lang="hr-HR" sz="1000" dirty="0">
              <a:solidFill>
                <a:srgbClr val="5DAF78"/>
              </a:solidFill>
            </a:endParaRPr>
          </a:p>
        </p:txBody>
      </p:sp>
      <p:sp>
        <p:nvSpPr>
          <p:cNvPr id="29" name="TextBox 28"/>
          <p:cNvSpPr txBox="1"/>
          <p:nvPr/>
        </p:nvSpPr>
        <p:spPr>
          <a:xfrm>
            <a:off x="2464751" y="5749322"/>
            <a:ext cx="2193168" cy="246221"/>
          </a:xfrm>
          <a:prstGeom prst="rect">
            <a:avLst/>
          </a:prstGeom>
          <a:solidFill>
            <a:schemeClr val="bg1"/>
          </a:solidFill>
        </p:spPr>
        <p:txBody>
          <a:bodyPr wrap="square" rtlCol="0">
            <a:spAutoFit/>
          </a:bodyPr>
          <a:lstStyle/>
          <a:p>
            <a:pPr algn="r"/>
            <a:r>
              <a:rPr lang="hr-HR" sz="1000" dirty="0" smtClean="0"/>
              <a:t>ARHITEKTONSKE REFERENCE</a:t>
            </a:r>
            <a:endParaRPr lang="hr-HR" sz="1000" dirty="0"/>
          </a:p>
        </p:txBody>
      </p:sp>
      <p:sp>
        <p:nvSpPr>
          <p:cNvPr id="30" name="TextBox 29"/>
          <p:cNvSpPr txBox="1"/>
          <p:nvPr/>
        </p:nvSpPr>
        <p:spPr>
          <a:xfrm>
            <a:off x="4707341" y="5644427"/>
            <a:ext cx="1448835" cy="400110"/>
          </a:xfrm>
          <a:prstGeom prst="rect">
            <a:avLst/>
          </a:prstGeom>
          <a:solidFill>
            <a:schemeClr val="bg1"/>
          </a:solidFill>
        </p:spPr>
        <p:txBody>
          <a:bodyPr wrap="square" rtlCol="0">
            <a:spAutoFit/>
          </a:bodyPr>
          <a:lstStyle/>
          <a:p>
            <a:r>
              <a:rPr lang="hr-HR" sz="1000" dirty="0" smtClean="0"/>
              <a:t>ARH. VOLUMENI</a:t>
            </a:r>
          </a:p>
          <a:p>
            <a:endParaRPr lang="hr-HR" sz="1000" dirty="0"/>
          </a:p>
        </p:txBody>
      </p:sp>
      <p:sp>
        <p:nvSpPr>
          <p:cNvPr id="31" name="TextBox 30"/>
          <p:cNvSpPr txBox="1"/>
          <p:nvPr/>
        </p:nvSpPr>
        <p:spPr>
          <a:xfrm>
            <a:off x="6300192" y="5775067"/>
            <a:ext cx="1396852" cy="246221"/>
          </a:xfrm>
          <a:prstGeom prst="rect">
            <a:avLst/>
          </a:prstGeom>
          <a:solidFill>
            <a:schemeClr val="bg1"/>
          </a:solidFill>
        </p:spPr>
        <p:txBody>
          <a:bodyPr wrap="square" rtlCol="0">
            <a:spAutoFit/>
          </a:bodyPr>
          <a:lstStyle/>
          <a:p>
            <a:r>
              <a:rPr lang="hr-HR" sz="1000" dirty="0" smtClean="0"/>
              <a:t>FUNKCIONALNOST</a:t>
            </a:r>
            <a:endParaRPr lang="hr-HR" sz="1000" dirty="0"/>
          </a:p>
        </p:txBody>
      </p:sp>
      <p:sp>
        <p:nvSpPr>
          <p:cNvPr id="32" name="TextBox 31"/>
          <p:cNvSpPr txBox="1"/>
          <p:nvPr/>
        </p:nvSpPr>
        <p:spPr>
          <a:xfrm>
            <a:off x="6281621" y="5343019"/>
            <a:ext cx="1713525" cy="246221"/>
          </a:xfrm>
          <a:prstGeom prst="rect">
            <a:avLst/>
          </a:prstGeom>
          <a:solidFill>
            <a:schemeClr val="bg1"/>
          </a:solidFill>
        </p:spPr>
        <p:txBody>
          <a:bodyPr wrap="square" rtlCol="0">
            <a:spAutoFit/>
          </a:bodyPr>
          <a:lstStyle/>
          <a:p>
            <a:r>
              <a:rPr lang="hr-HR" sz="1000" dirty="0" smtClean="0">
                <a:solidFill>
                  <a:srgbClr val="5DAF78"/>
                </a:solidFill>
              </a:rPr>
              <a:t>PONAŠANJE KORISNIKA</a:t>
            </a:r>
            <a:endParaRPr lang="hr-HR" sz="1000" dirty="0">
              <a:solidFill>
                <a:srgbClr val="5DAF78"/>
              </a:solidFill>
            </a:endParaRPr>
          </a:p>
        </p:txBody>
      </p:sp>
      <p:sp>
        <p:nvSpPr>
          <p:cNvPr id="33" name="TextBox 32"/>
          <p:cNvSpPr txBox="1"/>
          <p:nvPr/>
        </p:nvSpPr>
        <p:spPr>
          <a:xfrm>
            <a:off x="6012160" y="4908740"/>
            <a:ext cx="1548120" cy="246221"/>
          </a:xfrm>
          <a:prstGeom prst="rect">
            <a:avLst/>
          </a:prstGeom>
          <a:solidFill>
            <a:schemeClr val="bg1"/>
          </a:solidFill>
        </p:spPr>
        <p:txBody>
          <a:bodyPr wrap="square" rtlCol="0">
            <a:spAutoFit/>
          </a:bodyPr>
          <a:lstStyle/>
          <a:p>
            <a:r>
              <a:rPr lang="hr-HR" sz="1000" dirty="0" smtClean="0"/>
              <a:t>PROFIL KORISNIKA</a:t>
            </a:r>
            <a:endParaRPr lang="hr-HR" sz="1000" dirty="0"/>
          </a:p>
        </p:txBody>
      </p:sp>
      <p:sp>
        <p:nvSpPr>
          <p:cNvPr id="34" name="TextBox 33"/>
          <p:cNvSpPr txBox="1"/>
          <p:nvPr/>
        </p:nvSpPr>
        <p:spPr>
          <a:xfrm>
            <a:off x="6090001" y="4348825"/>
            <a:ext cx="2064159" cy="400110"/>
          </a:xfrm>
          <a:prstGeom prst="rect">
            <a:avLst/>
          </a:prstGeom>
          <a:solidFill>
            <a:schemeClr val="bg1"/>
          </a:solidFill>
        </p:spPr>
        <p:txBody>
          <a:bodyPr wrap="square" rtlCol="0">
            <a:spAutoFit/>
          </a:bodyPr>
          <a:lstStyle/>
          <a:p>
            <a:r>
              <a:rPr lang="hr-HR" sz="1000" dirty="0" smtClean="0"/>
              <a:t>UNUTARNJI PROSTOR (OKOLIŠ)</a:t>
            </a:r>
            <a:endParaRPr lang="hr-HR" sz="1000" dirty="0"/>
          </a:p>
        </p:txBody>
      </p:sp>
      <p:sp>
        <p:nvSpPr>
          <p:cNvPr id="35" name="TextBox 34"/>
          <p:cNvSpPr txBox="1"/>
          <p:nvPr/>
        </p:nvSpPr>
        <p:spPr>
          <a:xfrm>
            <a:off x="4067944" y="3615407"/>
            <a:ext cx="1524965" cy="461665"/>
          </a:xfrm>
          <a:prstGeom prst="rect">
            <a:avLst/>
          </a:prstGeom>
          <a:solidFill>
            <a:schemeClr val="bg1"/>
          </a:solidFill>
        </p:spPr>
        <p:txBody>
          <a:bodyPr wrap="square" rtlCol="0">
            <a:spAutoFit/>
          </a:bodyPr>
          <a:lstStyle/>
          <a:p>
            <a:pPr algn="ctr"/>
            <a:r>
              <a:rPr lang="hr-HR" sz="1200" b="1" dirty="0" smtClean="0">
                <a:solidFill>
                  <a:srgbClr val="5DAF78"/>
                </a:solidFill>
                <a:effectLst>
                  <a:outerShdw blurRad="38100" dist="38100" dir="2700000" algn="tl">
                    <a:srgbClr val="000000">
                      <a:alpha val="43137"/>
                    </a:srgbClr>
                  </a:outerShdw>
                </a:effectLst>
              </a:rPr>
              <a:t>KONCEPT </a:t>
            </a:r>
          </a:p>
          <a:p>
            <a:pPr algn="ctr"/>
            <a:r>
              <a:rPr lang="hr-HR" sz="1200" b="1" dirty="0" smtClean="0">
                <a:solidFill>
                  <a:srgbClr val="5DAF78"/>
                </a:solidFill>
                <a:effectLst>
                  <a:outerShdw blurRad="38100" dist="38100" dir="2700000" algn="tl">
                    <a:srgbClr val="000000">
                      <a:alpha val="43137"/>
                    </a:srgbClr>
                  </a:outerShdw>
                </a:effectLst>
              </a:rPr>
              <a:t>(n)ZEB</a:t>
            </a:r>
            <a:endParaRPr lang="hr-HR" sz="1200" b="1" dirty="0">
              <a:solidFill>
                <a:srgbClr val="5DAF78"/>
              </a:solidFill>
              <a:effectLst>
                <a:outerShdw blurRad="38100" dist="38100" dir="2700000" algn="tl">
                  <a:srgbClr val="000000">
                    <a:alpha val="43137"/>
                  </a:srgbClr>
                </a:outerShdw>
              </a:effectLst>
            </a:endParaRPr>
          </a:p>
        </p:txBody>
      </p:sp>
      <p:sp>
        <p:nvSpPr>
          <p:cNvPr id="3" name="TextBox 2"/>
          <p:cNvSpPr txBox="1"/>
          <p:nvPr/>
        </p:nvSpPr>
        <p:spPr>
          <a:xfrm>
            <a:off x="1619672" y="3339887"/>
            <a:ext cx="1350711" cy="246221"/>
          </a:xfrm>
          <a:prstGeom prst="rect">
            <a:avLst/>
          </a:prstGeom>
          <a:solidFill>
            <a:schemeClr val="bg1"/>
          </a:solidFill>
        </p:spPr>
        <p:txBody>
          <a:bodyPr wrap="square" rtlCol="0">
            <a:spAutoFit/>
          </a:bodyPr>
          <a:lstStyle/>
          <a:p>
            <a:r>
              <a:rPr lang="hr-HR" sz="1000" dirty="0" smtClean="0"/>
              <a:t>VENTILACIJA</a:t>
            </a:r>
            <a:endParaRPr lang="hr-HR" sz="1000" dirty="0"/>
          </a:p>
        </p:txBody>
      </p:sp>
      <p:sp>
        <p:nvSpPr>
          <p:cNvPr id="36" name="TextBox 35"/>
          <p:cNvSpPr txBox="1"/>
          <p:nvPr/>
        </p:nvSpPr>
        <p:spPr>
          <a:xfrm>
            <a:off x="6632661" y="4160070"/>
            <a:ext cx="1521500" cy="246221"/>
          </a:xfrm>
          <a:prstGeom prst="rect">
            <a:avLst/>
          </a:prstGeom>
          <a:solidFill>
            <a:schemeClr val="bg1"/>
          </a:solidFill>
        </p:spPr>
        <p:txBody>
          <a:bodyPr wrap="square" rtlCol="0">
            <a:spAutoFit/>
          </a:bodyPr>
          <a:lstStyle/>
          <a:p>
            <a:r>
              <a:rPr lang="hr-HR" sz="1000" dirty="0" smtClean="0">
                <a:solidFill>
                  <a:srgbClr val="5DAF78"/>
                </a:solidFill>
              </a:rPr>
              <a:t>POVRAT TOPLINE</a:t>
            </a:r>
            <a:endParaRPr lang="hr-HR" sz="1000" dirty="0">
              <a:solidFill>
                <a:srgbClr val="5DAF78"/>
              </a:solidFill>
            </a:endParaRPr>
          </a:p>
        </p:txBody>
      </p:sp>
      <p:sp>
        <p:nvSpPr>
          <p:cNvPr id="37" name="TextBox 36"/>
          <p:cNvSpPr txBox="1"/>
          <p:nvPr/>
        </p:nvSpPr>
        <p:spPr>
          <a:xfrm>
            <a:off x="6321750" y="3660644"/>
            <a:ext cx="1673396" cy="246221"/>
          </a:xfrm>
          <a:prstGeom prst="rect">
            <a:avLst/>
          </a:prstGeom>
          <a:solidFill>
            <a:schemeClr val="bg1"/>
          </a:solidFill>
        </p:spPr>
        <p:txBody>
          <a:bodyPr wrap="square" rtlCol="0">
            <a:spAutoFit/>
          </a:bodyPr>
          <a:lstStyle/>
          <a:p>
            <a:r>
              <a:rPr lang="hr-HR" sz="1000" dirty="0" smtClean="0">
                <a:solidFill>
                  <a:srgbClr val="5DAF78"/>
                </a:solidFill>
              </a:rPr>
              <a:t>HIBRIDNA VENTILACIJA</a:t>
            </a:r>
            <a:endParaRPr lang="hr-HR" sz="1000" dirty="0">
              <a:solidFill>
                <a:srgbClr val="5DAF78"/>
              </a:solidFill>
            </a:endParaRPr>
          </a:p>
        </p:txBody>
      </p:sp>
      <p:sp>
        <p:nvSpPr>
          <p:cNvPr id="38" name="TextBox 37"/>
          <p:cNvSpPr txBox="1"/>
          <p:nvPr/>
        </p:nvSpPr>
        <p:spPr>
          <a:xfrm>
            <a:off x="6249014" y="3359096"/>
            <a:ext cx="1905145" cy="246221"/>
          </a:xfrm>
          <a:prstGeom prst="rect">
            <a:avLst/>
          </a:prstGeom>
          <a:solidFill>
            <a:schemeClr val="bg1"/>
          </a:solidFill>
        </p:spPr>
        <p:txBody>
          <a:bodyPr wrap="square" rtlCol="0">
            <a:spAutoFit/>
          </a:bodyPr>
          <a:lstStyle/>
          <a:p>
            <a:r>
              <a:rPr lang="hr-HR" sz="1000" dirty="0" smtClean="0"/>
              <a:t>UTJECAJ SUNCA I VJETRA)</a:t>
            </a:r>
            <a:endParaRPr lang="hr-HR" sz="1000" dirty="0"/>
          </a:p>
        </p:txBody>
      </p:sp>
      <p:sp>
        <p:nvSpPr>
          <p:cNvPr id="4" name="TextBox 3"/>
          <p:cNvSpPr txBox="1"/>
          <p:nvPr/>
        </p:nvSpPr>
        <p:spPr>
          <a:xfrm>
            <a:off x="5940152" y="2734279"/>
            <a:ext cx="1677130" cy="246221"/>
          </a:xfrm>
          <a:prstGeom prst="rect">
            <a:avLst/>
          </a:prstGeom>
          <a:solidFill>
            <a:schemeClr val="bg1"/>
          </a:solidFill>
        </p:spPr>
        <p:txBody>
          <a:bodyPr wrap="square" rtlCol="0">
            <a:spAutoFit/>
          </a:bodyPr>
          <a:lstStyle/>
          <a:p>
            <a:r>
              <a:rPr lang="hr-HR" sz="1000" dirty="0" smtClean="0"/>
              <a:t>KONSTRUKCIJE</a:t>
            </a:r>
            <a:endParaRPr lang="hr-HR" sz="1000" dirty="0"/>
          </a:p>
        </p:txBody>
      </p:sp>
      <p:sp>
        <p:nvSpPr>
          <p:cNvPr id="39"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3"/>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4"/>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a:solidFill>
                  <a:srgbClr val="0088CE"/>
                </a:solidFill>
                <a:latin typeface="+mj-lt"/>
              </a:rPr>
              <a:t>nZEB „filozofija” – INTEGRIRANO PROJEKTIRANJE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Freeform 66"/>
          <p:cNvSpPr/>
          <p:nvPr/>
        </p:nvSpPr>
        <p:spPr>
          <a:xfrm>
            <a:off x="1755996" y="3083657"/>
            <a:ext cx="3805237" cy="1790700"/>
          </a:xfrm>
          <a:custGeom>
            <a:avLst/>
            <a:gdLst>
              <a:gd name="connsiteX0" fmla="*/ 0 w 3805237"/>
              <a:gd name="connsiteY0" fmla="*/ 271462 h 1790700"/>
              <a:gd name="connsiteX1" fmla="*/ 866775 w 3805237"/>
              <a:gd name="connsiteY1" fmla="*/ 0 h 1790700"/>
              <a:gd name="connsiteX2" fmla="*/ 3805237 w 3805237"/>
              <a:gd name="connsiteY2" fmla="*/ 1790700 h 1790700"/>
              <a:gd name="connsiteX3" fmla="*/ 14287 w 3805237"/>
              <a:gd name="connsiteY3" fmla="*/ 1785937 h 1790700"/>
              <a:gd name="connsiteX4" fmla="*/ 0 w 3805237"/>
              <a:gd name="connsiteY4" fmla="*/ 271462 h 179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237" h="1790700">
                <a:moveTo>
                  <a:pt x="0" y="271462"/>
                </a:moveTo>
                <a:lnTo>
                  <a:pt x="866775" y="0"/>
                </a:lnTo>
                <a:lnTo>
                  <a:pt x="3805237" y="1790700"/>
                </a:lnTo>
                <a:lnTo>
                  <a:pt x="14287" y="1785937"/>
                </a:lnTo>
                <a:cubicBezTo>
                  <a:pt x="12700" y="1282700"/>
                  <a:pt x="11112" y="779462"/>
                  <a:pt x="0" y="27146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8" name="Freeform 67"/>
          <p:cNvSpPr/>
          <p:nvPr/>
        </p:nvSpPr>
        <p:spPr>
          <a:xfrm>
            <a:off x="1763688" y="2583594"/>
            <a:ext cx="844795" cy="771525"/>
          </a:xfrm>
          <a:custGeom>
            <a:avLst/>
            <a:gdLst>
              <a:gd name="connsiteX0" fmla="*/ 1833 w 844795"/>
              <a:gd name="connsiteY0" fmla="*/ 0 h 771525"/>
              <a:gd name="connsiteX1" fmla="*/ 844795 w 844795"/>
              <a:gd name="connsiteY1" fmla="*/ 490538 h 771525"/>
              <a:gd name="connsiteX2" fmla="*/ 1833 w 844795"/>
              <a:gd name="connsiteY2" fmla="*/ 771525 h 771525"/>
              <a:gd name="connsiteX3" fmla="*/ 1833 w 844795"/>
              <a:gd name="connsiteY3" fmla="*/ 0 h 771525"/>
            </a:gdLst>
            <a:ahLst/>
            <a:cxnLst>
              <a:cxn ang="0">
                <a:pos x="connsiteX0" y="connsiteY0"/>
              </a:cxn>
              <a:cxn ang="0">
                <a:pos x="connsiteX1" y="connsiteY1"/>
              </a:cxn>
              <a:cxn ang="0">
                <a:pos x="connsiteX2" y="connsiteY2"/>
              </a:cxn>
              <a:cxn ang="0">
                <a:pos x="connsiteX3" y="connsiteY3"/>
              </a:cxn>
            </a:cxnLst>
            <a:rect l="l" t="t" r="r" b="b"/>
            <a:pathLst>
              <a:path w="844795" h="771525">
                <a:moveTo>
                  <a:pt x="1833" y="0"/>
                </a:moveTo>
                <a:lnTo>
                  <a:pt x="844795" y="490538"/>
                </a:lnTo>
                <a:lnTo>
                  <a:pt x="1833" y="771525"/>
                </a:lnTo>
                <a:cubicBezTo>
                  <a:pt x="245" y="514350"/>
                  <a:pt x="-1342" y="257175"/>
                  <a:pt x="1833"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61" name="Group 60"/>
          <p:cNvGrpSpPr/>
          <p:nvPr/>
        </p:nvGrpSpPr>
        <p:grpSpPr>
          <a:xfrm>
            <a:off x="1745687" y="1071426"/>
            <a:ext cx="4698521" cy="1439722"/>
            <a:chOff x="1754309" y="1617059"/>
            <a:chExt cx="4698521" cy="1439722"/>
          </a:xfrm>
        </p:grpSpPr>
        <p:cxnSp>
          <p:nvCxnSpPr>
            <p:cNvPr id="62" name="Straight Connector 61"/>
            <p:cNvCxnSpPr/>
            <p:nvPr/>
          </p:nvCxnSpPr>
          <p:spPr>
            <a:xfrm flipV="1">
              <a:off x="1754309" y="1802850"/>
              <a:ext cx="3937672" cy="125393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rot="20517502">
              <a:off x="4112570" y="1617059"/>
              <a:ext cx="2340260" cy="307777"/>
            </a:xfrm>
            <a:prstGeom prst="rect">
              <a:avLst/>
            </a:prstGeom>
            <a:noFill/>
          </p:spPr>
          <p:txBody>
            <a:bodyPr wrap="square" rtlCol="0">
              <a:spAutoFit/>
            </a:bodyPr>
            <a:lstStyle/>
            <a:p>
              <a:r>
                <a:rPr lang="hr-HR" sz="1400" dirty="0" smtClean="0">
                  <a:solidFill>
                    <a:srgbClr val="0070C0"/>
                  </a:solidFill>
                </a:rPr>
                <a:t>Učinak dizalice topline</a:t>
              </a:r>
              <a:endParaRPr lang="hr-HR" sz="1400" dirty="0">
                <a:solidFill>
                  <a:srgbClr val="0070C0"/>
                </a:solidFill>
              </a:endParaRPr>
            </a:p>
          </p:txBody>
        </p:sp>
      </p:grpSp>
      <p:sp>
        <p:nvSpPr>
          <p:cNvPr id="2" name="TextBox 1"/>
          <p:cNvSpPr txBox="1"/>
          <p:nvPr/>
        </p:nvSpPr>
        <p:spPr>
          <a:xfrm>
            <a:off x="0" y="116437"/>
            <a:ext cx="8670066" cy="830997"/>
          </a:xfrm>
          <a:prstGeom prst="rect">
            <a:avLst/>
          </a:prstGeom>
          <a:noFill/>
        </p:spPr>
        <p:txBody>
          <a:bodyPr wrap="square" rtlCol="0">
            <a:spAutoFit/>
          </a:bodyPr>
          <a:lstStyle/>
          <a:p>
            <a:r>
              <a:rPr lang="hr-HR" sz="2400" b="1" dirty="0" smtClean="0"/>
              <a:t>Bivalentni paralelni rad dizalice topline i </a:t>
            </a:r>
          </a:p>
          <a:p>
            <a:r>
              <a:rPr lang="hr-HR" sz="2400" b="1" dirty="0" smtClean="0"/>
              <a:t>pomoćnog izvora topline</a:t>
            </a:r>
            <a:endParaRPr lang="hr-HR" sz="2400" b="1" dirty="0"/>
          </a:p>
        </p:txBody>
      </p:sp>
      <p:sp>
        <p:nvSpPr>
          <p:cNvPr id="9" name="TextBox 8"/>
          <p:cNvSpPr txBox="1"/>
          <p:nvPr/>
        </p:nvSpPr>
        <p:spPr>
          <a:xfrm>
            <a:off x="1115616" y="5130207"/>
            <a:ext cx="1368152" cy="830997"/>
          </a:xfrm>
          <a:prstGeom prst="rect">
            <a:avLst/>
          </a:prstGeom>
          <a:noFill/>
        </p:spPr>
        <p:txBody>
          <a:bodyPr wrap="square" rtlCol="0">
            <a:spAutoFit/>
          </a:bodyPr>
          <a:lstStyle/>
          <a:p>
            <a:r>
              <a:rPr lang="hr-HR" sz="1600" dirty="0" smtClean="0"/>
              <a:t>Vanjska projektna temperatura</a:t>
            </a:r>
            <a:endParaRPr lang="hr-HR" sz="1600" dirty="0"/>
          </a:p>
        </p:txBody>
      </p:sp>
      <p:grpSp>
        <p:nvGrpSpPr>
          <p:cNvPr id="3" name="Group 2"/>
          <p:cNvGrpSpPr/>
          <p:nvPr/>
        </p:nvGrpSpPr>
        <p:grpSpPr>
          <a:xfrm>
            <a:off x="716559" y="1537516"/>
            <a:ext cx="7138189" cy="4102034"/>
            <a:chOff x="716559" y="1230794"/>
            <a:chExt cx="7138189" cy="4102034"/>
          </a:xfrm>
        </p:grpSpPr>
        <p:grpSp>
          <p:nvGrpSpPr>
            <p:cNvPr id="10" name="Group 9"/>
            <p:cNvGrpSpPr/>
            <p:nvPr/>
          </p:nvGrpSpPr>
          <p:grpSpPr>
            <a:xfrm>
              <a:off x="1754309" y="1742356"/>
              <a:ext cx="5400600" cy="2826593"/>
              <a:chOff x="1395264" y="1970559"/>
              <a:chExt cx="6561112" cy="2826593"/>
            </a:xfrm>
          </p:grpSpPr>
          <p:cxnSp>
            <p:nvCxnSpPr>
              <p:cNvPr id="5" name="Straight Arrow Connector 4"/>
              <p:cNvCxnSpPr/>
              <p:nvPr/>
            </p:nvCxnSpPr>
            <p:spPr>
              <a:xfrm>
                <a:off x="1403648" y="4797152"/>
                <a:ext cx="655272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1395264" y="1970559"/>
                <a:ext cx="8384" cy="281669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5282701" y="4994274"/>
              <a:ext cx="2572047" cy="338554"/>
            </a:xfrm>
            <a:prstGeom prst="rect">
              <a:avLst/>
            </a:prstGeom>
            <a:noFill/>
          </p:spPr>
          <p:txBody>
            <a:bodyPr wrap="square" rtlCol="0">
              <a:spAutoFit/>
            </a:bodyPr>
            <a:lstStyle/>
            <a:p>
              <a:r>
                <a:rPr lang="hr-HR" sz="1600" b="1" dirty="0" smtClean="0"/>
                <a:t>Temperatura vanjskog zraka</a:t>
              </a:r>
              <a:endParaRPr lang="hr-HR" sz="1600" b="1" dirty="0"/>
            </a:p>
          </p:txBody>
        </p:sp>
        <p:sp>
          <p:nvSpPr>
            <p:cNvPr id="20" name="TextBox 19"/>
            <p:cNvSpPr txBox="1"/>
            <p:nvPr/>
          </p:nvSpPr>
          <p:spPr>
            <a:xfrm>
              <a:off x="716559" y="1230794"/>
              <a:ext cx="1368152" cy="584775"/>
            </a:xfrm>
            <a:prstGeom prst="rect">
              <a:avLst/>
            </a:prstGeom>
            <a:noFill/>
          </p:spPr>
          <p:txBody>
            <a:bodyPr wrap="square" rtlCol="0">
              <a:spAutoFit/>
            </a:bodyPr>
            <a:lstStyle/>
            <a:p>
              <a:r>
                <a:rPr lang="hr-HR" sz="1600" b="1" dirty="0" smtClean="0"/>
                <a:t>Toplinski tok</a:t>
              </a:r>
            </a:p>
            <a:p>
              <a:pPr algn="ctr"/>
              <a:r>
                <a:rPr lang="hr-HR" sz="1600" b="1" dirty="0" smtClean="0"/>
                <a:t>[kW]</a:t>
              </a:r>
              <a:endParaRPr lang="hr-HR" sz="1600" b="1" dirty="0"/>
            </a:p>
          </p:txBody>
        </p:sp>
      </p:grpSp>
      <p:cxnSp>
        <p:nvCxnSpPr>
          <p:cNvPr id="25" name="Straight Connector 24"/>
          <p:cNvCxnSpPr/>
          <p:nvPr/>
        </p:nvCxnSpPr>
        <p:spPr>
          <a:xfrm flipH="1" flipV="1">
            <a:off x="1754307" y="2558708"/>
            <a:ext cx="3816428" cy="2307068"/>
          </a:xfrm>
          <a:prstGeom prst="line">
            <a:avLst/>
          </a:prstGeom>
          <a:ln w="28575">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30" name="TextBox 29"/>
          <p:cNvSpPr txBox="1"/>
          <p:nvPr/>
        </p:nvSpPr>
        <p:spPr>
          <a:xfrm rot="1885650">
            <a:off x="4312850" y="4200222"/>
            <a:ext cx="1362580" cy="307777"/>
          </a:xfrm>
          <a:prstGeom prst="rect">
            <a:avLst/>
          </a:prstGeom>
          <a:noFill/>
        </p:spPr>
        <p:txBody>
          <a:bodyPr wrap="square" rtlCol="0">
            <a:spAutoFit/>
          </a:bodyPr>
          <a:lstStyle/>
          <a:p>
            <a:r>
              <a:rPr lang="hr-HR" sz="1400" dirty="0" smtClean="0">
                <a:solidFill>
                  <a:schemeClr val="accent6">
                    <a:lumMod val="75000"/>
                  </a:schemeClr>
                </a:solidFill>
              </a:rPr>
              <a:t>Potrebni učinak</a:t>
            </a:r>
            <a:endParaRPr lang="hr-HR" sz="1400" dirty="0">
              <a:solidFill>
                <a:schemeClr val="accent6">
                  <a:lumMod val="75000"/>
                </a:schemeClr>
              </a:solidFill>
            </a:endParaRPr>
          </a:p>
        </p:txBody>
      </p:sp>
      <p:sp>
        <p:nvSpPr>
          <p:cNvPr id="35" name="Oval 34"/>
          <p:cNvSpPr/>
          <p:nvPr/>
        </p:nvSpPr>
        <p:spPr>
          <a:xfrm>
            <a:off x="2582401" y="3049134"/>
            <a:ext cx="72008" cy="7200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cxnSp>
        <p:nvCxnSpPr>
          <p:cNvPr id="37" name="Straight Connector 36"/>
          <p:cNvCxnSpPr/>
          <p:nvPr/>
        </p:nvCxnSpPr>
        <p:spPr>
          <a:xfrm>
            <a:off x="2618405" y="3173332"/>
            <a:ext cx="0" cy="17023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2615105" y="4957729"/>
            <a:ext cx="1188349" cy="974209"/>
            <a:chOff x="2615105" y="4651007"/>
            <a:chExt cx="1188349" cy="974209"/>
          </a:xfrm>
        </p:grpSpPr>
        <p:sp>
          <p:nvSpPr>
            <p:cNvPr id="38" name="TextBox 37"/>
            <p:cNvSpPr txBox="1"/>
            <p:nvPr/>
          </p:nvSpPr>
          <p:spPr>
            <a:xfrm>
              <a:off x="2754989" y="5040441"/>
              <a:ext cx="1048465" cy="584775"/>
            </a:xfrm>
            <a:prstGeom prst="rect">
              <a:avLst/>
            </a:prstGeom>
            <a:noFill/>
          </p:spPr>
          <p:txBody>
            <a:bodyPr wrap="square" rtlCol="0">
              <a:spAutoFit/>
            </a:bodyPr>
            <a:lstStyle/>
            <a:p>
              <a:r>
                <a:rPr lang="hr-HR" sz="1600" dirty="0" smtClean="0"/>
                <a:t>Balansna </a:t>
              </a:r>
              <a:r>
                <a:rPr lang="hr-HR" sz="1600" dirty="0" err="1" smtClean="0"/>
                <a:t>temp</a:t>
              </a:r>
              <a:r>
                <a:rPr lang="hr-HR" sz="1600" dirty="0" smtClean="0"/>
                <a:t>.</a:t>
              </a:r>
              <a:endParaRPr lang="hr-HR" sz="1600" dirty="0"/>
            </a:p>
          </p:txBody>
        </p:sp>
        <p:cxnSp>
          <p:nvCxnSpPr>
            <p:cNvPr id="40" name="Elbow Connector 39"/>
            <p:cNvCxnSpPr>
              <a:stCxn id="38" idx="1"/>
            </p:cNvCxnSpPr>
            <p:nvPr/>
          </p:nvCxnSpPr>
          <p:spPr>
            <a:xfrm rot="10800000">
              <a:off x="2615105" y="4651007"/>
              <a:ext cx="139885" cy="6818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2358772" y="5207943"/>
            <a:ext cx="605171" cy="338554"/>
          </a:xfrm>
          <a:prstGeom prst="rect">
            <a:avLst/>
          </a:prstGeom>
          <a:noFill/>
        </p:spPr>
        <p:txBody>
          <a:bodyPr wrap="square" rtlCol="0">
            <a:spAutoFit/>
          </a:bodyPr>
          <a:lstStyle/>
          <a:p>
            <a:r>
              <a:rPr lang="hr-HR" sz="1600" dirty="0" smtClean="0"/>
              <a:t>-2°C</a:t>
            </a:r>
            <a:endParaRPr lang="hr-HR" sz="1600" dirty="0"/>
          </a:p>
        </p:txBody>
      </p:sp>
      <p:grpSp>
        <p:nvGrpSpPr>
          <p:cNvPr id="12" name="Group 11"/>
          <p:cNvGrpSpPr/>
          <p:nvPr/>
        </p:nvGrpSpPr>
        <p:grpSpPr>
          <a:xfrm>
            <a:off x="107504" y="2510459"/>
            <a:ext cx="1571081" cy="862516"/>
            <a:chOff x="107504" y="2203737"/>
            <a:chExt cx="1571081" cy="862516"/>
          </a:xfrm>
        </p:grpSpPr>
        <p:sp>
          <p:nvSpPr>
            <p:cNvPr id="48" name="Left Brace 47"/>
            <p:cNvSpPr/>
            <p:nvPr/>
          </p:nvSpPr>
          <p:spPr>
            <a:xfrm>
              <a:off x="1468927" y="2251985"/>
              <a:ext cx="209658" cy="787445"/>
            </a:xfrm>
            <a:prstGeom prst="leftBrace">
              <a:avLst>
                <a:gd name="adj1" fmla="val 26506"/>
                <a:gd name="adj2" fmla="val 50000"/>
              </a:avLst>
            </a:prstGeom>
            <a:ln w="15875"/>
          </p:spPr>
          <p:style>
            <a:lnRef idx="1">
              <a:schemeClr val="accent6"/>
            </a:lnRef>
            <a:fillRef idx="0">
              <a:schemeClr val="accent6"/>
            </a:fillRef>
            <a:effectRef idx="0">
              <a:schemeClr val="accent6"/>
            </a:effectRef>
            <a:fontRef idx="minor">
              <a:schemeClr val="tx1"/>
            </a:fontRef>
          </p:style>
          <p:txBody>
            <a:bodyPr rtlCol="0" anchor="ctr"/>
            <a:lstStyle/>
            <a:p>
              <a:pPr algn="ctr"/>
              <a:endParaRPr lang="hr-HR"/>
            </a:p>
          </p:txBody>
        </p:sp>
        <p:sp>
          <p:nvSpPr>
            <p:cNvPr id="49" name="TextBox 48"/>
            <p:cNvSpPr txBox="1"/>
            <p:nvPr/>
          </p:nvSpPr>
          <p:spPr>
            <a:xfrm>
              <a:off x="107504" y="2203737"/>
              <a:ext cx="1525557" cy="862516"/>
            </a:xfrm>
            <a:prstGeom prst="rect">
              <a:avLst/>
            </a:prstGeom>
            <a:noFill/>
          </p:spPr>
          <p:txBody>
            <a:bodyPr wrap="square" rtlCol="0">
              <a:spAutoFit/>
            </a:bodyPr>
            <a:lstStyle/>
            <a:p>
              <a:r>
                <a:rPr lang="hr-HR" sz="1600" b="1" dirty="0"/>
                <a:t>U</a:t>
              </a:r>
              <a:r>
                <a:rPr lang="hr-HR" sz="1600" b="1" dirty="0" smtClean="0"/>
                <a:t>činak pomoćnog </a:t>
              </a:r>
            </a:p>
            <a:p>
              <a:r>
                <a:rPr lang="hr-HR" sz="1600" b="1" dirty="0" smtClean="0"/>
                <a:t>izvora</a:t>
              </a:r>
              <a:endParaRPr lang="hr-HR" sz="1600" b="1" dirty="0"/>
            </a:p>
          </p:txBody>
        </p:sp>
      </p:grpSp>
      <p:grpSp>
        <p:nvGrpSpPr>
          <p:cNvPr id="4" name="Group 3"/>
          <p:cNvGrpSpPr/>
          <p:nvPr/>
        </p:nvGrpSpPr>
        <p:grpSpPr>
          <a:xfrm>
            <a:off x="1483480" y="4806652"/>
            <a:ext cx="4454726" cy="436479"/>
            <a:chOff x="1483480" y="4499930"/>
            <a:chExt cx="4454726" cy="436479"/>
          </a:xfrm>
        </p:grpSpPr>
        <p:grpSp>
          <p:nvGrpSpPr>
            <p:cNvPr id="90" name="Group 89"/>
            <p:cNvGrpSpPr/>
            <p:nvPr/>
          </p:nvGrpSpPr>
          <p:grpSpPr>
            <a:xfrm>
              <a:off x="2615100" y="4532752"/>
              <a:ext cx="605171" cy="403657"/>
              <a:chOff x="2615100" y="4532752"/>
              <a:chExt cx="605171" cy="403657"/>
            </a:xfrm>
          </p:grpSpPr>
          <p:cxnSp>
            <p:nvCxnSpPr>
              <p:cNvPr id="13" name="Straight Connector 12"/>
              <p:cNvCxnSpPr/>
              <p:nvPr/>
            </p:nvCxnSpPr>
            <p:spPr>
              <a:xfrm>
                <a:off x="2754990"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615100" y="4597855"/>
                <a:ext cx="605171" cy="338554"/>
              </a:xfrm>
              <a:prstGeom prst="rect">
                <a:avLst/>
              </a:prstGeom>
              <a:noFill/>
            </p:spPr>
            <p:txBody>
              <a:bodyPr wrap="square" rtlCol="0">
                <a:spAutoFit/>
              </a:bodyPr>
              <a:lstStyle/>
              <a:p>
                <a:r>
                  <a:rPr lang="hr-HR" sz="1600" dirty="0" smtClean="0"/>
                  <a:t>0°C</a:t>
                </a:r>
                <a:endParaRPr lang="hr-HR" sz="1600" dirty="0"/>
              </a:p>
            </p:txBody>
          </p:sp>
        </p:grpSp>
        <p:grpSp>
          <p:nvGrpSpPr>
            <p:cNvPr id="91" name="Group 90"/>
            <p:cNvGrpSpPr/>
            <p:nvPr/>
          </p:nvGrpSpPr>
          <p:grpSpPr>
            <a:xfrm>
              <a:off x="1483480" y="4499930"/>
              <a:ext cx="601231" cy="424375"/>
              <a:chOff x="1483480" y="4499930"/>
              <a:chExt cx="601231" cy="424375"/>
            </a:xfrm>
          </p:grpSpPr>
          <p:sp>
            <p:nvSpPr>
              <p:cNvPr id="11" name="TextBox 10"/>
              <p:cNvSpPr txBox="1"/>
              <p:nvPr/>
            </p:nvSpPr>
            <p:spPr>
              <a:xfrm>
                <a:off x="1483480" y="4585751"/>
                <a:ext cx="601231" cy="338554"/>
              </a:xfrm>
              <a:prstGeom prst="rect">
                <a:avLst/>
              </a:prstGeom>
              <a:noFill/>
            </p:spPr>
            <p:txBody>
              <a:bodyPr wrap="square" rtlCol="0">
                <a:spAutoFit/>
              </a:bodyPr>
              <a:lstStyle/>
              <a:p>
                <a:r>
                  <a:rPr lang="hr-HR" sz="1600" dirty="0" smtClean="0"/>
                  <a:t>-7°C</a:t>
                </a:r>
                <a:endParaRPr lang="hr-HR" sz="1600" dirty="0"/>
              </a:p>
            </p:txBody>
          </p:sp>
          <p:cxnSp>
            <p:nvCxnSpPr>
              <p:cNvPr id="18" name="Straight Connector 17"/>
              <p:cNvCxnSpPr/>
              <p:nvPr/>
            </p:nvCxnSpPr>
            <p:spPr>
              <a:xfrm>
                <a:off x="1754309" y="4499930"/>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5354709" y="4519725"/>
              <a:ext cx="583497" cy="400664"/>
              <a:chOff x="5354709" y="4519725"/>
              <a:chExt cx="583497" cy="400664"/>
            </a:xfrm>
          </p:grpSpPr>
          <p:cxnSp>
            <p:nvCxnSpPr>
              <p:cNvPr id="16" name="Straight Connector 15"/>
              <p:cNvCxnSpPr/>
              <p:nvPr/>
            </p:nvCxnSpPr>
            <p:spPr>
              <a:xfrm>
                <a:off x="5570733" y="4519725"/>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54709" y="4581835"/>
                <a:ext cx="583497" cy="338554"/>
              </a:xfrm>
              <a:prstGeom prst="rect">
                <a:avLst/>
              </a:prstGeom>
              <a:noFill/>
            </p:spPr>
            <p:txBody>
              <a:bodyPr wrap="square" rtlCol="0">
                <a:spAutoFit/>
              </a:bodyPr>
              <a:lstStyle/>
              <a:p>
                <a:r>
                  <a:rPr lang="hr-HR" sz="1600" dirty="0" smtClean="0"/>
                  <a:t>20°C</a:t>
                </a:r>
                <a:endParaRPr lang="hr-HR" sz="1600" dirty="0"/>
              </a:p>
            </p:txBody>
          </p:sp>
        </p:grpSp>
        <p:grpSp>
          <p:nvGrpSpPr>
            <p:cNvPr id="89" name="Group 88"/>
            <p:cNvGrpSpPr/>
            <p:nvPr/>
          </p:nvGrpSpPr>
          <p:grpSpPr>
            <a:xfrm>
              <a:off x="3586162" y="4532752"/>
              <a:ext cx="605171" cy="403657"/>
              <a:chOff x="3586162" y="4532752"/>
              <a:chExt cx="605171" cy="403657"/>
            </a:xfrm>
          </p:grpSpPr>
          <p:cxnSp>
            <p:nvCxnSpPr>
              <p:cNvPr id="51" name="Straight Connector 50"/>
              <p:cNvCxnSpPr/>
              <p:nvPr/>
            </p:nvCxnSpPr>
            <p:spPr>
              <a:xfrm>
                <a:off x="3726052"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586162" y="4597855"/>
                <a:ext cx="605171" cy="338554"/>
              </a:xfrm>
              <a:prstGeom prst="rect">
                <a:avLst/>
              </a:prstGeom>
              <a:noFill/>
            </p:spPr>
            <p:txBody>
              <a:bodyPr wrap="square" rtlCol="0">
                <a:spAutoFit/>
              </a:bodyPr>
              <a:lstStyle/>
              <a:p>
                <a:r>
                  <a:rPr lang="hr-HR" sz="1600" dirty="0"/>
                  <a:t>7</a:t>
                </a:r>
                <a:r>
                  <a:rPr lang="hr-HR" sz="1600" dirty="0" smtClean="0"/>
                  <a:t>°C</a:t>
                </a:r>
                <a:endParaRPr lang="hr-HR" sz="1600" dirty="0"/>
              </a:p>
            </p:txBody>
          </p:sp>
        </p:grpSp>
      </p:grpSp>
      <p:grpSp>
        <p:nvGrpSpPr>
          <p:cNvPr id="7" name="Group 6"/>
          <p:cNvGrpSpPr/>
          <p:nvPr/>
        </p:nvGrpSpPr>
        <p:grpSpPr>
          <a:xfrm>
            <a:off x="3415578" y="2398994"/>
            <a:ext cx="1964775" cy="3638969"/>
            <a:chOff x="3415578" y="2092272"/>
            <a:chExt cx="1964775" cy="3638969"/>
          </a:xfrm>
        </p:grpSpPr>
        <p:cxnSp>
          <p:nvCxnSpPr>
            <p:cNvPr id="53" name="Straight Connector 52"/>
            <p:cNvCxnSpPr/>
            <p:nvPr/>
          </p:nvCxnSpPr>
          <p:spPr>
            <a:xfrm>
              <a:off x="3726052" y="2509514"/>
              <a:ext cx="0" cy="201021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3690297" y="2383998"/>
              <a:ext cx="72008" cy="7200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87" name="Group 86"/>
            <p:cNvGrpSpPr/>
            <p:nvPr/>
          </p:nvGrpSpPr>
          <p:grpSpPr>
            <a:xfrm>
              <a:off x="3745350" y="4900244"/>
              <a:ext cx="1635003" cy="830997"/>
              <a:chOff x="3745350" y="4900244"/>
              <a:chExt cx="1635003" cy="830997"/>
            </a:xfrm>
          </p:grpSpPr>
          <p:sp>
            <p:nvSpPr>
              <p:cNvPr id="56" name="TextBox 55"/>
              <p:cNvSpPr txBox="1"/>
              <p:nvPr/>
            </p:nvSpPr>
            <p:spPr>
              <a:xfrm>
                <a:off x="3855824" y="4900244"/>
                <a:ext cx="1524529" cy="830997"/>
              </a:xfrm>
              <a:prstGeom prst="rect">
                <a:avLst/>
              </a:prstGeom>
              <a:noFill/>
            </p:spPr>
            <p:txBody>
              <a:bodyPr wrap="square" rtlCol="0">
                <a:spAutoFit/>
              </a:bodyPr>
              <a:lstStyle/>
              <a:p>
                <a:r>
                  <a:rPr lang="hr-HR" sz="1600" dirty="0" smtClean="0"/>
                  <a:t>Standardna </a:t>
                </a:r>
                <a:r>
                  <a:rPr lang="hr-HR" sz="1600" dirty="0" err="1" smtClean="0"/>
                  <a:t>temp</a:t>
                </a:r>
                <a:r>
                  <a:rPr lang="hr-HR" sz="1600" dirty="0" smtClean="0"/>
                  <a:t>. za koju se bira DT</a:t>
                </a:r>
                <a:endParaRPr lang="hr-HR" sz="1600" dirty="0"/>
              </a:p>
            </p:txBody>
          </p:sp>
          <p:cxnSp>
            <p:nvCxnSpPr>
              <p:cNvPr id="57" name="Elbow Connector 56"/>
              <p:cNvCxnSpPr>
                <a:stCxn id="56" idx="1"/>
              </p:cNvCxnSpPr>
              <p:nvPr/>
            </p:nvCxnSpPr>
            <p:spPr>
              <a:xfrm rot="10800000">
                <a:off x="3745350" y="4909803"/>
                <a:ext cx="110474" cy="40594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3415578" y="2092272"/>
              <a:ext cx="775755" cy="306705"/>
            </a:xfrm>
            <a:prstGeom prst="rect">
              <a:avLst/>
            </a:prstGeom>
            <a:noFill/>
          </p:spPr>
          <p:txBody>
            <a:bodyPr wrap="square" rtlCol="0">
              <a:spAutoFit/>
            </a:bodyPr>
            <a:lstStyle/>
            <a:p>
              <a:r>
                <a:rPr lang="hr-HR" sz="1400" b="1" dirty="0" smtClean="0"/>
                <a:t>65 kW</a:t>
              </a:r>
              <a:endParaRPr lang="hr-HR" sz="1400" b="1" dirty="0"/>
            </a:p>
          </p:txBody>
        </p:sp>
      </p:grpSp>
      <p:cxnSp>
        <p:nvCxnSpPr>
          <p:cNvPr id="66" name="Straight Connector 65"/>
          <p:cNvCxnSpPr/>
          <p:nvPr/>
        </p:nvCxnSpPr>
        <p:spPr>
          <a:xfrm>
            <a:off x="2623755" y="4839474"/>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5694464" y="2621400"/>
            <a:ext cx="2527194" cy="584775"/>
            <a:chOff x="6495931" y="2542881"/>
            <a:chExt cx="2527194" cy="584775"/>
          </a:xfrm>
        </p:grpSpPr>
        <p:sp>
          <p:nvSpPr>
            <p:cNvPr id="69" name="Rectangle 68"/>
            <p:cNvSpPr/>
            <p:nvPr/>
          </p:nvSpPr>
          <p:spPr>
            <a:xfrm>
              <a:off x="6495931" y="2697369"/>
              <a:ext cx="383853" cy="2275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1" name="TextBox 70"/>
            <p:cNvSpPr txBox="1"/>
            <p:nvPr/>
          </p:nvSpPr>
          <p:spPr>
            <a:xfrm>
              <a:off x="6869941" y="2542881"/>
              <a:ext cx="2153184" cy="584775"/>
            </a:xfrm>
            <a:prstGeom prst="rect">
              <a:avLst/>
            </a:prstGeom>
            <a:noFill/>
          </p:spPr>
          <p:txBody>
            <a:bodyPr wrap="square" rtlCol="0">
              <a:spAutoFit/>
            </a:bodyPr>
            <a:lstStyle/>
            <a:p>
              <a:r>
                <a:rPr lang="hr-HR" sz="1600" dirty="0" smtClean="0"/>
                <a:t>Energija koju namiruje  dizalica topline</a:t>
              </a:r>
              <a:endParaRPr lang="hr-HR" sz="1600" dirty="0"/>
            </a:p>
          </p:txBody>
        </p:sp>
      </p:grpSp>
      <p:grpSp>
        <p:nvGrpSpPr>
          <p:cNvPr id="74" name="Group 73"/>
          <p:cNvGrpSpPr/>
          <p:nvPr/>
        </p:nvGrpSpPr>
        <p:grpSpPr>
          <a:xfrm>
            <a:off x="5694464" y="3426367"/>
            <a:ext cx="2537037" cy="830997"/>
            <a:chOff x="6495931" y="3347848"/>
            <a:chExt cx="2537037" cy="830997"/>
          </a:xfrm>
        </p:grpSpPr>
        <p:sp>
          <p:nvSpPr>
            <p:cNvPr id="70" name="Rectangle 69"/>
            <p:cNvSpPr/>
            <p:nvPr/>
          </p:nvSpPr>
          <p:spPr>
            <a:xfrm>
              <a:off x="6495931" y="3454661"/>
              <a:ext cx="383853" cy="22757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2" name="TextBox 71"/>
            <p:cNvSpPr txBox="1"/>
            <p:nvPr/>
          </p:nvSpPr>
          <p:spPr>
            <a:xfrm>
              <a:off x="6879784" y="3347848"/>
              <a:ext cx="2153184" cy="830997"/>
            </a:xfrm>
            <a:prstGeom prst="rect">
              <a:avLst/>
            </a:prstGeom>
            <a:noFill/>
          </p:spPr>
          <p:txBody>
            <a:bodyPr wrap="square" rtlCol="0">
              <a:spAutoFit/>
            </a:bodyPr>
            <a:lstStyle/>
            <a:p>
              <a:r>
                <a:rPr lang="hr-HR" sz="1600" dirty="0" smtClean="0"/>
                <a:t>Energija koju namiruje pomoćni izvor (el. grijač ili kotao)</a:t>
              </a:r>
              <a:endParaRPr lang="hr-HR" sz="1600" dirty="0"/>
            </a:p>
          </p:txBody>
        </p:sp>
      </p:grpSp>
      <p:grpSp>
        <p:nvGrpSpPr>
          <p:cNvPr id="85" name="Group 84"/>
          <p:cNvGrpSpPr/>
          <p:nvPr/>
        </p:nvGrpSpPr>
        <p:grpSpPr>
          <a:xfrm>
            <a:off x="2623756" y="6059136"/>
            <a:ext cx="2884350" cy="550692"/>
            <a:chOff x="2623756" y="5752414"/>
            <a:chExt cx="2884350" cy="550692"/>
          </a:xfrm>
        </p:grpSpPr>
        <p:sp>
          <p:nvSpPr>
            <p:cNvPr id="80" name="Left Brace 79"/>
            <p:cNvSpPr/>
            <p:nvPr/>
          </p:nvSpPr>
          <p:spPr>
            <a:xfrm rot="16200000">
              <a:off x="3961102" y="4415068"/>
              <a:ext cx="209658" cy="2884350"/>
            </a:xfrm>
            <a:prstGeom prst="leftBrace">
              <a:avLst>
                <a:gd name="adj1" fmla="val 26506"/>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sp>
          <p:nvSpPr>
            <p:cNvPr id="81" name="TextBox 80"/>
            <p:cNvSpPr txBox="1"/>
            <p:nvPr/>
          </p:nvSpPr>
          <p:spPr>
            <a:xfrm>
              <a:off x="3415578" y="5964552"/>
              <a:ext cx="1592404" cy="338554"/>
            </a:xfrm>
            <a:prstGeom prst="rect">
              <a:avLst/>
            </a:prstGeom>
            <a:noFill/>
          </p:spPr>
          <p:txBody>
            <a:bodyPr wrap="square" rtlCol="0">
              <a:spAutoFit/>
            </a:bodyPr>
            <a:lstStyle/>
            <a:p>
              <a:r>
                <a:rPr lang="hr-HR" sz="1600" b="1" dirty="0" smtClean="0"/>
                <a:t>Radi samo DT</a:t>
              </a:r>
              <a:endParaRPr lang="hr-HR" sz="1600" b="1" dirty="0"/>
            </a:p>
          </p:txBody>
        </p:sp>
      </p:grpSp>
      <p:grpSp>
        <p:nvGrpSpPr>
          <p:cNvPr id="84" name="Group 83"/>
          <p:cNvGrpSpPr/>
          <p:nvPr/>
        </p:nvGrpSpPr>
        <p:grpSpPr>
          <a:xfrm>
            <a:off x="1213977" y="6059135"/>
            <a:ext cx="1944216" cy="826249"/>
            <a:chOff x="1213977" y="5752413"/>
            <a:chExt cx="1944216" cy="826249"/>
          </a:xfrm>
        </p:grpSpPr>
        <p:sp>
          <p:nvSpPr>
            <p:cNvPr id="82" name="Left Brace 81"/>
            <p:cNvSpPr/>
            <p:nvPr/>
          </p:nvSpPr>
          <p:spPr>
            <a:xfrm rot="16200000">
              <a:off x="2079874" y="5426845"/>
              <a:ext cx="209658" cy="860793"/>
            </a:xfrm>
            <a:prstGeom prst="leftBrace">
              <a:avLst>
                <a:gd name="adj1" fmla="val 26506"/>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solidFill>
                  <a:srgbClr val="FF0000"/>
                </a:solidFill>
              </a:endParaRPr>
            </a:p>
          </p:txBody>
        </p:sp>
        <p:sp>
          <p:nvSpPr>
            <p:cNvPr id="83" name="TextBox 82"/>
            <p:cNvSpPr txBox="1"/>
            <p:nvPr/>
          </p:nvSpPr>
          <p:spPr>
            <a:xfrm>
              <a:off x="1213977" y="5993887"/>
              <a:ext cx="1944216" cy="584775"/>
            </a:xfrm>
            <a:prstGeom prst="rect">
              <a:avLst/>
            </a:prstGeom>
            <a:noFill/>
          </p:spPr>
          <p:txBody>
            <a:bodyPr wrap="square" rtlCol="0">
              <a:spAutoFit/>
            </a:bodyPr>
            <a:lstStyle/>
            <a:p>
              <a:r>
                <a:rPr lang="hr-HR" sz="1600" b="1" dirty="0" smtClean="0">
                  <a:solidFill>
                    <a:srgbClr val="FF0000"/>
                  </a:solidFill>
                </a:rPr>
                <a:t>Radi DT + pomoćni izvor</a:t>
              </a:r>
              <a:endParaRPr lang="hr-HR" sz="1600" b="1" dirty="0">
                <a:solidFill>
                  <a:srgbClr val="FF0000"/>
                </a:solidFill>
              </a:endParaRPr>
            </a:p>
          </p:txBody>
        </p:sp>
      </p:grpSp>
      <p:sp>
        <p:nvSpPr>
          <p:cNvPr id="92" name="TextBox 91"/>
          <p:cNvSpPr txBox="1"/>
          <p:nvPr/>
        </p:nvSpPr>
        <p:spPr>
          <a:xfrm>
            <a:off x="2396474" y="2746688"/>
            <a:ext cx="870003" cy="307777"/>
          </a:xfrm>
          <a:prstGeom prst="rect">
            <a:avLst/>
          </a:prstGeom>
          <a:noFill/>
        </p:spPr>
        <p:txBody>
          <a:bodyPr wrap="square" rtlCol="0">
            <a:spAutoFit/>
          </a:bodyPr>
          <a:lstStyle/>
          <a:p>
            <a:r>
              <a:rPr lang="hr-HR" sz="1400" b="1" dirty="0" smtClean="0"/>
              <a:t>50,2 kW</a:t>
            </a:r>
            <a:endParaRPr lang="hr-HR" sz="1400" b="1" dirty="0"/>
          </a:p>
        </p:txBody>
      </p:sp>
      <p:sp>
        <p:nvSpPr>
          <p:cNvPr id="93" name="TextBox 92"/>
          <p:cNvSpPr txBox="1"/>
          <p:nvPr/>
        </p:nvSpPr>
        <p:spPr>
          <a:xfrm>
            <a:off x="1728693" y="3273620"/>
            <a:ext cx="897046" cy="307777"/>
          </a:xfrm>
          <a:prstGeom prst="rect">
            <a:avLst/>
          </a:prstGeom>
          <a:noFill/>
        </p:spPr>
        <p:txBody>
          <a:bodyPr wrap="square" rtlCol="0">
            <a:spAutoFit/>
          </a:bodyPr>
          <a:lstStyle/>
          <a:p>
            <a:r>
              <a:rPr lang="hr-HR" sz="1400" b="1" dirty="0" smtClean="0"/>
              <a:t>44,6 kW</a:t>
            </a:r>
            <a:endParaRPr lang="hr-HR" sz="1400" b="1" dirty="0"/>
          </a:p>
        </p:txBody>
      </p:sp>
      <p:sp>
        <p:nvSpPr>
          <p:cNvPr id="65" name="TextBox 64"/>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3.05556E-6 -1.11111E-6 L 0.00209 0.12361 " pathEditMode="relative" rAng="0" ptsTypes="AA">
                                      <p:cBhvr>
                                        <p:cTn id="28" dur="2000" fill="hold"/>
                                        <p:tgtEl>
                                          <p:spTgt spid="61"/>
                                        </p:tgtEl>
                                        <p:attrNameLst>
                                          <p:attrName>ppt_x</p:attrName>
                                          <p:attrName>ppt_y</p:attrName>
                                        </p:attrNameLst>
                                      </p:cBhvr>
                                      <p:rCtr x="104" y="6181"/>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up)">
                                      <p:cBhvr>
                                        <p:cTn id="33" dur="500"/>
                                        <p:tgtEl>
                                          <p:spTgt spid="35"/>
                                        </p:tgtEl>
                                      </p:cBhvr>
                                    </p:animEffect>
                                  </p:childTnLst>
                                </p:cTn>
                              </p:par>
                              <p:par>
                                <p:cTn id="34" presetID="22" presetClass="entr" presetSubtype="1"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up)">
                                      <p:cBhvr>
                                        <p:cTn id="36" dur="500"/>
                                        <p:tgtEl>
                                          <p:spTgt spid="37"/>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up)">
                                      <p:cBhvr>
                                        <p:cTn id="39" dur="500"/>
                                        <p:tgtEl>
                                          <p:spTgt spid="46"/>
                                        </p:tgtEl>
                                      </p:cBhvr>
                                    </p:animEffect>
                                  </p:childTnLst>
                                </p:cTn>
                              </p:par>
                              <p:par>
                                <p:cTn id="40" presetID="22" presetClass="entr" presetSubtype="1" fill="hold" nodeType="with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wipe(up)">
                                      <p:cBhvr>
                                        <p:cTn id="42" dur="500"/>
                                        <p:tgtEl>
                                          <p:spTgt spid="86"/>
                                        </p:tgtEl>
                                      </p:cBhvr>
                                    </p:animEffect>
                                  </p:childTnLst>
                                </p:cTn>
                              </p:par>
                              <p:par>
                                <p:cTn id="43" presetID="22" presetClass="entr" presetSubtype="4" fill="hold"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wipe(down)">
                                      <p:cBhvr>
                                        <p:cTn id="45" dur="500"/>
                                        <p:tgtEl>
                                          <p:spTgt spid="6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wipe(left)">
                                      <p:cBhvr>
                                        <p:cTn id="55" dur="500"/>
                                        <p:tgtEl>
                                          <p:spTgt spid="9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00"/>
                                        <p:tgtEl>
                                          <p:spTgt spid="9"/>
                                        </p:tgtEl>
                                      </p:cBhvr>
                                    </p:animEffect>
                                  </p:childTnLst>
                                </p:cTn>
                              </p:par>
                            </p:childTnLst>
                          </p:cTn>
                        </p:par>
                        <p:par>
                          <p:cTn id="61" fill="hold">
                            <p:stCondLst>
                              <p:cond delay="500"/>
                            </p:stCondLst>
                            <p:childTnLst>
                              <p:par>
                                <p:cTn id="62" presetID="22" presetClass="entr" presetSubtype="4" fill="hold" grpId="0" nodeType="after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wipe(down)">
                                      <p:cBhvr>
                                        <p:cTn id="64" dur="500"/>
                                        <p:tgtEl>
                                          <p:spTgt spid="9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down)">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left)">
                                      <p:cBhvr>
                                        <p:cTn id="74" dur="500"/>
                                        <p:tgtEl>
                                          <p:spTgt spid="8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85"/>
                                        </p:tgtEl>
                                        <p:attrNameLst>
                                          <p:attrName>style.visibility</p:attrName>
                                        </p:attrNameLst>
                                      </p:cBhvr>
                                      <p:to>
                                        <p:strVal val="visible"/>
                                      </p:to>
                                    </p:set>
                                    <p:animEffect transition="in" filter="wipe(left)">
                                      <p:cBhvr>
                                        <p:cTn id="79" dur="500"/>
                                        <p:tgtEl>
                                          <p:spTgt spid="8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wipe(up)">
                                      <p:cBhvr>
                                        <p:cTn id="84" dur="500"/>
                                        <p:tgtEl>
                                          <p:spTgt spid="67"/>
                                        </p:tgtEl>
                                      </p:cBhvr>
                                    </p:animEffect>
                                  </p:childTnLst>
                                </p:cTn>
                              </p:par>
                            </p:childTnLst>
                          </p:cTn>
                        </p:par>
                        <p:par>
                          <p:cTn id="85" fill="hold">
                            <p:stCondLst>
                              <p:cond delay="500"/>
                            </p:stCondLst>
                            <p:childTnLst>
                              <p:par>
                                <p:cTn id="86" presetID="22" presetClass="entr" presetSubtype="8" fill="hold" nodeType="after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wipe(left)">
                                      <p:cBhvr>
                                        <p:cTn id="88" dur="500"/>
                                        <p:tgtEl>
                                          <p:spTgt spid="7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grpId="0" nodeType="click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wipe(up)">
                                      <p:cBhvr>
                                        <p:cTn id="93" dur="500"/>
                                        <p:tgtEl>
                                          <p:spTgt spid="68"/>
                                        </p:tgtEl>
                                      </p:cBhvr>
                                    </p:animEffect>
                                  </p:childTnLst>
                                </p:cTn>
                              </p:par>
                            </p:childTnLst>
                          </p:cTn>
                        </p:par>
                        <p:par>
                          <p:cTn id="94" fill="hold">
                            <p:stCondLst>
                              <p:cond delay="500"/>
                            </p:stCondLst>
                            <p:childTnLst>
                              <p:par>
                                <p:cTn id="95" presetID="22" presetClass="entr" presetSubtype="8" fill="hold" nodeType="afterEffect">
                                  <p:stCondLst>
                                    <p:cond delay="0"/>
                                  </p:stCondLst>
                                  <p:childTnLst>
                                    <p:set>
                                      <p:cBhvr>
                                        <p:cTn id="96" dur="1" fill="hold">
                                          <p:stCondLst>
                                            <p:cond delay="0"/>
                                          </p:stCondLst>
                                        </p:cTn>
                                        <p:tgtEl>
                                          <p:spTgt spid="74"/>
                                        </p:tgtEl>
                                        <p:attrNameLst>
                                          <p:attrName>style.visibility</p:attrName>
                                        </p:attrNameLst>
                                      </p:cBhvr>
                                      <p:to>
                                        <p:strVal val="visible"/>
                                      </p:to>
                                    </p:set>
                                    <p:animEffect transition="in" filter="wipe(left)">
                                      <p:cBhvr>
                                        <p:cTn id="9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9" grpId="0"/>
      <p:bldP spid="30" grpId="0"/>
      <p:bldP spid="35" grpId="0" animBg="1"/>
      <p:bldP spid="46" grpId="0"/>
      <p:bldP spid="92" grpId="0"/>
      <p:bldP spid="9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reeform 67"/>
          <p:cNvSpPr/>
          <p:nvPr/>
        </p:nvSpPr>
        <p:spPr>
          <a:xfrm>
            <a:off x="1763689" y="2276873"/>
            <a:ext cx="852512" cy="2301478"/>
          </a:xfrm>
          <a:custGeom>
            <a:avLst/>
            <a:gdLst>
              <a:gd name="connsiteX0" fmla="*/ 1833 w 844795"/>
              <a:gd name="connsiteY0" fmla="*/ 0 h 771525"/>
              <a:gd name="connsiteX1" fmla="*/ 844795 w 844795"/>
              <a:gd name="connsiteY1" fmla="*/ 490538 h 771525"/>
              <a:gd name="connsiteX2" fmla="*/ 1833 w 844795"/>
              <a:gd name="connsiteY2" fmla="*/ 771525 h 771525"/>
              <a:gd name="connsiteX3" fmla="*/ 1833 w 844795"/>
              <a:gd name="connsiteY3" fmla="*/ 0 h 771525"/>
              <a:gd name="connsiteX0-1" fmla="*/ 1833 w 844795"/>
              <a:gd name="connsiteY0-2" fmla="*/ 0 h 771525"/>
              <a:gd name="connsiteX1-3" fmla="*/ 844795 w 844795"/>
              <a:gd name="connsiteY1-4" fmla="*/ 490538 h 771525"/>
              <a:gd name="connsiteX2-5" fmla="*/ 585812 w 844795"/>
              <a:gd name="connsiteY2-6" fmla="*/ 586978 h 771525"/>
              <a:gd name="connsiteX3-7" fmla="*/ 1833 w 844795"/>
              <a:gd name="connsiteY3-8" fmla="*/ 771525 h 771525"/>
              <a:gd name="connsiteX4" fmla="*/ 1833 w 844795"/>
              <a:gd name="connsiteY4" fmla="*/ 0 h 771525"/>
              <a:gd name="connsiteX0-9" fmla="*/ 1833 w 852512"/>
              <a:gd name="connsiteY0-10" fmla="*/ 0 h 2314178"/>
              <a:gd name="connsiteX1-11" fmla="*/ 844795 w 852512"/>
              <a:gd name="connsiteY1-12" fmla="*/ 490538 h 2314178"/>
              <a:gd name="connsiteX2-13" fmla="*/ 852512 w 852512"/>
              <a:gd name="connsiteY2-14" fmla="*/ 2314178 h 2314178"/>
              <a:gd name="connsiteX3-15" fmla="*/ 1833 w 852512"/>
              <a:gd name="connsiteY3-16" fmla="*/ 771525 h 2314178"/>
              <a:gd name="connsiteX4-17" fmla="*/ 1833 w 852512"/>
              <a:gd name="connsiteY4-18" fmla="*/ 0 h 2314178"/>
              <a:gd name="connsiteX0-19" fmla="*/ 1833 w 852512"/>
              <a:gd name="connsiteY0-20" fmla="*/ 0 h 2314178"/>
              <a:gd name="connsiteX1-21" fmla="*/ 844795 w 852512"/>
              <a:gd name="connsiteY1-22" fmla="*/ 490538 h 2314178"/>
              <a:gd name="connsiteX2-23" fmla="*/ 852512 w 852512"/>
              <a:gd name="connsiteY2-24" fmla="*/ 2314178 h 2314178"/>
              <a:gd name="connsiteX3-25" fmla="*/ 1833 w 852512"/>
              <a:gd name="connsiteY3-26" fmla="*/ 2282825 h 2314178"/>
              <a:gd name="connsiteX4-27" fmla="*/ 1833 w 852512"/>
              <a:gd name="connsiteY4-28" fmla="*/ 0 h 2314178"/>
              <a:gd name="connsiteX0-29" fmla="*/ 1833 w 852512"/>
              <a:gd name="connsiteY0-30" fmla="*/ 0 h 2301478"/>
              <a:gd name="connsiteX1-31" fmla="*/ 844795 w 852512"/>
              <a:gd name="connsiteY1-32" fmla="*/ 490538 h 2301478"/>
              <a:gd name="connsiteX2-33" fmla="*/ 852512 w 852512"/>
              <a:gd name="connsiteY2-34" fmla="*/ 2301478 h 2301478"/>
              <a:gd name="connsiteX3-35" fmla="*/ 1833 w 852512"/>
              <a:gd name="connsiteY3-36" fmla="*/ 2282825 h 2301478"/>
              <a:gd name="connsiteX4-37" fmla="*/ 1833 w 852512"/>
              <a:gd name="connsiteY4-38" fmla="*/ 0 h 230147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852512" h="2301478">
                <a:moveTo>
                  <a:pt x="1833" y="0"/>
                </a:moveTo>
                <a:lnTo>
                  <a:pt x="844795" y="490538"/>
                </a:lnTo>
                <a:cubicBezTo>
                  <a:pt x="847367" y="1098418"/>
                  <a:pt x="849940" y="1693598"/>
                  <a:pt x="852512" y="2301478"/>
                </a:cubicBezTo>
                <a:lnTo>
                  <a:pt x="1833" y="2282825"/>
                </a:lnTo>
                <a:cubicBezTo>
                  <a:pt x="245" y="2025650"/>
                  <a:pt x="-1342" y="257175"/>
                  <a:pt x="1833"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7" name="Freeform 66"/>
          <p:cNvSpPr/>
          <p:nvPr/>
        </p:nvSpPr>
        <p:spPr>
          <a:xfrm>
            <a:off x="2613246" y="2776935"/>
            <a:ext cx="2947987" cy="1801812"/>
          </a:xfrm>
          <a:custGeom>
            <a:avLst/>
            <a:gdLst>
              <a:gd name="connsiteX0" fmla="*/ 0 w 3805237"/>
              <a:gd name="connsiteY0" fmla="*/ 271462 h 1790700"/>
              <a:gd name="connsiteX1" fmla="*/ 866775 w 3805237"/>
              <a:gd name="connsiteY1" fmla="*/ 0 h 1790700"/>
              <a:gd name="connsiteX2" fmla="*/ 3805237 w 3805237"/>
              <a:gd name="connsiteY2" fmla="*/ 1790700 h 1790700"/>
              <a:gd name="connsiteX3" fmla="*/ 14287 w 3805237"/>
              <a:gd name="connsiteY3" fmla="*/ 1785937 h 1790700"/>
              <a:gd name="connsiteX4" fmla="*/ 0 w 3805237"/>
              <a:gd name="connsiteY4" fmla="*/ 271462 h 1790700"/>
              <a:gd name="connsiteX0-1" fmla="*/ 722316 w 3790953"/>
              <a:gd name="connsiteY0-2" fmla="*/ 1204912 h 1790700"/>
              <a:gd name="connsiteX1-3" fmla="*/ 852491 w 3790953"/>
              <a:gd name="connsiteY1-4" fmla="*/ 0 h 1790700"/>
              <a:gd name="connsiteX2-5" fmla="*/ 3790953 w 3790953"/>
              <a:gd name="connsiteY2-6" fmla="*/ 1790700 h 1790700"/>
              <a:gd name="connsiteX3-7" fmla="*/ 3 w 3790953"/>
              <a:gd name="connsiteY3-8" fmla="*/ 1785937 h 1790700"/>
              <a:gd name="connsiteX4-9" fmla="*/ 722316 w 3790953"/>
              <a:gd name="connsiteY4-10" fmla="*/ 1204912 h 1790700"/>
              <a:gd name="connsiteX0-11" fmla="*/ 0 w 3068637"/>
              <a:gd name="connsiteY0-12" fmla="*/ 1204912 h 1790700"/>
              <a:gd name="connsiteX1-13" fmla="*/ 130175 w 3068637"/>
              <a:gd name="connsiteY1-14" fmla="*/ 0 h 1790700"/>
              <a:gd name="connsiteX2-15" fmla="*/ 3068637 w 3068637"/>
              <a:gd name="connsiteY2-16" fmla="*/ 1790700 h 1790700"/>
              <a:gd name="connsiteX3-17" fmla="*/ 0 w 3068637"/>
              <a:gd name="connsiteY3-18" fmla="*/ 1204912 h 1790700"/>
              <a:gd name="connsiteX0-19" fmla="*/ 0 w 2947987"/>
              <a:gd name="connsiteY0-20" fmla="*/ 1801812 h 1801812"/>
              <a:gd name="connsiteX1-21" fmla="*/ 9525 w 2947987"/>
              <a:gd name="connsiteY1-22" fmla="*/ 0 h 1801812"/>
              <a:gd name="connsiteX2-23" fmla="*/ 2947987 w 2947987"/>
              <a:gd name="connsiteY2-24" fmla="*/ 1790700 h 1801812"/>
              <a:gd name="connsiteX3-25" fmla="*/ 0 w 2947987"/>
              <a:gd name="connsiteY3-26" fmla="*/ 1801812 h 1801812"/>
            </a:gdLst>
            <a:ahLst/>
            <a:cxnLst>
              <a:cxn ang="0">
                <a:pos x="connsiteX0-1" y="connsiteY0-2"/>
              </a:cxn>
              <a:cxn ang="0">
                <a:pos x="connsiteX1-3" y="connsiteY1-4"/>
              </a:cxn>
              <a:cxn ang="0">
                <a:pos x="connsiteX2-5" y="connsiteY2-6"/>
              </a:cxn>
              <a:cxn ang="0">
                <a:pos x="connsiteX3-7" y="connsiteY3-8"/>
              </a:cxn>
            </a:cxnLst>
            <a:rect l="l" t="t" r="r" b="b"/>
            <a:pathLst>
              <a:path w="2947987" h="1801812">
                <a:moveTo>
                  <a:pt x="0" y="1801812"/>
                </a:moveTo>
                <a:lnTo>
                  <a:pt x="9525" y="0"/>
                </a:lnTo>
                <a:lnTo>
                  <a:pt x="2947987" y="1790700"/>
                </a:lnTo>
                <a:lnTo>
                  <a:pt x="0" y="1801812"/>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TextBox 1"/>
          <p:cNvSpPr txBox="1"/>
          <p:nvPr/>
        </p:nvSpPr>
        <p:spPr>
          <a:xfrm>
            <a:off x="-12791" y="169524"/>
            <a:ext cx="9144000" cy="830997"/>
          </a:xfrm>
          <a:prstGeom prst="rect">
            <a:avLst/>
          </a:prstGeom>
          <a:noFill/>
        </p:spPr>
        <p:txBody>
          <a:bodyPr wrap="square" rtlCol="0">
            <a:spAutoFit/>
          </a:bodyPr>
          <a:lstStyle/>
          <a:p>
            <a:r>
              <a:rPr lang="hr-HR" sz="2400" b="1" dirty="0" smtClean="0"/>
              <a:t>Bivalentni alternativni rad dizalice topline </a:t>
            </a:r>
          </a:p>
          <a:p>
            <a:r>
              <a:rPr lang="hr-HR" sz="2400" b="1" dirty="0" smtClean="0"/>
              <a:t>i pomoćnog izvora topline</a:t>
            </a:r>
            <a:endParaRPr lang="hr-HR" sz="2400" b="1" dirty="0"/>
          </a:p>
        </p:txBody>
      </p:sp>
      <p:grpSp>
        <p:nvGrpSpPr>
          <p:cNvPr id="10" name="Group 9"/>
          <p:cNvGrpSpPr/>
          <p:nvPr/>
        </p:nvGrpSpPr>
        <p:grpSpPr>
          <a:xfrm>
            <a:off x="1754309" y="1742356"/>
            <a:ext cx="5400600" cy="2826593"/>
            <a:chOff x="1395264" y="1970559"/>
            <a:chExt cx="6561112" cy="2826593"/>
          </a:xfrm>
        </p:grpSpPr>
        <p:cxnSp>
          <p:nvCxnSpPr>
            <p:cNvPr id="5" name="Straight Arrow Connector 4"/>
            <p:cNvCxnSpPr/>
            <p:nvPr/>
          </p:nvCxnSpPr>
          <p:spPr>
            <a:xfrm>
              <a:off x="1403648" y="4797152"/>
              <a:ext cx="655272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1395264" y="1970559"/>
              <a:ext cx="8384" cy="281669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5282701" y="4871164"/>
            <a:ext cx="2572047" cy="338554"/>
          </a:xfrm>
          <a:prstGeom prst="rect">
            <a:avLst/>
          </a:prstGeom>
          <a:noFill/>
        </p:spPr>
        <p:txBody>
          <a:bodyPr wrap="square" rtlCol="0">
            <a:spAutoFit/>
          </a:bodyPr>
          <a:lstStyle/>
          <a:p>
            <a:r>
              <a:rPr lang="hr-HR" sz="1600" b="1" dirty="0" smtClean="0"/>
              <a:t>Temperatura vanjskog zraka</a:t>
            </a:r>
            <a:endParaRPr lang="hr-HR" sz="1600" b="1" dirty="0"/>
          </a:p>
        </p:txBody>
      </p:sp>
      <p:sp>
        <p:nvSpPr>
          <p:cNvPr id="9" name="TextBox 8"/>
          <p:cNvSpPr txBox="1"/>
          <p:nvPr/>
        </p:nvSpPr>
        <p:spPr>
          <a:xfrm>
            <a:off x="974473" y="4823485"/>
            <a:ext cx="1455535" cy="830997"/>
          </a:xfrm>
          <a:prstGeom prst="rect">
            <a:avLst/>
          </a:prstGeom>
          <a:noFill/>
        </p:spPr>
        <p:txBody>
          <a:bodyPr wrap="square" rtlCol="0">
            <a:spAutoFit/>
          </a:bodyPr>
          <a:lstStyle/>
          <a:p>
            <a:r>
              <a:rPr lang="hr-HR" sz="1600" dirty="0" smtClean="0"/>
              <a:t>Vanjska projektna temperatura</a:t>
            </a:r>
            <a:endParaRPr lang="hr-HR" sz="1600" dirty="0"/>
          </a:p>
        </p:txBody>
      </p:sp>
      <p:grpSp>
        <p:nvGrpSpPr>
          <p:cNvPr id="90" name="Group 89"/>
          <p:cNvGrpSpPr/>
          <p:nvPr/>
        </p:nvGrpSpPr>
        <p:grpSpPr>
          <a:xfrm>
            <a:off x="2615100" y="4532752"/>
            <a:ext cx="605171" cy="403657"/>
            <a:chOff x="2615100" y="4532752"/>
            <a:chExt cx="605171" cy="403657"/>
          </a:xfrm>
        </p:grpSpPr>
        <p:cxnSp>
          <p:nvCxnSpPr>
            <p:cNvPr id="13" name="Straight Connector 12"/>
            <p:cNvCxnSpPr/>
            <p:nvPr/>
          </p:nvCxnSpPr>
          <p:spPr>
            <a:xfrm>
              <a:off x="2754990"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615100" y="4597855"/>
              <a:ext cx="605171" cy="338554"/>
            </a:xfrm>
            <a:prstGeom prst="rect">
              <a:avLst/>
            </a:prstGeom>
            <a:noFill/>
          </p:spPr>
          <p:txBody>
            <a:bodyPr wrap="square" rtlCol="0">
              <a:spAutoFit/>
            </a:bodyPr>
            <a:lstStyle/>
            <a:p>
              <a:r>
                <a:rPr lang="hr-HR" sz="1600" dirty="0" smtClean="0"/>
                <a:t>0°C</a:t>
              </a:r>
              <a:endParaRPr lang="hr-HR" sz="1600" dirty="0"/>
            </a:p>
          </p:txBody>
        </p:sp>
      </p:grpSp>
      <p:grpSp>
        <p:nvGrpSpPr>
          <p:cNvPr id="91" name="Group 90"/>
          <p:cNvGrpSpPr/>
          <p:nvPr/>
        </p:nvGrpSpPr>
        <p:grpSpPr>
          <a:xfrm>
            <a:off x="1483480" y="4499930"/>
            <a:ext cx="601231" cy="424375"/>
            <a:chOff x="1483480" y="4499930"/>
            <a:chExt cx="601231" cy="424375"/>
          </a:xfrm>
        </p:grpSpPr>
        <p:sp>
          <p:nvSpPr>
            <p:cNvPr id="11" name="TextBox 10"/>
            <p:cNvSpPr txBox="1"/>
            <p:nvPr/>
          </p:nvSpPr>
          <p:spPr>
            <a:xfrm>
              <a:off x="1483480" y="4585751"/>
              <a:ext cx="601231" cy="338554"/>
            </a:xfrm>
            <a:prstGeom prst="rect">
              <a:avLst/>
            </a:prstGeom>
            <a:noFill/>
          </p:spPr>
          <p:txBody>
            <a:bodyPr wrap="square" rtlCol="0">
              <a:spAutoFit/>
            </a:bodyPr>
            <a:lstStyle/>
            <a:p>
              <a:r>
                <a:rPr lang="hr-HR" sz="1600" dirty="0" smtClean="0"/>
                <a:t>-7°C</a:t>
              </a:r>
              <a:endParaRPr lang="hr-HR" sz="1600" dirty="0"/>
            </a:p>
          </p:txBody>
        </p:sp>
        <p:cxnSp>
          <p:nvCxnSpPr>
            <p:cNvPr id="18" name="Straight Connector 17"/>
            <p:cNvCxnSpPr/>
            <p:nvPr/>
          </p:nvCxnSpPr>
          <p:spPr>
            <a:xfrm>
              <a:off x="1754309" y="4499930"/>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5354709" y="4519725"/>
            <a:ext cx="583497" cy="400664"/>
            <a:chOff x="5354709" y="4519725"/>
            <a:chExt cx="583497" cy="400664"/>
          </a:xfrm>
        </p:grpSpPr>
        <p:cxnSp>
          <p:nvCxnSpPr>
            <p:cNvPr id="16" name="Straight Connector 15"/>
            <p:cNvCxnSpPr/>
            <p:nvPr/>
          </p:nvCxnSpPr>
          <p:spPr>
            <a:xfrm>
              <a:off x="5570733" y="4519725"/>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54709" y="4581835"/>
              <a:ext cx="583497" cy="338554"/>
            </a:xfrm>
            <a:prstGeom prst="rect">
              <a:avLst/>
            </a:prstGeom>
            <a:noFill/>
          </p:spPr>
          <p:txBody>
            <a:bodyPr wrap="square" rtlCol="0">
              <a:spAutoFit/>
            </a:bodyPr>
            <a:lstStyle/>
            <a:p>
              <a:r>
                <a:rPr lang="hr-HR" sz="1600" dirty="0" smtClean="0"/>
                <a:t>20°C</a:t>
              </a:r>
              <a:endParaRPr lang="hr-HR" sz="1600" dirty="0"/>
            </a:p>
          </p:txBody>
        </p:sp>
      </p:grpSp>
      <p:sp>
        <p:nvSpPr>
          <p:cNvPr id="20" name="TextBox 19"/>
          <p:cNvSpPr txBox="1"/>
          <p:nvPr/>
        </p:nvSpPr>
        <p:spPr>
          <a:xfrm>
            <a:off x="716559" y="1230794"/>
            <a:ext cx="1368152" cy="584775"/>
          </a:xfrm>
          <a:prstGeom prst="rect">
            <a:avLst/>
          </a:prstGeom>
          <a:noFill/>
        </p:spPr>
        <p:txBody>
          <a:bodyPr wrap="square" rtlCol="0">
            <a:spAutoFit/>
          </a:bodyPr>
          <a:lstStyle/>
          <a:p>
            <a:r>
              <a:rPr lang="hr-HR" sz="1600" b="1" dirty="0" smtClean="0"/>
              <a:t>Toplinski tok</a:t>
            </a:r>
          </a:p>
          <a:p>
            <a:pPr algn="ctr"/>
            <a:r>
              <a:rPr lang="hr-HR" sz="1600" b="1" dirty="0" smtClean="0"/>
              <a:t>[kW]</a:t>
            </a:r>
            <a:endParaRPr lang="hr-HR" sz="1600" b="1" dirty="0"/>
          </a:p>
        </p:txBody>
      </p:sp>
      <p:cxnSp>
        <p:nvCxnSpPr>
          <p:cNvPr id="22" name="Straight Connector 21"/>
          <p:cNvCxnSpPr/>
          <p:nvPr/>
        </p:nvCxnSpPr>
        <p:spPr>
          <a:xfrm flipV="1">
            <a:off x="1754309" y="1802850"/>
            <a:ext cx="3937672" cy="125393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20517502">
            <a:off x="4112570" y="1617059"/>
            <a:ext cx="2340260" cy="307777"/>
          </a:xfrm>
          <a:prstGeom prst="rect">
            <a:avLst/>
          </a:prstGeom>
          <a:noFill/>
        </p:spPr>
        <p:txBody>
          <a:bodyPr wrap="square" rtlCol="0">
            <a:spAutoFit/>
          </a:bodyPr>
          <a:lstStyle/>
          <a:p>
            <a:r>
              <a:rPr lang="hr-HR" sz="1400" dirty="0" smtClean="0">
                <a:solidFill>
                  <a:srgbClr val="0070C0"/>
                </a:solidFill>
              </a:rPr>
              <a:t>Učinak dizalice topline</a:t>
            </a:r>
            <a:endParaRPr lang="hr-HR" sz="1400" dirty="0">
              <a:solidFill>
                <a:srgbClr val="0070C0"/>
              </a:solidFill>
            </a:endParaRPr>
          </a:p>
        </p:txBody>
      </p:sp>
      <p:cxnSp>
        <p:nvCxnSpPr>
          <p:cNvPr id="25" name="Straight Connector 24"/>
          <p:cNvCxnSpPr/>
          <p:nvPr/>
        </p:nvCxnSpPr>
        <p:spPr>
          <a:xfrm flipH="1" flipV="1">
            <a:off x="1754307" y="2251986"/>
            <a:ext cx="3816428" cy="2307068"/>
          </a:xfrm>
          <a:prstGeom prst="line">
            <a:avLst/>
          </a:prstGeom>
          <a:ln w="28575">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30" name="TextBox 29"/>
          <p:cNvSpPr txBox="1"/>
          <p:nvPr/>
        </p:nvSpPr>
        <p:spPr>
          <a:xfrm rot="1885650">
            <a:off x="4312850" y="3893500"/>
            <a:ext cx="1362580" cy="307777"/>
          </a:xfrm>
          <a:prstGeom prst="rect">
            <a:avLst/>
          </a:prstGeom>
          <a:noFill/>
        </p:spPr>
        <p:txBody>
          <a:bodyPr wrap="square" rtlCol="0">
            <a:spAutoFit/>
          </a:bodyPr>
          <a:lstStyle/>
          <a:p>
            <a:r>
              <a:rPr lang="hr-HR" sz="1400" dirty="0" smtClean="0">
                <a:solidFill>
                  <a:schemeClr val="accent6">
                    <a:lumMod val="75000"/>
                  </a:schemeClr>
                </a:solidFill>
              </a:rPr>
              <a:t>Potrebni učinak</a:t>
            </a:r>
            <a:endParaRPr lang="hr-HR" sz="1400" dirty="0">
              <a:solidFill>
                <a:schemeClr val="accent6">
                  <a:lumMod val="75000"/>
                </a:schemeClr>
              </a:solidFill>
            </a:endParaRPr>
          </a:p>
        </p:txBody>
      </p:sp>
      <p:sp>
        <p:nvSpPr>
          <p:cNvPr id="35" name="Oval 34"/>
          <p:cNvSpPr/>
          <p:nvPr/>
        </p:nvSpPr>
        <p:spPr>
          <a:xfrm>
            <a:off x="2582401" y="2742412"/>
            <a:ext cx="72008" cy="7200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cxnSp>
        <p:nvCxnSpPr>
          <p:cNvPr id="37" name="Straight Connector 36"/>
          <p:cNvCxnSpPr/>
          <p:nvPr/>
        </p:nvCxnSpPr>
        <p:spPr>
          <a:xfrm>
            <a:off x="2618405" y="2866610"/>
            <a:ext cx="0" cy="17023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2615105" y="4651007"/>
            <a:ext cx="1273641" cy="974209"/>
            <a:chOff x="2615105" y="4651007"/>
            <a:chExt cx="1273641" cy="974209"/>
          </a:xfrm>
        </p:grpSpPr>
        <p:sp>
          <p:nvSpPr>
            <p:cNvPr id="38" name="TextBox 37"/>
            <p:cNvSpPr txBox="1"/>
            <p:nvPr/>
          </p:nvSpPr>
          <p:spPr>
            <a:xfrm>
              <a:off x="2754989" y="5040441"/>
              <a:ext cx="1133757" cy="584775"/>
            </a:xfrm>
            <a:prstGeom prst="rect">
              <a:avLst/>
            </a:prstGeom>
            <a:noFill/>
          </p:spPr>
          <p:txBody>
            <a:bodyPr wrap="square" rtlCol="0">
              <a:spAutoFit/>
            </a:bodyPr>
            <a:lstStyle/>
            <a:p>
              <a:r>
                <a:rPr lang="hr-HR" sz="1600" dirty="0" smtClean="0"/>
                <a:t>Balansna </a:t>
              </a:r>
              <a:r>
                <a:rPr lang="hr-HR" sz="1600" dirty="0" err="1" smtClean="0"/>
                <a:t>temp</a:t>
              </a:r>
              <a:r>
                <a:rPr lang="hr-HR" sz="1600" dirty="0" smtClean="0"/>
                <a:t>.</a:t>
              </a:r>
              <a:endParaRPr lang="hr-HR" sz="1600" dirty="0"/>
            </a:p>
          </p:txBody>
        </p:sp>
        <p:cxnSp>
          <p:nvCxnSpPr>
            <p:cNvPr id="40" name="Elbow Connector 39"/>
            <p:cNvCxnSpPr>
              <a:stCxn id="38" idx="1"/>
            </p:cNvCxnSpPr>
            <p:nvPr/>
          </p:nvCxnSpPr>
          <p:spPr>
            <a:xfrm rot="10800000">
              <a:off x="2615105" y="4651007"/>
              <a:ext cx="139885" cy="6818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2358772" y="4901221"/>
            <a:ext cx="605171" cy="338554"/>
          </a:xfrm>
          <a:prstGeom prst="rect">
            <a:avLst/>
          </a:prstGeom>
          <a:noFill/>
        </p:spPr>
        <p:txBody>
          <a:bodyPr wrap="square" rtlCol="0">
            <a:spAutoFit/>
          </a:bodyPr>
          <a:lstStyle/>
          <a:p>
            <a:r>
              <a:rPr lang="hr-HR" sz="1600" dirty="0" smtClean="0"/>
              <a:t>-2°C</a:t>
            </a:r>
            <a:endParaRPr lang="hr-HR" sz="1600" dirty="0"/>
          </a:p>
        </p:txBody>
      </p:sp>
      <p:grpSp>
        <p:nvGrpSpPr>
          <p:cNvPr id="3" name="Group 2"/>
          <p:cNvGrpSpPr/>
          <p:nvPr/>
        </p:nvGrpSpPr>
        <p:grpSpPr>
          <a:xfrm>
            <a:off x="107505" y="2251985"/>
            <a:ext cx="1571080" cy="2315650"/>
            <a:chOff x="107505" y="2251985"/>
            <a:chExt cx="1571080" cy="2315650"/>
          </a:xfrm>
        </p:grpSpPr>
        <p:sp>
          <p:nvSpPr>
            <p:cNvPr id="48" name="Left Brace 47"/>
            <p:cNvSpPr/>
            <p:nvPr/>
          </p:nvSpPr>
          <p:spPr>
            <a:xfrm>
              <a:off x="1468927" y="2251985"/>
              <a:ext cx="209658" cy="2315650"/>
            </a:xfrm>
            <a:prstGeom prst="leftBrace">
              <a:avLst>
                <a:gd name="adj1" fmla="val 26506"/>
                <a:gd name="adj2" fmla="val 50000"/>
              </a:avLst>
            </a:prstGeom>
            <a:ln w="15875"/>
          </p:spPr>
          <p:style>
            <a:lnRef idx="1">
              <a:schemeClr val="accent6"/>
            </a:lnRef>
            <a:fillRef idx="0">
              <a:schemeClr val="accent6"/>
            </a:fillRef>
            <a:effectRef idx="0">
              <a:schemeClr val="accent6"/>
            </a:effectRef>
            <a:fontRef idx="minor">
              <a:schemeClr val="tx1"/>
            </a:fontRef>
          </p:style>
          <p:txBody>
            <a:bodyPr rtlCol="0" anchor="ctr"/>
            <a:lstStyle/>
            <a:p>
              <a:pPr algn="ctr"/>
              <a:endParaRPr lang="hr-HR"/>
            </a:p>
          </p:txBody>
        </p:sp>
        <p:sp>
          <p:nvSpPr>
            <p:cNvPr id="49" name="TextBox 48"/>
            <p:cNvSpPr txBox="1"/>
            <p:nvPr/>
          </p:nvSpPr>
          <p:spPr>
            <a:xfrm>
              <a:off x="107505" y="2979945"/>
              <a:ext cx="1475364" cy="862516"/>
            </a:xfrm>
            <a:prstGeom prst="rect">
              <a:avLst/>
            </a:prstGeom>
            <a:noFill/>
          </p:spPr>
          <p:txBody>
            <a:bodyPr wrap="square" rtlCol="0">
              <a:spAutoFit/>
            </a:bodyPr>
            <a:lstStyle/>
            <a:p>
              <a:r>
                <a:rPr lang="hr-HR" sz="1600" b="1" dirty="0"/>
                <a:t>U</a:t>
              </a:r>
              <a:r>
                <a:rPr lang="hr-HR" sz="1600" b="1" dirty="0" smtClean="0"/>
                <a:t>činak pomoćnog </a:t>
              </a:r>
            </a:p>
            <a:p>
              <a:r>
                <a:rPr lang="hr-HR" sz="1600" b="1" dirty="0" smtClean="0"/>
                <a:t>izvora</a:t>
              </a:r>
              <a:endParaRPr lang="hr-HR" sz="1600" b="1" dirty="0"/>
            </a:p>
          </p:txBody>
        </p:sp>
      </p:grpSp>
      <p:grpSp>
        <p:nvGrpSpPr>
          <p:cNvPr id="89" name="Group 88"/>
          <p:cNvGrpSpPr/>
          <p:nvPr/>
        </p:nvGrpSpPr>
        <p:grpSpPr>
          <a:xfrm>
            <a:off x="3586162" y="4532752"/>
            <a:ext cx="605171" cy="403657"/>
            <a:chOff x="3586162" y="4532752"/>
            <a:chExt cx="605171" cy="403657"/>
          </a:xfrm>
        </p:grpSpPr>
        <p:cxnSp>
          <p:nvCxnSpPr>
            <p:cNvPr id="51" name="Straight Connector 50"/>
            <p:cNvCxnSpPr/>
            <p:nvPr/>
          </p:nvCxnSpPr>
          <p:spPr>
            <a:xfrm>
              <a:off x="3726052"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586162" y="4597855"/>
              <a:ext cx="605171" cy="338554"/>
            </a:xfrm>
            <a:prstGeom prst="rect">
              <a:avLst/>
            </a:prstGeom>
            <a:noFill/>
          </p:spPr>
          <p:txBody>
            <a:bodyPr wrap="square" rtlCol="0">
              <a:spAutoFit/>
            </a:bodyPr>
            <a:lstStyle/>
            <a:p>
              <a:r>
                <a:rPr lang="hr-HR" sz="1600" dirty="0"/>
                <a:t>7</a:t>
              </a:r>
              <a:r>
                <a:rPr lang="hr-HR" sz="1600" dirty="0" smtClean="0"/>
                <a:t>°C</a:t>
              </a:r>
              <a:endParaRPr lang="hr-HR" sz="1600" dirty="0"/>
            </a:p>
          </p:txBody>
        </p:sp>
      </p:grpSp>
      <p:cxnSp>
        <p:nvCxnSpPr>
          <p:cNvPr id="53" name="Straight Connector 52"/>
          <p:cNvCxnSpPr/>
          <p:nvPr/>
        </p:nvCxnSpPr>
        <p:spPr>
          <a:xfrm>
            <a:off x="3726052" y="2509514"/>
            <a:ext cx="0" cy="201021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3690297" y="2383998"/>
            <a:ext cx="72008" cy="72008"/>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87" name="Group 86"/>
          <p:cNvGrpSpPr/>
          <p:nvPr/>
        </p:nvGrpSpPr>
        <p:grpSpPr>
          <a:xfrm>
            <a:off x="3745350" y="4900244"/>
            <a:ext cx="1635003" cy="830997"/>
            <a:chOff x="3745350" y="4900244"/>
            <a:chExt cx="1635003" cy="830997"/>
          </a:xfrm>
        </p:grpSpPr>
        <p:sp>
          <p:nvSpPr>
            <p:cNvPr id="56" name="TextBox 55"/>
            <p:cNvSpPr txBox="1"/>
            <p:nvPr/>
          </p:nvSpPr>
          <p:spPr>
            <a:xfrm>
              <a:off x="3855824" y="4900244"/>
              <a:ext cx="1524529" cy="830997"/>
            </a:xfrm>
            <a:prstGeom prst="rect">
              <a:avLst/>
            </a:prstGeom>
            <a:noFill/>
          </p:spPr>
          <p:txBody>
            <a:bodyPr wrap="square" rtlCol="0">
              <a:spAutoFit/>
            </a:bodyPr>
            <a:lstStyle/>
            <a:p>
              <a:r>
                <a:rPr lang="hr-HR" sz="1600" dirty="0" smtClean="0"/>
                <a:t>Standardna </a:t>
              </a:r>
              <a:r>
                <a:rPr lang="hr-HR" sz="1600" dirty="0" err="1" smtClean="0"/>
                <a:t>temp</a:t>
              </a:r>
              <a:r>
                <a:rPr lang="hr-HR" sz="1600" dirty="0" smtClean="0"/>
                <a:t>. za koju se bira DT</a:t>
              </a:r>
              <a:endParaRPr lang="hr-HR" sz="1600" dirty="0"/>
            </a:p>
          </p:txBody>
        </p:sp>
        <p:cxnSp>
          <p:nvCxnSpPr>
            <p:cNvPr id="57" name="Elbow Connector 56"/>
            <p:cNvCxnSpPr>
              <a:stCxn id="56" idx="1"/>
            </p:cNvCxnSpPr>
            <p:nvPr/>
          </p:nvCxnSpPr>
          <p:spPr>
            <a:xfrm rot="10800000">
              <a:off x="3745350" y="4909803"/>
              <a:ext cx="110474" cy="40594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0" name="TextBox 59"/>
          <p:cNvSpPr txBox="1"/>
          <p:nvPr/>
        </p:nvSpPr>
        <p:spPr>
          <a:xfrm>
            <a:off x="3415578" y="2092272"/>
            <a:ext cx="775755" cy="306705"/>
          </a:xfrm>
          <a:prstGeom prst="rect">
            <a:avLst/>
          </a:prstGeom>
          <a:noFill/>
        </p:spPr>
        <p:txBody>
          <a:bodyPr wrap="square" rtlCol="0">
            <a:spAutoFit/>
          </a:bodyPr>
          <a:lstStyle/>
          <a:p>
            <a:r>
              <a:rPr lang="hr-HR" sz="1400" b="1" dirty="0" smtClean="0"/>
              <a:t>65 kW</a:t>
            </a:r>
            <a:endParaRPr lang="hr-HR" sz="1400" b="1" dirty="0"/>
          </a:p>
        </p:txBody>
      </p:sp>
      <p:cxnSp>
        <p:nvCxnSpPr>
          <p:cNvPr id="66" name="Straight Connector 65"/>
          <p:cNvCxnSpPr/>
          <p:nvPr/>
        </p:nvCxnSpPr>
        <p:spPr>
          <a:xfrm>
            <a:off x="2623755"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5694464" y="2314678"/>
            <a:ext cx="2527194" cy="584775"/>
            <a:chOff x="6495931" y="2542881"/>
            <a:chExt cx="2527194" cy="584775"/>
          </a:xfrm>
        </p:grpSpPr>
        <p:sp>
          <p:nvSpPr>
            <p:cNvPr id="69" name="Rectangle 68"/>
            <p:cNvSpPr/>
            <p:nvPr/>
          </p:nvSpPr>
          <p:spPr>
            <a:xfrm>
              <a:off x="6495931" y="2697369"/>
              <a:ext cx="383853" cy="2275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1" name="TextBox 70"/>
            <p:cNvSpPr txBox="1"/>
            <p:nvPr/>
          </p:nvSpPr>
          <p:spPr>
            <a:xfrm>
              <a:off x="6869941" y="2542881"/>
              <a:ext cx="2153184" cy="584775"/>
            </a:xfrm>
            <a:prstGeom prst="rect">
              <a:avLst/>
            </a:prstGeom>
            <a:noFill/>
          </p:spPr>
          <p:txBody>
            <a:bodyPr wrap="square" rtlCol="0">
              <a:spAutoFit/>
            </a:bodyPr>
            <a:lstStyle/>
            <a:p>
              <a:r>
                <a:rPr lang="hr-HR" sz="1600" dirty="0" smtClean="0"/>
                <a:t>Energija koju daje dizalica topline</a:t>
              </a:r>
              <a:endParaRPr lang="hr-HR" sz="1600" dirty="0"/>
            </a:p>
          </p:txBody>
        </p:sp>
      </p:grpSp>
      <p:grpSp>
        <p:nvGrpSpPr>
          <p:cNvPr id="74" name="Group 73"/>
          <p:cNvGrpSpPr/>
          <p:nvPr/>
        </p:nvGrpSpPr>
        <p:grpSpPr>
          <a:xfrm>
            <a:off x="5694464" y="3119645"/>
            <a:ext cx="2537037" cy="830997"/>
            <a:chOff x="6495931" y="3347848"/>
            <a:chExt cx="2537037" cy="830997"/>
          </a:xfrm>
        </p:grpSpPr>
        <p:sp>
          <p:nvSpPr>
            <p:cNvPr id="70" name="Rectangle 69"/>
            <p:cNvSpPr/>
            <p:nvPr/>
          </p:nvSpPr>
          <p:spPr>
            <a:xfrm>
              <a:off x="6495931" y="3454661"/>
              <a:ext cx="383853" cy="22757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2" name="TextBox 71"/>
            <p:cNvSpPr txBox="1"/>
            <p:nvPr/>
          </p:nvSpPr>
          <p:spPr>
            <a:xfrm>
              <a:off x="6879784" y="3347848"/>
              <a:ext cx="2153184" cy="830997"/>
            </a:xfrm>
            <a:prstGeom prst="rect">
              <a:avLst/>
            </a:prstGeom>
            <a:noFill/>
          </p:spPr>
          <p:txBody>
            <a:bodyPr wrap="square" rtlCol="0">
              <a:spAutoFit/>
            </a:bodyPr>
            <a:lstStyle/>
            <a:p>
              <a:r>
                <a:rPr lang="hr-HR" sz="1600" dirty="0" smtClean="0"/>
                <a:t>Energija koju daje pomoćni izvor (el. grijač ili kotao)</a:t>
              </a:r>
              <a:endParaRPr lang="hr-HR" sz="1600" dirty="0"/>
            </a:p>
          </p:txBody>
        </p:sp>
      </p:grpSp>
      <p:grpSp>
        <p:nvGrpSpPr>
          <p:cNvPr id="85" name="Group 84"/>
          <p:cNvGrpSpPr/>
          <p:nvPr/>
        </p:nvGrpSpPr>
        <p:grpSpPr>
          <a:xfrm>
            <a:off x="2623756" y="5752414"/>
            <a:ext cx="2884350" cy="550692"/>
            <a:chOff x="2623756" y="5752414"/>
            <a:chExt cx="2884350" cy="550692"/>
          </a:xfrm>
        </p:grpSpPr>
        <p:sp>
          <p:nvSpPr>
            <p:cNvPr id="80" name="Left Brace 79"/>
            <p:cNvSpPr/>
            <p:nvPr/>
          </p:nvSpPr>
          <p:spPr>
            <a:xfrm rot="16200000">
              <a:off x="3961102" y="4415068"/>
              <a:ext cx="209658" cy="2884350"/>
            </a:xfrm>
            <a:prstGeom prst="leftBrace">
              <a:avLst>
                <a:gd name="adj1" fmla="val 26506"/>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sp>
          <p:nvSpPr>
            <p:cNvPr id="81" name="TextBox 80"/>
            <p:cNvSpPr txBox="1"/>
            <p:nvPr/>
          </p:nvSpPr>
          <p:spPr>
            <a:xfrm>
              <a:off x="3415578" y="5964552"/>
              <a:ext cx="1592404" cy="338554"/>
            </a:xfrm>
            <a:prstGeom prst="rect">
              <a:avLst/>
            </a:prstGeom>
            <a:noFill/>
          </p:spPr>
          <p:txBody>
            <a:bodyPr wrap="square" rtlCol="0">
              <a:spAutoFit/>
            </a:bodyPr>
            <a:lstStyle/>
            <a:p>
              <a:r>
                <a:rPr lang="hr-HR" sz="1600" b="1" dirty="0" smtClean="0"/>
                <a:t>Radi samo DT</a:t>
              </a:r>
              <a:endParaRPr lang="hr-HR" sz="1600" b="1" dirty="0"/>
            </a:p>
          </p:txBody>
        </p:sp>
      </p:grpSp>
      <p:grpSp>
        <p:nvGrpSpPr>
          <p:cNvPr id="84" name="Group 83"/>
          <p:cNvGrpSpPr/>
          <p:nvPr/>
        </p:nvGrpSpPr>
        <p:grpSpPr>
          <a:xfrm>
            <a:off x="974473" y="5752413"/>
            <a:ext cx="1780517" cy="826249"/>
            <a:chOff x="974473" y="5752413"/>
            <a:chExt cx="1780517" cy="826249"/>
          </a:xfrm>
        </p:grpSpPr>
        <p:sp>
          <p:nvSpPr>
            <p:cNvPr id="82" name="Left Brace 81"/>
            <p:cNvSpPr/>
            <p:nvPr/>
          </p:nvSpPr>
          <p:spPr>
            <a:xfrm rot="16200000">
              <a:off x="2079874" y="5426845"/>
              <a:ext cx="209658" cy="860793"/>
            </a:xfrm>
            <a:prstGeom prst="leftBrace">
              <a:avLst>
                <a:gd name="adj1" fmla="val 26506"/>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solidFill>
                  <a:srgbClr val="FF0000"/>
                </a:solidFill>
              </a:endParaRPr>
            </a:p>
          </p:txBody>
        </p:sp>
        <p:sp>
          <p:nvSpPr>
            <p:cNvPr id="83" name="TextBox 82"/>
            <p:cNvSpPr txBox="1"/>
            <p:nvPr/>
          </p:nvSpPr>
          <p:spPr>
            <a:xfrm>
              <a:off x="974473" y="5993887"/>
              <a:ext cx="1780517" cy="584775"/>
            </a:xfrm>
            <a:prstGeom prst="rect">
              <a:avLst/>
            </a:prstGeom>
            <a:noFill/>
          </p:spPr>
          <p:txBody>
            <a:bodyPr wrap="square" rtlCol="0">
              <a:spAutoFit/>
            </a:bodyPr>
            <a:lstStyle/>
            <a:p>
              <a:r>
                <a:rPr lang="hr-HR" sz="1600" b="1" dirty="0" smtClean="0">
                  <a:solidFill>
                    <a:srgbClr val="FF0000"/>
                  </a:solidFill>
                </a:rPr>
                <a:t>Radi samo pomoćni izvor</a:t>
              </a:r>
              <a:endParaRPr lang="hr-HR" sz="1600" b="1" dirty="0">
                <a:solidFill>
                  <a:srgbClr val="FF0000"/>
                </a:solidFill>
              </a:endParaRPr>
            </a:p>
          </p:txBody>
        </p:sp>
      </p:grpSp>
      <p:sp>
        <p:nvSpPr>
          <p:cNvPr id="59" name="TextBox 58"/>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wipe(left)">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left)">
                                      <p:cBhvr>
                                        <p:cTn id="17" dur="500"/>
                                        <p:tgtEl>
                                          <p:spTgt spid="8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left)">
                                      <p:cBhvr>
                                        <p:cTn id="22" dur="500"/>
                                        <p:tgtEl>
                                          <p:spTgt spid="67"/>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wipe(left)">
                                      <p:cBhvr>
                                        <p:cTn id="26" dur="5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wipe(left)">
                                      <p:cBhvr>
                                        <p:cTn id="31" dur="500"/>
                                        <p:tgtEl>
                                          <p:spTgt spid="68"/>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16805" y="516890"/>
            <a:ext cx="4043045" cy="4969510"/>
          </a:xfrm>
          <a:prstGeom prst="rect">
            <a:avLst/>
          </a:prstGeom>
        </p:spPr>
      </p:pic>
      <p:pic>
        <p:nvPicPr>
          <p:cNvPr id="11" name="Picture 10"/>
          <p:cNvPicPr>
            <a:picLocks noChangeAspect="1"/>
          </p:cNvPicPr>
          <p:nvPr/>
        </p:nvPicPr>
        <p:blipFill>
          <a:blip r:embed="rId3"/>
          <a:stretch>
            <a:fillRect/>
          </a:stretch>
        </p:blipFill>
        <p:spPr>
          <a:xfrm>
            <a:off x="363855" y="516890"/>
            <a:ext cx="4020185" cy="4895850"/>
          </a:xfrm>
          <a:prstGeom prst="rect">
            <a:avLst/>
          </a:prstGeom>
        </p:spPr>
      </p:pic>
      <p:cxnSp>
        <p:nvCxnSpPr>
          <p:cNvPr id="12" name="Straight Arrow Connector 11"/>
          <p:cNvCxnSpPr/>
          <p:nvPr/>
        </p:nvCxnSpPr>
        <p:spPr>
          <a:xfrm flipV="1">
            <a:off x="3404235" y="1124585"/>
            <a:ext cx="3903980" cy="273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634" y="3573016"/>
            <a:ext cx="1780302" cy="830997"/>
          </a:xfrm>
          <a:prstGeom prst="rect">
            <a:avLst/>
          </a:prstGeom>
          <a:noFill/>
        </p:spPr>
        <p:txBody>
          <a:bodyPr wrap="square" rtlCol="0">
            <a:spAutoFit/>
          </a:bodyPr>
          <a:lstStyle/>
          <a:p>
            <a:r>
              <a:rPr lang="hr-HR" sz="1600" b="1" dirty="0" smtClean="0">
                <a:solidFill>
                  <a:srgbClr val="0070C0"/>
                </a:solidFill>
              </a:rPr>
              <a:t>Referentni primjer - bivalentni paralelni rad</a:t>
            </a:r>
            <a:endParaRPr lang="hr-HR" sz="1600" b="1" dirty="0">
              <a:solidFill>
                <a:srgbClr val="0070C0"/>
              </a:solidFill>
            </a:endParaRPr>
          </a:p>
        </p:txBody>
      </p:sp>
      <p:sp>
        <p:nvSpPr>
          <p:cNvPr id="5" name="TextBox 4"/>
          <p:cNvSpPr txBox="1"/>
          <p:nvPr/>
        </p:nvSpPr>
        <p:spPr>
          <a:xfrm>
            <a:off x="487442" y="980728"/>
            <a:ext cx="1728192" cy="584775"/>
          </a:xfrm>
          <a:prstGeom prst="rect">
            <a:avLst/>
          </a:prstGeom>
          <a:noFill/>
        </p:spPr>
        <p:txBody>
          <a:bodyPr wrap="square" rtlCol="0">
            <a:spAutoFit/>
          </a:bodyPr>
          <a:lstStyle/>
          <a:p>
            <a:r>
              <a:rPr lang="hr-HR" sz="1600" b="1" dirty="0" smtClean="0">
                <a:solidFill>
                  <a:srgbClr val="0070C0"/>
                </a:solidFill>
              </a:rPr>
              <a:t>bivalentni alternativni rad</a:t>
            </a:r>
            <a:endParaRPr lang="hr-HR" sz="1600" b="1" dirty="0">
              <a:solidFill>
                <a:srgbClr val="0070C0"/>
              </a:solidFill>
            </a:endParaRPr>
          </a:p>
        </p:txBody>
      </p:sp>
      <p:sp>
        <p:nvSpPr>
          <p:cNvPr id="9" name="TextBox 8"/>
          <p:cNvSpPr txBox="1"/>
          <p:nvPr/>
        </p:nvSpPr>
        <p:spPr>
          <a:xfrm>
            <a:off x="49784" y="5350157"/>
            <a:ext cx="9096672" cy="923330"/>
          </a:xfrm>
          <a:prstGeom prst="rect">
            <a:avLst/>
          </a:prstGeom>
          <a:noFill/>
        </p:spPr>
        <p:txBody>
          <a:bodyPr wrap="square" rtlCol="0">
            <a:spAutoFit/>
          </a:bodyPr>
          <a:lstStyle/>
          <a:p>
            <a:r>
              <a:rPr lang="hr-HR" b="1" dirty="0">
                <a:solidFill>
                  <a:srgbClr val="C00000"/>
                </a:solidFill>
              </a:rPr>
              <a:t>B</a:t>
            </a:r>
            <a:r>
              <a:rPr lang="hr-HR" b="1" dirty="0" smtClean="0">
                <a:solidFill>
                  <a:srgbClr val="C00000"/>
                </a:solidFill>
              </a:rPr>
              <a:t>ivalentni alternativni rad dizalice topline uzrokuje veću potrošnju energije pomoćnog izvora i veću potrošnju isporučene i primarne energije u odnosu na paralelni rad.</a:t>
            </a:r>
            <a:endParaRPr lang="hr-HR" b="1" dirty="0">
              <a:solidFill>
                <a:srgbClr val="C00000"/>
              </a:solidFill>
            </a:endParaRPr>
          </a:p>
        </p:txBody>
      </p:sp>
      <p:pic>
        <p:nvPicPr>
          <p:cNvPr id="20482" name="Picture 2" descr="E:\nzeb_skrinšotovi\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2962275"/>
            <a:ext cx="5083810" cy="2313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a:stretch>
            <a:fillRect/>
          </a:stretch>
        </p:blipFill>
        <p:spPr>
          <a:xfrm>
            <a:off x="2487295" y="589915"/>
            <a:ext cx="5697220" cy="1804670"/>
          </a:xfrm>
          <a:prstGeom prst="rect">
            <a:avLst/>
          </a:prstGeom>
        </p:spPr>
      </p:pic>
      <p:sp>
        <p:nvSpPr>
          <p:cNvPr id="8" name="TextBox 7"/>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484784"/>
            <a:ext cx="8208912" cy="523220"/>
          </a:xfrm>
          <a:prstGeom prst="rect">
            <a:avLst/>
          </a:prstGeom>
          <a:noFill/>
        </p:spPr>
        <p:txBody>
          <a:bodyPr wrap="square" rtlCol="0">
            <a:spAutoFit/>
          </a:bodyPr>
          <a:lstStyle/>
          <a:p>
            <a:pPr algn="ctr"/>
            <a:r>
              <a:rPr lang="hr-HR" sz="2800" b="1" i="1" dirty="0" smtClean="0">
                <a:solidFill>
                  <a:srgbClr val="0070C0"/>
                </a:solidFill>
              </a:rPr>
              <a:t>BALANSNA TEMPERATURA</a:t>
            </a:r>
            <a:endParaRPr lang="hr-HR" sz="2800" b="1" dirty="0"/>
          </a:p>
        </p:txBody>
      </p:sp>
      <p:sp>
        <p:nvSpPr>
          <p:cNvPr id="4" name="TextBox 3"/>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755996" y="2776935"/>
            <a:ext cx="3805237" cy="1790700"/>
          </a:xfrm>
          <a:custGeom>
            <a:avLst/>
            <a:gdLst>
              <a:gd name="connsiteX0" fmla="*/ 0 w 3805237"/>
              <a:gd name="connsiteY0" fmla="*/ 271462 h 1790700"/>
              <a:gd name="connsiteX1" fmla="*/ 866775 w 3805237"/>
              <a:gd name="connsiteY1" fmla="*/ 0 h 1790700"/>
              <a:gd name="connsiteX2" fmla="*/ 3805237 w 3805237"/>
              <a:gd name="connsiteY2" fmla="*/ 1790700 h 1790700"/>
              <a:gd name="connsiteX3" fmla="*/ 14287 w 3805237"/>
              <a:gd name="connsiteY3" fmla="*/ 1785937 h 1790700"/>
              <a:gd name="connsiteX4" fmla="*/ 0 w 3805237"/>
              <a:gd name="connsiteY4" fmla="*/ 271462 h 179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237" h="1790700">
                <a:moveTo>
                  <a:pt x="0" y="271462"/>
                </a:moveTo>
                <a:lnTo>
                  <a:pt x="866775" y="0"/>
                </a:lnTo>
                <a:lnTo>
                  <a:pt x="3805237" y="1790700"/>
                </a:lnTo>
                <a:lnTo>
                  <a:pt x="14287" y="1785937"/>
                </a:lnTo>
                <a:cubicBezTo>
                  <a:pt x="12700" y="1282700"/>
                  <a:pt x="11112" y="779462"/>
                  <a:pt x="0" y="271462"/>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 name="Freeform 1"/>
          <p:cNvSpPr/>
          <p:nvPr/>
        </p:nvSpPr>
        <p:spPr>
          <a:xfrm>
            <a:off x="1763688" y="2276873"/>
            <a:ext cx="1352795" cy="1031875"/>
          </a:xfrm>
          <a:custGeom>
            <a:avLst/>
            <a:gdLst>
              <a:gd name="connsiteX0" fmla="*/ 1833 w 844795"/>
              <a:gd name="connsiteY0" fmla="*/ 0 h 771525"/>
              <a:gd name="connsiteX1" fmla="*/ 844795 w 844795"/>
              <a:gd name="connsiteY1" fmla="*/ 490538 h 771525"/>
              <a:gd name="connsiteX2" fmla="*/ 1833 w 844795"/>
              <a:gd name="connsiteY2" fmla="*/ 771525 h 771525"/>
              <a:gd name="connsiteX3" fmla="*/ 1833 w 844795"/>
              <a:gd name="connsiteY3" fmla="*/ 0 h 771525"/>
              <a:gd name="connsiteX0-1" fmla="*/ 1833 w 1352795"/>
              <a:gd name="connsiteY0-2" fmla="*/ 0 h 808038"/>
              <a:gd name="connsiteX1-3" fmla="*/ 1352795 w 1352795"/>
              <a:gd name="connsiteY1-4" fmla="*/ 808038 h 808038"/>
              <a:gd name="connsiteX2-5" fmla="*/ 1833 w 1352795"/>
              <a:gd name="connsiteY2-6" fmla="*/ 771525 h 808038"/>
              <a:gd name="connsiteX3-7" fmla="*/ 1833 w 1352795"/>
              <a:gd name="connsiteY3-8" fmla="*/ 0 h 808038"/>
              <a:gd name="connsiteX0-9" fmla="*/ 1833 w 1352795"/>
              <a:gd name="connsiteY0-10" fmla="*/ 0 h 1031875"/>
              <a:gd name="connsiteX1-11" fmla="*/ 1352795 w 1352795"/>
              <a:gd name="connsiteY1-12" fmla="*/ 808038 h 1031875"/>
              <a:gd name="connsiteX2-13" fmla="*/ 1833 w 1352795"/>
              <a:gd name="connsiteY2-14" fmla="*/ 1031875 h 1031875"/>
              <a:gd name="connsiteX3-15" fmla="*/ 1833 w 1352795"/>
              <a:gd name="connsiteY3-16" fmla="*/ 0 h 1031875"/>
            </a:gdLst>
            <a:ahLst/>
            <a:cxnLst>
              <a:cxn ang="0">
                <a:pos x="connsiteX0-1" y="connsiteY0-2"/>
              </a:cxn>
              <a:cxn ang="0">
                <a:pos x="connsiteX1-3" y="connsiteY1-4"/>
              </a:cxn>
              <a:cxn ang="0">
                <a:pos x="connsiteX2-5" y="connsiteY2-6"/>
              </a:cxn>
              <a:cxn ang="0">
                <a:pos x="connsiteX3-7" y="connsiteY3-8"/>
              </a:cxn>
            </a:cxnLst>
            <a:rect l="l" t="t" r="r" b="b"/>
            <a:pathLst>
              <a:path w="1352795" h="1031875">
                <a:moveTo>
                  <a:pt x="1833" y="0"/>
                </a:moveTo>
                <a:lnTo>
                  <a:pt x="1352795" y="808038"/>
                </a:lnTo>
                <a:lnTo>
                  <a:pt x="1833" y="1031875"/>
                </a:lnTo>
                <a:cubicBezTo>
                  <a:pt x="245" y="774700"/>
                  <a:pt x="-1342" y="257175"/>
                  <a:pt x="1833"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grpSp>
        <p:nvGrpSpPr>
          <p:cNvPr id="4" name="Group 3"/>
          <p:cNvGrpSpPr/>
          <p:nvPr/>
        </p:nvGrpSpPr>
        <p:grpSpPr>
          <a:xfrm>
            <a:off x="1754309" y="1742356"/>
            <a:ext cx="5400600" cy="2826593"/>
            <a:chOff x="1395264" y="1970559"/>
            <a:chExt cx="6561112" cy="2826593"/>
          </a:xfrm>
        </p:grpSpPr>
        <p:cxnSp>
          <p:nvCxnSpPr>
            <p:cNvPr id="5" name="Straight Arrow Connector 4"/>
            <p:cNvCxnSpPr/>
            <p:nvPr/>
          </p:nvCxnSpPr>
          <p:spPr>
            <a:xfrm>
              <a:off x="1403648" y="4797152"/>
              <a:ext cx="655272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1395264" y="1970559"/>
              <a:ext cx="8384" cy="281669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5338330" y="5069706"/>
            <a:ext cx="2572047" cy="338554"/>
          </a:xfrm>
          <a:prstGeom prst="rect">
            <a:avLst/>
          </a:prstGeom>
          <a:noFill/>
        </p:spPr>
        <p:txBody>
          <a:bodyPr wrap="square" rtlCol="0">
            <a:spAutoFit/>
          </a:bodyPr>
          <a:lstStyle/>
          <a:p>
            <a:r>
              <a:rPr lang="hr-HR" sz="1600" b="1" dirty="0" smtClean="0"/>
              <a:t>Temperatura vanjskog zraka</a:t>
            </a:r>
            <a:endParaRPr lang="hr-HR" sz="1600" b="1" dirty="0"/>
          </a:p>
        </p:txBody>
      </p:sp>
      <p:sp>
        <p:nvSpPr>
          <p:cNvPr id="8" name="TextBox 7"/>
          <p:cNvSpPr txBox="1"/>
          <p:nvPr/>
        </p:nvSpPr>
        <p:spPr>
          <a:xfrm>
            <a:off x="1205871" y="4823485"/>
            <a:ext cx="1376529" cy="830997"/>
          </a:xfrm>
          <a:prstGeom prst="rect">
            <a:avLst/>
          </a:prstGeom>
          <a:noFill/>
        </p:spPr>
        <p:txBody>
          <a:bodyPr wrap="square" rtlCol="0">
            <a:spAutoFit/>
          </a:bodyPr>
          <a:lstStyle/>
          <a:p>
            <a:r>
              <a:rPr lang="hr-HR" sz="1600" dirty="0" smtClean="0"/>
              <a:t>Vanjska projektna temperatura</a:t>
            </a:r>
            <a:endParaRPr lang="hr-HR" sz="1600" dirty="0"/>
          </a:p>
        </p:txBody>
      </p:sp>
      <p:grpSp>
        <p:nvGrpSpPr>
          <p:cNvPr id="9" name="Group 8"/>
          <p:cNvGrpSpPr/>
          <p:nvPr/>
        </p:nvGrpSpPr>
        <p:grpSpPr>
          <a:xfrm>
            <a:off x="2615100" y="4532752"/>
            <a:ext cx="605171" cy="403657"/>
            <a:chOff x="2615100" y="4532752"/>
            <a:chExt cx="605171" cy="403657"/>
          </a:xfrm>
        </p:grpSpPr>
        <p:cxnSp>
          <p:nvCxnSpPr>
            <p:cNvPr id="10" name="Straight Connector 9"/>
            <p:cNvCxnSpPr/>
            <p:nvPr/>
          </p:nvCxnSpPr>
          <p:spPr>
            <a:xfrm>
              <a:off x="2754990"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615100" y="4597855"/>
              <a:ext cx="605171" cy="338554"/>
            </a:xfrm>
            <a:prstGeom prst="rect">
              <a:avLst/>
            </a:prstGeom>
            <a:noFill/>
          </p:spPr>
          <p:txBody>
            <a:bodyPr wrap="square" rtlCol="0">
              <a:spAutoFit/>
            </a:bodyPr>
            <a:lstStyle/>
            <a:p>
              <a:r>
                <a:rPr lang="hr-HR" sz="1600" dirty="0" smtClean="0"/>
                <a:t>0°C</a:t>
              </a:r>
              <a:endParaRPr lang="hr-HR" sz="1600" dirty="0"/>
            </a:p>
          </p:txBody>
        </p:sp>
      </p:grpSp>
      <p:grpSp>
        <p:nvGrpSpPr>
          <p:cNvPr id="12" name="Group 11"/>
          <p:cNvGrpSpPr/>
          <p:nvPr/>
        </p:nvGrpSpPr>
        <p:grpSpPr>
          <a:xfrm>
            <a:off x="1483480" y="4499930"/>
            <a:ext cx="601231" cy="424375"/>
            <a:chOff x="1483480" y="4499930"/>
            <a:chExt cx="601231" cy="424375"/>
          </a:xfrm>
        </p:grpSpPr>
        <p:sp>
          <p:nvSpPr>
            <p:cNvPr id="13" name="TextBox 12"/>
            <p:cNvSpPr txBox="1"/>
            <p:nvPr/>
          </p:nvSpPr>
          <p:spPr>
            <a:xfrm>
              <a:off x="1483480" y="4585751"/>
              <a:ext cx="601231" cy="338554"/>
            </a:xfrm>
            <a:prstGeom prst="rect">
              <a:avLst/>
            </a:prstGeom>
            <a:noFill/>
          </p:spPr>
          <p:txBody>
            <a:bodyPr wrap="square" rtlCol="0">
              <a:spAutoFit/>
            </a:bodyPr>
            <a:lstStyle/>
            <a:p>
              <a:r>
                <a:rPr lang="hr-HR" sz="1600" dirty="0" smtClean="0"/>
                <a:t>-7°C</a:t>
              </a:r>
              <a:endParaRPr lang="hr-HR" sz="1600" dirty="0"/>
            </a:p>
          </p:txBody>
        </p:sp>
        <p:cxnSp>
          <p:nvCxnSpPr>
            <p:cNvPr id="14" name="Straight Connector 13"/>
            <p:cNvCxnSpPr/>
            <p:nvPr/>
          </p:nvCxnSpPr>
          <p:spPr>
            <a:xfrm>
              <a:off x="1754309" y="4499930"/>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354709" y="4519725"/>
            <a:ext cx="583497" cy="400664"/>
            <a:chOff x="5354709" y="4519725"/>
            <a:chExt cx="583497" cy="400664"/>
          </a:xfrm>
        </p:grpSpPr>
        <p:cxnSp>
          <p:nvCxnSpPr>
            <p:cNvPr id="16" name="Straight Connector 15"/>
            <p:cNvCxnSpPr/>
            <p:nvPr/>
          </p:nvCxnSpPr>
          <p:spPr>
            <a:xfrm>
              <a:off x="5570733" y="4519725"/>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54709" y="4581835"/>
              <a:ext cx="583497" cy="338554"/>
            </a:xfrm>
            <a:prstGeom prst="rect">
              <a:avLst/>
            </a:prstGeom>
            <a:noFill/>
          </p:spPr>
          <p:txBody>
            <a:bodyPr wrap="square" rtlCol="0">
              <a:spAutoFit/>
            </a:bodyPr>
            <a:lstStyle/>
            <a:p>
              <a:r>
                <a:rPr lang="hr-HR" sz="1600" dirty="0" smtClean="0"/>
                <a:t>20°C</a:t>
              </a:r>
              <a:endParaRPr lang="hr-HR" sz="1600" dirty="0"/>
            </a:p>
          </p:txBody>
        </p:sp>
      </p:grpSp>
      <p:sp>
        <p:nvSpPr>
          <p:cNvPr id="18" name="TextBox 17"/>
          <p:cNvSpPr txBox="1"/>
          <p:nvPr/>
        </p:nvSpPr>
        <p:spPr>
          <a:xfrm>
            <a:off x="716559" y="1230794"/>
            <a:ext cx="1368152" cy="584775"/>
          </a:xfrm>
          <a:prstGeom prst="rect">
            <a:avLst/>
          </a:prstGeom>
          <a:noFill/>
        </p:spPr>
        <p:txBody>
          <a:bodyPr wrap="square" rtlCol="0">
            <a:spAutoFit/>
          </a:bodyPr>
          <a:lstStyle/>
          <a:p>
            <a:r>
              <a:rPr lang="hr-HR" sz="1600" b="1" dirty="0" smtClean="0"/>
              <a:t>Toplinski tok</a:t>
            </a:r>
          </a:p>
          <a:p>
            <a:pPr algn="ctr"/>
            <a:r>
              <a:rPr lang="hr-HR" sz="1600" b="1" dirty="0" smtClean="0"/>
              <a:t>[kW]</a:t>
            </a:r>
            <a:endParaRPr lang="hr-HR" sz="1600" b="1" dirty="0"/>
          </a:p>
        </p:txBody>
      </p:sp>
      <p:cxnSp>
        <p:nvCxnSpPr>
          <p:cNvPr id="19" name="Straight Connector 18"/>
          <p:cNvCxnSpPr/>
          <p:nvPr/>
        </p:nvCxnSpPr>
        <p:spPr>
          <a:xfrm flipV="1">
            <a:off x="1754309" y="1802850"/>
            <a:ext cx="3937672" cy="1253931"/>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20517502">
            <a:off x="4112570" y="1617059"/>
            <a:ext cx="2340260" cy="307777"/>
          </a:xfrm>
          <a:prstGeom prst="rect">
            <a:avLst/>
          </a:prstGeom>
          <a:noFill/>
        </p:spPr>
        <p:txBody>
          <a:bodyPr wrap="square" rtlCol="0">
            <a:spAutoFit/>
          </a:bodyPr>
          <a:lstStyle/>
          <a:p>
            <a:r>
              <a:rPr lang="hr-HR" sz="1400" dirty="0" smtClean="0">
                <a:solidFill>
                  <a:schemeClr val="bg1">
                    <a:lumMod val="65000"/>
                  </a:schemeClr>
                </a:solidFill>
              </a:rPr>
              <a:t>Učinak dizalice topline</a:t>
            </a:r>
            <a:endParaRPr lang="hr-HR" sz="1400" dirty="0">
              <a:solidFill>
                <a:schemeClr val="bg1">
                  <a:lumMod val="65000"/>
                </a:schemeClr>
              </a:solidFill>
            </a:endParaRPr>
          </a:p>
        </p:txBody>
      </p:sp>
      <p:cxnSp>
        <p:nvCxnSpPr>
          <p:cNvPr id="21" name="Straight Connector 20"/>
          <p:cNvCxnSpPr/>
          <p:nvPr/>
        </p:nvCxnSpPr>
        <p:spPr>
          <a:xfrm flipH="1" flipV="1">
            <a:off x="1754307" y="2251986"/>
            <a:ext cx="3816428" cy="2307068"/>
          </a:xfrm>
          <a:prstGeom prst="line">
            <a:avLst/>
          </a:prstGeom>
          <a:ln w="28575">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22" name="TextBox 21"/>
          <p:cNvSpPr txBox="1"/>
          <p:nvPr/>
        </p:nvSpPr>
        <p:spPr>
          <a:xfrm rot="1885650">
            <a:off x="4312850" y="3893500"/>
            <a:ext cx="1362580" cy="307777"/>
          </a:xfrm>
          <a:prstGeom prst="rect">
            <a:avLst/>
          </a:prstGeom>
          <a:noFill/>
        </p:spPr>
        <p:txBody>
          <a:bodyPr wrap="square" rtlCol="0">
            <a:spAutoFit/>
          </a:bodyPr>
          <a:lstStyle/>
          <a:p>
            <a:r>
              <a:rPr lang="hr-HR" sz="1400" dirty="0" smtClean="0">
                <a:solidFill>
                  <a:schemeClr val="accent6">
                    <a:lumMod val="75000"/>
                  </a:schemeClr>
                </a:solidFill>
              </a:rPr>
              <a:t>Potrebni učinak</a:t>
            </a:r>
            <a:endParaRPr lang="hr-HR" sz="1400" dirty="0">
              <a:solidFill>
                <a:schemeClr val="accent6">
                  <a:lumMod val="75000"/>
                </a:schemeClr>
              </a:solidFill>
            </a:endParaRPr>
          </a:p>
        </p:txBody>
      </p:sp>
      <p:sp>
        <p:nvSpPr>
          <p:cNvPr id="23" name="Oval 22"/>
          <p:cNvSpPr/>
          <p:nvPr/>
        </p:nvSpPr>
        <p:spPr>
          <a:xfrm>
            <a:off x="2582401" y="2742412"/>
            <a:ext cx="72008" cy="72008"/>
          </a:xfrm>
          <a:prstGeom prst="ellipse">
            <a:avLst/>
          </a:prstGeom>
          <a:ln>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hr-HR"/>
          </a:p>
        </p:txBody>
      </p:sp>
      <p:cxnSp>
        <p:nvCxnSpPr>
          <p:cNvPr id="24" name="Straight Connector 23"/>
          <p:cNvCxnSpPr/>
          <p:nvPr/>
        </p:nvCxnSpPr>
        <p:spPr>
          <a:xfrm>
            <a:off x="2618405" y="2866610"/>
            <a:ext cx="0" cy="170233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3141462" y="4652712"/>
            <a:ext cx="1502546" cy="1220432"/>
            <a:chOff x="3141462" y="4652712"/>
            <a:chExt cx="1502546" cy="1220432"/>
          </a:xfrm>
        </p:grpSpPr>
        <p:sp>
          <p:nvSpPr>
            <p:cNvPr id="26" name="TextBox 25"/>
            <p:cNvSpPr txBox="1"/>
            <p:nvPr/>
          </p:nvSpPr>
          <p:spPr>
            <a:xfrm>
              <a:off x="3281350" y="5042147"/>
              <a:ext cx="1362658" cy="830997"/>
            </a:xfrm>
            <a:prstGeom prst="rect">
              <a:avLst/>
            </a:prstGeom>
            <a:noFill/>
          </p:spPr>
          <p:txBody>
            <a:bodyPr wrap="square" rtlCol="0">
              <a:spAutoFit/>
            </a:bodyPr>
            <a:lstStyle/>
            <a:p>
              <a:r>
                <a:rPr lang="hr-HR" sz="1600" dirty="0" smtClean="0"/>
                <a:t>Nova </a:t>
              </a:r>
              <a:r>
                <a:rPr lang="hr-HR" sz="1600" dirty="0"/>
                <a:t>b</a:t>
              </a:r>
              <a:r>
                <a:rPr lang="hr-HR" sz="1600" dirty="0" smtClean="0"/>
                <a:t>alansna </a:t>
              </a:r>
              <a:r>
                <a:rPr lang="hr-HR" sz="1600" dirty="0" err="1" smtClean="0"/>
                <a:t>temp</a:t>
              </a:r>
              <a:r>
                <a:rPr lang="hr-HR" sz="1600" dirty="0" smtClean="0"/>
                <a:t>.</a:t>
              </a:r>
              <a:endParaRPr lang="hr-HR" sz="1600" dirty="0"/>
            </a:p>
          </p:txBody>
        </p:sp>
        <p:cxnSp>
          <p:nvCxnSpPr>
            <p:cNvPr id="27" name="Elbow Connector 26"/>
            <p:cNvCxnSpPr>
              <a:stCxn id="26" idx="1"/>
            </p:cNvCxnSpPr>
            <p:nvPr/>
          </p:nvCxnSpPr>
          <p:spPr>
            <a:xfrm rot="10800000">
              <a:off x="3141462" y="4652712"/>
              <a:ext cx="139888" cy="80493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586162" y="4532752"/>
            <a:ext cx="605171" cy="403657"/>
            <a:chOff x="3586162" y="4532752"/>
            <a:chExt cx="605171" cy="403657"/>
          </a:xfrm>
        </p:grpSpPr>
        <p:cxnSp>
          <p:nvCxnSpPr>
            <p:cNvPr id="32" name="Straight Connector 31"/>
            <p:cNvCxnSpPr/>
            <p:nvPr/>
          </p:nvCxnSpPr>
          <p:spPr>
            <a:xfrm>
              <a:off x="3726052"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586162" y="4597855"/>
              <a:ext cx="605171" cy="338554"/>
            </a:xfrm>
            <a:prstGeom prst="rect">
              <a:avLst/>
            </a:prstGeom>
            <a:noFill/>
          </p:spPr>
          <p:txBody>
            <a:bodyPr wrap="square" rtlCol="0">
              <a:spAutoFit/>
            </a:bodyPr>
            <a:lstStyle/>
            <a:p>
              <a:r>
                <a:rPr lang="hr-HR" sz="1600" dirty="0"/>
                <a:t>7</a:t>
              </a:r>
              <a:r>
                <a:rPr lang="hr-HR" sz="1600" dirty="0" smtClean="0"/>
                <a:t>°C</a:t>
              </a:r>
              <a:endParaRPr lang="hr-HR" sz="1600" dirty="0"/>
            </a:p>
          </p:txBody>
        </p:sp>
      </p:grpSp>
      <p:cxnSp>
        <p:nvCxnSpPr>
          <p:cNvPr id="40" name="Straight Connector 39"/>
          <p:cNvCxnSpPr/>
          <p:nvPr/>
        </p:nvCxnSpPr>
        <p:spPr>
          <a:xfrm>
            <a:off x="2623755"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6379946" y="2381853"/>
            <a:ext cx="2527194" cy="584775"/>
            <a:chOff x="6495931" y="2542881"/>
            <a:chExt cx="2527194" cy="584775"/>
          </a:xfrm>
        </p:grpSpPr>
        <p:sp>
          <p:nvSpPr>
            <p:cNvPr id="42" name="Rectangle 41"/>
            <p:cNvSpPr/>
            <p:nvPr/>
          </p:nvSpPr>
          <p:spPr>
            <a:xfrm>
              <a:off x="6495931" y="2697369"/>
              <a:ext cx="383853" cy="2275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3" name="TextBox 42"/>
            <p:cNvSpPr txBox="1"/>
            <p:nvPr/>
          </p:nvSpPr>
          <p:spPr>
            <a:xfrm>
              <a:off x="6869941" y="2542881"/>
              <a:ext cx="2153184" cy="584775"/>
            </a:xfrm>
            <a:prstGeom prst="rect">
              <a:avLst/>
            </a:prstGeom>
            <a:noFill/>
          </p:spPr>
          <p:txBody>
            <a:bodyPr wrap="square" rtlCol="0">
              <a:spAutoFit/>
            </a:bodyPr>
            <a:lstStyle/>
            <a:p>
              <a:r>
                <a:rPr lang="hr-HR" sz="1600" dirty="0" smtClean="0"/>
                <a:t>Energija koju daje dizalica topline</a:t>
              </a:r>
              <a:endParaRPr lang="hr-HR" sz="1600" dirty="0"/>
            </a:p>
          </p:txBody>
        </p:sp>
      </p:grpSp>
      <p:grpSp>
        <p:nvGrpSpPr>
          <p:cNvPr id="44" name="Group 43"/>
          <p:cNvGrpSpPr/>
          <p:nvPr/>
        </p:nvGrpSpPr>
        <p:grpSpPr>
          <a:xfrm>
            <a:off x="6379946" y="3186820"/>
            <a:ext cx="2537037" cy="830997"/>
            <a:chOff x="6495931" y="3347848"/>
            <a:chExt cx="2537037" cy="830997"/>
          </a:xfrm>
        </p:grpSpPr>
        <p:sp>
          <p:nvSpPr>
            <p:cNvPr id="45" name="Rectangle 44"/>
            <p:cNvSpPr/>
            <p:nvPr/>
          </p:nvSpPr>
          <p:spPr>
            <a:xfrm>
              <a:off x="6495931" y="3454661"/>
              <a:ext cx="383853" cy="22757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6" name="TextBox 45"/>
            <p:cNvSpPr txBox="1"/>
            <p:nvPr/>
          </p:nvSpPr>
          <p:spPr>
            <a:xfrm>
              <a:off x="6879784" y="3347848"/>
              <a:ext cx="2153184" cy="830997"/>
            </a:xfrm>
            <a:prstGeom prst="rect">
              <a:avLst/>
            </a:prstGeom>
            <a:noFill/>
          </p:spPr>
          <p:txBody>
            <a:bodyPr wrap="square" rtlCol="0">
              <a:spAutoFit/>
            </a:bodyPr>
            <a:lstStyle/>
            <a:p>
              <a:r>
                <a:rPr lang="hr-HR" sz="1600" dirty="0" smtClean="0"/>
                <a:t>Energija koju daje pomoćni izvor (el. grijač ili kotao)</a:t>
              </a:r>
              <a:endParaRPr lang="hr-HR" sz="1600" dirty="0"/>
            </a:p>
          </p:txBody>
        </p:sp>
      </p:grpSp>
      <p:grpSp>
        <p:nvGrpSpPr>
          <p:cNvPr id="47" name="Group 46"/>
          <p:cNvGrpSpPr/>
          <p:nvPr/>
        </p:nvGrpSpPr>
        <p:grpSpPr>
          <a:xfrm>
            <a:off x="3178934" y="5902644"/>
            <a:ext cx="2382299" cy="550692"/>
            <a:chOff x="2623756" y="5752414"/>
            <a:chExt cx="2884350" cy="550692"/>
          </a:xfrm>
        </p:grpSpPr>
        <p:sp>
          <p:nvSpPr>
            <p:cNvPr id="48" name="Left Brace 47"/>
            <p:cNvSpPr/>
            <p:nvPr/>
          </p:nvSpPr>
          <p:spPr>
            <a:xfrm rot="16200000">
              <a:off x="3961102" y="4415068"/>
              <a:ext cx="209658" cy="2884350"/>
            </a:xfrm>
            <a:prstGeom prst="leftBrace">
              <a:avLst>
                <a:gd name="adj1" fmla="val 26506"/>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sp>
          <p:nvSpPr>
            <p:cNvPr id="49" name="TextBox 48"/>
            <p:cNvSpPr txBox="1"/>
            <p:nvPr/>
          </p:nvSpPr>
          <p:spPr>
            <a:xfrm>
              <a:off x="3415578" y="5964552"/>
              <a:ext cx="1842481" cy="338554"/>
            </a:xfrm>
            <a:prstGeom prst="rect">
              <a:avLst/>
            </a:prstGeom>
            <a:noFill/>
          </p:spPr>
          <p:txBody>
            <a:bodyPr wrap="square" rtlCol="0">
              <a:spAutoFit/>
            </a:bodyPr>
            <a:lstStyle/>
            <a:p>
              <a:r>
                <a:rPr lang="hr-HR" sz="1600" b="1" dirty="0" smtClean="0"/>
                <a:t>Radi samo DT</a:t>
              </a:r>
              <a:endParaRPr lang="hr-HR" sz="1600" b="1" dirty="0"/>
            </a:p>
          </p:txBody>
        </p:sp>
      </p:grpSp>
      <p:cxnSp>
        <p:nvCxnSpPr>
          <p:cNvPr id="52" name="Straight Connector 51"/>
          <p:cNvCxnSpPr/>
          <p:nvPr/>
        </p:nvCxnSpPr>
        <p:spPr>
          <a:xfrm flipV="1">
            <a:off x="1761210" y="2636912"/>
            <a:ext cx="4394966" cy="65672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3106926" y="3056781"/>
            <a:ext cx="72008" cy="7200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hr-HR"/>
          </a:p>
        </p:txBody>
      </p:sp>
      <p:sp>
        <p:nvSpPr>
          <p:cNvPr id="55" name="TextBox 54"/>
          <p:cNvSpPr txBox="1"/>
          <p:nvPr/>
        </p:nvSpPr>
        <p:spPr>
          <a:xfrm>
            <a:off x="25016" y="260648"/>
            <a:ext cx="4372590" cy="369332"/>
          </a:xfrm>
          <a:prstGeom prst="rect">
            <a:avLst/>
          </a:prstGeom>
          <a:noFill/>
        </p:spPr>
        <p:txBody>
          <a:bodyPr wrap="square" rtlCol="0">
            <a:spAutoFit/>
          </a:bodyPr>
          <a:lstStyle/>
          <a:p>
            <a:r>
              <a:rPr lang="hr-HR" b="1" dirty="0" smtClean="0">
                <a:solidFill>
                  <a:srgbClr val="0070C0"/>
                </a:solidFill>
              </a:rPr>
              <a:t>- povećanje balansne temperature</a:t>
            </a:r>
            <a:endParaRPr lang="hr-HR" b="1" dirty="0">
              <a:solidFill>
                <a:srgbClr val="0070C0"/>
              </a:solidFill>
            </a:endParaRPr>
          </a:p>
        </p:txBody>
      </p:sp>
      <p:cxnSp>
        <p:nvCxnSpPr>
          <p:cNvPr id="58" name="Straight Connector 57"/>
          <p:cNvCxnSpPr>
            <a:stCxn id="54" idx="4"/>
          </p:cNvCxnSpPr>
          <p:nvPr/>
        </p:nvCxnSpPr>
        <p:spPr>
          <a:xfrm>
            <a:off x="3142930" y="3128789"/>
            <a:ext cx="2205" cy="14401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rot="21071749">
            <a:off x="4274327" y="2427317"/>
            <a:ext cx="2340260" cy="307777"/>
          </a:xfrm>
          <a:prstGeom prst="rect">
            <a:avLst/>
          </a:prstGeom>
          <a:noFill/>
        </p:spPr>
        <p:txBody>
          <a:bodyPr wrap="square" rtlCol="0">
            <a:spAutoFit/>
          </a:bodyPr>
          <a:lstStyle/>
          <a:p>
            <a:r>
              <a:rPr lang="hr-HR" sz="1400" dirty="0" smtClean="0">
                <a:solidFill>
                  <a:srgbClr val="0070C0"/>
                </a:solidFill>
              </a:rPr>
              <a:t>Učinak dizalice topline</a:t>
            </a:r>
            <a:endParaRPr lang="hr-HR" sz="1400" dirty="0">
              <a:solidFill>
                <a:srgbClr val="0070C0"/>
              </a:solidFill>
            </a:endParaRPr>
          </a:p>
        </p:txBody>
      </p:sp>
      <p:sp>
        <p:nvSpPr>
          <p:cNvPr id="51" name="TextBox 50"/>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
        <p:nvSpPr>
          <p:cNvPr id="28" name="TextBox 8"/>
          <p:cNvSpPr txBox="1"/>
          <p:nvPr/>
        </p:nvSpPr>
        <p:spPr>
          <a:xfrm>
            <a:off x="251520" y="5934670"/>
            <a:ext cx="8856984" cy="923330"/>
          </a:xfrm>
          <a:prstGeom prst="rect">
            <a:avLst/>
          </a:prstGeom>
          <a:noFill/>
        </p:spPr>
        <p:txBody>
          <a:bodyPr wrap="square" rtlCol="0">
            <a:spAutoFit/>
          </a:bodyPr>
          <a:lstStyle/>
          <a:p>
            <a:r>
              <a:rPr lang="hr-HR" b="1" dirty="0" smtClean="0">
                <a:solidFill>
                  <a:srgbClr val="C00000"/>
                </a:solidFill>
              </a:rPr>
              <a:t>Povećanjem balansne temperature smanjuje se udio energije koju daje dizalica topline, a povećava se udio topline koji daje pomoćni izvor topline. </a:t>
            </a:r>
          </a:p>
          <a:p>
            <a:r>
              <a:rPr lang="hr-HR" b="1" dirty="0" smtClean="0">
                <a:solidFill>
                  <a:srgbClr val="C00000"/>
                </a:solidFill>
              </a:rPr>
              <a:t>Povećava se potrošnja isporučene i primarne energije.</a:t>
            </a:r>
            <a:endParaRPr lang="hr-HR"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par>
                                <p:cTn id="20" presetID="22" presetClass="entr" presetSubtype="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par>
                                <p:cTn id="32" presetID="22" presetClass="entr" presetSubtype="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up)">
                                      <p:cBhvr>
                                        <p:cTn id="37" dur="500"/>
                                        <p:tgtEl>
                                          <p:spTgt spid="20"/>
                                        </p:tgtEl>
                                      </p:cBhvr>
                                    </p:animEffect>
                                  </p:childTnLst>
                                </p:cTn>
                              </p:par>
                              <p:par>
                                <p:cTn id="38" presetID="22" presetClass="entr" presetSubtype="1"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up)">
                                      <p:cBhvr>
                                        <p:cTn id="40" dur="500"/>
                                        <p:tgtEl>
                                          <p:spTgt spid="21"/>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up)">
                                      <p:cBhvr>
                                        <p:cTn id="43" dur="500"/>
                                        <p:tgtEl>
                                          <p:spTgt spid="2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par>
                                <p:cTn id="47" presetID="22" presetClass="entr" presetSubtype="1"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up)">
                                      <p:cBhvr>
                                        <p:cTn id="49" dur="500"/>
                                        <p:tgtEl>
                                          <p:spTgt spid="24"/>
                                        </p:tgtEl>
                                      </p:cBhvr>
                                    </p:animEffect>
                                  </p:childTnLst>
                                </p:cTn>
                              </p:par>
                              <p:par>
                                <p:cTn id="50" presetID="22" presetClass="entr" presetSubtype="1"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up)">
                                      <p:cBhvr>
                                        <p:cTn id="52" dur="500"/>
                                        <p:tgtEl>
                                          <p:spTgt spid="25"/>
                                        </p:tgtEl>
                                      </p:cBhvr>
                                    </p:animEffect>
                                  </p:childTnLst>
                                </p:cTn>
                              </p:par>
                              <p:par>
                                <p:cTn id="53" presetID="22" presetClass="entr" presetSubtype="1"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up)">
                                      <p:cBhvr>
                                        <p:cTn id="55" dur="500"/>
                                        <p:tgtEl>
                                          <p:spTgt spid="31"/>
                                        </p:tgtEl>
                                      </p:cBhvr>
                                    </p:animEffect>
                                  </p:childTnLst>
                                </p:cTn>
                              </p:par>
                              <p:par>
                                <p:cTn id="56" presetID="2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par>
                                <p:cTn id="59" presetID="22" presetClass="entr" presetSubtype="1"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up)">
                                      <p:cBhvr>
                                        <p:cTn id="61" dur="500"/>
                                        <p:tgtEl>
                                          <p:spTgt spid="41"/>
                                        </p:tgtEl>
                                      </p:cBhvr>
                                    </p:animEffect>
                                  </p:childTnLst>
                                </p:cTn>
                              </p:par>
                              <p:par>
                                <p:cTn id="62" presetID="22" presetClass="entr" presetSubtype="1"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up)">
                                      <p:cBhvr>
                                        <p:cTn id="64" dur="500"/>
                                        <p:tgtEl>
                                          <p:spTgt spid="44"/>
                                        </p:tgtEl>
                                      </p:cBhvr>
                                    </p:animEffect>
                                  </p:childTnLst>
                                </p:cTn>
                              </p:par>
                              <p:par>
                                <p:cTn id="65" presetID="22" presetClass="entr" presetSubtype="1"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wipe(up)">
                                      <p:cBhvr>
                                        <p:cTn id="67" dur="500"/>
                                        <p:tgtEl>
                                          <p:spTgt spid="47"/>
                                        </p:tgtEl>
                                      </p:cBhvr>
                                    </p:animEffect>
                                  </p:childTnLst>
                                </p:cTn>
                              </p:par>
                              <p:par>
                                <p:cTn id="68" presetID="22" presetClass="entr" presetSubtype="1"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wipe(up)">
                                      <p:cBhvr>
                                        <p:cTn id="70" dur="500"/>
                                        <p:tgtEl>
                                          <p:spTgt spid="52"/>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wipe(up)">
                                      <p:cBhvr>
                                        <p:cTn id="73" dur="500"/>
                                        <p:tgtEl>
                                          <p:spTgt spid="54"/>
                                        </p:tgtEl>
                                      </p:cBhvr>
                                    </p:animEffect>
                                  </p:childTnLst>
                                </p:cTn>
                              </p:par>
                              <p:par>
                                <p:cTn id="74" presetID="22" presetClass="entr" presetSubtype="1" fill="hold"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up)">
                                      <p:cBhvr>
                                        <p:cTn id="76" dur="500"/>
                                        <p:tgtEl>
                                          <p:spTgt spid="58"/>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Effect transition="in" filter="wipe(up)">
                                      <p:cBhvr>
                                        <p:cTn id="79" dur="500"/>
                                        <p:tgtEl>
                                          <p:spTgt spid="6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up)">
                                      <p:cBhvr>
                                        <p:cTn id="8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7" grpId="0"/>
      <p:bldP spid="8" grpId="0"/>
      <p:bldP spid="18" grpId="0"/>
      <p:bldP spid="20" grpId="0"/>
      <p:bldP spid="22" grpId="0"/>
      <p:bldP spid="23" grpId="0" animBg="1"/>
      <p:bldP spid="54" grpId="0" animBg="1"/>
      <p:bldP spid="60"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484784"/>
            <a:ext cx="8208912" cy="523220"/>
          </a:xfrm>
          <a:prstGeom prst="rect">
            <a:avLst/>
          </a:prstGeom>
          <a:noFill/>
        </p:spPr>
        <p:txBody>
          <a:bodyPr wrap="square" rtlCol="0">
            <a:spAutoFit/>
          </a:bodyPr>
          <a:lstStyle/>
          <a:p>
            <a:pPr algn="ctr"/>
            <a:r>
              <a:rPr lang="hr-HR" sz="2800" b="1" i="1" dirty="0" smtClean="0">
                <a:solidFill>
                  <a:srgbClr val="0070C0"/>
                </a:solidFill>
              </a:rPr>
              <a:t>TEMPERATURNI REŽIMI RADA</a:t>
            </a:r>
            <a:endParaRPr lang="hr-HR" sz="2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670066" cy="830997"/>
          </a:xfrm>
          <a:prstGeom prst="rect">
            <a:avLst/>
          </a:prstGeom>
          <a:noFill/>
        </p:spPr>
        <p:txBody>
          <a:bodyPr wrap="square" rtlCol="0">
            <a:spAutoFit/>
          </a:bodyPr>
          <a:lstStyle/>
          <a:p>
            <a:pPr algn="ctr"/>
            <a:r>
              <a:rPr lang="hr-HR" sz="2400" b="1" dirty="0" smtClean="0"/>
              <a:t>Ovisnost toplinskog učinka dizalice topline </a:t>
            </a:r>
          </a:p>
          <a:p>
            <a:pPr algn="ctr"/>
            <a:r>
              <a:rPr lang="hr-HR" sz="2400" b="1" dirty="0" smtClean="0"/>
              <a:t>o temperaturi  toplinskog izvora i ponora</a:t>
            </a:r>
            <a:endParaRPr lang="hr-HR" sz="2400" b="1" dirty="0"/>
          </a:p>
        </p:txBody>
      </p:sp>
      <p:sp>
        <p:nvSpPr>
          <p:cNvPr id="3" name="Rectangle 2"/>
          <p:cNvSpPr/>
          <p:nvPr/>
        </p:nvSpPr>
        <p:spPr>
          <a:xfrm>
            <a:off x="3735334" y="2480122"/>
            <a:ext cx="1368152" cy="11521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4" name="TextBox 3"/>
          <p:cNvSpPr txBox="1"/>
          <p:nvPr/>
        </p:nvSpPr>
        <p:spPr>
          <a:xfrm>
            <a:off x="3707904" y="2564904"/>
            <a:ext cx="1440160" cy="923330"/>
          </a:xfrm>
          <a:prstGeom prst="rect">
            <a:avLst/>
          </a:prstGeom>
          <a:noFill/>
        </p:spPr>
        <p:txBody>
          <a:bodyPr wrap="square" rtlCol="0">
            <a:spAutoFit/>
          </a:bodyPr>
          <a:lstStyle/>
          <a:p>
            <a:pPr algn="ctr"/>
            <a:r>
              <a:rPr lang="hr-HR" dirty="0" smtClean="0"/>
              <a:t>Dizalica topline </a:t>
            </a:r>
          </a:p>
          <a:p>
            <a:pPr algn="ctr"/>
            <a:r>
              <a:rPr lang="hr-HR" dirty="0" smtClean="0"/>
              <a:t>zrak-voda</a:t>
            </a:r>
            <a:endParaRPr lang="hr-HR" dirty="0"/>
          </a:p>
        </p:txBody>
      </p:sp>
      <p:sp>
        <p:nvSpPr>
          <p:cNvPr id="21" name="Left Arrow 20"/>
          <p:cNvSpPr/>
          <p:nvPr/>
        </p:nvSpPr>
        <p:spPr>
          <a:xfrm>
            <a:off x="5175494" y="2702533"/>
            <a:ext cx="792088" cy="648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64" name="Left Arrow 63"/>
          <p:cNvSpPr/>
          <p:nvPr/>
        </p:nvSpPr>
        <p:spPr>
          <a:xfrm>
            <a:off x="2799230" y="2578050"/>
            <a:ext cx="792088" cy="957238"/>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r-HR"/>
          </a:p>
        </p:txBody>
      </p:sp>
      <p:sp>
        <p:nvSpPr>
          <p:cNvPr id="65" name="TextBox 64"/>
          <p:cNvSpPr txBox="1"/>
          <p:nvPr/>
        </p:nvSpPr>
        <p:spPr>
          <a:xfrm>
            <a:off x="5292080" y="1860099"/>
            <a:ext cx="2160240" cy="646331"/>
          </a:xfrm>
          <a:prstGeom prst="rect">
            <a:avLst/>
          </a:prstGeom>
          <a:noFill/>
        </p:spPr>
        <p:txBody>
          <a:bodyPr wrap="square" rtlCol="0">
            <a:spAutoFit/>
          </a:bodyPr>
          <a:lstStyle/>
          <a:p>
            <a:pPr algn="ctr"/>
            <a:r>
              <a:rPr lang="hr-HR" b="1" dirty="0" smtClean="0"/>
              <a:t>TOPLINSKI IZVOR</a:t>
            </a:r>
          </a:p>
          <a:p>
            <a:pPr algn="ctr"/>
            <a:r>
              <a:rPr lang="hr-HR" dirty="0" smtClean="0"/>
              <a:t>vanjski zrak</a:t>
            </a:r>
            <a:endParaRPr lang="hr-HR" dirty="0"/>
          </a:p>
        </p:txBody>
      </p:sp>
      <p:sp>
        <p:nvSpPr>
          <p:cNvPr id="75" name="TextBox 74"/>
          <p:cNvSpPr txBox="1"/>
          <p:nvPr/>
        </p:nvSpPr>
        <p:spPr>
          <a:xfrm>
            <a:off x="1321309" y="1536933"/>
            <a:ext cx="2160240" cy="646331"/>
          </a:xfrm>
          <a:prstGeom prst="rect">
            <a:avLst/>
          </a:prstGeom>
          <a:noFill/>
        </p:spPr>
        <p:txBody>
          <a:bodyPr wrap="square" rtlCol="0">
            <a:spAutoFit/>
          </a:bodyPr>
          <a:lstStyle/>
          <a:p>
            <a:pPr algn="ctr"/>
            <a:r>
              <a:rPr lang="hr-HR" b="1" dirty="0" smtClean="0"/>
              <a:t>TOPLINSKI PONOR</a:t>
            </a:r>
          </a:p>
          <a:p>
            <a:pPr algn="ctr"/>
            <a:r>
              <a:rPr lang="hr-HR" dirty="0" smtClean="0"/>
              <a:t>voda u krugu grijanja</a:t>
            </a:r>
            <a:endParaRPr lang="hr-HR" dirty="0"/>
          </a:p>
        </p:txBody>
      </p:sp>
      <p:sp>
        <p:nvSpPr>
          <p:cNvPr id="76" name="Left Arrow 75"/>
          <p:cNvSpPr/>
          <p:nvPr/>
        </p:nvSpPr>
        <p:spPr>
          <a:xfrm rot="5400000">
            <a:off x="4096512" y="3904488"/>
            <a:ext cx="698948" cy="324036"/>
          </a:xfrm>
          <a:prstGeom prst="leftArrow">
            <a:avLst>
              <a:gd name="adj1" fmla="val 50000"/>
              <a:gd name="adj2" fmla="val 641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7" name="TextBox 76"/>
          <p:cNvSpPr txBox="1"/>
          <p:nvPr/>
        </p:nvSpPr>
        <p:spPr>
          <a:xfrm>
            <a:off x="4491418" y="4066506"/>
            <a:ext cx="1224136" cy="369332"/>
          </a:xfrm>
          <a:prstGeom prst="rect">
            <a:avLst/>
          </a:prstGeom>
          <a:noFill/>
        </p:spPr>
        <p:txBody>
          <a:bodyPr wrap="square" rtlCol="0">
            <a:spAutoFit/>
          </a:bodyPr>
          <a:lstStyle/>
          <a:p>
            <a:pPr algn="ctr"/>
            <a:r>
              <a:rPr lang="hr-HR" dirty="0" smtClean="0"/>
              <a:t>el. energija</a:t>
            </a:r>
            <a:endParaRPr lang="hr-HR" dirty="0"/>
          </a:p>
        </p:txBody>
      </p:sp>
      <p:sp>
        <p:nvSpPr>
          <p:cNvPr id="78" name="TextBox 77"/>
          <p:cNvSpPr txBox="1"/>
          <p:nvPr/>
        </p:nvSpPr>
        <p:spPr>
          <a:xfrm>
            <a:off x="272971" y="5755267"/>
            <a:ext cx="8670066" cy="707886"/>
          </a:xfrm>
          <a:prstGeom prst="rect">
            <a:avLst/>
          </a:prstGeom>
          <a:noFill/>
        </p:spPr>
        <p:txBody>
          <a:bodyPr wrap="square" rtlCol="0">
            <a:spAutoFit/>
          </a:bodyPr>
          <a:lstStyle/>
          <a:p>
            <a:r>
              <a:rPr lang="hr-HR" sz="2000" dirty="0" smtClean="0"/>
              <a:t>Toplinski učinak dizalice topline i </a:t>
            </a:r>
            <a:r>
              <a:rPr lang="hr-HR" sz="2000" b="1" i="1" dirty="0" smtClean="0"/>
              <a:t>COP</a:t>
            </a:r>
            <a:r>
              <a:rPr lang="hr-HR" sz="2000" dirty="0" smtClean="0"/>
              <a:t> (faktor grijanja) ovisi o temperaturi vode u krugu grijanja i temperaturi vanjskog zraka.</a:t>
            </a:r>
            <a:endParaRPr lang="hr-HR" sz="2000" dirty="0"/>
          </a:p>
        </p:txBody>
      </p:sp>
      <p:sp>
        <p:nvSpPr>
          <p:cNvPr id="94" name="TextBox 93"/>
          <p:cNvSpPr txBox="1"/>
          <p:nvPr/>
        </p:nvSpPr>
        <p:spPr>
          <a:xfrm>
            <a:off x="3348824" y="4044225"/>
            <a:ext cx="1224136" cy="369332"/>
          </a:xfrm>
          <a:prstGeom prst="rect">
            <a:avLst/>
          </a:prstGeom>
          <a:noFill/>
        </p:spPr>
        <p:txBody>
          <a:bodyPr wrap="square" rtlCol="0">
            <a:spAutoFit/>
          </a:bodyPr>
          <a:lstStyle/>
          <a:p>
            <a:pPr algn="ctr"/>
            <a:r>
              <a:rPr lang="hr-HR" b="1" i="1" dirty="0" smtClean="0"/>
              <a:t>P</a:t>
            </a:r>
            <a:r>
              <a:rPr lang="hr-HR" dirty="0" smtClean="0"/>
              <a:t> (kW)</a:t>
            </a:r>
            <a:endParaRPr lang="hr-HR" dirty="0"/>
          </a:p>
        </p:txBody>
      </p:sp>
      <p:sp>
        <p:nvSpPr>
          <p:cNvPr id="95" name="TextBox 94"/>
          <p:cNvSpPr txBox="1"/>
          <p:nvPr/>
        </p:nvSpPr>
        <p:spPr>
          <a:xfrm>
            <a:off x="1890939" y="2600151"/>
            <a:ext cx="1224136" cy="369332"/>
          </a:xfrm>
          <a:prstGeom prst="rect">
            <a:avLst/>
          </a:prstGeom>
          <a:noFill/>
        </p:spPr>
        <p:txBody>
          <a:bodyPr wrap="square" rtlCol="0">
            <a:spAutoFit/>
          </a:bodyPr>
          <a:lstStyle/>
          <a:p>
            <a:pPr algn="ctr"/>
            <a:r>
              <a:rPr lang="hr-HR" b="1" i="1" dirty="0" smtClean="0"/>
              <a:t>Q</a:t>
            </a:r>
            <a:r>
              <a:rPr lang="hr-HR" dirty="0" smtClean="0"/>
              <a:t> (kW)</a:t>
            </a:r>
            <a:endParaRPr lang="hr-HR" dirty="0"/>
          </a:p>
        </p:txBody>
      </p:sp>
      <p:graphicFrame>
        <p:nvGraphicFramePr>
          <p:cNvPr id="24" name="Object 23"/>
          <p:cNvGraphicFramePr>
            <a:graphicFrameLocks noChangeAspect="1"/>
          </p:cNvGraphicFramePr>
          <p:nvPr/>
        </p:nvGraphicFramePr>
        <p:xfrm>
          <a:off x="3895475" y="4841191"/>
          <a:ext cx="1101022" cy="677552"/>
        </p:xfrm>
        <a:graphic>
          <a:graphicData uri="http://schemas.openxmlformats.org/presentationml/2006/ole">
            <mc:AlternateContent xmlns:mc="http://schemas.openxmlformats.org/markup-compatibility/2006">
              <mc:Choice xmlns:v="urn:schemas-microsoft-com:vml" Requires="v">
                <p:oleObj spid="_x0000_s2078" name="Equation" r:id="rId3" imgW="15849600" imgH="9753600" progId="Equation.DSMT4">
                  <p:embed/>
                </p:oleObj>
              </mc:Choice>
              <mc:Fallback>
                <p:oleObj name="Equation" r:id="rId3" imgW="15849600" imgH="9753600" progId="Equation.DSMT4">
                  <p:embed/>
                  <p:pic>
                    <p:nvPicPr>
                      <p:cNvPr id="0" name="Picture 2063"/>
                      <p:cNvPicPr/>
                      <p:nvPr/>
                    </p:nvPicPr>
                    <p:blipFill>
                      <a:blip r:embed="rId4"/>
                      <a:stretch>
                        <a:fillRect/>
                      </a:stretch>
                    </p:blipFill>
                    <p:spPr>
                      <a:xfrm>
                        <a:off x="3895475" y="4841191"/>
                        <a:ext cx="1101022" cy="677552"/>
                      </a:xfrm>
                      <a:prstGeom prst="rect">
                        <a:avLst/>
                      </a:prstGeom>
                    </p:spPr>
                  </p:pic>
                </p:oleObj>
              </mc:Fallback>
            </mc:AlternateContent>
          </a:graphicData>
        </a:graphic>
      </p:graphicFrame>
      <p:sp>
        <p:nvSpPr>
          <p:cNvPr id="96" name="TextBox 95"/>
          <p:cNvSpPr txBox="1"/>
          <p:nvPr/>
        </p:nvSpPr>
        <p:spPr>
          <a:xfrm>
            <a:off x="5652120" y="4694367"/>
            <a:ext cx="3290917" cy="923330"/>
          </a:xfrm>
          <a:prstGeom prst="rect">
            <a:avLst/>
          </a:prstGeom>
          <a:noFill/>
        </p:spPr>
        <p:txBody>
          <a:bodyPr wrap="square" rtlCol="0">
            <a:spAutoFit/>
          </a:bodyPr>
          <a:lstStyle/>
          <a:p>
            <a:r>
              <a:rPr lang="hr-HR" b="1" i="1" dirty="0" smtClean="0"/>
              <a:t>COP</a:t>
            </a:r>
            <a:r>
              <a:rPr lang="hr-HR" dirty="0" smtClean="0"/>
              <a:t> - faktor grijanja</a:t>
            </a:r>
          </a:p>
          <a:p>
            <a:r>
              <a:rPr lang="hr-HR" b="1" i="1" dirty="0" smtClean="0"/>
              <a:t>Q</a:t>
            </a:r>
            <a:r>
              <a:rPr lang="hr-HR" dirty="0" smtClean="0"/>
              <a:t> - toplinski učinak, kW</a:t>
            </a:r>
          </a:p>
          <a:p>
            <a:r>
              <a:rPr lang="hr-HR" b="1" i="1" dirty="0" smtClean="0"/>
              <a:t>P</a:t>
            </a:r>
            <a:r>
              <a:rPr lang="hr-HR" dirty="0" smtClean="0"/>
              <a:t> - snaga kompresora, kW</a:t>
            </a:r>
            <a:endParaRPr lang="hr-HR" dirty="0"/>
          </a:p>
        </p:txBody>
      </p:sp>
      <p:sp>
        <p:nvSpPr>
          <p:cNvPr id="17" name="TextBox 16"/>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down)">
                                      <p:cBhvr>
                                        <p:cTn id="15" dur="500"/>
                                        <p:tgtEl>
                                          <p:spTgt spid="9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wipe(down)">
                                      <p:cBhvr>
                                        <p:cTn id="18" dur="500"/>
                                        <p:tgtEl>
                                          <p:spTgt spid="7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down)">
                                      <p:cBhvr>
                                        <p:cTn id="21" dur="500"/>
                                        <p:tgtEl>
                                          <p:spTgt spid="7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right)">
                                      <p:cBhvr>
                                        <p:cTn id="26" dur="500"/>
                                        <p:tgtEl>
                                          <p:spTgt spid="21"/>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Effect transition="in" filter="wipe(right)">
                                      <p:cBhvr>
                                        <p:cTn id="29" dur="500"/>
                                        <p:tgtEl>
                                          <p:spTgt spid="6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right)">
                                      <p:cBhvr>
                                        <p:cTn id="34" dur="500"/>
                                        <p:tgtEl>
                                          <p:spTgt spid="64"/>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wipe(right)">
                                      <p:cBhvr>
                                        <p:cTn id="37" dur="500"/>
                                        <p:tgtEl>
                                          <p:spTgt spid="95"/>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righ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96"/>
                                        </p:tgtEl>
                                        <p:attrNameLst>
                                          <p:attrName>style.visibility</p:attrName>
                                        </p:attrNameLst>
                                      </p:cBhvr>
                                      <p:to>
                                        <p:strVal val="visible"/>
                                      </p:to>
                                    </p:set>
                                    <p:animEffect transition="in" filter="wipe(up)">
                                      <p:cBhvr>
                                        <p:cTn id="49" dur="500"/>
                                        <p:tgtEl>
                                          <p:spTgt spid="9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8"/>
                                        </p:tgtEl>
                                        <p:attrNameLst>
                                          <p:attrName>style.visibility</p:attrName>
                                        </p:attrNameLst>
                                      </p:cBhvr>
                                      <p:to>
                                        <p:strVal val="visible"/>
                                      </p:to>
                                    </p:set>
                                    <p:animEffect transition="in" filter="wipe(left)">
                                      <p:cBhvr>
                                        <p:cTn id="5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1" grpId="0" animBg="1"/>
      <p:bldP spid="64" grpId="0" animBg="1"/>
      <p:bldP spid="65" grpId="0"/>
      <p:bldP spid="75" grpId="0"/>
      <p:bldP spid="76" grpId="0" animBg="1"/>
      <p:bldP spid="77" grpId="0"/>
      <p:bldP spid="78" grpId="0"/>
      <p:bldP spid="94" grpId="0"/>
      <p:bldP spid="95" grpId="0"/>
      <p:bldP spid="9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834009" y="1301011"/>
            <a:ext cx="5400600" cy="2826593"/>
            <a:chOff x="1395264" y="1970559"/>
            <a:chExt cx="6561112" cy="2826593"/>
          </a:xfrm>
        </p:grpSpPr>
        <p:cxnSp>
          <p:nvCxnSpPr>
            <p:cNvPr id="5" name="Straight Arrow Connector 4"/>
            <p:cNvCxnSpPr/>
            <p:nvPr/>
          </p:nvCxnSpPr>
          <p:spPr>
            <a:xfrm>
              <a:off x="1403648" y="4797152"/>
              <a:ext cx="655272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1395264" y="1970559"/>
              <a:ext cx="8384" cy="281669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6888775" y="4172620"/>
            <a:ext cx="1606313" cy="584775"/>
          </a:xfrm>
          <a:prstGeom prst="rect">
            <a:avLst/>
          </a:prstGeom>
          <a:noFill/>
        </p:spPr>
        <p:txBody>
          <a:bodyPr wrap="square" rtlCol="0">
            <a:spAutoFit/>
          </a:bodyPr>
          <a:lstStyle/>
          <a:p>
            <a:r>
              <a:rPr lang="hr-HR" sz="1600" b="1" dirty="0" smtClean="0"/>
              <a:t>Temperatura vanjskog zraka</a:t>
            </a:r>
            <a:endParaRPr lang="hr-HR" sz="1600" b="1" dirty="0"/>
          </a:p>
        </p:txBody>
      </p:sp>
      <p:grpSp>
        <p:nvGrpSpPr>
          <p:cNvPr id="90" name="Group 89"/>
          <p:cNvGrpSpPr/>
          <p:nvPr/>
        </p:nvGrpSpPr>
        <p:grpSpPr>
          <a:xfrm>
            <a:off x="2694800" y="4091407"/>
            <a:ext cx="605171" cy="403657"/>
            <a:chOff x="2615100" y="4532752"/>
            <a:chExt cx="605171" cy="403657"/>
          </a:xfrm>
        </p:grpSpPr>
        <p:cxnSp>
          <p:nvCxnSpPr>
            <p:cNvPr id="13" name="Straight Connector 12"/>
            <p:cNvCxnSpPr/>
            <p:nvPr/>
          </p:nvCxnSpPr>
          <p:spPr>
            <a:xfrm>
              <a:off x="2754990"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615100" y="4597855"/>
              <a:ext cx="605171" cy="338554"/>
            </a:xfrm>
            <a:prstGeom prst="rect">
              <a:avLst/>
            </a:prstGeom>
            <a:noFill/>
          </p:spPr>
          <p:txBody>
            <a:bodyPr wrap="square" rtlCol="0">
              <a:spAutoFit/>
            </a:bodyPr>
            <a:lstStyle/>
            <a:p>
              <a:r>
                <a:rPr lang="hr-HR" sz="1600" dirty="0" smtClean="0"/>
                <a:t>0°C</a:t>
              </a:r>
              <a:endParaRPr lang="hr-HR" sz="1600" dirty="0"/>
            </a:p>
          </p:txBody>
        </p:sp>
      </p:grpSp>
      <p:grpSp>
        <p:nvGrpSpPr>
          <p:cNvPr id="91" name="Group 90"/>
          <p:cNvGrpSpPr/>
          <p:nvPr/>
        </p:nvGrpSpPr>
        <p:grpSpPr>
          <a:xfrm>
            <a:off x="1563180" y="4058585"/>
            <a:ext cx="601231" cy="424375"/>
            <a:chOff x="1483480" y="4499930"/>
            <a:chExt cx="601231" cy="424375"/>
          </a:xfrm>
        </p:grpSpPr>
        <p:sp>
          <p:nvSpPr>
            <p:cNvPr id="11" name="TextBox 10"/>
            <p:cNvSpPr txBox="1"/>
            <p:nvPr/>
          </p:nvSpPr>
          <p:spPr>
            <a:xfrm>
              <a:off x="1483480" y="4585751"/>
              <a:ext cx="601231" cy="338554"/>
            </a:xfrm>
            <a:prstGeom prst="rect">
              <a:avLst/>
            </a:prstGeom>
            <a:noFill/>
          </p:spPr>
          <p:txBody>
            <a:bodyPr wrap="square" rtlCol="0">
              <a:spAutoFit/>
            </a:bodyPr>
            <a:lstStyle/>
            <a:p>
              <a:r>
                <a:rPr lang="hr-HR" sz="1600" dirty="0" smtClean="0"/>
                <a:t>-7°C</a:t>
              </a:r>
              <a:endParaRPr lang="hr-HR" sz="1600" dirty="0"/>
            </a:p>
          </p:txBody>
        </p:sp>
        <p:cxnSp>
          <p:nvCxnSpPr>
            <p:cNvPr id="18" name="Straight Connector 17"/>
            <p:cNvCxnSpPr/>
            <p:nvPr/>
          </p:nvCxnSpPr>
          <p:spPr>
            <a:xfrm>
              <a:off x="1754309" y="4499930"/>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5434409" y="4078380"/>
            <a:ext cx="583497" cy="400664"/>
            <a:chOff x="5354709" y="4519725"/>
            <a:chExt cx="583497" cy="400664"/>
          </a:xfrm>
        </p:grpSpPr>
        <p:cxnSp>
          <p:nvCxnSpPr>
            <p:cNvPr id="16" name="Straight Connector 15"/>
            <p:cNvCxnSpPr/>
            <p:nvPr/>
          </p:nvCxnSpPr>
          <p:spPr>
            <a:xfrm>
              <a:off x="5570733" y="4519725"/>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54709" y="4581835"/>
              <a:ext cx="583497" cy="338554"/>
            </a:xfrm>
            <a:prstGeom prst="rect">
              <a:avLst/>
            </a:prstGeom>
            <a:noFill/>
          </p:spPr>
          <p:txBody>
            <a:bodyPr wrap="square" rtlCol="0">
              <a:spAutoFit/>
            </a:bodyPr>
            <a:lstStyle/>
            <a:p>
              <a:r>
                <a:rPr lang="hr-HR" sz="1600" dirty="0" smtClean="0"/>
                <a:t>20°C</a:t>
              </a:r>
              <a:endParaRPr lang="hr-HR" sz="1600" dirty="0"/>
            </a:p>
          </p:txBody>
        </p:sp>
      </p:grpSp>
      <p:sp>
        <p:nvSpPr>
          <p:cNvPr id="20" name="TextBox 19"/>
          <p:cNvSpPr txBox="1"/>
          <p:nvPr/>
        </p:nvSpPr>
        <p:spPr>
          <a:xfrm>
            <a:off x="840229" y="908236"/>
            <a:ext cx="967429" cy="1077218"/>
          </a:xfrm>
          <a:prstGeom prst="rect">
            <a:avLst/>
          </a:prstGeom>
          <a:noFill/>
        </p:spPr>
        <p:txBody>
          <a:bodyPr wrap="square" rtlCol="0">
            <a:spAutoFit/>
          </a:bodyPr>
          <a:lstStyle/>
          <a:p>
            <a:pPr algn="ctr"/>
            <a:r>
              <a:rPr lang="hr-HR" sz="1600" b="1" dirty="0" smtClean="0"/>
              <a:t>Učinak dizalice topline</a:t>
            </a:r>
          </a:p>
          <a:p>
            <a:pPr algn="ctr"/>
            <a:r>
              <a:rPr lang="hr-HR" sz="1600" b="1" dirty="0" smtClean="0"/>
              <a:t>[kW]</a:t>
            </a:r>
            <a:endParaRPr lang="hr-HR" sz="1600" b="1" dirty="0"/>
          </a:p>
        </p:txBody>
      </p:sp>
      <p:grpSp>
        <p:nvGrpSpPr>
          <p:cNvPr id="89" name="Group 88"/>
          <p:cNvGrpSpPr/>
          <p:nvPr/>
        </p:nvGrpSpPr>
        <p:grpSpPr>
          <a:xfrm>
            <a:off x="3665862" y="4091407"/>
            <a:ext cx="605171" cy="403657"/>
            <a:chOff x="3586162" y="4532752"/>
            <a:chExt cx="605171" cy="403657"/>
          </a:xfrm>
        </p:grpSpPr>
        <p:cxnSp>
          <p:nvCxnSpPr>
            <p:cNvPr id="51" name="Straight Connector 50"/>
            <p:cNvCxnSpPr/>
            <p:nvPr/>
          </p:nvCxnSpPr>
          <p:spPr>
            <a:xfrm>
              <a:off x="3726052"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586162" y="4597855"/>
              <a:ext cx="605171" cy="338554"/>
            </a:xfrm>
            <a:prstGeom prst="rect">
              <a:avLst/>
            </a:prstGeom>
            <a:noFill/>
          </p:spPr>
          <p:txBody>
            <a:bodyPr wrap="square" rtlCol="0">
              <a:spAutoFit/>
            </a:bodyPr>
            <a:lstStyle/>
            <a:p>
              <a:r>
                <a:rPr lang="hr-HR" sz="1600" dirty="0"/>
                <a:t>7</a:t>
              </a:r>
              <a:r>
                <a:rPr lang="hr-HR" sz="1600" dirty="0" smtClean="0"/>
                <a:t>°C</a:t>
              </a:r>
              <a:endParaRPr lang="hr-HR" sz="1600" dirty="0"/>
            </a:p>
          </p:txBody>
        </p:sp>
      </p:grpSp>
      <p:grpSp>
        <p:nvGrpSpPr>
          <p:cNvPr id="15" name="Group 14"/>
          <p:cNvGrpSpPr/>
          <p:nvPr/>
        </p:nvGrpSpPr>
        <p:grpSpPr>
          <a:xfrm>
            <a:off x="1547664" y="5423703"/>
            <a:ext cx="2341433" cy="1387634"/>
            <a:chOff x="1547664" y="5423703"/>
            <a:chExt cx="2341433" cy="1387634"/>
          </a:xfrm>
        </p:grpSpPr>
        <p:sp>
          <p:nvSpPr>
            <p:cNvPr id="3" name="Down Arrow 2"/>
            <p:cNvSpPr/>
            <p:nvPr/>
          </p:nvSpPr>
          <p:spPr>
            <a:xfrm>
              <a:off x="1547664" y="5423703"/>
              <a:ext cx="2341433" cy="1387634"/>
            </a:xfrm>
            <a:prstGeom prst="downArrow">
              <a:avLst>
                <a:gd name="adj1" fmla="val 7020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8" name="TextBox 57"/>
            <p:cNvSpPr txBox="1"/>
            <p:nvPr/>
          </p:nvSpPr>
          <p:spPr>
            <a:xfrm>
              <a:off x="1968191" y="5506150"/>
              <a:ext cx="1557903" cy="1015663"/>
            </a:xfrm>
            <a:prstGeom prst="rect">
              <a:avLst/>
            </a:prstGeom>
            <a:noFill/>
          </p:spPr>
          <p:txBody>
            <a:bodyPr wrap="square" rtlCol="0">
              <a:spAutoFit/>
            </a:bodyPr>
            <a:lstStyle/>
            <a:p>
              <a:pPr algn="ctr"/>
              <a:r>
                <a:rPr lang="hr-HR" sz="2000" dirty="0" smtClean="0"/>
                <a:t>temperatura vode u krugu grijanja</a:t>
              </a:r>
              <a:endParaRPr lang="hr-HR" sz="2000" dirty="0"/>
            </a:p>
          </p:txBody>
        </p:sp>
      </p:grpSp>
      <p:grpSp>
        <p:nvGrpSpPr>
          <p:cNvPr id="21" name="Group 20"/>
          <p:cNvGrpSpPr/>
          <p:nvPr/>
        </p:nvGrpSpPr>
        <p:grpSpPr>
          <a:xfrm>
            <a:off x="4191333" y="5153584"/>
            <a:ext cx="2341433" cy="1387634"/>
            <a:chOff x="4191333" y="5153584"/>
            <a:chExt cx="2341433" cy="1387634"/>
          </a:xfrm>
        </p:grpSpPr>
        <p:sp>
          <p:nvSpPr>
            <p:cNvPr id="62" name="Down Arrow 61"/>
            <p:cNvSpPr/>
            <p:nvPr/>
          </p:nvSpPr>
          <p:spPr>
            <a:xfrm rot="10800000">
              <a:off x="4191333" y="5153584"/>
              <a:ext cx="2341433" cy="1387634"/>
            </a:xfrm>
            <a:prstGeom prst="downArrow">
              <a:avLst>
                <a:gd name="adj1" fmla="val 70209"/>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hr-HR"/>
            </a:p>
          </p:txBody>
        </p:sp>
        <p:sp>
          <p:nvSpPr>
            <p:cNvPr id="59" name="TextBox 58"/>
            <p:cNvSpPr txBox="1"/>
            <p:nvPr/>
          </p:nvSpPr>
          <p:spPr>
            <a:xfrm>
              <a:off x="4458273" y="5560187"/>
              <a:ext cx="1895630" cy="707886"/>
            </a:xfrm>
            <a:prstGeom prst="rect">
              <a:avLst/>
            </a:prstGeom>
            <a:noFill/>
          </p:spPr>
          <p:txBody>
            <a:bodyPr wrap="square" rtlCol="0">
              <a:spAutoFit/>
            </a:bodyPr>
            <a:lstStyle/>
            <a:p>
              <a:r>
                <a:rPr lang="hr-HR" sz="2000" dirty="0" smtClean="0"/>
                <a:t>Toplinski učinak dizalice topline</a:t>
              </a:r>
              <a:endParaRPr lang="hr-HR" sz="2000" dirty="0"/>
            </a:p>
          </p:txBody>
        </p:sp>
      </p:grpSp>
      <p:grpSp>
        <p:nvGrpSpPr>
          <p:cNvPr id="14" name="Group 13"/>
          <p:cNvGrpSpPr/>
          <p:nvPr/>
        </p:nvGrpSpPr>
        <p:grpSpPr>
          <a:xfrm>
            <a:off x="6079070" y="969791"/>
            <a:ext cx="1934490" cy="967209"/>
            <a:chOff x="6079070" y="969791"/>
            <a:chExt cx="1934490" cy="967209"/>
          </a:xfrm>
        </p:grpSpPr>
        <p:sp>
          <p:nvSpPr>
            <p:cNvPr id="4" name="Right Arrow 3"/>
            <p:cNvSpPr/>
            <p:nvPr/>
          </p:nvSpPr>
          <p:spPr>
            <a:xfrm rot="15451048">
              <a:off x="5925905" y="1135764"/>
              <a:ext cx="954401" cy="6480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5" name="TextBox 74"/>
            <p:cNvSpPr txBox="1"/>
            <p:nvPr/>
          </p:nvSpPr>
          <p:spPr>
            <a:xfrm>
              <a:off x="6455657" y="969791"/>
              <a:ext cx="1557903" cy="954107"/>
            </a:xfrm>
            <a:prstGeom prst="rect">
              <a:avLst/>
            </a:prstGeom>
            <a:noFill/>
          </p:spPr>
          <p:txBody>
            <a:bodyPr wrap="square" rtlCol="0">
              <a:spAutoFit/>
            </a:bodyPr>
            <a:lstStyle/>
            <a:p>
              <a:pPr algn="ctr"/>
              <a:r>
                <a:rPr lang="hr-HR" sz="1400" dirty="0" smtClean="0"/>
                <a:t>Smanjenje temperature polaznog voda grijanja</a:t>
              </a:r>
              <a:endParaRPr lang="hr-HR" sz="1400" dirty="0"/>
            </a:p>
          </p:txBody>
        </p:sp>
      </p:grpSp>
      <p:grpSp>
        <p:nvGrpSpPr>
          <p:cNvPr id="2" name="Group 1"/>
          <p:cNvGrpSpPr/>
          <p:nvPr/>
        </p:nvGrpSpPr>
        <p:grpSpPr>
          <a:xfrm>
            <a:off x="1834009" y="2211507"/>
            <a:ext cx="4123727" cy="1361509"/>
            <a:chOff x="1834009" y="2211507"/>
            <a:chExt cx="4123727" cy="1361509"/>
          </a:xfrm>
        </p:grpSpPr>
        <p:cxnSp>
          <p:nvCxnSpPr>
            <p:cNvPr id="63" name="Straight Connector 62"/>
            <p:cNvCxnSpPr/>
            <p:nvPr/>
          </p:nvCxnSpPr>
          <p:spPr>
            <a:xfrm flipV="1">
              <a:off x="1834009" y="2319085"/>
              <a:ext cx="3937672" cy="1253931"/>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20571906">
              <a:off x="4399833" y="2211507"/>
              <a:ext cx="1557903" cy="307777"/>
            </a:xfrm>
            <a:prstGeom prst="rect">
              <a:avLst/>
            </a:prstGeom>
            <a:noFill/>
          </p:spPr>
          <p:txBody>
            <a:bodyPr wrap="square" rtlCol="0">
              <a:spAutoFit/>
            </a:bodyPr>
            <a:lstStyle/>
            <a:p>
              <a:pPr algn="ctr"/>
              <a:r>
                <a:rPr lang="hr-HR" sz="1400" dirty="0" err="1" smtClean="0"/>
                <a:t>t</a:t>
              </a:r>
              <a:r>
                <a:rPr lang="hr-HR" sz="1400" baseline="-25000" dirty="0" err="1" smtClean="0"/>
                <a:t>polaz</a:t>
              </a:r>
              <a:r>
                <a:rPr lang="hr-HR" sz="1400" dirty="0" smtClean="0"/>
                <a:t> = 50°C</a:t>
              </a:r>
              <a:endParaRPr lang="hr-HR" sz="1400" dirty="0"/>
            </a:p>
          </p:txBody>
        </p:sp>
      </p:grpSp>
      <p:grpSp>
        <p:nvGrpSpPr>
          <p:cNvPr id="7" name="Group 6"/>
          <p:cNvGrpSpPr/>
          <p:nvPr/>
        </p:nvGrpSpPr>
        <p:grpSpPr>
          <a:xfrm>
            <a:off x="1840910" y="1831565"/>
            <a:ext cx="3978909" cy="1309403"/>
            <a:chOff x="1840910" y="1831565"/>
            <a:chExt cx="3978909" cy="1309403"/>
          </a:xfrm>
        </p:grpSpPr>
        <p:cxnSp>
          <p:nvCxnSpPr>
            <p:cNvPr id="64" name="Straight Connector 63"/>
            <p:cNvCxnSpPr/>
            <p:nvPr/>
          </p:nvCxnSpPr>
          <p:spPr>
            <a:xfrm flipV="1">
              <a:off x="1840910" y="1887037"/>
              <a:ext cx="3937672" cy="1253931"/>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rot="20571906">
              <a:off x="4261916" y="1831565"/>
              <a:ext cx="1557903" cy="307777"/>
            </a:xfrm>
            <a:prstGeom prst="rect">
              <a:avLst/>
            </a:prstGeom>
            <a:noFill/>
          </p:spPr>
          <p:txBody>
            <a:bodyPr wrap="square" rtlCol="0">
              <a:spAutoFit/>
            </a:bodyPr>
            <a:lstStyle/>
            <a:p>
              <a:pPr algn="ctr"/>
              <a:r>
                <a:rPr lang="hr-HR" sz="1400" dirty="0" err="1" smtClean="0"/>
                <a:t>t</a:t>
              </a:r>
              <a:r>
                <a:rPr lang="hr-HR" sz="1400" baseline="-25000" dirty="0" err="1" smtClean="0"/>
                <a:t>polaz</a:t>
              </a:r>
              <a:r>
                <a:rPr lang="hr-HR" sz="1400" dirty="0" smtClean="0"/>
                <a:t> = 45°C</a:t>
              </a:r>
              <a:endParaRPr lang="hr-HR" sz="1400" dirty="0"/>
            </a:p>
          </p:txBody>
        </p:sp>
      </p:grpSp>
      <p:grpSp>
        <p:nvGrpSpPr>
          <p:cNvPr id="9" name="Group 8"/>
          <p:cNvGrpSpPr/>
          <p:nvPr/>
        </p:nvGrpSpPr>
        <p:grpSpPr>
          <a:xfrm>
            <a:off x="1834009" y="1480947"/>
            <a:ext cx="3937672" cy="1299981"/>
            <a:chOff x="1834009" y="1480947"/>
            <a:chExt cx="3937672" cy="1299981"/>
          </a:xfrm>
        </p:grpSpPr>
        <p:cxnSp>
          <p:nvCxnSpPr>
            <p:cNvPr id="22" name="Straight Connector 21"/>
            <p:cNvCxnSpPr/>
            <p:nvPr/>
          </p:nvCxnSpPr>
          <p:spPr>
            <a:xfrm flipV="1">
              <a:off x="1834009" y="1526997"/>
              <a:ext cx="3937672" cy="1253931"/>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rot="20571906">
              <a:off x="4155460" y="1480947"/>
              <a:ext cx="1557903" cy="307777"/>
            </a:xfrm>
            <a:prstGeom prst="rect">
              <a:avLst/>
            </a:prstGeom>
            <a:noFill/>
          </p:spPr>
          <p:txBody>
            <a:bodyPr wrap="square" rtlCol="0">
              <a:spAutoFit/>
            </a:bodyPr>
            <a:lstStyle/>
            <a:p>
              <a:pPr algn="ctr"/>
              <a:r>
                <a:rPr lang="hr-HR" sz="1400" dirty="0" err="1" smtClean="0"/>
                <a:t>t</a:t>
              </a:r>
              <a:r>
                <a:rPr lang="hr-HR" sz="1400" baseline="-25000" dirty="0" err="1" smtClean="0"/>
                <a:t>polaz</a:t>
              </a:r>
              <a:r>
                <a:rPr lang="hr-HR" sz="1400" dirty="0" smtClean="0"/>
                <a:t> = 35°C</a:t>
              </a:r>
              <a:endParaRPr lang="hr-HR" sz="1400" dirty="0"/>
            </a:p>
          </p:txBody>
        </p:sp>
      </p:grpSp>
      <p:grpSp>
        <p:nvGrpSpPr>
          <p:cNvPr id="12" name="Group 11"/>
          <p:cNvGrpSpPr/>
          <p:nvPr/>
        </p:nvGrpSpPr>
        <p:grpSpPr>
          <a:xfrm>
            <a:off x="1847811" y="1130773"/>
            <a:ext cx="3937672" cy="1265389"/>
            <a:chOff x="1847811" y="1130773"/>
            <a:chExt cx="3937672" cy="1265389"/>
          </a:xfrm>
        </p:grpSpPr>
        <p:cxnSp>
          <p:nvCxnSpPr>
            <p:cNvPr id="65" name="Straight Connector 64"/>
            <p:cNvCxnSpPr/>
            <p:nvPr/>
          </p:nvCxnSpPr>
          <p:spPr>
            <a:xfrm flipV="1">
              <a:off x="1847811" y="1142231"/>
              <a:ext cx="3937672" cy="1253931"/>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rot="20571906">
              <a:off x="4037654" y="1130773"/>
              <a:ext cx="1557903" cy="307777"/>
            </a:xfrm>
            <a:prstGeom prst="rect">
              <a:avLst/>
            </a:prstGeom>
            <a:noFill/>
          </p:spPr>
          <p:txBody>
            <a:bodyPr wrap="square" rtlCol="0">
              <a:spAutoFit/>
            </a:bodyPr>
            <a:lstStyle/>
            <a:p>
              <a:pPr algn="ctr"/>
              <a:r>
                <a:rPr lang="hr-HR" sz="1400" dirty="0" err="1" smtClean="0"/>
                <a:t>t</a:t>
              </a:r>
              <a:r>
                <a:rPr lang="hr-HR" sz="1400" baseline="-25000" dirty="0" err="1" smtClean="0"/>
                <a:t>polaz</a:t>
              </a:r>
              <a:r>
                <a:rPr lang="hr-HR" sz="1400" dirty="0" smtClean="0"/>
                <a:t> = 30°C</a:t>
              </a:r>
              <a:endParaRPr lang="hr-HR" sz="1400" dirty="0"/>
            </a:p>
          </p:txBody>
        </p:sp>
      </p:grpSp>
      <p:sp>
        <p:nvSpPr>
          <p:cNvPr id="41" name="TextBox 40"/>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834009" y="1301011"/>
            <a:ext cx="5400600" cy="2826593"/>
            <a:chOff x="1395264" y="1970559"/>
            <a:chExt cx="6561112" cy="2826593"/>
          </a:xfrm>
        </p:grpSpPr>
        <p:cxnSp>
          <p:nvCxnSpPr>
            <p:cNvPr id="5" name="Straight Arrow Connector 4"/>
            <p:cNvCxnSpPr/>
            <p:nvPr/>
          </p:nvCxnSpPr>
          <p:spPr>
            <a:xfrm>
              <a:off x="1403648" y="4797152"/>
              <a:ext cx="6552728"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1395264" y="1970559"/>
              <a:ext cx="8384" cy="2816696"/>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6888775" y="4172620"/>
            <a:ext cx="1606313" cy="584775"/>
          </a:xfrm>
          <a:prstGeom prst="rect">
            <a:avLst/>
          </a:prstGeom>
          <a:noFill/>
        </p:spPr>
        <p:txBody>
          <a:bodyPr wrap="square" rtlCol="0">
            <a:spAutoFit/>
          </a:bodyPr>
          <a:lstStyle/>
          <a:p>
            <a:r>
              <a:rPr lang="hr-HR" sz="1600" b="1" dirty="0" smtClean="0"/>
              <a:t>Temperatura vanjskog zraka</a:t>
            </a:r>
            <a:endParaRPr lang="hr-HR" sz="1600" b="1" dirty="0"/>
          </a:p>
        </p:txBody>
      </p:sp>
      <p:grpSp>
        <p:nvGrpSpPr>
          <p:cNvPr id="90" name="Group 89"/>
          <p:cNvGrpSpPr/>
          <p:nvPr/>
        </p:nvGrpSpPr>
        <p:grpSpPr>
          <a:xfrm>
            <a:off x="2694800" y="4091407"/>
            <a:ext cx="605171" cy="403657"/>
            <a:chOff x="2615100" y="4532752"/>
            <a:chExt cx="605171" cy="403657"/>
          </a:xfrm>
        </p:grpSpPr>
        <p:cxnSp>
          <p:nvCxnSpPr>
            <p:cNvPr id="13" name="Straight Connector 12"/>
            <p:cNvCxnSpPr/>
            <p:nvPr/>
          </p:nvCxnSpPr>
          <p:spPr>
            <a:xfrm>
              <a:off x="2754990"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615100" y="4597855"/>
              <a:ext cx="605171" cy="338554"/>
            </a:xfrm>
            <a:prstGeom prst="rect">
              <a:avLst/>
            </a:prstGeom>
            <a:noFill/>
          </p:spPr>
          <p:txBody>
            <a:bodyPr wrap="square" rtlCol="0">
              <a:spAutoFit/>
            </a:bodyPr>
            <a:lstStyle/>
            <a:p>
              <a:r>
                <a:rPr lang="hr-HR" sz="1600" dirty="0" smtClean="0"/>
                <a:t>0°C</a:t>
              </a:r>
              <a:endParaRPr lang="hr-HR" sz="1600" dirty="0"/>
            </a:p>
          </p:txBody>
        </p:sp>
      </p:grpSp>
      <p:grpSp>
        <p:nvGrpSpPr>
          <p:cNvPr id="91" name="Group 90"/>
          <p:cNvGrpSpPr/>
          <p:nvPr/>
        </p:nvGrpSpPr>
        <p:grpSpPr>
          <a:xfrm>
            <a:off x="1563180" y="4058585"/>
            <a:ext cx="601231" cy="424375"/>
            <a:chOff x="1483480" y="4499930"/>
            <a:chExt cx="601231" cy="424375"/>
          </a:xfrm>
        </p:grpSpPr>
        <p:sp>
          <p:nvSpPr>
            <p:cNvPr id="11" name="TextBox 10"/>
            <p:cNvSpPr txBox="1"/>
            <p:nvPr/>
          </p:nvSpPr>
          <p:spPr>
            <a:xfrm>
              <a:off x="1483480" y="4585751"/>
              <a:ext cx="601231" cy="338554"/>
            </a:xfrm>
            <a:prstGeom prst="rect">
              <a:avLst/>
            </a:prstGeom>
            <a:noFill/>
          </p:spPr>
          <p:txBody>
            <a:bodyPr wrap="square" rtlCol="0">
              <a:spAutoFit/>
            </a:bodyPr>
            <a:lstStyle/>
            <a:p>
              <a:r>
                <a:rPr lang="hr-HR" sz="1600" dirty="0" smtClean="0"/>
                <a:t>-7°C</a:t>
              </a:r>
              <a:endParaRPr lang="hr-HR" sz="1600" dirty="0"/>
            </a:p>
          </p:txBody>
        </p:sp>
        <p:cxnSp>
          <p:nvCxnSpPr>
            <p:cNvPr id="18" name="Straight Connector 17"/>
            <p:cNvCxnSpPr/>
            <p:nvPr/>
          </p:nvCxnSpPr>
          <p:spPr>
            <a:xfrm>
              <a:off x="1754309" y="4499930"/>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5434409" y="4078380"/>
            <a:ext cx="583497" cy="400664"/>
            <a:chOff x="5354709" y="4519725"/>
            <a:chExt cx="583497" cy="400664"/>
          </a:xfrm>
        </p:grpSpPr>
        <p:cxnSp>
          <p:nvCxnSpPr>
            <p:cNvPr id="16" name="Straight Connector 15"/>
            <p:cNvCxnSpPr/>
            <p:nvPr/>
          </p:nvCxnSpPr>
          <p:spPr>
            <a:xfrm>
              <a:off x="5570733" y="4519725"/>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54709" y="4581835"/>
              <a:ext cx="583497" cy="338554"/>
            </a:xfrm>
            <a:prstGeom prst="rect">
              <a:avLst/>
            </a:prstGeom>
            <a:noFill/>
          </p:spPr>
          <p:txBody>
            <a:bodyPr wrap="square" rtlCol="0">
              <a:spAutoFit/>
            </a:bodyPr>
            <a:lstStyle/>
            <a:p>
              <a:r>
                <a:rPr lang="hr-HR" sz="1600" dirty="0" smtClean="0"/>
                <a:t>20°C</a:t>
              </a:r>
              <a:endParaRPr lang="hr-HR" sz="1600" dirty="0"/>
            </a:p>
          </p:txBody>
        </p:sp>
      </p:grpSp>
      <p:sp>
        <p:nvSpPr>
          <p:cNvPr id="20" name="TextBox 19"/>
          <p:cNvSpPr txBox="1"/>
          <p:nvPr/>
        </p:nvSpPr>
        <p:spPr>
          <a:xfrm>
            <a:off x="852778" y="969791"/>
            <a:ext cx="967429" cy="830997"/>
          </a:xfrm>
          <a:prstGeom prst="rect">
            <a:avLst/>
          </a:prstGeom>
          <a:noFill/>
        </p:spPr>
        <p:txBody>
          <a:bodyPr wrap="square" rtlCol="0">
            <a:spAutoFit/>
          </a:bodyPr>
          <a:lstStyle/>
          <a:p>
            <a:pPr algn="ctr"/>
            <a:r>
              <a:rPr lang="hr-HR" sz="1600" b="1" dirty="0" smtClean="0"/>
              <a:t>Faktor grijanja</a:t>
            </a:r>
          </a:p>
          <a:p>
            <a:pPr algn="ctr"/>
            <a:r>
              <a:rPr lang="hr-HR" sz="1600" b="1" dirty="0" smtClean="0"/>
              <a:t>COP</a:t>
            </a:r>
          </a:p>
        </p:txBody>
      </p:sp>
      <p:grpSp>
        <p:nvGrpSpPr>
          <p:cNvPr id="89" name="Group 88"/>
          <p:cNvGrpSpPr/>
          <p:nvPr/>
        </p:nvGrpSpPr>
        <p:grpSpPr>
          <a:xfrm>
            <a:off x="3665862" y="4091407"/>
            <a:ext cx="605171" cy="403657"/>
            <a:chOff x="3586162" y="4532752"/>
            <a:chExt cx="605171" cy="403657"/>
          </a:xfrm>
        </p:grpSpPr>
        <p:cxnSp>
          <p:nvCxnSpPr>
            <p:cNvPr id="51" name="Straight Connector 50"/>
            <p:cNvCxnSpPr/>
            <p:nvPr/>
          </p:nvCxnSpPr>
          <p:spPr>
            <a:xfrm>
              <a:off x="3726052" y="4532752"/>
              <a:ext cx="0" cy="118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586162" y="4597855"/>
              <a:ext cx="605171" cy="338554"/>
            </a:xfrm>
            <a:prstGeom prst="rect">
              <a:avLst/>
            </a:prstGeom>
            <a:noFill/>
          </p:spPr>
          <p:txBody>
            <a:bodyPr wrap="square" rtlCol="0">
              <a:spAutoFit/>
            </a:bodyPr>
            <a:lstStyle/>
            <a:p>
              <a:r>
                <a:rPr lang="hr-HR" sz="1600" dirty="0"/>
                <a:t>7</a:t>
              </a:r>
              <a:r>
                <a:rPr lang="hr-HR" sz="1600" dirty="0" smtClean="0"/>
                <a:t>°C</a:t>
              </a:r>
              <a:endParaRPr lang="hr-HR" sz="1600" dirty="0"/>
            </a:p>
          </p:txBody>
        </p:sp>
      </p:grpSp>
      <p:grpSp>
        <p:nvGrpSpPr>
          <p:cNvPr id="15" name="Group 14"/>
          <p:cNvGrpSpPr/>
          <p:nvPr/>
        </p:nvGrpSpPr>
        <p:grpSpPr>
          <a:xfrm>
            <a:off x="1547664" y="5423703"/>
            <a:ext cx="2341433" cy="1387634"/>
            <a:chOff x="1547664" y="5423703"/>
            <a:chExt cx="2341433" cy="1387634"/>
          </a:xfrm>
        </p:grpSpPr>
        <p:sp>
          <p:nvSpPr>
            <p:cNvPr id="3" name="Down Arrow 2"/>
            <p:cNvSpPr/>
            <p:nvPr/>
          </p:nvSpPr>
          <p:spPr>
            <a:xfrm>
              <a:off x="1547664" y="5423703"/>
              <a:ext cx="2341433" cy="1387634"/>
            </a:xfrm>
            <a:prstGeom prst="downArrow">
              <a:avLst>
                <a:gd name="adj1" fmla="val 7020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8" name="TextBox 57"/>
            <p:cNvSpPr txBox="1"/>
            <p:nvPr/>
          </p:nvSpPr>
          <p:spPr>
            <a:xfrm>
              <a:off x="1968191" y="5506150"/>
              <a:ext cx="1557903" cy="1015663"/>
            </a:xfrm>
            <a:prstGeom prst="rect">
              <a:avLst/>
            </a:prstGeom>
            <a:noFill/>
          </p:spPr>
          <p:txBody>
            <a:bodyPr wrap="square" rtlCol="0">
              <a:spAutoFit/>
            </a:bodyPr>
            <a:lstStyle/>
            <a:p>
              <a:pPr algn="ctr"/>
              <a:r>
                <a:rPr lang="hr-HR" sz="2000" dirty="0" smtClean="0"/>
                <a:t>temperatura vode u krugu grijanja</a:t>
              </a:r>
              <a:endParaRPr lang="hr-HR" sz="2000" dirty="0"/>
            </a:p>
          </p:txBody>
        </p:sp>
      </p:grpSp>
      <p:grpSp>
        <p:nvGrpSpPr>
          <p:cNvPr id="21" name="Group 20"/>
          <p:cNvGrpSpPr/>
          <p:nvPr/>
        </p:nvGrpSpPr>
        <p:grpSpPr>
          <a:xfrm>
            <a:off x="4191333" y="5153584"/>
            <a:ext cx="2341433" cy="1387634"/>
            <a:chOff x="4191333" y="5153584"/>
            <a:chExt cx="2341433" cy="1387634"/>
          </a:xfrm>
        </p:grpSpPr>
        <p:sp>
          <p:nvSpPr>
            <p:cNvPr id="62" name="Down Arrow 61"/>
            <p:cNvSpPr/>
            <p:nvPr/>
          </p:nvSpPr>
          <p:spPr>
            <a:xfrm rot="10800000">
              <a:off x="4191333" y="5153584"/>
              <a:ext cx="2341433" cy="1387634"/>
            </a:xfrm>
            <a:prstGeom prst="downArrow">
              <a:avLst>
                <a:gd name="adj1" fmla="val 70209"/>
                <a:gd name="adj2" fmla="val 500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hr-HR"/>
            </a:p>
          </p:txBody>
        </p:sp>
        <p:sp>
          <p:nvSpPr>
            <p:cNvPr id="59" name="TextBox 58"/>
            <p:cNvSpPr txBox="1"/>
            <p:nvPr/>
          </p:nvSpPr>
          <p:spPr>
            <a:xfrm>
              <a:off x="4458273" y="5560187"/>
              <a:ext cx="1895630" cy="707886"/>
            </a:xfrm>
            <a:prstGeom prst="rect">
              <a:avLst/>
            </a:prstGeom>
            <a:noFill/>
          </p:spPr>
          <p:txBody>
            <a:bodyPr wrap="square" rtlCol="0">
              <a:spAutoFit/>
            </a:bodyPr>
            <a:lstStyle/>
            <a:p>
              <a:pPr algn="ctr"/>
              <a:r>
                <a:rPr lang="hr-HR" sz="2000" dirty="0" smtClean="0"/>
                <a:t>COP dizalice topline</a:t>
              </a:r>
              <a:endParaRPr lang="hr-HR" sz="2000" dirty="0"/>
            </a:p>
          </p:txBody>
        </p:sp>
      </p:grpSp>
      <p:grpSp>
        <p:nvGrpSpPr>
          <p:cNvPr id="14" name="Group 13"/>
          <p:cNvGrpSpPr/>
          <p:nvPr/>
        </p:nvGrpSpPr>
        <p:grpSpPr>
          <a:xfrm>
            <a:off x="6079070" y="969791"/>
            <a:ext cx="1934490" cy="967209"/>
            <a:chOff x="6079070" y="969791"/>
            <a:chExt cx="1934490" cy="967209"/>
          </a:xfrm>
        </p:grpSpPr>
        <p:sp>
          <p:nvSpPr>
            <p:cNvPr id="4" name="Right Arrow 3"/>
            <p:cNvSpPr/>
            <p:nvPr/>
          </p:nvSpPr>
          <p:spPr>
            <a:xfrm rot="15451048">
              <a:off x="5925905" y="1135764"/>
              <a:ext cx="954401" cy="64807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5" name="TextBox 74"/>
            <p:cNvSpPr txBox="1"/>
            <p:nvPr/>
          </p:nvSpPr>
          <p:spPr>
            <a:xfrm>
              <a:off x="6455657" y="969791"/>
              <a:ext cx="1557903" cy="954107"/>
            </a:xfrm>
            <a:prstGeom prst="rect">
              <a:avLst/>
            </a:prstGeom>
            <a:noFill/>
          </p:spPr>
          <p:txBody>
            <a:bodyPr wrap="square" rtlCol="0">
              <a:spAutoFit/>
            </a:bodyPr>
            <a:lstStyle/>
            <a:p>
              <a:pPr algn="ctr"/>
              <a:r>
                <a:rPr lang="hr-HR" sz="1400" dirty="0" smtClean="0"/>
                <a:t>Smanjenje temperature polaznog voda grijanja</a:t>
              </a:r>
              <a:endParaRPr lang="hr-HR" sz="1400" dirty="0"/>
            </a:p>
          </p:txBody>
        </p:sp>
      </p:grpSp>
      <p:grpSp>
        <p:nvGrpSpPr>
          <p:cNvPr id="2" name="Group 1"/>
          <p:cNvGrpSpPr/>
          <p:nvPr/>
        </p:nvGrpSpPr>
        <p:grpSpPr>
          <a:xfrm>
            <a:off x="1834009" y="2211507"/>
            <a:ext cx="4123727" cy="1361509"/>
            <a:chOff x="1834009" y="2211507"/>
            <a:chExt cx="4123727" cy="1361509"/>
          </a:xfrm>
        </p:grpSpPr>
        <p:cxnSp>
          <p:nvCxnSpPr>
            <p:cNvPr id="63" name="Straight Connector 62"/>
            <p:cNvCxnSpPr/>
            <p:nvPr/>
          </p:nvCxnSpPr>
          <p:spPr>
            <a:xfrm flipV="1">
              <a:off x="1834009" y="2319085"/>
              <a:ext cx="3937672" cy="1253931"/>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rot="20571906">
              <a:off x="4399833" y="2211507"/>
              <a:ext cx="1557903" cy="307777"/>
            </a:xfrm>
            <a:prstGeom prst="rect">
              <a:avLst/>
            </a:prstGeom>
            <a:noFill/>
          </p:spPr>
          <p:txBody>
            <a:bodyPr wrap="square" rtlCol="0">
              <a:spAutoFit/>
            </a:bodyPr>
            <a:lstStyle/>
            <a:p>
              <a:pPr algn="ctr"/>
              <a:r>
                <a:rPr lang="hr-HR" sz="1400" dirty="0" err="1" smtClean="0"/>
                <a:t>t</a:t>
              </a:r>
              <a:r>
                <a:rPr lang="hr-HR" sz="1400" baseline="-25000" dirty="0" err="1" smtClean="0"/>
                <a:t>polaz</a:t>
              </a:r>
              <a:r>
                <a:rPr lang="hr-HR" sz="1400" dirty="0" smtClean="0"/>
                <a:t> = 50°C</a:t>
              </a:r>
              <a:endParaRPr lang="hr-HR" sz="1400" dirty="0"/>
            </a:p>
          </p:txBody>
        </p:sp>
      </p:grpSp>
      <p:grpSp>
        <p:nvGrpSpPr>
          <p:cNvPr id="7" name="Group 6"/>
          <p:cNvGrpSpPr/>
          <p:nvPr/>
        </p:nvGrpSpPr>
        <p:grpSpPr>
          <a:xfrm>
            <a:off x="1840910" y="1831565"/>
            <a:ext cx="3978909" cy="1309403"/>
            <a:chOff x="1840910" y="1831565"/>
            <a:chExt cx="3978909" cy="1309403"/>
          </a:xfrm>
        </p:grpSpPr>
        <p:cxnSp>
          <p:nvCxnSpPr>
            <p:cNvPr id="64" name="Straight Connector 63"/>
            <p:cNvCxnSpPr/>
            <p:nvPr/>
          </p:nvCxnSpPr>
          <p:spPr>
            <a:xfrm flipV="1">
              <a:off x="1840910" y="1887037"/>
              <a:ext cx="3937672" cy="1253931"/>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rot="20571906">
              <a:off x="4261916" y="1831565"/>
              <a:ext cx="1557903" cy="307777"/>
            </a:xfrm>
            <a:prstGeom prst="rect">
              <a:avLst/>
            </a:prstGeom>
            <a:noFill/>
          </p:spPr>
          <p:txBody>
            <a:bodyPr wrap="square" rtlCol="0">
              <a:spAutoFit/>
            </a:bodyPr>
            <a:lstStyle/>
            <a:p>
              <a:pPr algn="ctr"/>
              <a:r>
                <a:rPr lang="hr-HR" sz="1400" dirty="0" err="1" smtClean="0"/>
                <a:t>t</a:t>
              </a:r>
              <a:r>
                <a:rPr lang="hr-HR" sz="1400" baseline="-25000" dirty="0" err="1" smtClean="0"/>
                <a:t>polaz</a:t>
              </a:r>
              <a:r>
                <a:rPr lang="hr-HR" sz="1400" dirty="0" smtClean="0"/>
                <a:t> = 45°C</a:t>
              </a:r>
              <a:endParaRPr lang="hr-HR" sz="1400" dirty="0"/>
            </a:p>
          </p:txBody>
        </p:sp>
      </p:grpSp>
      <p:grpSp>
        <p:nvGrpSpPr>
          <p:cNvPr id="9" name="Group 8"/>
          <p:cNvGrpSpPr/>
          <p:nvPr/>
        </p:nvGrpSpPr>
        <p:grpSpPr>
          <a:xfrm>
            <a:off x="1834009" y="1480947"/>
            <a:ext cx="3937672" cy="1299981"/>
            <a:chOff x="1834009" y="1480947"/>
            <a:chExt cx="3937672" cy="1299981"/>
          </a:xfrm>
        </p:grpSpPr>
        <p:cxnSp>
          <p:nvCxnSpPr>
            <p:cNvPr id="22" name="Straight Connector 21"/>
            <p:cNvCxnSpPr/>
            <p:nvPr/>
          </p:nvCxnSpPr>
          <p:spPr>
            <a:xfrm flipV="1">
              <a:off x="1834009" y="1526997"/>
              <a:ext cx="3937672" cy="1253931"/>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rot="20571906">
              <a:off x="4155460" y="1480947"/>
              <a:ext cx="1557903" cy="307777"/>
            </a:xfrm>
            <a:prstGeom prst="rect">
              <a:avLst/>
            </a:prstGeom>
            <a:noFill/>
          </p:spPr>
          <p:txBody>
            <a:bodyPr wrap="square" rtlCol="0">
              <a:spAutoFit/>
            </a:bodyPr>
            <a:lstStyle/>
            <a:p>
              <a:pPr algn="ctr"/>
              <a:r>
                <a:rPr lang="hr-HR" sz="1400" dirty="0" err="1" smtClean="0"/>
                <a:t>t</a:t>
              </a:r>
              <a:r>
                <a:rPr lang="hr-HR" sz="1400" baseline="-25000" dirty="0" err="1" smtClean="0"/>
                <a:t>polaz</a:t>
              </a:r>
              <a:r>
                <a:rPr lang="hr-HR" sz="1400" dirty="0" smtClean="0"/>
                <a:t> = 35°C</a:t>
              </a:r>
              <a:endParaRPr lang="hr-HR" sz="1400" dirty="0"/>
            </a:p>
          </p:txBody>
        </p:sp>
      </p:grpSp>
      <p:grpSp>
        <p:nvGrpSpPr>
          <p:cNvPr id="12" name="Group 11"/>
          <p:cNvGrpSpPr/>
          <p:nvPr/>
        </p:nvGrpSpPr>
        <p:grpSpPr>
          <a:xfrm>
            <a:off x="1847811" y="1130773"/>
            <a:ext cx="3937672" cy="1265389"/>
            <a:chOff x="1847811" y="1130773"/>
            <a:chExt cx="3937672" cy="1265389"/>
          </a:xfrm>
        </p:grpSpPr>
        <p:cxnSp>
          <p:nvCxnSpPr>
            <p:cNvPr id="65" name="Straight Connector 64"/>
            <p:cNvCxnSpPr/>
            <p:nvPr/>
          </p:nvCxnSpPr>
          <p:spPr>
            <a:xfrm flipV="1">
              <a:off x="1847811" y="1142231"/>
              <a:ext cx="3937672" cy="1253931"/>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rot="20571906">
              <a:off x="4037654" y="1130773"/>
              <a:ext cx="1557903" cy="307777"/>
            </a:xfrm>
            <a:prstGeom prst="rect">
              <a:avLst/>
            </a:prstGeom>
            <a:noFill/>
          </p:spPr>
          <p:txBody>
            <a:bodyPr wrap="square" rtlCol="0">
              <a:spAutoFit/>
            </a:bodyPr>
            <a:lstStyle/>
            <a:p>
              <a:pPr algn="ctr"/>
              <a:r>
                <a:rPr lang="hr-HR" sz="1400" dirty="0" err="1" smtClean="0"/>
                <a:t>t</a:t>
              </a:r>
              <a:r>
                <a:rPr lang="hr-HR" sz="1400" baseline="-25000" dirty="0" err="1" smtClean="0"/>
                <a:t>polaz</a:t>
              </a:r>
              <a:r>
                <a:rPr lang="hr-HR" sz="1400" dirty="0" smtClean="0"/>
                <a:t> = 30°C</a:t>
              </a:r>
              <a:endParaRPr lang="hr-HR" sz="1400" dirty="0"/>
            </a:p>
          </p:txBody>
        </p:sp>
      </p:grpSp>
      <p:sp>
        <p:nvSpPr>
          <p:cNvPr id="41" name="TextBox 40"/>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338513"/>
            <a:ext cx="8229600" cy="2049462"/>
          </a:xfrm>
          <a:prstGeom prst="rect">
            <a:avLst/>
          </a:prstGeom>
        </p:spPr>
        <p:txBody>
          <a:bodyPr/>
          <a:lstStyle/>
          <a:p>
            <a:pPr marL="0" indent="0">
              <a:buNone/>
            </a:pPr>
            <a:r>
              <a:rPr lang="vi-VN" sz="1400" dirty="0">
                <a:latin typeface="Arial" panose="020B0604020202020204" pitchFamily="34" charset="0"/>
                <a:cs typeface="Arial" panose="020B0604020202020204" pitchFamily="34" charset="0"/>
              </a:rPr>
              <a:t>Danski strateški istraživački centar za </a:t>
            </a:r>
            <a:r>
              <a:rPr lang="hr-HR" sz="1400" dirty="0">
                <a:latin typeface="Arial" panose="020B0604020202020204" pitchFamily="34" charset="0"/>
                <a:cs typeface="Arial" panose="020B0604020202020204" pitchFamily="34" charset="0"/>
              </a:rPr>
              <a:t>0</a:t>
            </a:r>
            <a:r>
              <a:rPr lang="hr-HR" sz="1400" dirty="0" smtClean="0">
                <a:latin typeface="Arial" panose="020B0604020202020204" pitchFamily="34" charset="0"/>
                <a:cs typeface="Arial" panose="020B0604020202020204" pitchFamily="34" charset="0"/>
              </a:rPr>
              <a:t>EZ, </a:t>
            </a:r>
            <a:r>
              <a:rPr lang="vi-VN" sz="1400" dirty="0" smtClean="0">
                <a:latin typeface="Arial" panose="020B0604020202020204" pitchFamily="34" charset="0"/>
                <a:cs typeface="Arial" panose="020B0604020202020204" pitchFamily="34" charset="0"/>
              </a:rPr>
              <a:t>temelji </a:t>
            </a:r>
            <a:r>
              <a:rPr lang="vi-VN" sz="1400" dirty="0">
                <a:latin typeface="Arial" panose="020B0604020202020204" pitchFamily="34" charset="0"/>
                <a:cs typeface="Arial" panose="020B0604020202020204" pitchFamily="34" charset="0"/>
              </a:rPr>
              <a:t>svoje aktivnosti na </a:t>
            </a:r>
            <a:r>
              <a:rPr lang="vi-VN" sz="1400" dirty="0" smtClean="0">
                <a:latin typeface="Arial" panose="020B0604020202020204" pitchFamily="34" charset="0"/>
                <a:cs typeface="Arial" panose="020B0604020202020204" pitchFamily="34" charset="0"/>
              </a:rPr>
              <a:t>sl</a:t>
            </a:r>
            <a:r>
              <a:rPr lang="hr-HR" sz="1400" dirty="0" smtClean="0">
                <a:latin typeface="Arial" panose="020B0604020202020204" pitchFamily="34" charset="0"/>
                <a:cs typeface="Arial" panose="020B0604020202020204" pitchFamily="34" charset="0"/>
              </a:rPr>
              <a:t>i</a:t>
            </a:r>
            <a:r>
              <a:rPr lang="vi-VN" sz="1400" dirty="0" smtClean="0">
                <a:latin typeface="Arial" panose="020B0604020202020204" pitchFamily="34" charset="0"/>
                <a:cs typeface="Arial" panose="020B0604020202020204" pitchFamily="34" charset="0"/>
              </a:rPr>
              <a:t>jedećoj </a:t>
            </a:r>
            <a:r>
              <a:rPr lang="vi-VN" sz="1400" dirty="0">
                <a:latin typeface="Arial" panose="020B0604020202020204" pitchFamily="34" charset="0"/>
                <a:cs typeface="Arial" panose="020B0604020202020204" pitchFamily="34" charset="0"/>
              </a:rPr>
              <a:t>definiciji </a:t>
            </a:r>
            <a:r>
              <a:rPr lang="vi-VN" sz="1400" dirty="0" smtClean="0">
                <a:latin typeface="Arial" panose="020B0604020202020204" pitchFamily="34" charset="0"/>
                <a:cs typeface="Arial" panose="020B0604020202020204" pitchFamily="34" charset="0"/>
              </a:rPr>
              <a:t>nul</a:t>
            </a:r>
            <a:r>
              <a:rPr lang="hr-HR" sz="1400" dirty="0" smtClean="0">
                <a:latin typeface="Arial" panose="020B0604020202020204" pitchFamily="34" charset="0"/>
                <a:cs typeface="Arial" panose="020B0604020202020204" pitchFamily="34" charset="0"/>
              </a:rPr>
              <a:t> </a:t>
            </a:r>
            <a:r>
              <a:rPr lang="vi-VN" sz="1400" dirty="0" smtClean="0">
                <a:latin typeface="Arial" panose="020B0604020202020204" pitchFamily="34" charset="0"/>
                <a:cs typeface="Arial" panose="020B0604020202020204" pitchFamily="34" charset="0"/>
              </a:rPr>
              <a:t>energetske </a:t>
            </a:r>
            <a:r>
              <a:rPr lang="hr-HR" sz="1400" dirty="0" smtClean="0">
                <a:latin typeface="Arial" panose="020B0604020202020204" pitchFamily="34" charset="0"/>
                <a:cs typeface="Arial" panose="020B0604020202020204" pitchFamily="34" charset="0"/>
              </a:rPr>
              <a:t>zgrade</a:t>
            </a:r>
            <a:r>
              <a:rPr lang="vi-VN" sz="1400" dirty="0" smtClean="0">
                <a:latin typeface="Arial" panose="020B0604020202020204" pitchFamily="34" charset="0"/>
                <a:cs typeface="Arial" panose="020B0604020202020204" pitchFamily="34" charset="0"/>
              </a:rPr>
              <a:t>:</a:t>
            </a:r>
            <a:endParaRPr lang="hr-HR" sz="1400" dirty="0" smtClean="0">
              <a:latin typeface="Arial" panose="020B0604020202020204" pitchFamily="34" charset="0"/>
              <a:cs typeface="Arial" panose="020B0604020202020204" pitchFamily="34" charset="0"/>
            </a:endParaRPr>
          </a:p>
          <a:p>
            <a:pPr marL="0" indent="0">
              <a:buNone/>
            </a:pPr>
            <a:r>
              <a:rPr lang="hr-HR" sz="1400" b="0" i="1" dirty="0" smtClean="0">
                <a:latin typeface="Arial" panose="020B0604020202020204" pitchFamily="34" charset="0"/>
                <a:cs typeface="Arial" panose="020B0604020202020204" pitchFamily="34" charset="0"/>
              </a:rPr>
              <a:t>„0EZ zgrade </a:t>
            </a:r>
            <a:r>
              <a:rPr lang="hr-HR" sz="1400" b="0" i="1" dirty="0">
                <a:latin typeface="Arial" panose="020B0604020202020204" pitchFamily="34" charset="0"/>
                <a:cs typeface="Arial" panose="020B0604020202020204" pitchFamily="34" charset="0"/>
              </a:rPr>
              <a:t>su zgrade </a:t>
            </a:r>
            <a:r>
              <a:rPr lang="hr-HR" sz="1400" b="0" i="1" dirty="0" smtClean="0">
                <a:latin typeface="Arial" panose="020B0604020202020204" pitchFamily="34" charset="0"/>
                <a:cs typeface="Arial" panose="020B0604020202020204" pitchFamily="34" charset="0"/>
              </a:rPr>
              <a:t>projektirane s </a:t>
            </a:r>
            <a:r>
              <a:rPr lang="hr-HR" sz="1400" b="0" i="1" dirty="0">
                <a:latin typeface="Arial" panose="020B0604020202020204" pitchFamily="34" charset="0"/>
                <a:cs typeface="Arial" panose="020B0604020202020204" pitchFamily="34" charset="0"/>
              </a:rPr>
              <a:t>niskom </a:t>
            </a:r>
            <a:r>
              <a:rPr lang="hr-HR" sz="1400" b="0" i="1" dirty="0" smtClean="0">
                <a:latin typeface="Arial" panose="020B0604020202020204" pitchFamily="34" charset="0"/>
                <a:cs typeface="Arial" panose="020B0604020202020204" pitchFamily="34" charset="0"/>
              </a:rPr>
              <a:t>razinom  potreba za energijom ,a ta energija je pokrivena ne-fosilnim  izvorima energije</a:t>
            </a:r>
            <a:r>
              <a:rPr lang="hr-HR" sz="1400" b="0" i="1" dirty="0">
                <a:latin typeface="Arial" panose="020B0604020202020204" pitchFamily="34" charset="0"/>
                <a:cs typeface="Arial" panose="020B0604020202020204" pitchFamily="34" charset="0"/>
              </a:rPr>
              <a:t>. Stoga se </a:t>
            </a:r>
            <a:r>
              <a:rPr lang="hr-HR" sz="1400" b="0" i="1" dirty="0" smtClean="0">
                <a:latin typeface="Arial" panose="020B0604020202020204" pitchFamily="34" charset="0"/>
                <a:cs typeface="Arial" panose="020B0604020202020204" pitchFamily="34" charset="0"/>
              </a:rPr>
              <a:t> ista temelji </a:t>
            </a:r>
            <a:r>
              <a:rPr lang="hr-HR" sz="1400" b="0" i="1" dirty="0">
                <a:latin typeface="Arial" panose="020B0604020202020204" pitchFamily="34" charset="0"/>
                <a:cs typeface="Arial" panose="020B0604020202020204" pitchFamily="34" charset="0"/>
              </a:rPr>
              <a:t>na optimalnoj </a:t>
            </a:r>
            <a:r>
              <a:rPr lang="hr-HR" sz="1400" b="0" i="1" dirty="0" smtClean="0">
                <a:latin typeface="Arial" panose="020B0604020202020204" pitchFamily="34" charset="0"/>
                <a:cs typeface="Arial" panose="020B0604020202020204" pitchFamily="34" charset="0"/>
              </a:rPr>
              <a:t>kombinaciji uštede </a:t>
            </a:r>
            <a:r>
              <a:rPr lang="hr-HR" sz="1400" b="0" i="1" dirty="0">
                <a:latin typeface="Arial" panose="020B0604020202020204" pitchFamily="34" charset="0"/>
                <a:cs typeface="Arial" panose="020B0604020202020204" pitchFamily="34" charset="0"/>
              </a:rPr>
              <a:t>energije i opskrbe </a:t>
            </a:r>
            <a:r>
              <a:rPr lang="hr-HR" sz="1400" b="0" i="1" dirty="0" smtClean="0">
                <a:latin typeface="Arial" panose="020B0604020202020204" pitchFamily="34" charset="0"/>
                <a:cs typeface="Arial" panose="020B0604020202020204" pitchFamily="34" charset="0"/>
              </a:rPr>
              <a:t>obnovljivim izvorima energije </a:t>
            </a:r>
            <a:r>
              <a:rPr lang="hr-HR" sz="1400" b="0" i="1" dirty="0">
                <a:latin typeface="Arial" panose="020B0604020202020204" pitchFamily="34" charset="0"/>
                <a:cs typeface="Arial" panose="020B0604020202020204" pitchFamily="34" charset="0"/>
              </a:rPr>
              <a:t>iz </a:t>
            </a:r>
            <a:r>
              <a:rPr lang="hr-HR" sz="1400" b="0" i="1" dirty="0" smtClean="0">
                <a:latin typeface="Arial" panose="020B0604020202020204" pitchFamily="34" charset="0"/>
                <a:cs typeface="Arial" panose="020B0604020202020204" pitchFamily="34" charset="0"/>
              </a:rPr>
              <a:t>električne, termalne </a:t>
            </a:r>
            <a:r>
              <a:rPr lang="hr-HR" sz="1400" b="0" i="1" dirty="0">
                <a:latin typeface="Arial" panose="020B0604020202020204" pitchFamily="34" charset="0"/>
                <a:cs typeface="Arial" panose="020B0604020202020204" pitchFamily="34" charset="0"/>
              </a:rPr>
              <a:t>i / ili bioplinske mreže ili  </a:t>
            </a:r>
            <a:r>
              <a:rPr lang="hr-HR" sz="1400" b="0" i="1" dirty="0" smtClean="0">
                <a:latin typeface="Arial" panose="020B0604020202020204" pitchFamily="34" charset="0"/>
                <a:cs typeface="Arial" panose="020B0604020202020204" pitchFamily="34" charset="0"/>
              </a:rPr>
              <a:t>iz sustava obnovljivih </a:t>
            </a:r>
            <a:r>
              <a:rPr lang="hr-HR" sz="1400" b="0" i="1" dirty="0">
                <a:latin typeface="Arial" panose="020B0604020202020204" pitchFamily="34" charset="0"/>
                <a:cs typeface="Arial" panose="020B0604020202020204" pitchFamily="34" charset="0"/>
              </a:rPr>
              <a:t>izvora energije na licu </a:t>
            </a:r>
            <a:r>
              <a:rPr lang="hr-HR" sz="1400" b="0" i="1" dirty="0" smtClean="0">
                <a:latin typeface="Arial" panose="020B0604020202020204" pitchFamily="34" charset="0"/>
                <a:cs typeface="Arial" panose="020B0604020202020204" pitchFamily="34" charset="0"/>
              </a:rPr>
              <a:t>mjesta.”</a:t>
            </a:r>
            <a:endParaRPr lang="hr-HR" sz="1400" b="0" i="1" dirty="0">
              <a:latin typeface="Arial" panose="020B0604020202020204" pitchFamily="34" charset="0"/>
              <a:cs typeface="Arial" panose="020B0604020202020204" pitchFamily="34" charset="0"/>
            </a:endParaRPr>
          </a:p>
          <a:p>
            <a:pPr marL="0" indent="0">
              <a:buNone/>
            </a:pPr>
            <a:r>
              <a:rPr lang="hr-HR" sz="1400" b="0" dirty="0" smtClean="0">
                <a:solidFill>
                  <a:srgbClr val="FF0000"/>
                </a:solidFill>
                <a:latin typeface="Arial" panose="020B0604020202020204" pitchFamily="34" charset="0"/>
                <a:cs typeface="Arial" panose="020B0604020202020204" pitchFamily="34" charset="0"/>
              </a:rPr>
              <a:t>Zgrade nulte energije </a:t>
            </a:r>
            <a:r>
              <a:rPr lang="vi-VN" sz="1400" b="0" dirty="0">
                <a:solidFill>
                  <a:srgbClr val="FF0000"/>
                </a:solidFill>
                <a:latin typeface="Arial" panose="020B0604020202020204" pitchFamily="34" charset="0"/>
                <a:cs typeface="Arial" panose="020B0604020202020204" pitchFamily="34" charset="0"/>
              </a:rPr>
              <a:t>također </a:t>
            </a:r>
            <a:r>
              <a:rPr lang="hr-HR" sz="1400" b="0" dirty="0" smtClean="0">
                <a:solidFill>
                  <a:srgbClr val="FF0000"/>
                </a:solidFill>
                <a:latin typeface="Arial" panose="020B0604020202020204" pitchFamily="34" charset="0"/>
                <a:cs typeface="Arial" panose="020B0604020202020204" pitchFamily="34" charset="0"/>
              </a:rPr>
              <a:t>moraju osigurati kvalitetan unutarnji prostor („okoliš”) glede </a:t>
            </a:r>
            <a:r>
              <a:rPr lang="vi-VN" sz="1400" b="0" dirty="0" smtClean="0">
                <a:solidFill>
                  <a:srgbClr val="FF0000"/>
                </a:solidFill>
                <a:latin typeface="Arial" panose="020B0604020202020204" pitchFamily="34" charset="0"/>
                <a:cs typeface="Arial" panose="020B0604020202020204" pitchFamily="34" charset="0"/>
              </a:rPr>
              <a:t>temperatur</a:t>
            </a:r>
            <a:r>
              <a:rPr lang="hr-HR" sz="1400" b="0" dirty="0" smtClean="0">
                <a:solidFill>
                  <a:srgbClr val="FF0000"/>
                </a:solidFill>
                <a:latin typeface="Arial" panose="020B0604020202020204" pitchFamily="34" charset="0"/>
                <a:cs typeface="Arial" panose="020B0604020202020204" pitchFamily="34" charset="0"/>
              </a:rPr>
              <a:t>e</a:t>
            </a:r>
            <a:r>
              <a:rPr lang="vi-VN" sz="1400" b="0" dirty="0" smtClean="0">
                <a:solidFill>
                  <a:srgbClr val="FF0000"/>
                </a:solidFill>
                <a:latin typeface="Arial" panose="020B0604020202020204" pitchFamily="34" charset="0"/>
                <a:cs typeface="Arial" panose="020B0604020202020204" pitchFamily="34" charset="0"/>
              </a:rPr>
              <a:t>, kvalitet</a:t>
            </a:r>
            <a:r>
              <a:rPr lang="hr-HR" sz="1400" b="0" dirty="0" smtClean="0">
                <a:solidFill>
                  <a:srgbClr val="FF0000"/>
                </a:solidFill>
                <a:latin typeface="Arial" panose="020B0604020202020204" pitchFamily="34" charset="0"/>
                <a:cs typeface="Arial" panose="020B0604020202020204" pitchFamily="34" charset="0"/>
              </a:rPr>
              <a:t>e</a:t>
            </a:r>
            <a:r>
              <a:rPr lang="vi-VN" sz="1400" b="0" dirty="0" smtClean="0">
                <a:solidFill>
                  <a:srgbClr val="FF0000"/>
                </a:solidFill>
                <a:latin typeface="Arial" panose="020B0604020202020204" pitchFamily="34" charset="0"/>
                <a:cs typeface="Arial" panose="020B0604020202020204" pitchFamily="34" charset="0"/>
              </a:rPr>
              <a:t> </a:t>
            </a:r>
            <a:r>
              <a:rPr lang="vi-VN" sz="1400" b="0" dirty="0">
                <a:solidFill>
                  <a:srgbClr val="FF0000"/>
                </a:solidFill>
                <a:latin typeface="Arial" panose="020B0604020202020204" pitchFamily="34" charset="0"/>
                <a:cs typeface="Arial" panose="020B0604020202020204" pitchFamily="34" charset="0"/>
              </a:rPr>
              <a:t>zraka, </a:t>
            </a:r>
            <a:r>
              <a:rPr lang="vi-VN" sz="1400" b="0" dirty="0" smtClean="0">
                <a:solidFill>
                  <a:srgbClr val="FF0000"/>
                </a:solidFill>
                <a:latin typeface="Arial" panose="020B0604020202020204" pitchFamily="34" charset="0"/>
                <a:cs typeface="Arial" panose="020B0604020202020204" pitchFamily="34" charset="0"/>
              </a:rPr>
              <a:t>dnevn</a:t>
            </a:r>
            <a:r>
              <a:rPr lang="hr-HR" sz="1400" b="0" dirty="0" smtClean="0">
                <a:solidFill>
                  <a:srgbClr val="FF0000"/>
                </a:solidFill>
                <a:latin typeface="Arial" panose="020B0604020202020204" pitchFamily="34" charset="0"/>
                <a:cs typeface="Arial" panose="020B0604020202020204" pitchFamily="34" charset="0"/>
              </a:rPr>
              <a:t>e</a:t>
            </a:r>
            <a:r>
              <a:rPr lang="vi-VN" sz="1400" b="0" dirty="0" smtClean="0">
                <a:solidFill>
                  <a:srgbClr val="FF0000"/>
                </a:solidFill>
                <a:latin typeface="Arial" panose="020B0604020202020204" pitchFamily="34" charset="0"/>
                <a:cs typeface="Arial" panose="020B0604020202020204" pitchFamily="34" charset="0"/>
              </a:rPr>
              <a:t> svjetlost</a:t>
            </a:r>
            <a:r>
              <a:rPr lang="hr-HR" sz="1400" b="0" dirty="0" smtClean="0">
                <a:solidFill>
                  <a:srgbClr val="FF0000"/>
                </a:solidFill>
                <a:latin typeface="Arial" panose="020B0604020202020204" pitchFamily="34" charset="0"/>
                <a:cs typeface="Arial" panose="020B0604020202020204" pitchFamily="34" charset="0"/>
              </a:rPr>
              <a:t>i</a:t>
            </a:r>
            <a:r>
              <a:rPr lang="vi-VN" sz="1400" b="0" dirty="0" smtClean="0">
                <a:solidFill>
                  <a:srgbClr val="FF0000"/>
                </a:solidFill>
                <a:latin typeface="Arial" panose="020B0604020202020204" pitchFamily="34" charset="0"/>
                <a:cs typeface="Arial" panose="020B0604020202020204" pitchFamily="34" charset="0"/>
              </a:rPr>
              <a:t> </a:t>
            </a:r>
            <a:r>
              <a:rPr lang="vi-VN" sz="1400" b="0" dirty="0">
                <a:solidFill>
                  <a:srgbClr val="FF0000"/>
                </a:solidFill>
                <a:latin typeface="Arial" panose="020B0604020202020204" pitchFamily="34" charset="0"/>
                <a:cs typeface="Arial" panose="020B0604020202020204" pitchFamily="34" charset="0"/>
              </a:rPr>
              <a:t>i </a:t>
            </a:r>
            <a:r>
              <a:rPr lang="vi-VN" sz="1400" b="0" dirty="0" smtClean="0">
                <a:solidFill>
                  <a:srgbClr val="FF0000"/>
                </a:solidFill>
                <a:latin typeface="Arial" panose="020B0604020202020204" pitchFamily="34" charset="0"/>
                <a:cs typeface="Arial" panose="020B0604020202020204" pitchFamily="34" charset="0"/>
              </a:rPr>
              <a:t>akustik</a:t>
            </a:r>
            <a:r>
              <a:rPr lang="hr-HR" sz="1400" b="0" dirty="0" smtClean="0">
                <a:solidFill>
                  <a:srgbClr val="FF0000"/>
                </a:solidFill>
                <a:latin typeface="Arial" panose="020B0604020202020204" pitchFamily="34" charset="0"/>
                <a:cs typeface="Arial" panose="020B0604020202020204" pitchFamily="34" charset="0"/>
              </a:rPr>
              <a:t>e (zvučne izolacije)</a:t>
            </a:r>
            <a:r>
              <a:rPr lang="vi-VN" sz="1400" b="0" dirty="0" smtClean="0">
                <a:solidFill>
                  <a:srgbClr val="FF0000"/>
                </a:solidFill>
                <a:latin typeface="Arial" panose="020B0604020202020204" pitchFamily="34" charset="0"/>
                <a:cs typeface="Arial" panose="020B0604020202020204" pitchFamily="34" charset="0"/>
              </a:rPr>
              <a:t>, kao</a:t>
            </a:r>
            <a:r>
              <a:rPr lang="hr-HR" sz="1400" b="0" dirty="0" smtClean="0">
                <a:solidFill>
                  <a:srgbClr val="FF0000"/>
                </a:solidFill>
                <a:latin typeface="Arial" panose="020B0604020202020204" pitchFamily="34" charset="0"/>
                <a:cs typeface="Arial" panose="020B0604020202020204" pitchFamily="34" charset="0"/>
              </a:rPr>
              <a:t> </a:t>
            </a:r>
            <a:r>
              <a:rPr lang="vi-VN" sz="1400" b="0" dirty="0" smtClean="0">
                <a:solidFill>
                  <a:srgbClr val="FF0000"/>
                </a:solidFill>
                <a:latin typeface="Arial" panose="020B0604020202020204" pitchFamily="34" charset="0"/>
                <a:cs typeface="Arial" panose="020B0604020202020204" pitchFamily="34" charset="0"/>
              </a:rPr>
              <a:t>i visok</a:t>
            </a:r>
            <a:r>
              <a:rPr lang="hr-HR" sz="1400" b="0" dirty="0">
                <a:solidFill>
                  <a:srgbClr val="FF0000"/>
                </a:solidFill>
                <a:latin typeface="Arial" panose="020B0604020202020204" pitchFamily="34" charset="0"/>
                <a:cs typeface="Arial" panose="020B0604020202020204" pitchFamily="34" charset="0"/>
              </a:rPr>
              <a:t>u</a:t>
            </a:r>
            <a:r>
              <a:rPr lang="vi-VN" sz="1400" b="0" dirty="0" smtClean="0">
                <a:solidFill>
                  <a:srgbClr val="FF0000"/>
                </a:solidFill>
                <a:latin typeface="Arial" panose="020B0604020202020204" pitchFamily="34" charset="0"/>
                <a:cs typeface="Arial" panose="020B0604020202020204" pitchFamily="34" charset="0"/>
              </a:rPr>
              <a:t> arhitektonsk</a:t>
            </a:r>
            <a:r>
              <a:rPr lang="hr-HR" sz="1400" b="0" dirty="0" smtClean="0">
                <a:solidFill>
                  <a:srgbClr val="FF0000"/>
                </a:solidFill>
                <a:latin typeface="Arial" panose="020B0604020202020204" pitchFamily="34" charset="0"/>
                <a:cs typeface="Arial" panose="020B0604020202020204" pitchFamily="34" charset="0"/>
              </a:rPr>
              <a:t>u </a:t>
            </a:r>
            <a:r>
              <a:rPr lang="vi-VN" sz="1400" b="0" dirty="0" smtClean="0">
                <a:solidFill>
                  <a:srgbClr val="FF0000"/>
                </a:solidFill>
                <a:latin typeface="Arial" panose="020B0604020202020204" pitchFamily="34" charset="0"/>
                <a:cs typeface="Arial" panose="020B0604020202020204" pitchFamily="34" charset="0"/>
              </a:rPr>
              <a:t>kvalitet</a:t>
            </a:r>
            <a:r>
              <a:rPr lang="hr-HR" sz="1400" b="0" dirty="0">
                <a:solidFill>
                  <a:srgbClr val="FF0000"/>
                </a:solidFill>
                <a:latin typeface="Arial" panose="020B0604020202020204" pitchFamily="34" charset="0"/>
                <a:cs typeface="Arial" panose="020B0604020202020204" pitchFamily="34" charset="0"/>
              </a:rPr>
              <a:t>u</a:t>
            </a:r>
            <a:r>
              <a:rPr lang="vi-VN" sz="1400" b="0" dirty="0" smtClean="0">
                <a:solidFill>
                  <a:srgbClr val="FF0000"/>
                </a:solidFill>
                <a:latin typeface="Arial" panose="020B0604020202020204" pitchFamily="34" charset="0"/>
                <a:cs typeface="Arial" panose="020B0604020202020204" pitchFamily="34" charset="0"/>
              </a:rPr>
              <a:t> </a:t>
            </a:r>
            <a:r>
              <a:rPr lang="hr-HR" sz="1400" b="0" dirty="0" smtClean="0">
                <a:solidFill>
                  <a:srgbClr val="FF0000"/>
                </a:solidFill>
                <a:latin typeface="Arial" panose="020B0604020202020204" pitchFamily="34" charset="0"/>
                <a:cs typeface="Arial" panose="020B0604020202020204" pitchFamily="34" charset="0"/>
              </a:rPr>
              <a:t>te</a:t>
            </a:r>
            <a:r>
              <a:rPr lang="vi-VN" sz="1400" b="0" dirty="0" smtClean="0">
                <a:solidFill>
                  <a:srgbClr val="FF0000"/>
                </a:solidFill>
                <a:latin typeface="Arial" panose="020B0604020202020204" pitchFamily="34" charset="0"/>
                <a:cs typeface="Arial" panose="020B0604020202020204" pitchFamily="34" charset="0"/>
              </a:rPr>
              <a:t> </a:t>
            </a:r>
            <a:r>
              <a:rPr lang="hr-HR" sz="1400" b="0" dirty="0" smtClean="0">
                <a:solidFill>
                  <a:srgbClr val="FF0000"/>
                </a:solidFill>
                <a:latin typeface="Arial" panose="020B0604020202020204" pitchFamily="34" charset="0"/>
                <a:cs typeface="Arial" panose="020B0604020202020204" pitchFamily="34" charset="0"/>
              </a:rPr>
              <a:t>projekt prilagođen korisniku</a:t>
            </a:r>
            <a:r>
              <a:rPr lang="hr-HR" sz="1400" b="0" dirty="0" smtClean="0">
                <a:latin typeface="Arial" panose="020B0604020202020204" pitchFamily="34" charset="0"/>
                <a:cs typeface="Arial" panose="020B0604020202020204" pitchFamily="34" charset="0"/>
              </a:rPr>
              <a:t>.</a:t>
            </a:r>
            <a:endParaRPr lang="hr-HR" sz="1400" b="0" dirty="0">
              <a:latin typeface="Arial" panose="020B0604020202020204" pitchFamily="34" charset="0"/>
              <a:cs typeface="Arial" panose="020B0604020202020204" pitchFamily="34" charset="0"/>
            </a:endParaRPr>
          </a:p>
        </p:txBody>
      </p:sp>
      <p:sp>
        <p:nvSpPr>
          <p:cNvPr id="2" name="TextBox 1"/>
          <p:cNvSpPr txBox="1"/>
          <p:nvPr/>
        </p:nvSpPr>
        <p:spPr>
          <a:xfrm>
            <a:off x="210966" y="692696"/>
            <a:ext cx="8182535" cy="2677656"/>
          </a:xfrm>
          <a:prstGeom prst="rect">
            <a:avLst/>
          </a:prstGeom>
          <a:noFill/>
        </p:spPr>
        <p:txBody>
          <a:bodyPr wrap="square" rtlCol="0">
            <a:spAutoFit/>
          </a:bodyPr>
          <a:lstStyle/>
          <a:p>
            <a:pPr algn="just"/>
            <a:r>
              <a:rPr lang="pl-PL" sz="1400" b="1" dirty="0"/>
              <a:t>DIREKTIVA 2010/31/EU EUROPSKOG PARLAMENTA I VIJEĆA o energetskoj učinkovitosti zgrada </a:t>
            </a:r>
            <a:endParaRPr lang="en-US" sz="1400" b="1" dirty="0"/>
          </a:p>
          <a:p>
            <a:pPr algn="just"/>
            <a:endParaRPr lang="hr-HR" altLang="sr-Latn-RS" sz="1400" dirty="0" smtClean="0"/>
          </a:p>
          <a:p>
            <a:pPr algn="just"/>
            <a:endParaRPr lang="hr-HR" altLang="sr-Latn-RS" sz="1400" dirty="0"/>
          </a:p>
          <a:p>
            <a:pPr algn="just"/>
            <a:r>
              <a:rPr lang="vi-VN" altLang="sr-Latn-RS" sz="1400" dirty="0" smtClean="0"/>
              <a:t>Energetsku </a:t>
            </a:r>
            <a:r>
              <a:rPr lang="vi-VN" altLang="sr-Latn-RS" sz="1400" dirty="0"/>
              <a:t>učinkovitost zgrada trebalo bi izračunati na temelju </a:t>
            </a:r>
            <a:r>
              <a:rPr lang="vi-VN" altLang="sr-Latn-RS" sz="1400" dirty="0">
                <a:solidFill>
                  <a:srgbClr val="FF0000"/>
                </a:solidFill>
              </a:rPr>
              <a:t>metodologije </a:t>
            </a:r>
            <a:r>
              <a:rPr lang="vi-VN" altLang="sr-Latn-RS" sz="1400" dirty="0"/>
              <a:t>koja se može razlikovati na nacionalnoj i regionalnoj razini. </a:t>
            </a:r>
            <a:endParaRPr lang="hr-HR" altLang="sr-Latn-RS" sz="1400" dirty="0"/>
          </a:p>
          <a:p>
            <a:pPr algn="just"/>
            <a:r>
              <a:rPr lang="vi-VN" altLang="sr-Latn-RS" sz="1400" dirty="0"/>
              <a:t>To uz toplinske značajke uključuje i druge  faktore kojima pripada sve važnija uloga, kao što su postrojenja za grijanje i klimatizaciju, primjena energije iz obnovljivih izvora, elementi pasivnoga grijanja i hlađenja, zaštita od </a:t>
            </a:r>
            <a:r>
              <a:rPr lang="hr-HR" altLang="sr-Latn-RS" sz="1400" dirty="0"/>
              <a:t>S</a:t>
            </a:r>
            <a:r>
              <a:rPr lang="vi-VN" altLang="sr-Latn-RS" sz="1400" dirty="0"/>
              <a:t>unca, kvaliteta </a:t>
            </a:r>
            <a:r>
              <a:rPr lang="vi-VN" altLang="sr-Latn-RS" sz="1400" dirty="0">
                <a:solidFill>
                  <a:srgbClr val="FF0000"/>
                </a:solidFill>
              </a:rPr>
              <a:t>unutarnjeg zraka</a:t>
            </a:r>
            <a:r>
              <a:rPr lang="vi-VN" altLang="sr-Latn-RS" sz="1400" dirty="0"/>
              <a:t>, odgovarajuća prirodna rasvjeta i oblik zgrade. Metodologija za izračunavanje energetske učinkovitosti ne bi se smjela temeljiti samo na sezoni u kojoj je potrebno grijanje, već bi trebala obuhvatiti godišnju energetsku učinkovitost zgrade. U toj bi metodologiji trebalo uzeti u obzir postojeće europske norme.</a:t>
            </a:r>
          </a:p>
        </p:txBody>
      </p:sp>
      <p:sp>
        <p:nvSpPr>
          <p:cNvPr id="5"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latin typeface="+mj-lt"/>
              </a:rPr>
              <a:t>nZEB „filozofija”</a:t>
            </a:r>
            <a:endParaRPr lang="en-US" sz="3200" dirty="0" smtClean="0">
              <a:solidFill>
                <a:srgbClr val="0088CE"/>
              </a:solidFill>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484784"/>
            <a:ext cx="8208912" cy="523220"/>
          </a:xfrm>
          <a:prstGeom prst="rect">
            <a:avLst/>
          </a:prstGeom>
          <a:noFill/>
        </p:spPr>
        <p:txBody>
          <a:bodyPr wrap="square" rtlCol="0">
            <a:spAutoFit/>
          </a:bodyPr>
          <a:lstStyle/>
          <a:p>
            <a:pPr algn="ctr"/>
            <a:r>
              <a:rPr lang="hr-HR" sz="2800" b="1" i="1" dirty="0" smtClean="0">
                <a:solidFill>
                  <a:srgbClr val="0070C0"/>
                </a:solidFill>
              </a:rPr>
              <a:t>UČINKOVITIJA DIZALICA TOPLINE</a:t>
            </a:r>
            <a:endParaRPr lang="hr-HR" sz="2800" b="1" dirty="0"/>
          </a:p>
        </p:txBody>
      </p:sp>
      <p:sp>
        <p:nvSpPr>
          <p:cNvPr id="3" name="TextBox 2"/>
          <p:cNvSpPr txBox="1"/>
          <p:nvPr/>
        </p:nvSpPr>
        <p:spPr>
          <a:xfrm>
            <a:off x="4307632" y="6279743"/>
            <a:ext cx="4824536" cy="369332"/>
          </a:xfrm>
          <a:prstGeom prst="rect">
            <a:avLst/>
          </a:prstGeom>
          <a:noFill/>
        </p:spPr>
        <p:txBody>
          <a:bodyPr wrap="square" rtlCol="0">
            <a:spAutoFit/>
          </a:bodyPr>
          <a:lstStyle/>
          <a:p>
            <a:r>
              <a:rPr lang="hr-HR" dirty="0" smtClean="0"/>
              <a:t>Izvor: prof.dr.sc. Kristian Lenić, dipl.ing.stroj.</a:t>
            </a:r>
            <a:endParaRPr lang="hr-H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20633"/>
            <a:ext cx="8670066" cy="400110"/>
          </a:xfrm>
          <a:prstGeom prst="rect">
            <a:avLst/>
          </a:prstGeom>
          <a:noFill/>
        </p:spPr>
        <p:txBody>
          <a:bodyPr wrap="square" rtlCol="0">
            <a:spAutoFit/>
          </a:bodyPr>
          <a:lstStyle/>
          <a:p>
            <a:r>
              <a:rPr lang="hr-HR" sz="2000" dirty="0" smtClean="0">
                <a:solidFill>
                  <a:srgbClr val="0070C0"/>
                </a:solidFill>
              </a:rPr>
              <a:t>Faktor grijanja dizalice topline</a:t>
            </a:r>
            <a:endParaRPr lang="hr-HR" sz="2000" dirty="0">
              <a:solidFill>
                <a:srgbClr val="0070C0"/>
              </a:solidFill>
            </a:endParaRPr>
          </a:p>
        </p:txBody>
      </p:sp>
      <p:graphicFrame>
        <p:nvGraphicFramePr>
          <p:cNvPr id="58" name="Chart 57"/>
          <p:cNvGraphicFramePr/>
          <p:nvPr/>
        </p:nvGraphicFramePr>
        <p:xfrm>
          <a:off x="1475656" y="3354943"/>
          <a:ext cx="7416824" cy="3443288"/>
        </p:xfrm>
        <a:graphic>
          <a:graphicData uri="http://schemas.openxmlformats.org/drawingml/2006/chart">
            <c:chart xmlns:c="http://schemas.openxmlformats.org/drawingml/2006/chart" xmlns:r="http://schemas.openxmlformats.org/officeDocument/2006/relationships" r:id="rId2"/>
          </a:graphicData>
        </a:graphic>
      </p:graphicFrame>
      <p:pic>
        <p:nvPicPr>
          <p:cNvPr id="3" name="Picture 2"/>
          <p:cNvPicPr>
            <a:picLocks noChangeAspect="1"/>
          </p:cNvPicPr>
          <p:nvPr/>
        </p:nvPicPr>
        <p:blipFill>
          <a:blip r:embed="rId3"/>
          <a:stretch>
            <a:fillRect/>
          </a:stretch>
        </p:blipFill>
        <p:spPr>
          <a:xfrm>
            <a:off x="395536" y="1484784"/>
            <a:ext cx="8280946" cy="93610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8">
                                            <p:graphicEl>
                                              <a:chart seriesIdx="-3" categoryIdx="-3" bldStep="gridLegend"/>
                                            </p:graphicEl>
                                          </p:spTgt>
                                        </p:tgtEl>
                                        <p:attrNameLst>
                                          <p:attrName>style.visibility</p:attrName>
                                        </p:attrNameLst>
                                      </p:cBhvr>
                                      <p:to>
                                        <p:strVal val="visible"/>
                                      </p:to>
                                    </p:set>
                                    <p:animEffect transition="in" filter="wipe(down)">
                                      <p:cBhvr>
                                        <p:cTn id="7" dur="500"/>
                                        <p:tgtEl>
                                          <p:spTgt spid="58">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8">
                                            <p:graphicEl>
                                              <a:chart seriesIdx="0" categoryIdx="-4" bldStep="series"/>
                                            </p:graphicEl>
                                          </p:spTgt>
                                        </p:tgtEl>
                                        <p:attrNameLst>
                                          <p:attrName>style.visibility</p:attrName>
                                        </p:attrNameLst>
                                      </p:cBhvr>
                                      <p:to>
                                        <p:strVal val="visible"/>
                                      </p:to>
                                    </p:set>
                                    <p:animEffect transition="in" filter="wipe(down)">
                                      <p:cBhvr>
                                        <p:cTn id="12" dur="500"/>
                                        <p:tgtEl>
                                          <p:spTgt spid="58">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8">
                                            <p:graphicEl>
                                              <a:chart seriesIdx="1" categoryIdx="-4" bldStep="series"/>
                                            </p:graphicEl>
                                          </p:spTgt>
                                        </p:tgtEl>
                                        <p:attrNameLst>
                                          <p:attrName>style.visibility</p:attrName>
                                        </p:attrNameLst>
                                      </p:cBhvr>
                                      <p:to>
                                        <p:strVal val="visible"/>
                                      </p:to>
                                    </p:set>
                                    <p:animEffect transition="in" filter="wipe(down)">
                                      <p:cBhvr>
                                        <p:cTn id="17" dur="500"/>
                                        <p:tgtEl>
                                          <p:spTgt spid="58">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8" grpId="0">
        <p:bldSub>
          <a:bldChart bld="series"/>
        </p:bldSub>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691" y="364594"/>
            <a:ext cx="8670066" cy="400110"/>
          </a:xfrm>
          <a:prstGeom prst="rect">
            <a:avLst/>
          </a:prstGeom>
          <a:noFill/>
        </p:spPr>
        <p:txBody>
          <a:bodyPr wrap="square" rtlCol="0">
            <a:spAutoFit/>
          </a:bodyPr>
          <a:lstStyle/>
          <a:p>
            <a:r>
              <a:rPr lang="hr-HR" sz="2000" dirty="0" smtClean="0">
                <a:solidFill>
                  <a:srgbClr val="0070C0"/>
                </a:solidFill>
              </a:rPr>
              <a:t>Odabir učinkovitije dizalice topline</a:t>
            </a:r>
            <a:endParaRPr lang="hr-HR" sz="2000" dirty="0">
              <a:solidFill>
                <a:srgbClr val="0070C0"/>
              </a:solidFill>
            </a:endParaRPr>
          </a:p>
        </p:txBody>
      </p:sp>
      <p:pic>
        <p:nvPicPr>
          <p:cNvPr id="3" name="Picture 2"/>
          <p:cNvPicPr>
            <a:picLocks noChangeAspect="1"/>
          </p:cNvPicPr>
          <p:nvPr/>
        </p:nvPicPr>
        <p:blipFill>
          <a:blip r:embed="rId2"/>
          <a:stretch>
            <a:fillRect/>
          </a:stretch>
        </p:blipFill>
        <p:spPr>
          <a:xfrm>
            <a:off x="251520" y="1196752"/>
            <a:ext cx="8244408" cy="5447632"/>
          </a:xfrm>
          <a:prstGeom prst="rect">
            <a:avLst/>
          </a:prstGeom>
        </p:spPr>
      </p:pic>
      <p:sp>
        <p:nvSpPr>
          <p:cNvPr id="4" name="Rectangle 3"/>
          <p:cNvSpPr/>
          <p:nvPr/>
        </p:nvSpPr>
        <p:spPr>
          <a:xfrm>
            <a:off x="2843808" y="1437752"/>
            <a:ext cx="1440160" cy="20632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 name="Rectangle 6"/>
          <p:cNvSpPr/>
          <p:nvPr/>
        </p:nvSpPr>
        <p:spPr>
          <a:xfrm>
            <a:off x="5669868" y="1412776"/>
            <a:ext cx="1440160" cy="20882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Rectangle 4"/>
          <p:cNvSpPr/>
          <p:nvPr/>
        </p:nvSpPr>
        <p:spPr>
          <a:xfrm>
            <a:off x="683568" y="2204864"/>
            <a:ext cx="6426460" cy="144016"/>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Rectangle 8"/>
          <p:cNvSpPr/>
          <p:nvPr/>
        </p:nvSpPr>
        <p:spPr>
          <a:xfrm>
            <a:off x="683568" y="2564904"/>
            <a:ext cx="6426460" cy="144016"/>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Rectangle 9"/>
          <p:cNvSpPr/>
          <p:nvPr/>
        </p:nvSpPr>
        <p:spPr>
          <a:xfrm>
            <a:off x="694331" y="2708939"/>
            <a:ext cx="6426460" cy="144016"/>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Rectangle 10"/>
          <p:cNvSpPr/>
          <p:nvPr/>
        </p:nvSpPr>
        <p:spPr>
          <a:xfrm>
            <a:off x="683568" y="3256726"/>
            <a:ext cx="6426460" cy="144016"/>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Rectangle 11"/>
          <p:cNvSpPr/>
          <p:nvPr/>
        </p:nvSpPr>
        <p:spPr>
          <a:xfrm>
            <a:off x="683568" y="3068960"/>
            <a:ext cx="6426460" cy="144016"/>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4" name="TextBox 13"/>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500"/>
                                        <p:tgtEl>
                                          <p:spTgt spid="4"/>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9" grpId="0" animBg="1"/>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20633"/>
            <a:ext cx="8670066" cy="400110"/>
          </a:xfrm>
          <a:prstGeom prst="rect">
            <a:avLst/>
          </a:prstGeom>
          <a:noFill/>
        </p:spPr>
        <p:txBody>
          <a:bodyPr wrap="square" rtlCol="0">
            <a:spAutoFit/>
          </a:bodyPr>
          <a:lstStyle/>
          <a:p>
            <a:r>
              <a:rPr lang="hr-HR" sz="2000" dirty="0" smtClean="0">
                <a:solidFill>
                  <a:srgbClr val="0070C0"/>
                </a:solidFill>
              </a:rPr>
              <a:t>Odabir učinkovitije dizalice topline</a:t>
            </a:r>
            <a:endParaRPr lang="hr-HR" sz="2000" dirty="0">
              <a:solidFill>
                <a:srgbClr val="0070C0"/>
              </a:solidFill>
            </a:endParaRPr>
          </a:p>
        </p:txBody>
      </p:sp>
      <p:pic>
        <p:nvPicPr>
          <p:cNvPr id="4" name="Picture 3"/>
          <p:cNvPicPr>
            <a:picLocks noChangeAspect="1"/>
          </p:cNvPicPr>
          <p:nvPr/>
        </p:nvPicPr>
        <p:blipFill>
          <a:blip r:embed="rId2"/>
          <a:stretch>
            <a:fillRect/>
          </a:stretch>
        </p:blipFill>
        <p:spPr>
          <a:xfrm>
            <a:off x="539552" y="1268760"/>
            <a:ext cx="7743868" cy="1440160"/>
          </a:xfrm>
          <a:prstGeom prst="rect">
            <a:avLst/>
          </a:prstGeom>
        </p:spPr>
      </p:pic>
      <p:graphicFrame>
        <p:nvGraphicFramePr>
          <p:cNvPr id="8" name="Chart 7"/>
          <p:cNvGraphicFramePr/>
          <p:nvPr/>
        </p:nvGraphicFramePr>
        <p:xfrm>
          <a:off x="1292048" y="2980099"/>
          <a:ext cx="6238876" cy="34432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wipe(down)">
                                      <p:cBhvr>
                                        <p:cTn id="12" dur="500"/>
                                        <p:tgtEl>
                                          <p:spTgt spid="8">
                                            <p:graphicEl>
                                              <a:chart seriesIdx="-3" categoryIdx="-3" bldStep="gridLegen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wipe(down)">
                                      <p:cBhvr>
                                        <p:cTn id="17" dur="500"/>
                                        <p:tgtEl>
                                          <p:spTgt spid="8">
                                            <p:graphicEl>
                                              <a:chart seriesIdx="0"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22" dur="500"/>
                                        <p:tgtEl>
                                          <p:spTgt spid="8">
                                            <p:graphicEl>
                                              <a:chart seriesIdx="1" categoryIdx="-4" bldStep="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wipe(down)">
                                      <p:cBhvr>
                                        <p:cTn id="27" dur="500"/>
                                        <p:tgtEl>
                                          <p:spTgt spid="8">
                                            <p:graphicEl>
                                              <a:chart seriesIdx="2" categoryIdx="-4" bldStep="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graphicEl>
                                              <a:chart seriesIdx="3" categoryIdx="-4" bldStep="series"/>
                                            </p:graphicEl>
                                          </p:spTgt>
                                        </p:tgtEl>
                                        <p:attrNameLst>
                                          <p:attrName>style.visibility</p:attrName>
                                        </p:attrNameLst>
                                      </p:cBhvr>
                                      <p:to>
                                        <p:strVal val="visible"/>
                                      </p:to>
                                    </p:set>
                                    <p:animEffect transition="in" filter="wipe(down)">
                                      <p:cBhvr>
                                        <p:cTn id="32" dur="500"/>
                                        <p:tgtEl>
                                          <p:spTgt spid="8">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Chart bld="series"/>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484784"/>
            <a:ext cx="8208912" cy="523220"/>
          </a:xfrm>
          <a:prstGeom prst="rect">
            <a:avLst/>
          </a:prstGeom>
          <a:noFill/>
        </p:spPr>
        <p:txBody>
          <a:bodyPr wrap="square" rtlCol="0">
            <a:spAutoFit/>
          </a:bodyPr>
          <a:lstStyle/>
          <a:p>
            <a:pPr algn="ctr"/>
            <a:r>
              <a:rPr lang="hr-HR" sz="2800" b="1" i="1" dirty="0" smtClean="0">
                <a:solidFill>
                  <a:srgbClr val="0070C0"/>
                </a:solidFill>
              </a:rPr>
              <a:t>FOTONAPONSKI SUSTAV</a:t>
            </a:r>
            <a:endParaRPr lang="hr-HR" sz="2800" b="1" dirty="0"/>
          </a:p>
        </p:txBody>
      </p:sp>
      <p:sp>
        <p:nvSpPr>
          <p:cNvPr id="4" name="TextBox 3"/>
          <p:cNvSpPr txBox="1"/>
          <p:nvPr/>
        </p:nvSpPr>
        <p:spPr>
          <a:xfrm>
            <a:off x="0" y="6453336"/>
            <a:ext cx="4824536" cy="307777"/>
          </a:xfrm>
          <a:prstGeom prst="rect">
            <a:avLst/>
          </a:prstGeom>
          <a:noFill/>
        </p:spPr>
        <p:txBody>
          <a:bodyPr wrap="square" rtlCol="0">
            <a:spAutoFit/>
          </a:bodyPr>
          <a:lstStyle/>
          <a:p>
            <a:r>
              <a:rPr lang="hr-HR" sz="1400" dirty="0" smtClean="0"/>
              <a:t>Izvor: prof.dr.sc. Kristian Lenić, dipl.ing.stroj.</a:t>
            </a:r>
            <a:endParaRPr lang="hr-HR" sz="14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908720"/>
            <a:ext cx="8208912" cy="461665"/>
          </a:xfrm>
          <a:prstGeom prst="rect">
            <a:avLst/>
          </a:prstGeom>
          <a:noFill/>
        </p:spPr>
        <p:txBody>
          <a:bodyPr wrap="square" rtlCol="0">
            <a:spAutoFit/>
          </a:bodyPr>
          <a:lstStyle/>
          <a:p>
            <a:r>
              <a:rPr lang="hr-HR" sz="2400" b="1" dirty="0" smtClean="0">
                <a:solidFill>
                  <a:srgbClr val="0070C0"/>
                </a:solidFill>
              </a:rPr>
              <a:t>Ugradnja </a:t>
            </a:r>
            <a:r>
              <a:rPr lang="hr-HR" sz="2400" b="1" dirty="0" err="1" smtClean="0">
                <a:solidFill>
                  <a:srgbClr val="0070C0"/>
                </a:solidFill>
              </a:rPr>
              <a:t>fotonaponskog</a:t>
            </a:r>
            <a:r>
              <a:rPr lang="hr-HR" sz="2400" b="1" dirty="0" smtClean="0">
                <a:solidFill>
                  <a:srgbClr val="0070C0"/>
                </a:solidFill>
              </a:rPr>
              <a:t> sustava</a:t>
            </a:r>
            <a:endParaRPr lang="hr-HR" sz="2400" b="1" dirty="0">
              <a:solidFill>
                <a:srgbClr val="0070C0"/>
              </a:solidFill>
            </a:endParaRPr>
          </a:p>
        </p:txBody>
      </p:sp>
      <p:sp>
        <p:nvSpPr>
          <p:cNvPr id="3" name="TextBox 2"/>
          <p:cNvSpPr txBox="1"/>
          <p:nvPr/>
        </p:nvSpPr>
        <p:spPr>
          <a:xfrm>
            <a:off x="182185" y="1470827"/>
            <a:ext cx="8208912" cy="1200329"/>
          </a:xfrm>
          <a:prstGeom prst="rect">
            <a:avLst/>
          </a:prstGeom>
          <a:noFill/>
        </p:spPr>
        <p:txBody>
          <a:bodyPr wrap="square" rtlCol="0">
            <a:spAutoFit/>
          </a:bodyPr>
          <a:lstStyle/>
          <a:p>
            <a:pPr marL="342900" indent="-342900">
              <a:buFont typeface="Arial" panose="020B0604020202020204" pitchFamily="34" charset="0"/>
              <a:buChar char="•"/>
            </a:pPr>
            <a:r>
              <a:rPr lang="hr-HR" sz="2400" dirty="0" smtClean="0">
                <a:solidFill>
                  <a:srgbClr val="0070C0"/>
                </a:solidFill>
              </a:rPr>
              <a:t>površina 40 m</a:t>
            </a:r>
            <a:r>
              <a:rPr lang="hr-HR" sz="2400" baseline="30000" dirty="0" smtClean="0">
                <a:solidFill>
                  <a:srgbClr val="0070C0"/>
                </a:solidFill>
              </a:rPr>
              <a:t>2</a:t>
            </a:r>
          </a:p>
          <a:p>
            <a:pPr marL="342900" indent="-342900">
              <a:buFont typeface="Arial" panose="020B0604020202020204" pitchFamily="34" charset="0"/>
              <a:buChar char="•"/>
            </a:pPr>
            <a:r>
              <a:rPr lang="hr-HR" sz="2400" dirty="0" err="1" smtClean="0">
                <a:solidFill>
                  <a:srgbClr val="0070C0"/>
                </a:solidFill>
              </a:rPr>
              <a:t>polikristalični</a:t>
            </a:r>
            <a:r>
              <a:rPr lang="hr-HR" sz="2400" dirty="0" smtClean="0">
                <a:solidFill>
                  <a:srgbClr val="0070C0"/>
                </a:solidFill>
              </a:rPr>
              <a:t> silicij</a:t>
            </a:r>
          </a:p>
          <a:p>
            <a:pPr marL="342900" indent="-342900">
              <a:buFont typeface="Arial" panose="020B0604020202020204" pitchFamily="34" charset="0"/>
              <a:buChar char="•"/>
            </a:pPr>
            <a:r>
              <a:rPr lang="hr-HR" sz="2400" dirty="0" smtClean="0">
                <a:solidFill>
                  <a:srgbClr val="0070C0"/>
                </a:solidFill>
              </a:rPr>
              <a:t>osrednje ventilirani moduli</a:t>
            </a:r>
          </a:p>
        </p:txBody>
      </p:sp>
      <p:pic>
        <p:nvPicPr>
          <p:cNvPr id="4" name="Picture 3"/>
          <p:cNvPicPr>
            <a:picLocks noChangeAspect="1"/>
          </p:cNvPicPr>
          <p:nvPr/>
        </p:nvPicPr>
        <p:blipFill>
          <a:blip r:embed="rId2"/>
          <a:stretch>
            <a:fillRect/>
          </a:stretch>
        </p:blipFill>
        <p:spPr>
          <a:xfrm>
            <a:off x="2745105" y="2783840"/>
            <a:ext cx="5226685" cy="27571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2005" y="698500"/>
            <a:ext cx="7158990" cy="2557780"/>
          </a:xfrm>
          <a:prstGeom prst="rect">
            <a:avLst/>
          </a:prstGeom>
        </p:spPr>
      </p:pic>
      <p:pic>
        <p:nvPicPr>
          <p:cNvPr id="3" name="Picture 2"/>
          <p:cNvPicPr>
            <a:picLocks noChangeAspect="1"/>
          </p:cNvPicPr>
          <p:nvPr/>
        </p:nvPicPr>
        <p:blipFill>
          <a:blip r:embed="rId3"/>
          <a:stretch>
            <a:fillRect/>
          </a:stretch>
        </p:blipFill>
        <p:spPr>
          <a:xfrm>
            <a:off x="1378585" y="3977005"/>
            <a:ext cx="6657340" cy="942975"/>
          </a:xfrm>
          <a:prstGeom prst="rect">
            <a:avLst/>
          </a:prstGeom>
        </p:spPr>
      </p:pic>
      <p:sp>
        <p:nvSpPr>
          <p:cNvPr id="8" name="Rectangle 7"/>
          <p:cNvSpPr/>
          <p:nvPr/>
        </p:nvSpPr>
        <p:spPr>
          <a:xfrm>
            <a:off x="5795645" y="4509135"/>
            <a:ext cx="432435" cy="3600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124" y="1196752"/>
            <a:ext cx="4562083" cy="421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61" y="5696728"/>
            <a:ext cx="2913381" cy="87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3528" y="1484784"/>
            <a:ext cx="8208912" cy="954107"/>
          </a:xfrm>
          <a:prstGeom prst="rect">
            <a:avLst/>
          </a:prstGeom>
          <a:noFill/>
        </p:spPr>
        <p:txBody>
          <a:bodyPr wrap="square" rtlCol="0">
            <a:spAutoFit/>
          </a:bodyPr>
          <a:lstStyle/>
          <a:p>
            <a:pPr algn="ctr"/>
            <a:r>
              <a:rPr lang="hr-HR" sz="2800" b="1" i="1" dirty="0" smtClean="0">
                <a:solidFill>
                  <a:srgbClr val="0070C0"/>
                </a:solidFill>
              </a:rPr>
              <a:t>TOPLINSKA IZOLACIJA VANJSKE OVOJNICE – BITNI DETALJI</a:t>
            </a:r>
            <a:endParaRPr lang="hr-HR" sz="2800" b="1" dirty="0"/>
          </a:p>
        </p:txBody>
      </p:sp>
    </p:spTree>
    <p:extLst>
      <p:ext uri="{BB962C8B-B14F-4D97-AF65-F5344CB8AC3E}">
        <p14:creationId xmlns:p14="http://schemas.microsoft.com/office/powerpoint/2010/main" val="11025159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txBox="1"/>
          <p:nvPr/>
        </p:nvSpPr>
        <p:spPr>
          <a:xfrm>
            <a:off x="1" y="10186"/>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2800" dirty="0">
                <a:solidFill>
                  <a:srgbClr val="0088CE"/>
                </a:solidFill>
                <a:latin typeface="+mj-lt"/>
              </a:rPr>
              <a:t>Podjela toplinsko izolacijskih materijala s obzirom na porijeklo sirovina za njihovu proizvodnju:</a:t>
            </a:r>
          </a:p>
        </p:txBody>
      </p:sp>
      <p:sp>
        <p:nvSpPr>
          <p:cNvPr id="2" name="Rectangle 1"/>
          <p:cNvSpPr/>
          <p:nvPr/>
        </p:nvSpPr>
        <p:spPr>
          <a:xfrm>
            <a:off x="7490011" y="1667435"/>
            <a:ext cx="695816" cy="2779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3" name="TextBox 2"/>
          <p:cNvSpPr txBox="1"/>
          <p:nvPr/>
        </p:nvSpPr>
        <p:spPr>
          <a:xfrm>
            <a:off x="683568" y="1667435"/>
            <a:ext cx="7776864" cy="2973122"/>
          </a:xfrm>
          <a:prstGeom prst="rect">
            <a:avLst/>
          </a:prstGeom>
          <a:noFill/>
        </p:spPr>
        <p:txBody>
          <a:bodyPr wrap="square" rtlCol="0">
            <a:spAutoFit/>
          </a:bodyPr>
          <a:lstStyle/>
          <a:p>
            <a:pPr marL="381000" indent="-381000" eaLnBrk="1" hangingPunct="1">
              <a:lnSpc>
                <a:spcPct val="80000"/>
              </a:lnSpc>
              <a:buFontTx/>
              <a:buNone/>
            </a:pPr>
            <a:endParaRPr lang="hr-HR" altLang="sr-Latn-RS" dirty="0"/>
          </a:p>
          <a:p>
            <a:pPr marL="381000" indent="-381000" eaLnBrk="1" hangingPunct="1">
              <a:lnSpc>
                <a:spcPct val="80000"/>
              </a:lnSpc>
              <a:buFontTx/>
              <a:buAutoNum type="arabicPeriod"/>
            </a:pPr>
            <a:r>
              <a:rPr lang="hr-HR" altLang="sr-Latn-RS" dirty="0"/>
              <a:t>mineralno porijeklo: kamena i staklena vuna</a:t>
            </a:r>
          </a:p>
          <a:p>
            <a:pPr marL="381000" indent="-381000" eaLnBrk="1" hangingPunct="1">
              <a:lnSpc>
                <a:spcPct val="80000"/>
              </a:lnSpc>
              <a:buFontTx/>
              <a:buNone/>
            </a:pPr>
            <a:endParaRPr lang="hr-HR" altLang="sr-Latn-RS" dirty="0"/>
          </a:p>
          <a:p>
            <a:pPr marL="381000" indent="-381000" eaLnBrk="1" hangingPunct="1">
              <a:lnSpc>
                <a:spcPct val="80000"/>
              </a:lnSpc>
              <a:buFontTx/>
              <a:buNone/>
            </a:pPr>
            <a:r>
              <a:rPr lang="hr-HR" altLang="sr-Latn-RS" dirty="0"/>
              <a:t>2. organsko porijeklo</a:t>
            </a:r>
          </a:p>
          <a:p>
            <a:pPr marL="381000" indent="-381000" eaLnBrk="1" hangingPunct="1">
              <a:lnSpc>
                <a:spcPct val="80000"/>
              </a:lnSpc>
              <a:buFontTx/>
              <a:buNone/>
            </a:pPr>
            <a:endParaRPr lang="hr-HR" altLang="sr-Latn-RS" dirty="0"/>
          </a:p>
          <a:p>
            <a:pPr marL="381000" indent="-381000" eaLnBrk="1" hangingPunct="1">
              <a:lnSpc>
                <a:spcPct val="80000"/>
              </a:lnSpc>
            </a:pPr>
            <a:r>
              <a:rPr lang="hr-HR" altLang="sr-Latn-RS" dirty="0"/>
              <a:t>polimeri: ekspandirani polistiren, ekstrudirani polistiren, poliuretan</a:t>
            </a:r>
          </a:p>
          <a:p>
            <a:pPr marL="381000" indent="-381000" eaLnBrk="1" hangingPunct="1">
              <a:lnSpc>
                <a:spcPct val="80000"/>
              </a:lnSpc>
            </a:pPr>
            <a:r>
              <a:rPr lang="hr-HR" altLang="sr-Latn-RS" dirty="0"/>
              <a:t>prirodni materijali: trska, konoplja, drvena vlakna s min. vezivom, reciklirana celuloza, pluto, životinjska dlaka (ovčja vuna)</a:t>
            </a:r>
          </a:p>
          <a:p>
            <a:pPr marL="381000" indent="-381000" eaLnBrk="1" hangingPunct="1">
              <a:lnSpc>
                <a:spcPct val="80000"/>
              </a:lnSpc>
              <a:buFontTx/>
              <a:buNone/>
            </a:pPr>
            <a:endParaRPr lang="hr-HR" altLang="sr-Latn-RS" dirty="0"/>
          </a:p>
          <a:p>
            <a:pPr marL="381000" indent="-381000" eaLnBrk="1" hangingPunct="1">
              <a:lnSpc>
                <a:spcPct val="80000"/>
              </a:lnSpc>
              <a:buFontTx/>
              <a:buNone/>
            </a:pPr>
            <a:r>
              <a:rPr lang="hr-HR" altLang="sr-Latn-RS" dirty="0"/>
              <a:t>4. toplinsko izolacijski mortovi i betoni (EPS betoni i plino (pjeno) betoni))</a:t>
            </a:r>
          </a:p>
          <a:p>
            <a:pPr marL="381000" indent="-381000" eaLnBrk="1" hangingPunct="1">
              <a:lnSpc>
                <a:spcPct val="80000"/>
              </a:lnSpc>
              <a:buFontTx/>
              <a:buNone/>
            </a:pPr>
            <a:endParaRPr lang="hr-HR" altLang="sr-Latn-RS" dirty="0"/>
          </a:p>
          <a:p>
            <a:pPr marL="381000" indent="-381000" eaLnBrk="1" hangingPunct="1">
              <a:lnSpc>
                <a:spcPct val="80000"/>
              </a:lnSpc>
              <a:buFontTx/>
              <a:buNone/>
            </a:pPr>
            <a:r>
              <a:rPr lang="hr-HR" altLang="sr-Latn-RS" dirty="0"/>
              <a:t>5. specijalni toplinsko izolacijski materijali: vakumske izolacije, aerogel, folije za refleksiju IC zraka, transparentne apsorpcijske ploče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txBox="1"/>
          <p:nvPr/>
        </p:nvSpPr>
        <p:spPr>
          <a:xfrm>
            <a:off x="-12808" y="0"/>
            <a:ext cx="9156808"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2400" dirty="0" smtClean="0">
                <a:solidFill>
                  <a:srgbClr val="0088CE"/>
                </a:solidFill>
                <a:latin typeface="+mj-lt"/>
              </a:rPr>
              <a:t>nZEB – uvjet prema TPRUETZZ  (NN br. 128/15, 70/18, 73/18, 86/18)/Metodologiji</a:t>
            </a:r>
            <a:endParaRPr lang="en-US" sz="2400" dirty="0" smtClean="0">
              <a:solidFill>
                <a:srgbClr val="0088CE"/>
              </a:solidFill>
              <a:latin typeface="+mj-lt"/>
            </a:endParaRPr>
          </a:p>
        </p:txBody>
      </p:sp>
      <p:sp>
        <p:nvSpPr>
          <p:cNvPr id="7" name="TextBox 6"/>
          <p:cNvSpPr txBox="1"/>
          <p:nvPr/>
        </p:nvSpPr>
        <p:spPr>
          <a:xfrm>
            <a:off x="76977" y="836712"/>
            <a:ext cx="3522978" cy="369332"/>
          </a:xfrm>
          <a:prstGeom prst="rect">
            <a:avLst/>
          </a:prstGeom>
          <a:noFill/>
        </p:spPr>
        <p:txBody>
          <a:bodyPr wrap="square" rtlCol="0">
            <a:spAutoFit/>
          </a:bodyPr>
          <a:lstStyle/>
          <a:p>
            <a:r>
              <a:rPr lang="hr-HR" dirty="0" smtClean="0"/>
              <a:t>U brojkama..</a:t>
            </a:r>
            <a:endParaRPr lang="hr-HR" dirty="0"/>
          </a:p>
        </p:txBody>
      </p:sp>
      <p:sp>
        <p:nvSpPr>
          <p:cNvPr id="26" name="Rectangle 25"/>
          <p:cNvSpPr/>
          <p:nvPr/>
        </p:nvSpPr>
        <p:spPr>
          <a:xfrm>
            <a:off x="6400797" y="4570479"/>
            <a:ext cx="485034" cy="183270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pic>
        <p:nvPicPr>
          <p:cNvPr id="27" name="Picture 4" descr="Slikovni rezultat za oil fields clipart"/>
          <p:cNvPicPr>
            <a:picLocks noChangeAspect="1" noChangeArrowheads="1"/>
          </p:cNvPicPr>
          <p:nvPr/>
        </p:nvPicPr>
        <p:blipFill>
          <a:blip r:embed="rId4"/>
          <a:srcRect/>
          <a:stretch>
            <a:fillRect/>
          </a:stretch>
        </p:blipFill>
        <p:spPr bwMode="auto">
          <a:xfrm>
            <a:off x="4186317" y="1204278"/>
            <a:ext cx="994340" cy="122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Slikovni rezultat za transport clipart oil"/>
          <p:cNvPicPr>
            <a:picLocks noChangeAspect="1" noChangeArrowheads="1"/>
          </p:cNvPicPr>
          <p:nvPr/>
        </p:nvPicPr>
        <p:blipFill>
          <a:blip r:embed="rId5"/>
          <a:srcRect b="20576"/>
          <a:stretch>
            <a:fillRect/>
          </a:stretch>
        </p:blipFill>
        <p:spPr bwMode="auto">
          <a:xfrm>
            <a:off x="4239560" y="3235554"/>
            <a:ext cx="1463484" cy="99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 descr="https://s-media-cache-ak0.pinimg.com/564x/4d/1c/6d/4d1c6da7db35d0c9e7dc913e513607dd.jpg"/>
          <p:cNvPicPr>
            <a:picLocks noChangeAspect="1" noChangeArrowheads="1"/>
          </p:cNvPicPr>
          <p:nvPr/>
        </p:nvPicPr>
        <p:blipFill>
          <a:blip r:embed="rId6"/>
          <a:srcRect b="49081"/>
          <a:stretch>
            <a:fillRect/>
          </a:stretch>
        </p:blipFill>
        <p:spPr bwMode="auto">
          <a:xfrm>
            <a:off x="4245834" y="2571160"/>
            <a:ext cx="1570716" cy="491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 descr="http://images.clipartpanda.com/clipart-house-house-with-garage-clip-artcodys-house-clip-art---vector-clip-art-online-royalty-free-uwfelrit.png"/>
          <p:cNvPicPr>
            <a:picLocks noChangeAspect="1" noChangeArrowheads="1"/>
          </p:cNvPicPr>
          <p:nvPr/>
        </p:nvPicPr>
        <p:blipFill>
          <a:blip r:embed="rId7" cstate="email"/>
          <a:srcRect/>
          <a:stretch>
            <a:fillRect/>
          </a:stretch>
        </p:blipFill>
        <p:spPr bwMode="auto">
          <a:xfrm>
            <a:off x="13832" y="1556792"/>
            <a:ext cx="3312030" cy="269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descr="http://www.njuskalo.hr/image-bigger/peci/prodajem-kotao-loz-ulje-buderus-g205-51-58kw-slika-43331490.jpg"/>
          <p:cNvPicPr>
            <a:picLocks noChangeAspect="1" noChangeArrowheads="1"/>
          </p:cNvPicPr>
          <p:nvPr/>
        </p:nvPicPr>
        <p:blipFill>
          <a:blip r:embed="rId8"/>
          <a:srcRect l="4784" r="15883"/>
          <a:stretch>
            <a:fillRect/>
          </a:stretch>
        </p:blipFill>
        <p:spPr bwMode="auto">
          <a:xfrm>
            <a:off x="2044845" y="3072027"/>
            <a:ext cx="900512" cy="104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6472295" y="4491459"/>
            <a:ext cx="430887" cy="1910965"/>
          </a:xfrm>
          <a:prstGeom prst="rect">
            <a:avLst/>
          </a:prstGeom>
          <a:noFill/>
        </p:spPr>
        <p:txBody>
          <a:bodyPr vert="vert270" wrap="square">
            <a:spAutoFit/>
          </a:bodyPr>
          <a:lstStyle/>
          <a:p>
            <a:pPr>
              <a:defRPr/>
            </a:pPr>
            <a:r>
              <a:rPr lang="hr-HR" sz="1600" dirty="0">
                <a:latin typeface="Arial" panose="020B0604020202020204" pitchFamily="34" charset="0"/>
                <a:cs typeface="Arial" panose="020B0604020202020204" pitchFamily="34" charset="0"/>
              </a:rPr>
              <a:t>Primarna energija</a:t>
            </a:r>
          </a:p>
        </p:txBody>
      </p:sp>
      <p:sp>
        <p:nvSpPr>
          <p:cNvPr id="33" name="Rectangle 32"/>
          <p:cNvSpPr/>
          <p:nvPr/>
        </p:nvSpPr>
        <p:spPr>
          <a:xfrm>
            <a:off x="3329744" y="4945416"/>
            <a:ext cx="508185" cy="145776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34" name="TextBox 33"/>
          <p:cNvSpPr txBox="1"/>
          <p:nvPr/>
        </p:nvSpPr>
        <p:spPr>
          <a:xfrm>
            <a:off x="3261401" y="4954789"/>
            <a:ext cx="677108" cy="1195265"/>
          </a:xfrm>
          <a:prstGeom prst="rect">
            <a:avLst/>
          </a:prstGeom>
          <a:noFill/>
        </p:spPr>
        <p:txBody>
          <a:bodyPr vert="vert270" wrap="square">
            <a:spAutoFit/>
          </a:bodyPr>
          <a:lstStyle/>
          <a:p>
            <a:pPr>
              <a:defRPr/>
            </a:pPr>
            <a:r>
              <a:rPr lang="hr-HR" sz="1600" dirty="0" smtClean="0">
                <a:latin typeface="Arial" panose="020B0604020202020204" pitchFamily="34" charset="0"/>
                <a:cs typeface="Arial" panose="020B0604020202020204" pitchFamily="34" charset="0"/>
              </a:rPr>
              <a:t>Isporučena </a:t>
            </a:r>
            <a:r>
              <a:rPr lang="hr-HR" sz="1600" dirty="0">
                <a:latin typeface="Arial" panose="020B0604020202020204" pitchFamily="34" charset="0"/>
                <a:cs typeface="Arial" panose="020B0604020202020204" pitchFamily="34" charset="0"/>
              </a:rPr>
              <a:t>energija</a:t>
            </a:r>
          </a:p>
        </p:txBody>
      </p:sp>
      <p:sp>
        <p:nvSpPr>
          <p:cNvPr id="35" name="Rectangle 34"/>
          <p:cNvSpPr/>
          <p:nvPr/>
        </p:nvSpPr>
        <p:spPr>
          <a:xfrm>
            <a:off x="1304689" y="5232846"/>
            <a:ext cx="508185" cy="116081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sz="1600" dirty="0"/>
          </a:p>
        </p:txBody>
      </p:sp>
      <p:sp>
        <p:nvSpPr>
          <p:cNvPr id="36" name="TextBox 35"/>
          <p:cNvSpPr txBox="1"/>
          <p:nvPr/>
        </p:nvSpPr>
        <p:spPr>
          <a:xfrm>
            <a:off x="1189449" y="5292973"/>
            <a:ext cx="738664" cy="1040558"/>
          </a:xfrm>
          <a:prstGeom prst="rect">
            <a:avLst/>
          </a:prstGeom>
          <a:noFill/>
        </p:spPr>
        <p:txBody>
          <a:bodyPr vert="vert270" wrap="square">
            <a:spAutoFit/>
          </a:bodyPr>
          <a:lstStyle/>
          <a:p>
            <a:pPr algn="ctr">
              <a:defRPr/>
            </a:pPr>
            <a:r>
              <a:rPr lang="hr-HR" dirty="0">
                <a:latin typeface="Arial" panose="020B0604020202020204" pitchFamily="34" charset="0"/>
                <a:cs typeface="Arial" panose="020B0604020202020204" pitchFamily="34" charset="0"/>
              </a:rPr>
              <a:t>Korisna energija</a:t>
            </a:r>
          </a:p>
        </p:txBody>
      </p:sp>
      <p:sp>
        <p:nvSpPr>
          <p:cNvPr id="37" name="Flowchart: Manual Input 36"/>
          <p:cNvSpPr/>
          <p:nvPr/>
        </p:nvSpPr>
        <p:spPr>
          <a:xfrm>
            <a:off x="4150191" y="4553724"/>
            <a:ext cx="2010747" cy="1817707"/>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38" name="Flowchart: Manual Input 37"/>
          <p:cNvSpPr/>
          <p:nvPr/>
        </p:nvSpPr>
        <p:spPr>
          <a:xfrm>
            <a:off x="2059523" y="4944804"/>
            <a:ext cx="1108978" cy="1447267"/>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39" name="TextBox 9"/>
          <p:cNvSpPr txBox="1">
            <a:spLocks noChangeArrowheads="1"/>
          </p:cNvSpPr>
          <p:nvPr/>
        </p:nvSpPr>
        <p:spPr bwMode="auto">
          <a:xfrm>
            <a:off x="4217351" y="4984534"/>
            <a:ext cx="18591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sr-Latn-RS" sz="1600" dirty="0">
                <a:latin typeface="Arial" panose="020B0604020202020204" pitchFamily="34" charset="0"/>
              </a:rPr>
              <a:t>Transport energenta,</a:t>
            </a:r>
          </a:p>
          <a:p>
            <a:pPr eaLnBrk="1" hangingPunct="1">
              <a:spcBef>
                <a:spcPct val="0"/>
              </a:spcBef>
              <a:buFontTx/>
              <a:buNone/>
            </a:pPr>
            <a:r>
              <a:rPr lang="hr-HR" altLang="sr-Latn-RS" sz="1600" dirty="0">
                <a:latin typeface="Arial" panose="020B0604020202020204" pitchFamily="34" charset="0"/>
              </a:rPr>
              <a:t>transformacija energije</a:t>
            </a:r>
          </a:p>
        </p:txBody>
      </p:sp>
      <p:sp>
        <p:nvSpPr>
          <p:cNvPr id="40" name="TextBox 22"/>
          <p:cNvSpPr txBox="1">
            <a:spLocks noChangeArrowheads="1"/>
          </p:cNvSpPr>
          <p:nvPr/>
        </p:nvSpPr>
        <p:spPr bwMode="auto">
          <a:xfrm>
            <a:off x="2138990" y="5294327"/>
            <a:ext cx="9500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hr-HR" altLang="sr-Latn-RS" sz="1600" dirty="0">
                <a:latin typeface="Arial" panose="020B0604020202020204" pitchFamily="34" charset="0"/>
              </a:rPr>
              <a:t>Gubici sustava grijanja</a:t>
            </a:r>
          </a:p>
        </p:txBody>
      </p:sp>
      <p:cxnSp>
        <p:nvCxnSpPr>
          <p:cNvPr id="41" name="Straight Connector 40"/>
          <p:cNvCxnSpPr/>
          <p:nvPr/>
        </p:nvCxnSpPr>
        <p:spPr>
          <a:xfrm>
            <a:off x="3572221" y="1967097"/>
            <a:ext cx="0" cy="2893035"/>
          </a:xfrm>
          <a:prstGeom prst="line">
            <a:avLst/>
          </a:prstGeom>
          <a:ln w="28575">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14593" y="1983943"/>
            <a:ext cx="15050" cy="3180989"/>
          </a:xfrm>
          <a:prstGeom prst="line">
            <a:avLst/>
          </a:prstGeom>
          <a:ln w="28575">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239618" y="1967097"/>
            <a:ext cx="0" cy="2893035"/>
          </a:xfrm>
          <a:prstGeom prst="line">
            <a:avLst/>
          </a:prstGeom>
          <a:ln w="28575">
            <a:solidFill>
              <a:schemeClr val="accent2">
                <a:lumMod val="60000"/>
                <a:lumOff val="40000"/>
              </a:schemeClr>
            </a:solidFill>
            <a:prstDash val="lgDash"/>
          </a:ln>
        </p:spPr>
        <p:style>
          <a:lnRef idx="1">
            <a:schemeClr val="accent1"/>
          </a:lnRef>
          <a:fillRef idx="0">
            <a:schemeClr val="accent1"/>
          </a:fillRef>
          <a:effectRef idx="0">
            <a:schemeClr val="accent1"/>
          </a:effectRef>
          <a:fontRef idx="minor">
            <a:schemeClr val="tx1"/>
          </a:fontRef>
        </p:style>
      </p:cxnSp>
      <p:sp>
        <p:nvSpPr>
          <p:cNvPr id="44" name="Left Arrow 43"/>
          <p:cNvSpPr/>
          <p:nvPr/>
        </p:nvSpPr>
        <p:spPr>
          <a:xfrm>
            <a:off x="2053432" y="6542090"/>
            <a:ext cx="4488656" cy="2444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46" name="Rectangle 3"/>
          <p:cNvSpPr txBox="1">
            <a:spLocks noChangeArrowheads="1"/>
          </p:cNvSpPr>
          <p:nvPr/>
        </p:nvSpPr>
        <p:spPr>
          <a:xfrm>
            <a:off x="6873292" y="841234"/>
            <a:ext cx="2357378" cy="3708333"/>
          </a:xfrm>
          <a:prstGeom prst="rect">
            <a:avLst/>
          </a:prstGeom>
        </p:spPr>
        <p:txBody>
          <a:bodyPr vert="horz" lIns="91440" tIns="45720" rIns="91440" bIns="45720" rtlCol="0">
            <a:noAutofit/>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defRPr/>
            </a:pPr>
            <a:r>
              <a:rPr lang="hr-HR" sz="1200" dirty="0" smtClean="0">
                <a:solidFill>
                  <a:srgbClr val="FF0000"/>
                </a:solidFill>
              </a:rPr>
              <a:t>Godišnja potrebna toplinska energija za grijanje, Q</a:t>
            </a:r>
            <a:r>
              <a:rPr lang="hr-HR" sz="1200" baseline="-25000" dirty="0" smtClean="0">
                <a:solidFill>
                  <a:srgbClr val="FF0000"/>
                </a:solidFill>
              </a:rPr>
              <a:t>H,nd </a:t>
            </a:r>
            <a:r>
              <a:rPr lang="hr-HR" sz="1200" dirty="0" smtClean="0">
                <a:solidFill>
                  <a:srgbClr val="FF0000"/>
                </a:solidFill>
              </a:rPr>
              <a:t>(kWh/a), jest računski određena količina topline koju sustavom grijanja treba tijekom jedne godine dovesti u zgradu za održavanje unutarnje projektne temperature u zgradi tijekom razdoblja grijanja zgrade; </a:t>
            </a:r>
          </a:p>
          <a:p>
            <a:pPr>
              <a:buFont typeface="Arial" panose="020B0604020202020204" pitchFamily="34" charset="0"/>
              <a:buChar char="•"/>
              <a:defRPr/>
            </a:pPr>
            <a:r>
              <a:rPr lang="vi-VN" sz="1200" dirty="0">
                <a:solidFill>
                  <a:srgbClr val="00B050"/>
                </a:solidFill>
              </a:rPr>
              <a:t> Isporučena energija jest energija, izražena po nositelju energije, koja se dovodi u tehnički sustav u zgradi kroz granicu sustava kako bi se zadovoljile promatrane potrebe za grijanjem, hlađenjem, ventilacijom i klimatizacijom, potrošnom toplom vodom i rasvjetom prema tablici 8a. </a:t>
            </a:r>
            <a:endParaRPr lang="hr-HR" sz="1200" dirty="0" smtClean="0">
              <a:solidFill>
                <a:srgbClr val="00B050"/>
              </a:solidFill>
            </a:endParaRPr>
          </a:p>
          <a:p>
            <a:pPr>
              <a:buFont typeface="Arial" panose="020B0604020202020204" pitchFamily="34" charset="0"/>
              <a:buChar char="•"/>
              <a:defRPr/>
            </a:pPr>
            <a:r>
              <a:rPr lang="hr-HR" sz="1200" dirty="0" smtClean="0">
                <a:solidFill>
                  <a:srgbClr val="0088CE"/>
                </a:solidFill>
              </a:rPr>
              <a:t>Primarna energija jest energija iz obnovljivih i neobnovljivih izvora koja nije podvrgnuta niti jednom postupku pretvorbe, E</a:t>
            </a:r>
            <a:r>
              <a:rPr lang="hr-HR" sz="1200" baseline="-25000" dirty="0" smtClean="0">
                <a:solidFill>
                  <a:srgbClr val="0088CE"/>
                </a:solidFill>
              </a:rPr>
              <a:t>prim</a:t>
            </a:r>
            <a:r>
              <a:rPr lang="hr-HR" sz="1200" dirty="0" smtClean="0">
                <a:solidFill>
                  <a:srgbClr val="0088CE"/>
                </a:solidFill>
              </a:rPr>
              <a:t> (kWh/a);</a:t>
            </a:r>
          </a:p>
          <a:p>
            <a:pPr marL="0" indent="0">
              <a:buFont typeface="Arial" panose="020B0604020202020204" pitchFamily="34" charset="0"/>
              <a:buNone/>
              <a:defRPr/>
            </a:pPr>
            <a:endParaRPr lang="hr-HR" altLang="sr-Latn-RS" sz="1200"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62" y="3307"/>
            <a:ext cx="9139137"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hr-HR" altLang="sr-Latn-RS" sz="2400" b="1" dirty="0" smtClean="0">
                <a:solidFill>
                  <a:srgbClr val="0070C0"/>
                </a:solidFill>
              </a:rPr>
              <a:t>DOP (Izjava o svojstvima!) – dokumentacija br. 1 koju treba tražiti</a:t>
            </a:r>
            <a:br>
              <a:rPr lang="hr-HR" altLang="sr-Latn-RS" sz="2400" b="1" dirty="0" smtClean="0">
                <a:solidFill>
                  <a:srgbClr val="0070C0"/>
                </a:solidFill>
              </a:rPr>
            </a:br>
            <a:endParaRPr lang="hr-HR" altLang="sr-Latn-RS" sz="2400" b="1" dirty="0" smtClean="0">
              <a:solidFill>
                <a:srgbClr val="0070C0"/>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31" y="780287"/>
            <a:ext cx="3528366" cy="401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13677" y="782334"/>
            <a:ext cx="1326776" cy="523220"/>
          </a:xfrm>
          <a:prstGeom prst="rect">
            <a:avLst/>
          </a:prstGeom>
          <a:solidFill>
            <a:schemeClr val="bg1"/>
          </a:solidFill>
        </p:spPr>
        <p:txBody>
          <a:bodyPr wrap="square" rtlCol="0">
            <a:spAutoFit/>
          </a:bodyPr>
          <a:lstStyle/>
          <a:p>
            <a:r>
              <a:rPr lang="hr-HR" sz="1400" dirty="0" smtClean="0">
                <a:solidFill>
                  <a:srgbClr val="00B0F0"/>
                </a:solidFill>
              </a:rPr>
              <a:t>LOGO TVRTKE</a:t>
            </a:r>
            <a:endParaRPr lang="hr-HR" sz="1400" dirty="0">
              <a:solidFill>
                <a:srgbClr val="00B0F0"/>
              </a:solidFill>
            </a:endParaRPr>
          </a:p>
        </p:txBody>
      </p:sp>
      <p:sp>
        <p:nvSpPr>
          <p:cNvPr id="3" name="Rectangle 2"/>
          <p:cNvSpPr/>
          <p:nvPr/>
        </p:nvSpPr>
        <p:spPr>
          <a:xfrm>
            <a:off x="445270" y="2132856"/>
            <a:ext cx="237626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574807"/>
            <a:ext cx="4176464" cy="5665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7452320" y="574807"/>
            <a:ext cx="1008112" cy="333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Rectangle 10"/>
          <p:cNvSpPr/>
          <p:nvPr/>
        </p:nvSpPr>
        <p:spPr>
          <a:xfrm>
            <a:off x="5148064" y="620688"/>
            <a:ext cx="79208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62" y="3307"/>
            <a:ext cx="9139137"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hr-HR" altLang="sr-Latn-RS" sz="2400" b="1" dirty="0" smtClean="0">
                <a:solidFill>
                  <a:srgbClr val="0070C0"/>
                </a:solidFill>
              </a:rPr>
              <a:t>DOP (Izjava o svojstvima!) – dokumentacija br. 1 koju treba tražiti</a:t>
            </a:r>
            <a:br>
              <a:rPr lang="hr-HR" altLang="sr-Latn-RS" sz="2400" b="1" dirty="0" smtClean="0">
                <a:solidFill>
                  <a:srgbClr val="0070C0"/>
                </a:solidFill>
              </a:rPr>
            </a:br>
            <a:endParaRPr lang="hr-HR" altLang="sr-Latn-RS" sz="2400" b="1" dirty="0" smtClean="0">
              <a:solidFill>
                <a:srgbClr val="0070C0"/>
              </a:solidFill>
            </a:endParaRPr>
          </a:p>
        </p:txBody>
      </p:sp>
      <p:sp>
        <p:nvSpPr>
          <p:cNvPr id="12" name="Rectangle 141"/>
          <p:cNvSpPr>
            <a:spLocks noChangeArrowheads="1"/>
          </p:cNvSpPr>
          <p:nvPr/>
        </p:nvSpPr>
        <p:spPr bwMode="auto">
          <a:xfrm>
            <a:off x="30262" y="799656"/>
            <a:ext cx="3142207"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1104900" algn="l"/>
              </a:tabLst>
              <a:defRPr>
                <a:solidFill>
                  <a:schemeClr val="tx1"/>
                </a:solidFill>
                <a:latin typeface="Arial" charset="0"/>
              </a:defRPr>
            </a:lvl1pPr>
            <a:lvl2pPr>
              <a:tabLst>
                <a:tab pos="1104900" algn="l"/>
              </a:tabLst>
              <a:defRPr>
                <a:solidFill>
                  <a:schemeClr val="tx1"/>
                </a:solidFill>
                <a:latin typeface="Arial" charset="0"/>
              </a:defRPr>
            </a:lvl2pPr>
            <a:lvl3pPr>
              <a:tabLst>
                <a:tab pos="1104900" algn="l"/>
              </a:tabLst>
              <a:defRPr>
                <a:solidFill>
                  <a:schemeClr val="tx1"/>
                </a:solidFill>
                <a:latin typeface="Arial" charset="0"/>
              </a:defRPr>
            </a:lvl3pPr>
            <a:lvl4pPr>
              <a:tabLst>
                <a:tab pos="1104900" algn="l"/>
              </a:tabLst>
              <a:defRPr>
                <a:solidFill>
                  <a:schemeClr val="tx1"/>
                </a:solidFill>
                <a:latin typeface="Arial" charset="0"/>
              </a:defRPr>
            </a:lvl4pPr>
            <a:lvl5pPr>
              <a:tabLst>
                <a:tab pos="1104900" algn="l"/>
              </a:tabLst>
              <a:defRPr>
                <a:solidFill>
                  <a:schemeClr val="tx1"/>
                </a:solidFill>
                <a:latin typeface="Arial" charset="0"/>
              </a:defRPr>
            </a:lvl5pPr>
            <a:lvl6pPr fontAlgn="base">
              <a:spcBef>
                <a:spcPct val="0"/>
              </a:spcBef>
              <a:spcAft>
                <a:spcPct val="0"/>
              </a:spcAft>
              <a:tabLst>
                <a:tab pos="1104900" algn="l"/>
              </a:tabLst>
              <a:defRPr>
                <a:solidFill>
                  <a:schemeClr val="tx1"/>
                </a:solidFill>
                <a:latin typeface="Arial" charset="0"/>
              </a:defRPr>
            </a:lvl6pPr>
            <a:lvl7pPr fontAlgn="base">
              <a:spcBef>
                <a:spcPct val="0"/>
              </a:spcBef>
              <a:spcAft>
                <a:spcPct val="0"/>
              </a:spcAft>
              <a:tabLst>
                <a:tab pos="1104900" algn="l"/>
              </a:tabLst>
              <a:defRPr>
                <a:solidFill>
                  <a:schemeClr val="tx1"/>
                </a:solidFill>
                <a:latin typeface="Arial" charset="0"/>
              </a:defRPr>
            </a:lvl7pPr>
            <a:lvl8pPr fontAlgn="base">
              <a:spcBef>
                <a:spcPct val="0"/>
              </a:spcBef>
              <a:spcAft>
                <a:spcPct val="0"/>
              </a:spcAft>
              <a:tabLst>
                <a:tab pos="1104900" algn="l"/>
              </a:tabLst>
              <a:defRPr>
                <a:solidFill>
                  <a:schemeClr val="tx1"/>
                </a:solidFill>
                <a:latin typeface="Arial" charset="0"/>
              </a:defRPr>
            </a:lvl8pPr>
            <a:lvl9pPr fontAlgn="base">
              <a:spcBef>
                <a:spcPct val="0"/>
              </a:spcBef>
              <a:spcAft>
                <a:spcPct val="0"/>
              </a:spcAft>
              <a:tabLst>
                <a:tab pos="1104900" algn="l"/>
              </a:tabLst>
              <a:defRPr>
                <a:solidFill>
                  <a:schemeClr val="tx1"/>
                </a:solidFill>
                <a:latin typeface="Arial" charset="0"/>
              </a:defRPr>
            </a:lvl9pPr>
          </a:lstStyle>
          <a:p>
            <a:r>
              <a:rPr lang="hr-HR" altLang="sr-Latn-RS" sz="1100" dirty="0">
                <a:ea typeface="Times New Roman" pitchFamily="18" charset="0"/>
                <a:cs typeface="Arial" charset="0"/>
              </a:rPr>
              <a:t>Objašnjena za kratice u ključu za obilježavanje:</a:t>
            </a:r>
            <a:endParaRPr lang="hr-HR" altLang="sr-Latn-RS" sz="900" dirty="0">
              <a:ea typeface="Times New Roman" pitchFamily="18" charset="0"/>
              <a:cs typeface="Arial" charset="0"/>
            </a:endParaRPr>
          </a:p>
          <a:p>
            <a:pPr eaLnBrk="0" hangingPunct="0"/>
            <a:endParaRPr lang="hr-HR" altLang="sr-Latn-RS" dirty="0">
              <a:ea typeface="Times New Roman" pitchFamily="18" charset="0"/>
              <a:cs typeface="Arial" charset="0"/>
            </a:endParaRPr>
          </a:p>
        </p:txBody>
      </p:sp>
      <p:graphicFrame>
        <p:nvGraphicFramePr>
          <p:cNvPr id="13" name="Group 228"/>
          <p:cNvGraphicFramePr>
            <a:graphicFrameLocks noGrp="1"/>
          </p:cNvGraphicFramePr>
          <p:nvPr>
            <p:extLst>
              <p:ext uri="{D42A27DB-BD31-4B8C-83A1-F6EECF244321}">
                <p14:modId xmlns:p14="http://schemas.microsoft.com/office/powerpoint/2010/main" val="4207123956"/>
              </p:ext>
            </p:extLst>
          </p:nvPr>
        </p:nvGraphicFramePr>
        <p:xfrm>
          <a:off x="1185580" y="1412776"/>
          <a:ext cx="6777700" cy="4834890"/>
        </p:xfrm>
        <a:graphic>
          <a:graphicData uri="http://schemas.openxmlformats.org/drawingml/2006/table">
            <a:tbl>
              <a:tblPr/>
              <a:tblGrid>
                <a:gridCol w="940727"/>
                <a:gridCol w="5836973"/>
              </a:tblGrid>
              <a:tr h="933450">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Ti</a:t>
                      </a:r>
                      <a:endParaRPr kumimoji="0" lang="en-US" altLang="sr-Latn-R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pl-PL" altLang="sr-Latn-RS" sz="1100" b="0" i="0" u="none" strike="noStrike" cap="none" normalizeH="0" baseline="0" smtClean="0">
                          <a:ln>
                            <a:noFill/>
                          </a:ln>
                          <a:solidFill>
                            <a:schemeClr val="tx1"/>
                          </a:solidFill>
                          <a:effectLst/>
                          <a:latin typeface="Arial" charset="0"/>
                          <a:ea typeface="Times New Roman" pitchFamily="18" charset="0"/>
                          <a:cs typeface="Arial" charset="0"/>
                        </a:rPr>
                        <a:t>Tolerancija za debljinu</a:t>
                      </a:r>
                      <a:endParaRPr kumimoji="0" lang="hr-HR" altLang="sr-Latn-RS" sz="1000" b="0" i="0" u="none" strike="noStrike" cap="none" normalizeH="0" baseline="0" smtClean="0">
                        <a:ln>
                          <a:noFill/>
                        </a:ln>
                        <a:solidFill>
                          <a:schemeClr val="tx1"/>
                        </a:solidFill>
                        <a:effectLst/>
                        <a:latin typeface="Arial"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219575" algn="l"/>
                        </a:tabLst>
                      </a:pPr>
                      <a:r>
                        <a:rPr kumimoji="0" lang="pl-PL" altLang="sr-Latn-RS" sz="1100" b="0" i="0" u="none" strike="noStrike" cap="none" normalizeH="0" baseline="0" smtClean="0">
                          <a:ln>
                            <a:noFill/>
                          </a:ln>
                          <a:solidFill>
                            <a:schemeClr val="tx1"/>
                          </a:solidFill>
                          <a:effectLst/>
                          <a:latin typeface="Arial" charset="0"/>
                          <a:ea typeface="Times New Roman" pitchFamily="18" charset="0"/>
                          <a:cs typeface="Arial" charset="0"/>
                        </a:rPr>
                        <a:t>T2 :+15 mm - 5 mm</a:t>
                      </a:r>
                      <a:endParaRPr kumimoji="0" lang="hr-HR" altLang="sr-Latn-RS" sz="1000" b="0" i="0" u="none" strike="noStrike" cap="none" normalizeH="0" baseline="0" smtClean="0">
                        <a:ln>
                          <a:noFill/>
                        </a:ln>
                        <a:solidFill>
                          <a:schemeClr val="tx1"/>
                        </a:solidFill>
                        <a:effectLst/>
                        <a:latin typeface="Arial"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219575" algn="l"/>
                        </a:tabLst>
                      </a:pPr>
                      <a:r>
                        <a:rPr kumimoji="0" lang="de-DE" altLang="sr-Latn-RS" sz="1100" b="0" i="0" u="none" strike="noStrike" cap="none" normalizeH="0" baseline="0" smtClean="0">
                          <a:ln>
                            <a:noFill/>
                          </a:ln>
                          <a:solidFill>
                            <a:schemeClr val="tx1"/>
                          </a:solidFill>
                          <a:effectLst/>
                          <a:latin typeface="Arial" charset="0"/>
                          <a:ea typeface="Times New Roman" pitchFamily="18" charset="0"/>
                          <a:cs typeface="Arial" charset="0"/>
                        </a:rPr>
                        <a:t>T5:   +3 mm - 1 mm</a:t>
                      </a:r>
                      <a:endParaRPr kumimoji="0" lang="hr-HR" altLang="sr-Latn-RS" sz="1000" b="0" i="0" u="none" strike="noStrike" cap="none" normalizeH="0" baseline="0" smtClean="0">
                        <a:ln>
                          <a:noFill/>
                        </a:ln>
                        <a:solidFill>
                          <a:schemeClr val="tx1"/>
                        </a:solidFill>
                        <a:effectLst/>
                        <a:latin typeface="Arial"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219575" algn="l"/>
                        </a:tabLst>
                      </a:pPr>
                      <a:r>
                        <a:rPr kumimoji="0" lang="de-DE" altLang="sr-Latn-RS" sz="1100" b="0" i="0" u="none" strike="noStrike" cap="none" normalizeH="0" baseline="0" smtClean="0">
                          <a:ln>
                            <a:noFill/>
                          </a:ln>
                          <a:solidFill>
                            <a:schemeClr val="tx1"/>
                          </a:solidFill>
                          <a:effectLst/>
                          <a:latin typeface="Arial" charset="0"/>
                          <a:ea typeface="Times New Roman" pitchFamily="18" charset="0"/>
                          <a:cs typeface="Arial" charset="0"/>
                        </a:rPr>
                        <a:t>T6:   +3 mm - 1 mm</a:t>
                      </a:r>
                      <a:endParaRPr kumimoji="0" lang="hr-HR" altLang="sr-Latn-RS" sz="1000" b="0" i="0" u="none" strike="noStrike" cap="none" normalizeH="0" baseline="0" smtClean="0">
                        <a:ln>
                          <a:noFill/>
                        </a:ln>
                        <a:solidFill>
                          <a:schemeClr val="tx1"/>
                        </a:solidFill>
                        <a:effectLst/>
                        <a:latin typeface="Arial"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219575" algn="l"/>
                        </a:tabLst>
                      </a:pPr>
                      <a:r>
                        <a:rPr kumimoji="0" lang="de-DE" altLang="sr-Latn-RS" sz="1100" b="0" i="0" u="none" strike="noStrike" cap="none" normalizeH="0" baseline="0" smtClean="0">
                          <a:ln>
                            <a:noFill/>
                          </a:ln>
                          <a:solidFill>
                            <a:schemeClr val="tx1"/>
                          </a:solidFill>
                          <a:effectLst/>
                          <a:latin typeface="Arial" charset="0"/>
                          <a:ea typeface="Times New Roman" pitchFamily="18" charset="0"/>
                          <a:cs typeface="Arial" charset="0"/>
                        </a:rPr>
                        <a:t>T7:   +2 mm - 0 mm</a:t>
                      </a:r>
                      <a:endParaRPr kumimoji="0" lang="de-DE" altLang="sr-Latn-R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0350">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DS(TH)</a:t>
                      </a:r>
                      <a:endParaRPr kumimoji="0" lang="en-US" altLang="sr-Latn-R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proizvođač</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označava</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one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svoje</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proizvode</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s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ovom</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kraticom</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koji</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su</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dimenzionalno</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stabilni</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kod</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70 </a:t>
                      </a:r>
                      <a:r>
                        <a:rPr kumimoji="0" lang="en-US" altLang="sr-Latn-RS" sz="1100" b="0" i="0" u="none" strike="noStrike" cap="none" normalizeH="0" baseline="30000" dirty="0" smtClean="0">
                          <a:ln>
                            <a:noFill/>
                          </a:ln>
                          <a:solidFill>
                            <a:schemeClr val="tx1"/>
                          </a:solidFill>
                          <a:effectLst/>
                          <a:latin typeface="Arial" charset="0"/>
                          <a:ea typeface="Times New Roman" pitchFamily="18" charset="0"/>
                          <a:cs typeface="Arial" charset="0"/>
                        </a:rPr>
                        <a:t>0</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C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i</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90 %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relativne</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vlažnosti</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zraka</a:t>
                      </a:r>
                      <a:endParaRPr kumimoji="0" lang="en-US" altLang="sr-Latn-R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CS(10)i</a:t>
                      </a:r>
                      <a:endParaRPr kumimoji="0" lang="en-US" altLang="sr-Latn-R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Oznaka za kvalitetu proizvoda u pogledu </a:t>
                      </a:r>
                      <a:r>
                        <a:rPr kumimoji="0" lang="en-US" altLang="sr-Latn-RS" sz="1100" b="1" i="0" u="none" strike="noStrike" cap="none" normalizeH="0" baseline="0" smtClean="0">
                          <a:ln>
                            <a:noFill/>
                          </a:ln>
                          <a:solidFill>
                            <a:schemeClr val="tx1"/>
                          </a:solidFill>
                          <a:effectLst/>
                          <a:latin typeface="Arial" charset="0"/>
                          <a:ea typeface="Times New Roman" pitchFamily="18" charset="0"/>
                          <a:cs typeface="Arial" charset="0"/>
                        </a:rPr>
                        <a:t>tlačne čvrstoće</a:t>
                      </a: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 - kolika sila je potrebna da izazove smanjenje debljine proizvoda za 10%.Ako proizvođač izjavi klasu CS(10)70 to znači da garantira da kvaliteta  proizvoda za koje deklarira to svojstvo kod svake proizvodnje bude </a:t>
                      </a:r>
                      <a:r>
                        <a:rPr kumimoji="0" lang="en-US" altLang="sr-Latn-RS" sz="1100" b="1" i="0" u="none" strike="noStrike" cap="none" normalizeH="0" baseline="0" smtClean="0">
                          <a:ln>
                            <a:noFill/>
                          </a:ln>
                          <a:solidFill>
                            <a:schemeClr val="tx1"/>
                          </a:solidFill>
                          <a:effectLst/>
                          <a:latin typeface="Arial" charset="0"/>
                          <a:ea typeface="Times New Roman" pitchFamily="18" charset="0"/>
                          <a:cs typeface="Arial" charset="0"/>
                        </a:rPr>
                        <a:t>barem</a:t>
                      </a: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 70 kPa</a:t>
                      </a:r>
                      <a:endParaRPr kumimoji="0" lang="en-US" altLang="sr-Latn-R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TRi</a:t>
                      </a:r>
                      <a:endParaRPr kumimoji="0" lang="en-US" altLang="sr-Latn-R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Oznaka za kvalitetu proizvoda u pogledu </a:t>
                      </a:r>
                      <a:r>
                        <a:rPr kumimoji="0" lang="en-US" altLang="sr-Latn-RS" sz="1100" b="1" i="0" u="none" strike="noStrike" cap="none" normalizeH="0" baseline="0" smtClean="0">
                          <a:ln>
                            <a:noFill/>
                          </a:ln>
                          <a:solidFill>
                            <a:schemeClr val="tx1"/>
                          </a:solidFill>
                          <a:effectLst/>
                          <a:latin typeface="Arial" charset="0"/>
                          <a:ea typeface="Times New Roman" pitchFamily="18" charset="0"/>
                          <a:cs typeface="Arial" charset="0"/>
                        </a:rPr>
                        <a:t>delaminacije</a:t>
                      </a: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 kolika sila,okomito na površinu proizvoda,je potrebna da izazove kidanje strukture proizvoda .Ako proizvođač izjavi klasu TR10 to znači da garantira da kvaliteta proizvoda za koje deklarira to svojstvo kod svake proizvodnje bude </a:t>
                      </a:r>
                      <a:r>
                        <a:rPr kumimoji="0" lang="en-US" altLang="sr-Latn-RS" sz="1100" b="1" i="0" u="none" strike="noStrike" cap="none" normalizeH="0" baseline="0" smtClean="0">
                          <a:ln>
                            <a:noFill/>
                          </a:ln>
                          <a:solidFill>
                            <a:schemeClr val="tx1"/>
                          </a:solidFill>
                          <a:effectLst/>
                          <a:latin typeface="Arial" charset="0"/>
                          <a:ea typeface="Times New Roman" pitchFamily="18" charset="0"/>
                          <a:cs typeface="Arial" charset="0"/>
                        </a:rPr>
                        <a:t>barem</a:t>
                      </a: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 10 kPa</a:t>
                      </a:r>
                      <a:endParaRPr kumimoji="0" lang="en-US" altLang="sr-Latn-R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PL(5)i </a:t>
                      </a:r>
                      <a:endParaRPr kumimoji="0" lang="en-US" altLang="sr-Latn-R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Oznaka za kvalitetu u pogledu </a:t>
                      </a:r>
                      <a:r>
                        <a:rPr kumimoji="0" lang="en-US" altLang="sr-Latn-RS" sz="1100" b="1" i="0" u="none" strike="noStrike" cap="none" normalizeH="0" baseline="0" smtClean="0">
                          <a:ln>
                            <a:noFill/>
                          </a:ln>
                          <a:solidFill>
                            <a:schemeClr val="tx1"/>
                          </a:solidFill>
                          <a:effectLst/>
                          <a:latin typeface="Arial" charset="0"/>
                          <a:ea typeface="Times New Roman" pitchFamily="18" charset="0"/>
                          <a:cs typeface="Arial" charset="0"/>
                        </a:rPr>
                        <a:t>točkastog opterećenja</a:t>
                      </a: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 –kolika sila je potrebna da izazove smanjenje debljine proizvoda za 5 mm.Ako proizvođač izjavi klasu PL(5)500 to znači da garantira da kvaliteta  proizvoda za koje deklarira to svojstvo kod svake proizvodnje bude </a:t>
                      </a:r>
                      <a:r>
                        <a:rPr kumimoji="0" lang="en-US" altLang="sr-Latn-RS" sz="1100" b="1" i="0" u="none" strike="noStrike" cap="none" normalizeH="0" baseline="0" smtClean="0">
                          <a:ln>
                            <a:noFill/>
                          </a:ln>
                          <a:solidFill>
                            <a:schemeClr val="tx1"/>
                          </a:solidFill>
                          <a:effectLst/>
                          <a:latin typeface="Arial" charset="0"/>
                          <a:ea typeface="Times New Roman" pitchFamily="18" charset="0"/>
                          <a:cs typeface="Arial" charset="0"/>
                        </a:rPr>
                        <a:t>barem</a:t>
                      </a: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 500 N.</a:t>
                      </a:r>
                      <a:endParaRPr kumimoji="0" lang="hr-HR" altLang="sr-Latn-RS" sz="1000" b="0" i="0" u="none" strike="noStrike" cap="none" normalizeH="0" baseline="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WS</a:t>
                      </a:r>
                      <a:endParaRPr kumimoji="0" lang="en-US" altLang="sr-Latn-R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Oznaka za kvalitetu u pogledu </a:t>
                      </a:r>
                      <a:r>
                        <a:rPr kumimoji="0" lang="en-US" altLang="sr-Latn-RS" sz="1100" b="1" i="0" u="none" strike="noStrike" cap="none" normalizeH="0" baseline="0" smtClean="0">
                          <a:ln>
                            <a:noFill/>
                          </a:ln>
                          <a:solidFill>
                            <a:schemeClr val="tx1"/>
                          </a:solidFill>
                          <a:effectLst/>
                          <a:latin typeface="Arial" charset="0"/>
                          <a:ea typeface="Times New Roman" pitchFamily="18" charset="0"/>
                          <a:cs typeface="Arial" charset="0"/>
                        </a:rPr>
                        <a:t>kratkotrajne vodoupojnosti</a:t>
                      </a: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-proizvod izložen vodi u trajanju 24 sata ne smije upiti više od 1 kg/m</a:t>
                      </a:r>
                      <a:r>
                        <a:rPr kumimoji="0" lang="en-US" altLang="sr-Latn-RS" sz="1100" b="0" i="0" u="none" strike="noStrike" cap="none" normalizeH="0" baseline="30000" smtClean="0">
                          <a:ln>
                            <a:noFill/>
                          </a:ln>
                          <a:solidFill>
                            <a:schemeClr val="tx1"/>
                          </a:solidFill>
                          <a:effectLst/>
                          <a:latin typeface="Arial" charset="0"/>
                          <a:ea typeface="Times New Roman" pitchFamily="18" charset="0"/>
                          <a:cs typeface="Arial" charset="0"/>
                        </a:rPr>
                        <a:t>2</a:t>
                      </a: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.Kada je taj zahtjev ispunjen proizvođač može u ključ za obilježavanje proizvoda stavljati oznaku WS</a:t>
                      </a:r>
                      <a:endParaRPr kumimoji="0" lang="en-US" altLang="sr-Latn-R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8625">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smtClean="0">
                          <a:ln>
                            <a:noFill/>
                          </a:ln>
                          <a:solidFill>
                            <a:schemeClr val="tx1"/>
                          </a:solidFill>
                          <a:effectLst/>
                          <a:latin typeface="Arial" charset="0"/>
                          <a:ea typeface="Times New Roman" pitchFamily="18" charset="0"/>
                          <a:cs typeface="Arial" charset="0"/>
                        </a:rPr>
                        <a:t>WL(P)</a:t>
                      </a:r>
                      <a:endParaRPr kumimoji="0" lang="en-US" altLang="sr-Latn-R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tabLst>
                          <a:tab pos="4219575" algn="l"/>
                        </a:tabLst>
                        <a:defRPr sz="2800">
                          <a:solidFill>
                            <a:schemeClr val="tx1"/>
                          </a:solidFill>
                          <a:latin typeface="Arial" charset="0"/>
                        </a:defRPr>
                      </a:lvl1pPr>
                      <a:lvl2pPr>
                        <a:spcBef>
                          <a:spcPct val="20000"/>
                        </a:spcBef>
                        <a:tabLst>
                          <a:tab pos="4219575" algn="l"/>
                        </a:tabLst>
                        <a:defRPr sz="2400">
                          <a:solidFill>
                            <a:schemeClr val="tx1"/>
                          </a:solidFill>
                          <a:latin typeface="Arial" charset="0"/>
                        </a:defRPr>
                      </a:lvl2pPr>
                      <a:lvl3pPr>
                        <a:spcBef>
                          <a:spcPct val="20000"/>
                        </a:spcBef>
                        <a:tabLst>
                          <a:tab pos="4219575" algn="l"/>
                        </a:tabLst>
                        <a:defRPr sz="2000">
                          <a:solidFill>
                            <a:schemeClr val="tx1"/>
                          </a:solidFill>
                          <a:latin typeface="Arial" charset="0"/>
                        </a:defRPr>
                      </a:lvl3pPr>
                      <a:lvl4pPr>
                        <a:spcBef>
                          <a:spcPct val="20000"/>
                        </a:spcBef>
                        <a:tabLst>
                          <a:tab pos="4219575" algn="l"/>
                        </a:tabLst>
                        <a:defRPr>
                          <a:solidFill>
                            <a:schemeClr val="tx1"/>
                          </a:solidFill>
                          <a:latin typeface="Arial" charset="0"/>
                        </a:defRPr>
                      </a:lvl4pPr>
                      <a:lvl5pPr>
                        <a:spcBef>
                          <a:spcPct val="20000"/>
                        </a:spcBef>
                        <a:tabLst>
                          <a:tab pos="4219575" algn="l"/>
                        </a:tabLst>
                        <a:defRPr>
                          <a:solidFill>
                            <a:schemeClr val="tx1"/>
                          </a:solidFill>
                          <a:latin typeface="Arial" charset="0"/>
                        </a:defRPr>
                      </a:lvl5pPr>
                      <a:lvl6pPr fontAlgn="base">
                        <a:spcBef>
                          <a:spcPct val="20000"/>
                        </a:spcBef>
                        <a:spcAft>
                          <a:spcPct val="0"/>
                        </a:spcAft>
                        <a:tabLst>
                          <a:tab pos="4219575" algn="l"/>
                        </a:tabLst>
                        <a:defRPr>
                          <a:solidFill>
                            <a:schemeClr val="tx1"/>
                          </a:solidFill>
                          <a:latin typeface="Arial" charset="0"/>
                        </a:defRPr>
                      </a:lvl6pPr>
                      <a:lvl7pPr fontAlgn="base">
                        <a:spcBef>
                          <a:spcPct val="20000"/>
                        </a:spcBef>
                        <a:spcAft>
                          <a:spcPct val="0"/>
                        </a:spcAft>
                        <a:tabLst>
                          <a:tab pos="4219575" algn="l"/>
                        </a:tabLst>
                        <a:defRPr>
                          <a:solidFill>
                            <a:schemeClr val="tx1"/>
                          </a:solidFill>
                          <a:latin typeface="Arial" charset="0"/>
                        </a:defRPr>
                      </a:lvl7pPr>
                      <a:lvl8pPr fontAlgn="base">
                        <a:spcBef>
                          <a:spcPct val="20000"/>
                        </a:spcBef>
                        <a:spcAft>
                          <a:spcPct val="0"/>
                        </a:spcAft>
                        <a:tabLst>
                          <a:tab pos="4219575" algn="l"/>
                        </a:tabLst>
                        <a:defRPr>
                          <a:solidFill>
                            <a:schemeClr val="tx1"/>
                          </a:solidFill>
                          <a:latin typeface="Arial" charset="0"/>
                        </a:defRPr>
                      </a:lvl8pPr>
                      <a:lvl9pPr fontAlgn="base">
                        <a:spcBef>
                          <a:spcPct val="20000"/>
                        </a:spcBef>
                        <a:spcAft>
                          <a:spcPct val="0"/>
                        </a:spcAft>
                        <a:tabLst>
                          <a:tab pos="4219575" algn="l"/>
                        </a:tabLs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Oznaka</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za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kvalitetu</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u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pogledu</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1" i="0" u="none" strike="noStrike" cap="none" normalizeH="0" baseline="0" dirty="0" err="1" smtClean="0">
                          <a:ln>
                            <a:noFill/>
                          </a:ln>
                          <a:solidFill>
                            <a:schemeClr val="tx1"/>
                          </a:solidFill>
                          <a:effectLst/>
                          <a:latin typeface="Arial" charset="0"/>
                          <a:ea typeface="Times New Roman" pitchFamily="18" charset="0"/>
                          <a:cs typeface="Arial" charset="0"/>
                        </a:rPr>
                        <a:t>dugotrajne</a:t>
                      </a:r>
                      <a:r>
                        <a:rPr kumimoji="0" lang="en-US" altLang="sr-Latn-RS" sz="1100" b="1"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1" i="0" u="none" strike="noStrike" cap="none" normalizeH="0" baseline="0" dirty="0" err="1" smtClean="0">
                          <a:ln>
                            <a:noFill/>
                          </a:ln>
                          <a:solidFill>
                            <a:schemeClr val="tx1"/>
                          </a:solidFill>
                          <a:effectLst/>
                          <a:latin typeface="Arial" charset="0"/>
                          <a:ea typeface="Times New Roman" pitchFamily="18" charset="0"/>
                          <a:cs typeface="Arial" charset="0"/>
                        </a:rPr>
                        <a:t>vodoupojnosti</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proizvod</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izložen</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vodi</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u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trajanju</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28 dana ne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smije</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upiti</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više</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od 3 kg/m</a:t>
                      </a:r>
                      <a:r>
                        <a:rPr kumimoji="0" lang="en-US" altLang="sr-Latn-RS" sz="1100" b="0" i="0" u="none" strike="noStrike" cap="none" normalizeH="0" baseline="30000" dirty="0" smtClean="0">
                          <a:ln>
                            <a:noFill/>
                          </a:ln>
                          <a:solidFill>
                            <a:schemeClr val="tx1"/>
                          </a:solidFill>
                          <a:effectLst/>
                          <a:latin typeface="Arial" charset="0"/>
                          <a:ea typeface="Times New Roman" pitchFamily="18" charset="0"/>
                          <a:cs typeface="Arial" charset="0"/>
                        </a:rPr>
                        <a:t>2</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Kada</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je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taj</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zahtjev</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ispunjen</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proizvođač</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može</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u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ključ</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za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obilježavanje</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proizvoda</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stavljati</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altLang="sr-Latn-RS" sz="1100" b="0" i="0" u="none" strike="noStrike" cap="none" normalizeH="0" baseline="0" dirty="0" err="1" smtClean="0">
                          <a:ln>
                            <a:noFill/>
                          </a:ln>
                          <a:solidFill>
                            <a:schemeClr val="tx1"/>
                          </a:solidFill>
                          <a:effectLst/>
                          <a:latin typeface="Arial" charset="0"/>
                          <a:ea typeface="Times New Roman" pitchFamily="18" charset="0"/>
                          <a:cs typeface="Arial" charset="0"/>
                        </a:rPr>
                        <a:t>oznaku</a:t>
                      </a:r>
                      <a:r>
                        <a:rPr kumimoji="0" lang="en-US" altLang="sr-Latn-RS" sz="1100" b="0" i="0" u="none" strike="noStrike" cap="none" normalizeH="0" baseline="0" dirty="0" smtClean="0">
                          <a:ln>
                            <a:noFill/>
                          </a:ln>
                          <a:solidFill>
                            <a:schemeClr val="tx1"/>
                          </a:solidFill>
                          <a:effectLst/>
                          <a:latin typeface="Arial" charset="0"/>
                          <a:ea typeface="Times New Roman" pitchFamily="18" charset="0"/>
                          <a:cs typeface="Arial" charset="0"/>
                        </a:rPr>
                        <a:t> WL(P)</a:t>
                      </a:r>
                      <a:endParaRPr kumimoji="0" lang="en-US" altLang="sr-Latn-RS" sz="18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9522317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862" y="3307"/>
            <a:ext cx="9139137"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hr-HR" altLang="sr-Latn-RS" sz="2400" b="1" dirty="0" smtClean="0">
                <a:solidFill>
                  <a:srgbClr val="0070C0"/>
                </a:solidFill>
              </a:rPr>
              <a:t>DOP (Izjava o svojstvima!) – dokumentacija br. 1 koju treba tražiti</a:t>
            </a:r>
            <a:br>
              <a:rPr lang="hr-HR" altLang="sr-Latn-RS" sz="2400" b="1" dirty="0" smtClean="0">
                <a:solidFill>
                  <a:srgbClr val="0070C0"/>
                </a:solidFill>
              </a:rPr>
            </a:br>
            <a:endParaRPr lang="hr-HR" altLang="sr-Latn-RS" sz="2400" b="1" dirty="0" smtClean="0">
              <a:solidFill>
                <a:srgbClr val="0070C0"/>
              </a:solidFill>
            </a:endParaRPr>
          </a:p>
        </p:txBody>
      </p:sp>
      <p:sp>
        <p:nvSpPr>
          <p:cNvPr id="12" name="Rectangle 141"/>
          <p:cNvSpPr>
            <a:spLocks noChangeArrowheads="1"/>
          </p:cNvSpPr>
          <p:nvPr/>
        </p:nvSpPr>
        <p:spPr bwMode="auto">
          <a:xfrm>
            <a:off x="30262" y="799656"/>
            <a:ext cx="3142207"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tabLst>
                <a:tab pos="1104900" algn="l"/>
              </a:tabLst>
              <a:defRPr>
                <a:solidFill>
                  <a:schemeClr val="tx1"/>
                </a:solidFill>
                <a:latin typeface="Arial" charset="0"/>
              </a:defRPr>
            </a:lvl1pPr>
            <a:lvl2pPr>
              <a:tabLst>
                <a:tab pos="1104900" algn="l"/>
              </a:tabLst>
              <a:defRPr>
                <a:solidFill>
                  <a:schemeClr val="tx1"/>
                </a:solidFill>
                <a:latin typeface="Arial" charset="0"/>
              </a:defRPr>
            </a:lvl2pPr>
            <a:lvl3pPr>
              <a:tabLst>
                <a:tab pos="1104900" algn="l"/>
              </a:tabLst>
              <a:defRPr>
                <a:solidFill>
                  <a:schemeClr val="tx1"/>
                </a:solidFill>
                <a:latin typeface="Arial" charset="0"/>
              </a:defRPr>
            </a:lvl3pPr>
            <a:lvl4pPr>
              <a:tabLst>
                <a:tab pos="1104900" algn="l"/>
              </a:tabLst>
              <a:defRPr>
                <a:solidFill>
                  <a:schemeClr val="tx1"/>
                </a:solidFill>
                <a:latin typeface="Arial" charset="0"/>
              </a:defRPr>
            </a:lvl4pPr>
            <a:lvl5pPr>
              <a:tabLst>
                <a:tab pos="1104900" algn="l"/>
              </a:tabLst>
              <a:defRPr>
                <a:solidFill>
                  <a:schemeClr val="tx1"/>
                </a:solidFill>
                <a:latin typeface="Arial" charset="0"/>
              </a:defRPr>
            </a:lvl5pPr>
            <a:lvl6pPr fontAlgn="base">
              <a:spcBef>
                <a:spcPct val="0"/>
              </a:spcBef>
              <a:spcAft>
                <a:spcPct val="0"/>
              </a:spcAft>
              <a:tabLst>
                <a:tab pos="1104900" algn="l"/>
              </a:tabLst>
              <a:defRPr>
                <a:solidFill>
                  <a:schemeClr val="tx1"/>
                </a:solidFill>
                <a:latin typeface="Arial" charset="0"/>
              </a:defRPr>
            </a:lvl6pPr>
            <a:lvl7pPr fontAlgn="base">
              <a:spcBef>
                <a:spcPct val="0"/>
              </a:spcBef>
              <a:spcAft>
                <a:spcPct val="0"/>
              </a:spcAft>
              <a:tabLst>
                <a:tab pos="1104900" algn="l"/>
              </a:tabLst>
              <a:defRPr>
                <a:solidFill>
                  <a:schemeClr val="tx1"/>
                </a:solidFill>
                <a:latin typeface="Arial" charset="0"/>
              </a:defRPr>
            </a:lvl7pPr>
            <a:lvl8pPr fontAlgn="base">
              <a:spcBef>
                <a:spcPct val="0"/>
              </a:spcBef>
              <a:spcAft>
                <a:spcPct val="0"/>
              </a:spcAft>
              <a:tabLst>
                <a:tab pos="1104900" algn="l"/>
              </a:tabLst>
              <a:defRPr>
                <a:solidFill>
                  <a:schemeClr val="tx1"/>
                </a:solidFill>
                <a:latin typeface="Arial" charset="0"/>
              </a:defRPr>
            </a:lvl8pPr>
            <a:lvl9pPr fontAlgn="base">
              <a:spcBef>
                <a:spcPct val="0"/>
              </a:spcBef>
              <a:spcAft>
                <a:spcPct val="0"/>
              </a:spcAft>
              <a:tabLst>
                <a:tab pos="1104900" algn="l"/>
              </a:tabLst>
              <a:defRPr>
                <a:solidFill>
                  <a:schemeClr val="tx1"/>
                </a:solidFill>
                <a:latin typeface="Arial" charset="0"/>
              </a:defRPr>
            </a:lvl9pPr>
          </a:lstStyle>
          <a:p>
            <a:r>
              <a:rPr lang="hr-HR" altLang="sr-Latn-RS" sz="1100" dirty="0">
                <a:ea typeface="Times New Roman" pitchFamily="18" charset="0"/>
                <a:cs typeface="Arial" charset="0"/>
              </a:rPr>
              <a:t>Objašnjena za kratice u ključu za obilježavanje:</a:t>
            </a:r>
            <a:endParaRPr lang="hr-HR" altLang="sr-Latn-RS" sz="900" dirty="0">
              <a:ea typeface="Times New Roman" pitchFamily="18" charset="0"/>
              <a:cs typeface="Arial" charset="0"/>
            </a:endParaRPr>
          </a:p>
          <a:p>
            <a:pPr eaLnBrk="0" hangingPunct="0"/>
            <a:endParaRPr lang="hr-HR" altLang="sr-Latn-RS" dirty="0">
              <a:ea typeface="Times New Roman" pitchFamily="18" charset="0"/>
              <a:cs typeface="Arial" charset="0"/>
            </a:endParaRPr>
          </a:p>
        </p:txBody>
      </p:sp>
      <p:graphicFrame>
        <p:nvGraphicFramePr>
          <p:cNvPr id="5" name="Group 62"/>
          <p:cNvGraphicFramePr>
            <a:graphicFrameLocks noGrp="1"/>
          </p:cNvGraphicFramePr>
          <p:nvPr>
            <p:ph idx="1"/>
            <p:extLst>
              <p:ext uri="{D42A27DB-BD31-4B8C-83A1-F6EECF244321}">
                <p14:modId xmlns:p14="http://schemas.microsoft.com/office/powerpoint/2010/main" val="2610459532"/>
              </p:ext>
            </p:extLst>
          </p:nvPr>
        </p:nvGraphicFramePr>
        <p:xfrm>
          <a:off x="1259632" y="1338265"/>
          <a:ext cx="6134497" cy="3824605"/>
        </p:xfrm>
        <a:graphic>
          <a:graphicData uri="http://schemas.openxmlformats.org/drawingml/2006/table">
            <a:tbl>
              <a:tblPr/>
              <a:tblGrid>
                <a:gridCol w="851297"/>
                <a:gridCol w="5283200"/>
              </a:tblGrid>
              <a:tr h="996950">
                <a:tc>
                  <a:txBody>
                    <a:bodyPr/>
                    <a:lstStyle>
                      <a:lvl1pPr marL="342900" indent="-342900">
                        <a:spcBef>
                          <a:spcPct val="20000"/>
                        </a:spcBef>
                        <a:tabLst>
                          <a:tab pos="4219575" algn="l"/>
                        </a:tabLst>
                        <a:defRPr sz="2800">
                          <a:solidFill>
                            <a:schemeClr val="tx1"/>
                          </a:solidFill>
                          <a:latin typeface="Arial" charset="0"/>
                        </a:defRPr>
                      </a:lvl1pPr>
                      <a:lvl2pPr marL="742950" indent="-285750">
                        <a:spcBef>
                          <a:spcPct val="20000"/>
                        </a:spcBef>
                        <a:tabLst>
                          <a:tab pos="4219575" algn="l"/>
                        </a:tabLst>
                        <a:defRPr sz="2400">
                          <a:solidFill>
                            <a:schemeClr val="tx1"/>
                          </a:solidFill>
                          <a:latin typeface="Arial" charset="0"/>
                        </a:defRPr>
                      </a:lvl2pPr>
                      <a:lvl3pPr marL="1143000" indent="-228600">
                        <a:spcBef>
                          <a:spcPct val="20000"/>
                        </a:spcBef>
                        <a:tabLst>
                          <a:tab pos="4219575" algn="l"/>
                        </a:tabLst>
                        <a:defRPr sz="2000">
                          <a:solidFill>
                            <a:schemeClr val="tx1"/>
                          </a:solidFill>
                          <a:latin typeface="Arial" charset="0"/>
                        </a:defRPr>
                      </a:lvl3pPr>
                      <a:lvl4pPr marL="1600200" indent="-228600">
                        <a:spcBef>
                          <a:spcPct val="20000"/>
                        </a:spcBef>
                        <a:tabLst>
                          <a:tab pos="4219575" algn="l"/>
                        </a:tabLst>
                        <a:defRPr>
                          <a:solidFill>
                            <a:schemeClr val="tx1"/>
                          </a:solidFill>
                          <a:latin typeface="Arial" charset="0"/>
                        </a:defRPr>
                      </a:lvl4pPr>
                      <a:lvl5pPr marL="2057400" indent="-228600">
                        <a:spcBef>
                          <a:spcPct val="20000"/>
                        </a:spcBef>
                        <a:tabLst>
                          <a:tab pos="4219575" algn="l"/>
                        </a:tabLst>
                        <a:defRPr>
                          <a:solidFill>
                            <a:schemeClr val="tx1"/>
                          </a:solidFill>
                          <a:latin typeface="Arial" charset="0"/>
                        </a:defRPr>
                      </a:lvl5pPr>
                      <a:lvl6pPr marL="2514600" indent="-228600" fontAlgn="base">
                        <a:spcBef>
                          <a:spcPct val="20000"/>
                        </a:spcBef>
                        <a:spcAft>
                          <a:spcPct val="0"/>
                        </a:spcAft>
                        <a:tabLst>
                          <a:tab pos="4219575" algn="l"/>
                        </a:tabLst>
                        <a:defRPr>
                          <a:solidFill>
                            <a:schemeClr val="tx1"/>
                          </a:solidFill>
                          <a:latin typeface="Arial" charset="0"/>
                        </a:defRPr>
                      </a:lvl6pPr>
                      <a:lvl7pPr marL="2971800" indent="-228600" fontAlgn="base">
                        <a:spcBef>
                          <a:spcPct val="20000"/>
                        </a:spcBef>
                        <a:spcAft>
                          <a:spcPct val="0"/>
                        </a:spcAft>
                        <a:tabLst>
                          <a:tab pos="4219575" algn="l"/>
                        </a:tabLst>
                        <a:defRPr>
                          <a:solidFill>
                            <a:schemeClr val="tx1"/>
                          </a:solidFill>
                          <a:latin typeface="Arial" charset="0"/>
                        </a:defRPr>
                      </a:lvl7pPr>
                      <a:lvl8pPr marL="3429000" indent="-228600" fontAlgn="base">
                        <a:spcBef>
                          <a:spcPct val="20000"/>
                        </a:spcBef>
                        <a:spcAft>
                          <a:spcPct val="0"/>
                        </a:spcAft>
                        <a:tabLst>
                          <a:tab pos="4219575" algn="l"/>
                        </a:tabLst>
                        <a:defRPr>
                          <a:solidFill>
                            <a:schemeClr val="tx1"/>
                          </a:solidFill>
                          <a:latin typeface="Arial" charset="0"/>
                        </a:defRPr>
                      </a:lvl8pPr>
                      <a:lvl9pPr marL="3886200" indent="-228600" fontAlgn="base">
                        <a:spcBef>
                          <a:spcPct val="20000"/>
                        </a:spcBef>
                        <a:spcAft>
                          <a:spcPct val="0"/>
                        </a:spcAft>
                        <a:tabLst>
                          <a:tab pos="4219575" algn="l"/>
                        </a:tabLs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000" b="0" i="0" u="none" strike="noStrike" cap="none" normalizeH="0" baseline="0" dirty="0" err="1" smtClean="0">
                          <a:ln>
                            <a:noFill/>
                          </a:ln>
                          <a:solidFill>
                            <a:schemeClr val="tx1"/>
                          </a:solidFill>
                          <a:effectLst/>
                          <a:latin typeface="Arial" charset="0"/>
                          <a:ea typeface="Times New Roman" pitchFamily="18" charset="0"/>
                          <a:cs typeface="Arial" charset="0"/>
                        </a:rPr>
                        <a:t>SDi</a:t>
                      </a:r>
                      <a:endParaRPr kumimoji="0" lang="en-US" altLang="sr-Latn-RS" sz="10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tabLst>
                          <a:tab pos="4219575" algn="l"/>
                        </a:tabLst>
                        <a:defRPr sz="2800">
                          <a:solidFill>
                            <a:schemeClr val="tx1"/>
                          </a:solidFill>
                          <a:latin typeface="Arial" charset="0"/>
                        </a:defRPr>
                      </a:lvl1pPr>
                      <a:lvl2pPr marL="742950" indent="-285750">
                        <a:spcBef>
                          <a:spcPct val="20000"/>
                        </a:spcBef>
                        <a:tabLst>
                          <a:tab pos="4219575" algn="l"/>
                        </a:tabLst>
                        <a:defRPr sz="2400">
                          <a:solidFill>
                            <a:schemeClr val="tx1"/>
                          </a:solidFill>
                          <a:latin typeface="Arial" charset="0"/>
                        </a:defRPr>
                      </a:lvl2pPr>
                      <a:lvl3pPr marL="1143000" indent="-228600">
                        <a:spcBef>
                          <a:spcPct val="20000"/>
                        </a:spcBef>
                        <a:tabLst>
                          <a:tab pos="4219575" algn="l"/>
                        </a:tabLst>
                        <a:defRPr sz="2000">
                          <a:solidFill>
                            <a:schemeClr val="tx1"/>
                          </a:solidFill>
                          <a:latin typeface="Arial" charset="0"/>
                        </a:defRPr>
                      </a:lvl3pPr>
                      <a:lvl4pPr marL="1600200" indent="-228600">
                        <a:spcBef>
                          <a:spcPct val="20000"/>
                        </a:spcBef>
                        <a:tabLst>
                          <a:tab pos="4219575" algn="l"/>
                        </a:tabLst>
                        <a:defRPr>
                          <a:solidFill>
                            <a:schemeClr val="tx1"/>
                          </a:solidFill>
                          <a:latin typeface="Arial" charset="0"/>
                        </a:defRPr>
                      </a:lvl4pPr>
                      <a:lvl5pPr marL="2057400" indent="-228600">
                        <a:spcBef>
                          <a:spcPct val="20000"/>
                        </a:spcBef>
                        <a:tabLst>
                          <a:tab pos="4219575" algn="l"/>
                        </a:tabLst>
                        <a:defRPr>
                          <a:solidFill>
                            <a:schemeClr val="tx1"/>
                          </a:solidFill>
                          <a:latin typeface="Arial" charset="0"/>
                        </a:defRPr>
                      </a:lvl5pPr>
                      <a:lvl6pPr marL="2514600" indent="-228600" fontAlgn="base">
                        <a:spcBef>
                          <a:spcPct val="20000"/>
                        </a:spcBef>
                        <a:spcAft>
                          <a:spcPct val="0"/>
                        </a:spcAft>
                        <a:tabLst>
                          <a:tab pos="4219575" algn="l"/>
                        </a:tabLst>
                        <a:defRPr>
                          <a:solidFill>
                            <a:schemeClr val="tx1"/>
                          </a:solidFill>
                          <a:latin typeface="Arial" charset="0"/>
                        </a:defRPr>
                      </a:lvl6pPr>
                      <a:lvl7pPr marL="2971800" indent="-228600" fontAlgn="base">
                        <a:spcBef>
                          <a:spcPct val="20000"/>
                        </a:spcBef>
                        <a:spcAft>
                          <a:spcPct val="0"/>
                        </a:spcAft>
                        <a:tabLst>
                          <a:tab pos="4219575" algn="l"/>
                        </a:tabLst>
                        <a:defRPr>
                          <a:solidFill>
                            <a:schemeClr val="tx1"/>
                          </a:solidFill>
                          <a:latin typeface="Arial" charset="0"/>
                        </a:defRPr>
                      </a:lvl7pPr>
                      <a:lvl8pPr marL="3429000" indent="-228600" fontAlgn="base">
                        <a:spcBef>
                          <a:spcPct val="20000"/>
                        </a:spcBef>
                        <a:spcAft>
                          <a:spcPct val="0"/>
                        </a:spcAft>
                        <a:tabLst>
                          <a:tab pos="4219575" algn="l"/>
                        </a:tabLst>
                        <a:defRPr>
                          <a:solidFill>
                            <a:schemeClr val="tx1"/>
                          </a:solidFill>
                          <a:latin typeface="Arial" charset="0"/>
                        </a:defRPr>
                      </a:lvl8pPr>
                      <a:lvl9pPr marL="3886200" indent="-228600" fontAlgn="base">
                        <a:spcBef>
                          <a:spcPct val="20000"/>
                        </a:spcBef>
                        <a:spcAft>
                          <a:spcPct val="0"/>
                        </a:spcAft>
                        <a:tabLst>
                          <a:tab pos="4219575" algn="l"/>
                        </a:tabLs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tab pos="4219575" algn="l"/>
                        </a:tabLst>
                      </a:pPr>
                      <a:r>
                        <a:rPr kumimoji="0" lang="pl-PL" altLang="sr-Latn-RS" sz="1000" b="0" i="0" u="none" strike="noStrike" cap="none" normalizeH="0" baseline="0" dirty="0" smtClean="0">
                          <a:ln>
                            <a:noFill/>
                          </a:ln>
                          <a:solidFill>
                            <a:schemeClr val="tx1"/>
                          </a:solidFill>
                          <a:effectLst/>
                          <a:latin typeface="Arial" charset="0"/>
                          <a:ea typeface="Times New Roman" pitchFamily="18" charset="0"/>
                          <a:cs typeface="Arial" charset="0"/>
                        </a:rPr>
                        <a:t>Oznaka za kvalitetu u pogledu </a:t>
                      </a:r>
                      <a:r>
                        <a:rPr kumimoji="0" lang="pl-PL" altLang="sr-Latn-RS" sz="1000" b="1" i="0" u="none" strike="noStrike" cap="none" normalizeH="0" baseline="0" dirty="0" smtClean="0">
                          <a:ln>
                            <a:noFill/>
                          </a:ln>
                          <a:solidFill>
                            <a:schemeClr val="tx1"/>
                          </a:solidFill>
                          <a:effectLst/>
                          <a:latin typeface="Arial" charset="0"/>
                          <a:ea typeface="Times New Roman" pitchFamily="18" charset="0"/>
                          <a:cs typeface="Arial" charset="0"/>
                        </a:rPr>
                        <a:t>dinamičke krutosti</a:t>
                      </a:r>
                      <a:r>
                        <a:rPr kumimoji="0" lang="pl-PL" altLang="sr-Latn-RS" sz="1000" b="0" i="0" u="none" strike="noStrike" cap="none" normalizeH="0" baseline="0" dirty="0" smtClean="0">
                          <a:ln>
                            <a:noFill/>
                          </a:ln>
                          <a:solidFill>
                            <a:schemeClr val="tx1"/>
                          </a:solidFill>
                          <a:effectLst/>
                          <a:latin typeface="Arial" charset="0"/>
                          <a:ea typeface="Times New Roman" pitchFamily="18" charset="0"/>
                          <a:cs typeface="Arial" charset="0"/>
                        </a:rPr>
                        <a:t> – svojstvo proizvoda za izolaciju podova od udarnog zvuka.</a:t>
                      </a:r>
                      <a:endParaRPr kumimoji="0" lang="hr-HR" altLang="sr-Latn-RS" sz="1000" b="0" i="0" u="none" strike="noStrike" cap="none" normalizeH="0" baseline="0" dirty="0" smtClean="0">
                        <a:ln>
                          <a:noFill/>
                        </a:ln>
                        <a:solidFill>
                          <a:schemeClr val="tx1"/>
                        </a:solidFill>
                        <a:effectLst/>
                        <a:latin typeface="Arial"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4219575" algn="l"/>
                        </a:tabLst>
                      </a:pPr>
                      <a:r>
                        <a:rPr kumimoji="0" lang="pl-PL" altLang="sr-Latn-RS" sz="1000" b="0" i="0" u="none" strike="noStrike" cap="none" normalizeH="0" baseline="0" dirty="0" smtClean="0">
                          <a:ln>
                            <a:noFill/>
                          </a:ln>
                          <a:solidFill>
                            <a:schemeClr val="tx1"/>
                          </a:solidFill>
                          <a:effectLst/>
                          <a:latin typeface="Arial" charset="0"/>
                          <a:ea typeface="Times New Roman" pitchFamily="18" charset="0"/>
                          <a:cs typeface="Arial" charset="0"/>
                        </a:rPr>
                        <a:t>Ako proizvođač izjavi klasu SD20 to znači da garantira da kvaliteta proizvoda za koje deklarira to svojstvo kod svake proizvodnje bude </a:t>
                      </a:r>
                      <a:r>
                        <a:rPr kumimoji="0" lang="pl-PL" altLang="sr-Latn-RS" sz="1000" b="1" i="0" u="none" strike="noStrike" cap="none" normalizeH="0" baseline="0" dirty="0" smtClean="0">
                          <a:ln>
                            <a:noFill/>
                          </a:ln>
                          <a:solidFill>
                            <a:schemeClr val="tx1"/>
                          </a:solidFill>
                          <a:effectLst/>
                          <a:latin typeface="Arial" charset="0"/>
                          <a:ea typeface="Times New Roman" pitchFamily="18" charset="0"/>
                          <a:cs typeface="Arial" charset="0"/>
                        </a:rPr>
                        <a:t>maksimalno </a:t>
                      </a:r>
                      <a:r>
                        <a:rPr kumimoji="0" lang="pl-PL" altLang="sr-Latn-RS" sz="1000" b="0" i="0" u="none" strike="noStrike" cap="none" normalizeH="0" baseline="0" dirty="0" smtClean="0">
                          <a:ln>
                            <a:noFill/>
                          </a:ln>
                          <a:solidFill>
                            <a:schemeClr val="tx1"/>
                          </a:solidFill>
                          <a:effectLst/>
                          <a:latin typeface="Arial" charset="0"/>
                          <a:ea typeface="Times New Roman" pitchFamily="18" charset="0"/>
                          <a:cs typeface="Arial" charset="0"/>
                        </a:rPr>
                        <a:t>20 MN/m</a:t>
                      </a:r>
                      <a:r>
                        <a:rPr kumimoji="0" lang="pl-PL" altLang="sr-Latn-RS" sz="1000" b="0" i="0" u="none" strike="noStrike" cap="none" normalizeH="0" baseline="30000" dirty="0" smtClean="0">
                          <a:ln>
                            <a:noFill/>
                          </a:ln>
                          <a:solidFill>
                            <a:schemeClr val="tx1"/>
                          </a:solidFill>
                          <a:effectLst/>
                          <a:latin typeface="Arial" charset="0"/>
                          <a:ea typeface="Times New Roman" pitchFamily="18" charset="0"/>
                          <a:cs typeface="Arial" charset="0"/>
                        </a:rPr>
                        <a:t>3</a:t>
                      </a:r>
                      <a:r>
                        <a:rPr kumimoji="0" lang="pl-PL" altLang="sr-Latn-RS" sz="1000" b="0" i="0" u="none" strike="noStrike" cap="none" normalizeH="0" baseline="0" dirty="0" smtClean="0">
                          <a:ln>
                            <a:noFill/>
                          </a:ln>
                          <a:solidFill>
                            <a:schemeClr val="tx1"/>
                          </a:solidFill>
                          <a:effectLst/>
                          <a:latin typeface="Arial" charset="0"/>
                          <a:ea typeface="Times New Roman" pitchFamily="18" charset="0"/>
                          <a:cs typeface="Arial" charset="0"/>
                        </a:rPr>
                        <a:t> (poželjno je čim manja)</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43025">
                <a:tc>
                  <a:txBody>
                    <a:bodyPr/>
                    <a:lstStyle>
                      <a:lvl1pPr marL="342900" indent="-342900">
                        <a:spcBef>
                          <a:spcPct val="20000"/>
                        </a:spcBef>
                        <a:tabLst>
                          <a:tab pos="4219575" algn="l"/>
                        </a:tabLst>
                        <a:defRPr sz="2800">
                          <a:solidFill>
                            <a:schemeClr val="tx1"/>
                          </a:solidFill>
                          <a:latin typeface="Arial" charset="0"/>
                        </a:defRPr>
                      </a:lvl1pPr>
                      <a:lvl2pPr marL="742950" indent="-285750">
                        <a:spcBef>
                          <a:spcPct val="20000"/>
                        </a:spcBef>
                        <a:tabLst>
                          <a:tab pos="4219575" algn="l"/>
                        </a:tabLst>
                        <a:defRPr sz="2400">
                          <a:solidFill>
                            <a:schemeClr val="tx1"/>
                          </a:solidFill>
                          <a:latin typeface="Arial" charset="0"/>
                        </a:defRPr>
                      </a:lvl2pPr>
                      <a:lvl3pPr marL="1143000" indent="-228600">
                        <a:spcBef>
                          <a:spcPct val="20000"/>
                        </a:spcBef>
                        <a:tabLst>
                          <a:tab pos="4219575" algn="l"/>
                        </a:tabLst>
                        <a:defRPr sz="2000">
                          <a:solidFill>
                            <a:schemeClr val="tx1"/>
                          </a:solidFill>
                          <a:latin typeface="Arial" charset="0"/>
                        </a:defRPr>
                      </a:lvl3pPr>
                      <a:lvl4pPr marL="1600200" indent="-228600">
                        <a:spcBef>
                          <a:spcPct val="20000"/>
                        </a:spcBef>
                        <a:tabLst>
                          <a:tab pos="4219575" algn="l"/>
                        </a:tabLst>
                        <a:defRPr>
                          <a:solidFill>
                            <a:schemeClr val="tx1"/>
                          </a:solidFill>
                          <a:latin typeface="Arial" charset="0"/>
                        </a:defRPr>
                      </a:lvl4pPr>
                      <a:lvl5pPr marL="2057400" indent="-228600">
                        <a:spcBef>
                          <a:spcPct val="20000"/>
                        </a:spcBef>
                        <a:tabLst>
                          <a:tab pos="4219575" algn="l"/>
                        </a:tabLst>
                        <a:defRPr>
                          <a:solidFill>
                            <a:schemeClr val="tx1"/>
                          </a:solidFill>
                          <a:latin typeface="Arial" charset="0"/>
                        </a:defRPr>
                      </a:lvl5pPr>
                      <a:lvl6pPr marL="2514600" indent="-228600" fontAlgn="base">
                        <a:spcBef>
                          <a:spcPct val="20000"/>
                        </a:spcBef>
                        <a:spcAft>
                          <a:spcPct val="0"/>
                        </a:spcAft>
                        <a:tabLst>
                          <a:tab pos="4219575" algn="l"/>
                        </a:tabLst>
                        <a:defRPr>
                          <a:solidFill>
                            <a:schemeClr val="tx1"/>
                          </a:solidFill>
                          <a:latin typeface="Arial" charset="0"/>
                        </a:defRPr>
                      </a:lvl6pPr>
                      <a:lvl7pPr marL="2971800" indent="-228600" fontAlgn="base">
                        <a:spcBef>
                          <a:spcPct val="20000"/>
                        </a:spcBef>
                        <a:spcAft>
                          <a:spcPct val="0"/>
                        </a:spcAft>
                        <a:tabLst>
                          <a:tab pos="4219575" algn="l"/>
                        </a:tabLst>
                        <a:defRPr>
                          <a:solidFill>
                            <a:schemeClr val="tx1"/>
                          </a:solidFill>
                          <a:latin typeface="Arial" charset="0"/>
                        </a:defRPr>
                      </a:lvl7pPr>
                      <a:lvl8pPr marL="3429000" indent="-228600" fontAlgn="base">
                        <a:spcBef>
                          <a:spcPct val="20000"/>
                        </a:spcBef>
                        <a:spcAft>
                          <a:spcPct val="0"/>
                        </a:spcAft>
                        <a:tabLst>
                          <a:tab pos="4219575" algn="l"/>
                        </a:tabLst>
                        <a:defRPr>
                          <a:solidFill>
                            <a:schemeClr val="tx1"/>
                          </a:solidFill>
                          <a:latin typeface="Arial" charset="0"/>
                        </a:defRPr>
                      </a:lvl8pPr>
                      <a:lvl9pPr marL="3886200" indent="-228600" fontAlgn="base">
                        <a:spcBef>
                          <a:spcPct val="20000"/>
                        </a:spcBef>
                        <a:spcAft>
                          <a:spcPct val="0"/>
                        </a:spcAft>
                        <a:tabLst>
                          <a:tab pos="4219575" algn="l"/>
                        </a:tabLs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rPr>
                        <a:t>CPi</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tabLst>
                          <a:tab pos="4219575" algn="l"/>
                        </a:tabLst>
                        <a:defRPr sz="2800">
                          <a:solidFill>
                            <a:schemeClr val="tx1"/>
                          </a:solidFill>
                          <a:latin typeface="Arial" charset="0"/>
                        </a:defRPr>
                      </a:lvl1pPr>
                      <a:lvl2pPr marL="742950" indent="-285750">
                        <a:spcBef>
                          <a:spcPct val="20000"/>
                        </a:spcBef>
                        <a:tabLst>
                          <a:tab pos="4219575" algn="l"/>
                        </a:tabLst>
                        <a:defRPr sz="2400">
                          <a:solidFill>
                            <a:schemeClr val="tx1"/>
                          </a:solidFill>
                          <a:latin typeface="Arial" charset="0"/>
                        </a:defRPr>
                      </a:lvl2pPr>
                      <a:lvl3pPr marL="1143000" indent="-228600">
                        <a:spcBef>
                          <a:spcPct val="20000"/>
                        </a:spcBef>
                        <a:tabLst>
                          <a:tab pos="4219575" algn="l"/>
                        </a:tabLst>
                        <a:defRPr sz="2000">
                          <a:solidFill>
                            <a:schemeClr val="tx1"/>
                          </a:solidFill>
                          <a:latin typeface="Arial" charset="0"/>
                        </a:defRPr>
                      </a:lvl3pPr>
                      <a:lvl4pPr marL="1600200" indent="-228600">
                        <a:spcBef>
                          <a:spcPct val="20000"/>
                        </a:spcBef>
                        <a:tabLst>
                          <a:tab pos="4219575" algn="l"/>
                        </a:tabLst>
                        <a:defRPr>
                          <a:solidFill>
                            <a:schemeClr val="tx1"/>
                          </a:solidFill>
                          <a:latin typeface="Arial" charset="0"/>
                        </a:defRPr>
                      </a:lvl4pPr>
                      <a:lvl5pPr marL="2057400" indent="-228600">
                        <a:spcBef>
                          <a:spcPct val="20000"/>
                        </a:spcBef>
                        <a:tabLst>
                          <a:tab pos="4219575" algn="l"/>
                        </a:tabLst>
                        <a:defRPr>
                          <a:solidFill>
                            <a:schemeClr val="tx1"/>
                          </a:solidFill>
                          <a:latin typeface="Arial" charset="0"/>
                        </a:defRPr>
                      </a:lvl5pPr>
                      <a:lvl6pPr marL="2514600" indent="-228600" fontAlgn="base">
                        <a:spcBef>
                          <a:spcPct val="20000"/>
                        </a:spcBef>
                        <a:spcAft>
                          <a:spcPct val="0"/>
                        </a:spcAft>
                        <a:tabLst>
                          <a:tab pos="4219575" algn="l"/>
                        </a:tabLst>
                        <a:defRPr>
                          <a:solidFill>
                            <a:schemeClr val="tx1"/>
                          </a:solidFill>
                          <a:latin typeface="Arial" charset="0"/>
                        </a:defRPr>
                      </a:lvl6pPr>
                      <a:lvl7pPr marL="2971800" indent="-228600" fontAlgn="base">
                        <a:spcBef>
                          <a:spcPct val="20000"/>
                        </a:spcBef>
                        <a:spcAft>
                          <a:spcPct val="0"/>
                        </a:spcAft>
                        <a:tabLst>
                          <a:tab pos="4219575" algn="l"/>
                        </a:tabLst>
                        <a:defRPr>
                          <a:solidFill>
                            <a:schemeClr val="tx1"/>
                          </a:solidFill>
                          <a:latin typeface="Arial" charset="0"/>
                        </a:defRPr>
                      </a:lvl7pPr>
                      <a:lvl8pPr marL="3429000" indent="-228600" fontAlgn="base">
                        <a:spcBef>
                          <a:spcPct val="20000"/>
                        </a:spcBef>
                        <a:spcAft>
                          <a:spcPct val="0"/>
                        </a:spcAft>
                        <a:tabLst>
                          <a:tab pos="4219575" algn="l"/>
                        </a:tabLst>
                        <a:defRPr>
                          <a:solidFill>
                            <a:schemeClr val="tx1"/>
                          </a:solidFill>
                          <a:latin typeface="Arial" charset="0"/>
                        </a:defRPr>
                      </a:lvl8pPr>
                      <a:lvl9pPr marL="3886200" indent="-228600" fontAlgn="base">
                        <a:spcBef>
                          <a:spcPct val="20000"/>
                        </a:spcBef>
                        <a:spcAft>
                          <a:spcPct val="0"/>
                        </a:spcAft>
                        <a:tabLst>
                          <a:tab pos="4219575" algn="l"/>
                        </a:tabLs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tab pos="4219575" algn="l"/>
                        </a:tabLst>
                      </a:pPr>
                      <a:r>
                        <a:rPr kumimoji="0" lang="pl-PL" altLang="sr-Latn-RS" sz="1000" b="0" i="0" u="none" strike="noStrike" cap="none" normalizeH="0" baseline="0" smtClean="0">
                          <a:ln>
                            <a:noFill/>
                          </a:ln>
                          <a:solidFill>
                            <a:schemeClr val="tx1"/>
                          </a:solidFill>
                          <a:effectLst/>
                          <a:latin typeface="Arial" charset="0"/>
                          <a:ea typeface="Times New Roman" pitchFamily="18" charset="0"/>
                          <a:cs typeface="Arial" charset="0"/>
                        </a:rPr>
                        <a:t>Oznaka kvalitete u pogledu kompresibilnosti (stišljivosti) – kod proizvoda za izolaciju podova.</a:t>
                      </a:r>
                      <a:endParaRPr kumimoji="0" lang="hr-HR" altLang="sr-Latn-RS" sz="10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4219575" algn="l"/>
                        </a:tabLst>
                      </a:pPr>
                      <a:r>
                        <a:rPr kumimoji="0" lang="en-US" altLang="sr-Latn-RS" sz="1000" b="1" i="0" u="none" strike="noStrike" cap="none" normalizeH="0" baseline="0" smtClean="0">
                          <a:ln>
                            <a:noFill/>
                          </a:ln>
                          <a:solidFill>
                            <a:schemeClr val="tx1"/>
                          </a:solidFill>
                          <a:effectLst/>
                          <a:latin typeface="Arial" charset="0"/>
                          <a:ea typeface="Times New Roman" pitchFamily="18" charset="0"/>
                          <a:cs typeface="Arial" charset="0"/>
                        </a:rPr>
                        <a:t>CP5 </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rPr>
                        <a:t>– kada se izjavi ova klasa znači da proizvod smije pasti na debljini do 5 mm (uzorku se izmjeri debljina pod opterećenjem 0,25 kPa (d</a:t>
                      </a:r>
                      <a:r>
                        <a:rPr kumimoji="0" lang="en-US" altLang="sr-Latn-RS" sz="1000" b="0" i="0" u="none" strike="noStrike" cap="none" normalizeH="0" baseline="-30000" smtClean="0">
                          <a:ln>
                            <a:noFill/>
                          </a:ln>
                          <a:solidFill>
                            <a:schemeClr val="tx1"/>
                          </a:solidFill>
                          <a:effectLst/>
                          <a:latin typeface="Arial" charset="0"/>
                          <a:ea typeface="Times New Roman" pitchFamily="18" charset="0"/>
                          <a:cs typeface="Arial" charset="0"/>
                        </a:rPr>
                        <a:t>L</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rPr>
                        <a:t>), zatim se uzorak optereti silom od 2 kPa u trajanju 2 minute,nakon toga se narine dodatna sila od 48 kPa (dakle ukupno 50 kPa) u trajanju 2 minute, zatim se opterećenje smanji na 2 kPa i nakon 2 minute se mjeri debljina d</a:t>
                      </a:r>
                      <a:r>
                        <a:rPr kumimoji="0" lang="en-US" altLang="sr-Latn-RS" sz="1000" b="0" i="0" u="none" strike="noStrike" cap="none" normalizeH="0" baseline="-30000" smtClean="0">
                          <a:ln>
                            <a:noFill/>
                          </a:ln>
                          <a:solidFill>
                            <a:schemeClr val="tx1"/>
                          </a:solidFill>
                          <a:effectLst/>
                          <a:latin typeface="Arial" charset="0"/>
                          <a:ea typeface="Times New Roman" pitchFamily="18" charset="0"/>
                          <a:cs typeface="Arial" charset="0"/>
                        </a:rPr>
                        <a:t>B</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rPr>
                        <a:t>. Zahtjev za CP5: d</a:t>
                      </a:r>
                      <a:r>
                        <a:rPr kumimoji="0" lang="en-US" altLang="sr-Latn-RS" sz="1000" b="0" i="0" u="none" strike="noStrike" cap="none" normalizeH="0" baseline="-30000" smtClean="0">
                          <a:ln>
                            <a:noFill/>
                          </a:ln>
                          <a:solidFill>
                            <a:schemeClr val="tx1"/>
                          </a:solidFill>
                          <a:effectLst/>
                          <a:latin typeface="Arial" charset="0"/>
                          <a:ea typeface="Times New Roman" pitchFamily="18" charset="0"/>
                          <a:cs typeface="Arial" charset="0"/>
                        </a:rPr>
                        <a:t>L</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rPr>
                        <a:t> – d</a:t>
                      </a:r>
                      <a:r>
                        <a:rPr kumimoji="0" lang="en-US" altLang="sr-Latn-RS" sz="1000" b="0" i="0" u="none" strike="noStrike" cap="none" normalizeH="0" baseline="-30000" smtClean="0">
                          <a:ln>
                            <a:noFill/>
                          </a:ln>
                          <a:solidFill>
                            <a:schemeClr val="tx1"/>
                          </a:solidFill>
                          <a:effectLst/>
                          <a:latin typeface="Arial" charset="0"/>
                          <a:ea typeface="Times New Roman" pitchFamily="18" charset="0"/>
                          <a:cs typeface="Arial" charset="0"/>
                        </a:rPr>
                        <a:t>B</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rPr>
                        <a:t> </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rPr>
                        <a:t> 5 mm</a:t>
                      </a:r>
                      <a:endParaRPr kumimoji="0" lang="hr-HR" altLang="sr-Latn-RS" sz="10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endParaRPr>
                    </a:p>
                    <a:p>
                      <a:pPr marL="342900" marR="0" lvl="0" indent="-342900" algn="l" defTabSz="914400" rtl="0" eaLnBrk="0" fontAlgn="base" latinLnBrk="0" hangingPunct="0">
                        <a:lnSpc>
                          <a:spcPct val="100000"/>
                        </a:lnSpc>
                        <a:spcBef>
                          <a:spcPct val="0"/>
                        </a:spcBef>
                        <a:spcAft>
                          <a:spcPct val="0"/>
                        </a:spcAft>
                        <a:buClrTx/>
                        <a:buSzTx/>
                        <a:buFontTx/>
                        <a:buNone/>
                        <a:tabLst>
                          <a:tab pos="4219575" algn="l"/>
                        </a:tabLst>
                      </a:pPr>
                      <a:r>
                        <a:rPr kumimoji="0" lang="en-US" altLang="sr-Latn-RS" sz="10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CP3 - </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kada se izjavi ova klasa znači da proizvod smije pasti na debljini najviše 3 mm</a:t>
                      </a:r>
                      <a:endParaRPr kumimoji="0" lang="hr-HR" altLang="sr-Latn-RS" sz="10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endParaRPr>
                    </a:p>
                    <a:p>
                      <a:pPr marL="342900" marR="0" lvl="0" indent="-342900" algn="l" defTabSz="914400" rtl="0" eaLnBrk="0" fontAlgn="base" latinLnBrk="0" hangingPunct="0">
                        <a:lnSpc>
                          <a:spcPct val="100000"/>
                        </a:lnSpc>
                        <a:spcBef>
                          <a:spcPct val="0"/>
                        </a:spcBef>
                        <a:spcAft>
                          <a:spcPct val="0"/>
                        </a:spcAft>
                        <a:buClrTx/>
                        <a:buSzTx/>
                        <a:buFontTx/>
                        <a:buNone/>
                        <a:tabLst>
                          <a:tab pos="4219575" algn="l"/>
                        </a:tabLst>
                      </a:pPr>
                      <a:r>
                        <a:rPr kumimoji="0" lang="en-US" altLang="sr-Latn-RS" sz="10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CP2 -  </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kada se izjavi ova klasa znači da proizvod smije pasti na debljini najviše 2 mm</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15975">
                <a:tc>
                  <a:txBody>
                    <a:bodyPr/>
                    <a:lstStyle>
                      <a:lvl1pPr marL="342900" indent="-342900">
                        <a:spcBef>
                          <a:spcPct val="20000"/>
                        </a:spcBef>
                        <a:tabLst>
                          <a:tab pos="4219575" algn="l"/>
                        </a:tabLst>
                        <a:defRPr sz="2800">
                          <a:solidFill>
                            <a:schemeClr val="tx1"/>
                          </a:solidFill>
                          <a:latin typeface="Arial" charset="0"/>
                        </a:defRPr>
                      </a:lvl1pPr>
                      <a:lvl2pPr marL="742950" indent="-285750">
                        <a:spcBef>
                          <a:spcPct val="20000"/>
                        </a:spcBef>
                        <a:tabLst>
                          <a:tab pos="4219575" algn="l"/>
                        </a:tabLst>
                        <a:defRPr sz="2400">
                          <a:solidFill>
                            <a:schemeClr val="tx1"/>
                          </a:solidFill>
                          <a:latin typeface="Arial" charset="0"/>
                        </a:defRPr>
                      </a:lvl2pPr>
                      <a:lvl3pPr marL="1143000" indent="-228600">
                        <a:spcBef>
                          <a:spcPct val="20000"/>
                        </a:spcBef>
                        <a:tabLst>
                          <a:tab pos="4219575" algn="l"/>
                        </a:tabLst>
                        <a:defRPr sz="2000">
                          <a:solidFill>
                            <a:schemeClr val="tx1"/>
                          </a:solidFill>
                          <a:latin typeface="Arial" charset="0"/>
                        </a:defRPr>
                      </a:lvl3pPr>
                      <a:lvl4pPr marL="1600200" indent="-228600">
                        <a:spcBef>
                          <a:spcPct val="20000"/>
                        </a:spcBef>
                        <a:tabLst>
                          <a:tab pos="4219575" algn="l"/>
                        </a:tabLst>
                        <a:defRPr>
                          <a:solidFill>
                            <a:schemeClr val="tx1"/>
                          </a:solidFill>
                          <a:latin typeface="Arial" charset="0"/>
                        </a:defRPr>
                      </a:lvl4pPr>
                      <a:lvl5pPr marL="2057400" indent="-228600">
                        <a:spcBef>
                          <a:spcPct val="20000"/>
                        </a:spcBef>
                        <a:tabLst>
                          <a:tab pos="4219575" algn="l"/>
                        </a:tabLst>
                        <a:defRPr>
                          <a:solidFill>
                            <a:schemeClr val="tx1"/>
                          </a:solidFill>
                          <a:latin typeface="Arial" charset="0"/>
                        </a:defRPr>
                      </a:lvl5pPr>
                      <a:lvl6pPr marL="2514600" indent="-228600" fontAlgn="base">
                        <a:spcBef>
                          <a:spcPct val="20000"/>
                        </a:spcBef>
                        <a:spcAft>
                          <a:spcPct val="0"/>
                        </a:spcAft>
                        <a:tabLst>
                          <a:tab pos="4219575" algn="l"/>
                        </a:tabLst>
                        <a:defRPr>
                          <a:solidFill>
                            <a:schemeClr val="tx1"/>
                          </a:solidFill>
                          <a:latin typeface="Arial" charset="0"/>
                        </a:defRPr>
                      </a:lvl6pPr>
                      <a:lvl7pPr marL="2971800" indent="-228600" fontAlgn="base">
                        <a:spcBef>
                          <a:spcPct val="20000"/>
                        </a:spcBef>
                        <a:spcAft>
                          <a:spcPct val="0"/>
                        </a:spcAft>
                        <a:tabLst>
                          <a:tab pos="4219575" algn="l"/>
                        </a:tabLst>
                        <a:defRPr>
                          <a:solidFill>
                            <a:schemeClr val="tx1"/>
                          </a:solidFill>
                          <a:latin typeface="Arial" charset="0"/>
                        </a:defRPr>
                      </a:lvl7pPr>
                      <a:lvl8pPr marL="3429000" indent="-228600" fontAlgn="base">
                        <a:spcBef>
                          <a:spcPct val="20000"/>
                        </a:spcBef>
                        <a:spcAft>
                          <a:spcPct val="0"/>
                        </a:spcAft>
                        <a:tabLst>
                          <a:tab pos="4219575" algn="l"/>
                        </a:tabLst>
                        <a:defRPr>
                          <a:solidFill>
                            <a:schemeClr val="tx1"/>
                          </a:solidFill>
                          <a:latin typeface="Arial" charset="0"/>
                        </a:defRPr>
                      </a:lvl8pPr>
                      <a:lvl9pPr marL="3886200" indent="-228600" fontAlgn="base">
                        <a:spcBef>
                          <a:spcPct val="20000"/>
                        </a:spcBef>
                        <a:spcAft>
                          <a:spcPct val="0"/>
                        </a:spcAft>
                        <a:tabLst>
                          <a:tab pos="4219575" algn="l"/>
                        </a:tabLs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rPr>
                        <a:t>AWi</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tabLst>
                          <a:tab pos="4219575" algn="l"/>
                        </a:tabLst>
                        <a:defRPr sz="2800">
                          <a:solidFill>
                            <a:schemeClr val="tx1"/>
                          </a:solidFill>
                          <a:latin typeface="Arial" charset="0"/>
                        </a:defRPr>
                      </a:lvl1pPr>
                      <a:lvl2pPr marL="742950" indent="-285750">
                        <a:spcBef>
                          <a:spcPct val="20000"/>
                        </a:spcBef>
                        <a:tabLst>
                          <a:tab pos="4219575" algn="l"/>
                        </a:tabLst>
                        <a:defRPr sz="2400">
                          <a:solidFill>
                            <a:schemeClr val="tx1"/>
                          </a:solidFill>
                          <a:latin typeface="Arial" charset="0"/>
                        </a:defRPr>
                      </a:lvl2pPr>
                      <a:lvl3pPr marL="1143000" indent="-228600">
                        <a:spcBef>
                          <a:spcPct val="20000"/>
                        </a:spcBef>
                        <a:tabLst>
                          <a:tab pos="4219575" algn="l"/>
                        </a:tabLst>
                        <a:defRPr sz="2000">
                          <a:solidFill>
                            <a:schemeClr val="tx1"/>
                          </a:solidFill>
                          <a:latin typeface="Arial" charset="0"/>
                        </a:defRPr>
                      </a:lvl3pPr>
                      <a:lvl4pPr marL="1600200" indent="-228600">
                        <a:spcBef>
                          <a:spcPct val="20000"/>
                        </a:spcBef>
                        <a:tabLst>
                          <a:tab pos="4219575" algn="l"/>
                        </a:tabLst>
                        <a:defRPr>
                          <a:solidFill>
                            <a:schemeClr val="tx1"/>
                          </a:solidFill>
                          <a:latin typeface="Arial" charset="0"/>
                        </a:defRPr>
                      </a:lvl4pPr>
                      <a:lvl5pPr marL="2057400" indent="-228600">
                        <a:spcBef>
                          <a:spcPct val="20000"/>
                        </a:spcBef>
                        <a:tabLst>
                          <a:tab pos="4219575" algn="l"/>
                        </a:tabLst>
                        <a:defRPr>
                          <a:solidFill>
                            <a:schemeClr val="tx1"/>
                          </a:solidFill>
                          <a:latin typeface="Arial" charset="0"/>
                        </a:defRPr>
                      </a:lvl5pPr>
                      <a:lvl6pPr marL="2514600" indent="-228600" fontAlgn="base">
                        <a:spcBef>
                          <a:spcPct val="20000"/>
                        </a:spcBef>
                        <a:spcAft>
                          <a:spcPct val="0"/>
                        </a:spcAft>
                        <a:tabLst>
                          <a:tab pos="4219575" algn="l"/>
                        </a:tabLst>
                        <a:defRPr>
                          <a:solidFill>
                            <a:schemeClr val="tx1"/>
                          </a:solidFill>
                          <a:latin typeface="Arial" charset="0"/>
                        </a:defRPr>
                      </a:lvl6pPr>
                      <a:lvl7pPr marL="2971800" indent="-228600" fontAlgn="base">
                        <a:spcBef>
                          <a:spcPct val="20000"/>
                        </a:spcBef>
                        <a:spcAft>
                          <a:spcPct val="0"/>
                        </a:spcAft>
                        <a:tabLst>
                          <a:tab pos="4219575" algn="l"/>
                        </a:tabLst>
                        <a:defRPr>
                          <a:solidFill>
                            <a:schemeClr val="tx1"/>
                          </a:solidFill>
                          <a:latin typeface="Arial" charset="0"/>
                        </a:defRPr>
                      </a:lvl7pPr>
                      <a:lvl8pPr marL="3429000" indent="-228600" fontAlgn="base">
                        <a:spcBef>
                          <a:spcPct val="20000"/>
                        </a:spcBef>
                        <a:spcAft>
                          <a:spcPct val="0"/>
                        </a:spcAft>
                        <a:tabLst>
                          <a:tab pos="4219575" algn="l"/>
                        </a:tabLst>
                        <a:defRPr>
                          <a:solidFill>
                            <a:schemeClr val="tx1"/>
                          </a:solidFill>
                          <a:latin typeface="Arial" charset="0"/>
                        </a:defRPr>
                      </a:lvl8pPr>
                      <a:lvl9pPr marL="3886200" indent="-228600" fontAlgn="base">
                        <a:spcBef>
                          <a:spcPct val="20000"/>
                        </a:spcBef>
                        <a:spcAft>
                          <a:spcPct val="0"/>
                        </a:spcAft>
                        <a:tabLst>
                          <a:tab pos="4219575" algn="l"/>
                        </a:tabLs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rPr>
                        <a:t>Oznaka kvalitete u pogledu akustičkih svojstava (</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a:t>
                      </a:r>
                      <a:r>
                        <a:rPr kumimoji="0" lang="en-US" altLang="sr-Latn-RS" sz="1000" b="0" i="0" u="none" strike="noStrike" cap="none" normalizeH="0" baseline="-30000" smtClean="0">
                          <a:ln>
                            <a:noFill/>
                          </a:ln>
                          <a:solidFill>
                            <a:schemeClr val="tx1"/>
                          </a:solidFill>
                          <a:effectLst/>
                          <a:latin typeface="Arial" charset="0"/>
                          <a:ea typeface="Times New Roman" pitchFamily="18" charset="0"/>
                          <a:cs typeface="Arial" charset="0"/>
                        </a:rPr>
                        <a:t>w</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 vrednovani koeficijent apsorpcije zvuka). Ako proizvođač izjavi klasu </a:t>
                      </a:r>
                      <a:r>
                        <a:rPr kumimoji="0" lang="el-GR" altLang="sr-Latn-RS" sz="10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α</a:t>
                      </a:r>
                      <a:r>
                        <a:rPr kumimoji="0" lang="en-US" altLang="sr-Latn-RS" sz="1000" b="0" i="0" u="none" strike="noStrike" cap="none" normalizeH="0" baseline="-25000" smtClean="0">
                          <a:ln>
                            <a:noFill/>
                          </a:ln>
                          <a:solidFill>
                            <a:schemeClr val="tx1"/>
                          </a:solidFill>
                          <a:effectLst/>
                          <a:latin typeface="Arial" charset="0"/>
                          <a:ea typeface="Times New Roman" pitchFamily="18" charset="0"/>
                          <a:cs typeface="Arial" charset="0"/>
                          <a:sym typeface="Symbol" pitchFamily="18" charset="2"/>
                        </a:rPr>
                        <a:t>W0</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a:t>
                      </a:r>
                      <a:r>
                        <a:rPr kumimoji="0" lang="en-US" altLang="sr-Latn-RS" sz="1000" b="0" i="0" u="none" strike="noStrike" cap="none" normalizeH="0" baseline="-25000" smtClean="0">
                          <a:ln>
                            <a:noFill/>
                          </a:ln>
                          <a:solidFill>
                            <a:schemeClr val="tx1"/>
                          </a:solidFill>
                          <a:effectLst/>
                          <a:latin typeface="Arial" charset="0"/>
                          <a:ea typeface="Times New Roman" pitchFamily="18" charset="0"/>
                          <a:cs typeface="Arial" charset="0"/>
                          <a:sym typeface="Symbol" pitchFamily="18" charset="2"/>
                        </a:rPr>
                        <a:t>90</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 to znači da garantira da kvaliteta proizvoda za koje deklarira to svojstvo kod svake proizvodnje bude </a:t>
                      </a:r>
                      <a:r>
                        <a:rPr kumimoji="0" lang="en-US" altLang="sr-Latn-RS" sz="10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barem</a:t>
                      </a: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 na tom nivou.</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3238">
                <a:tc>
                  <a:txBody>
                    <a:bodyPr/>
                    <a:lstStyle>
                      <a:lvl1pPr marL="342900" indent="-342900">
                        <a:spcBef>
                          <a:spcPct val="20000"/>
                        </a:spcBef>
                        <a:tabLst>
                          <a:tab pos="4219575" algn="l"/>
                        </a:tabLst>
                        <a:defRPr sz="2800">
                          <a:solidFill>
                            <a:schemeClr val="tx1"/>
                          </a:solidFill>
                          <a:latin typeface="Arial" charset="0"/>
                        </a:defRPr>
                      </a:lvl1pPr>
                      <a:lvl2pPr marL="742950" indent="-285750">
                        <a:spcBef>
                          <a:spcPct val="20000"/>
                        </a:spcBef>
                        <a:tabLst>
                          <a:tab pos="4219575" algn="l"/>
                        </a:tabLst>
                        <a:defRPr sz="2400">
                          <a:solidFill>
                            <a:schemeClr val="tx1"/>
                          </a:solidFill>
                          <a:latin typeface="Arial" charset="0"/>
                        </a:defRPr>
                      </a:lvl2pPr>
                      <a:lvl3pPr marL="1143000" indent="-228600">
                        <a:spcBef>
                          <a:spcPct val="20000"/>
                        </a:spcBef>
                        <a:tabLst>
                          <a:tab pos="4219575" algn="l"/>
                        </a:tabLst>
                        <a:defRPr sz="2000">
                          <a:solidFill>
                            <a:schemeClr val="tx1"/>
                          </a:solidFill>
                          <a:latin typeface="Arial" charset="0"/>
                        </a:defRPr>
                      </a:lvl3pPr>
                      <a:lvl4pPr marL="1600200" indent="-228600">
                        <a:spcBef>
                          <a:spcPct val="20000"/>
                        </a:spcBef>
                        <a:tabLst>
                          <a:tab pos="4219575" algn="l"/>
                        </a:tabLst>
                        <a:defRPr>
                          <a:solidFill>
                            <a:schemeClr val="tx1"/>
                          </a:solidFill>
                          <a:latin typeface="Arial" charset="0"/>
                        </a:defRPr>
                      </a:lvl4pPr>
                      <a:lvl5pPr marL="2057400" indent="-228600">
                        <a:spcBef>
                          <a:spcPct val="20000"/>
                        </a:spcBef>
                        <a:tabLst>
                          <a:tab pos="4219575" algn="l"/>
                        </a:tabLst>
                        <a:defRPr>
                          <a:solidFill>
                            <a:schemeClr val="tx1"/>
                          </a:solidFill>
                          <a:latin typeface="Arial" charset="0"/>
                        </a:defRPr>
                      </a:lvl5pPr>
                      <a:lvl6pPr marL="2514600" indent="-228600" fontAlgn="base">
                        <a:spcBef>
                          <a:spcPct val="20000"/>
                        </a:spcBef>
                        <a:spcAft>
                          <a:spcPct val="0"/>
                        </a:spcAft>
                        <a:tabLst>
                          <a:tab pos="4219575" algn="l"/>
                        </a:tabLst>
                        <a:defRPr>
                          <a:solidFill>
                            <a:schemeClr val="tx1"/>
                          </a:solidFill>
                          <a:latin typeface="Arial" charset="0"/>
                        </a:defRPr>
                      </a:lvl6pPr>
                      <a:lvl7pPr marL="2971800" indent="-228600" fontAlgn="base">
                        <a:spcBef>
                          <a:spcPct val="20000"/>
                        </a:spcBef>
                        <a:spcAft>
                          <a:spcPct val="0"/>
                        </a:spcAft>
                        <a:tabLst>
                          <a:tab pos="4219575" algn="l"/>
                        </a:tabLst>
                        <a:defRPr>
                          <a:solidFill>
                            <a:schemeClr val="tx1"/>
                          </a:solidFill>
                          <a:latin typeface="Arial" charset="0"/>
                        </a:defRPr>
                      </a:lvl7pPr>
                      <a:lvl8pPr marL="3429000" indent="-228600" fontAlgn="base">
                        <a:spcBef>
                          <a:spcPct val="20000"/>
                        </a:spcBef>
                        <a:spcAft>
                          <a:spcPct val="0"/>
                        </a:spcAft>
                        <a:tabLst>
                          <a:tab pos="4219575" algn="l"/>
                        </a:tabLst>
                        <a:defRPr>
                          <a:solidFill>
                            <a:schemeClr val="tx1"/>
                          </a:solidFill>
                          <a:latin typeface="Arial" charset="0"/>
                        </a:defRPr>
                      </a:lvl8pPr>
                      <a:lvl9pPr marL="3886200" indent="-228600" fontAlgn="base">
                        <a:spcBef>
                          <a:spcPct val="20000"/>
                        </a:spcBef>
                        <a:spcAft>
                          <a:spcPct val="0"/>
                        </a:spcAft>
                        <a:tabLst>
                          <a:tab pos="4219575" algn="l"/>
                        </a:tabLs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tab pos="4219575" algn="l"/>
                        </a:tabLst>
                      </a:pPr>
                      <a:r>
                        <a:rPr kumimoji="0" lang="en-US" altLang="sr-Latn-RS" sz="1000" b="0" i="0" u="none" strike="noStrike" cap="none" normalizeH="0" baseline="0" smtClean="0">
                          <a:ln>
                            <a:noFill/>
                          </a:ln>
                          <a:solidFill>
                            <a:schemeClr val="tx1"/>
                          </a:solidFill>
                          <a:effectLst/>
                          <a:latin typeface="Arial" charset="0"/>
                          <a:ea typeface="Times New Roman" pitchFamily="18" charset="0"/>
                          <a:cs typeface="Arial" charset="0"/>
                        </a:rPr>
                        <a:t>AFi</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spcBef>
                          <a:spcPct val="20000"/>
                        </a:spcBef>
                        <a:tabLst>
                          <a:tab pos="4219575" algn="l"/>
                        </a:tabLst>
                        <a:defRPr sz="2800">
                          <a:solidFill>
                            <a:schemeClr val="tx1"/>
                          </a:solidFill>
                          <a:latin typeface="Arial" charset="0"/>
                        </a:defRPr>
                      </a:lvl1pPr>
                      <a:lvl2pPr marL="742950" indent="-285750">
                        <a:spcBef>
                          <a:spcPct val="20000"/>
                        </a:spcBef>
                        <a:tabLst>
                          <a:tab pos="4219575" algn="l"/>
                        </a:tabLst>
                        <a:defRPr sz="2400">
                          <a:solidFill>
                            <a:schemeClr val="tx1"/>
                          </a:solidFill>
                          <a:latin typeface="Arial" charset="0"/>
                        </a:defRPr>
                      </a:lvl2pPr>
                      <a:lvl3pPr marL="1143000" indent="-228600">
                        <a:spcBef>
                          <a:spcPct val="20000"/>
                        </a:spcBef>
                        <a:tabLst>
                          <a:tab pos="4219575" algn="l"/>
                        </a:tabLst>
                        <a:defRPr sz="2000">
                          <a:solidFill>
                            <a:schemeClr val="tx1"/>
                          </a:solidFill>
                          <a:latin typeface="Arial" charset="0"/>
                        </a:defRPr>
                      </a:lvl3pPr>
                      <a:lvl4pPr marL="1600200" indent="-228600">
                        <a:spcBef>
                          <a:spcPct val="20000"/>
                        </a:spcBef>
                        <a:tabLst>
                          <a:tab pos="4219575" algn="l"/>
                        </a:tabLst>
                        <a:defRPr>
                          <a:solidFill>
                            <a:schemeClr val="tx1"/>
                          </a:solidFill>
                          <a:latin typeface="Arial" charset="0"/>
                        </a:defRPr>
                      </a:lvl4pPr>
                      <a:lvl5pPr marL="2057400" indent="-228600">
                        <a:spcBef>
                          <a:spcPct val="20000"/>
                        </a:spcBef>
                        <a:tabLst>
                          <a:tab pos="4219575" algn="l"/>
                        </a:tabLst>
                        <a:defRPr>
                          <a:solidFill>
                            <a:schemeClr val="tx1"/>
                          </a:solidFill>
                          <a:latin typeface="Arial" charset="0"/>
                        </a:defRPr>
                      </a:lvl5pPr>
                      <a:lvl6pPr marL="2514600" indent="-228600" fontAlgn="base">
                        <a:spcBef>
                          <a:spcPct val="20000"/>
                        </a:spcBef>
                        <a:spcAft>
                          <a:spcPct val="0"/>
                        </a:spcAft>
                        <a:tabLst>
                          <a:tab pos="4219575" algn="l"/>
                        </a:tabLst>
                        <a:defRPr>
                          <a:solidFill>
                            <a:schemeClr val="tx1"/>
                          </a:solidFill>
                          <a:latin typeface="Arial" charset="0"/>
                        </a:defRPr>
                      </a:lvl6pPr>
                      <a:lvl7pPr marL="2971800" indent="-228600" fontAlgn="base">
                        <a:spcBef>
                          <a:spcPct val="20000"/>
                        </a:spcBef>
                        <a:spcAft>
                          <a:spcPct val="0"/>
                        </a:spcAft>
                        <a:tabLst>
                          <a:tab pos="4219575" algn="l"/>
                        </a:tabLst>
                        <a:defRPr>
                          <a:solidFill>
                            <a:schemeClr val="tx1"/>
                          </a:solidFill>
                          <a:latin typeface="Arial" charset="0"/>
                        </a:defRPr>
                      </a:lvl7pPr>
                      <a:lvl8pPr marL="3429000" indent="-228600" fontAlgn="base">
                        <a:spcBef>
                          <a:spcPct val="20000"/>
                        </a:spcBef>
                        <a:spcAft>
                          <a:spcPct val="0"/>
                        </a:spcAft>
                        <a:tabLst>
                          <a:tab pos="4219575" algn="l"/>
                        </a:tabLst>
                        <a:defRPr>
                          <a:solidFill>
                            <a:schemeClr val="tx1"/>
                          </a:solidFill>
                          <a:latin typeface="Arial" charset="0"/>
                        </a:defRPr>
                      </a:lvl8pPr>
                      <a:lvl9pPr marL="3886200" indent="-228600" fontAlgn="base">
                        <a:spcBef>
                          <a:spcPct val="20000"/>
                        </a:spcBef>
                        <a:spcAft>
                          <a:spcPct val="0"/>
                        </a:spcAft>
                        <a:tabLst>
                          <a:tab pos="4219575" algn="l"/>
                        </a:tabLs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tab pos="4219575" algn="l"/>
                        </a:tabLst>
                      </a:pPr>
                      <a:r>
                        <a:rPr kumimoji="0" lang="pl-PL" altLang="sr-Latn-RS" sz="1000" b="0" i="0" u="none" strike="noStrike" cap="none" normalizeH="0" baseline="0" dirty="0" smtClean="0">
                          <a:ln>
                            <a:noFill/>
                          </a:ln>
                          <a:solidFill>
                            <a:schemeClr val="tx1"/>
                          </a:solidFill>
                          <a:effectLst/>
                          <a:latin typeface="Arial" charset="0"/>
                          <a:ea typeface="Times New Roman" pitchFamily="18" charset="0"/>
                          <a:cs typeface="Arial" charset="0"/>
                        </a:rPr>
                        <a:t>Oznaka kvalitete u pogledu otpora strujanju. Ako proizvođač izjavi klasu AF5 to znači da garantira da kvaliteta proizvoda za koje deklarira to svojtvo kod svake proizvodnje bude </a:t>
                      </a:r>
                      <a:r>
                        <a:rPr kumimoji="0" lang="pl-PL" altLang="sr-Latn-RS" sz="1000" b="1" i="0" u="none" strike="noStrike" cap="none" normalizeH="0" baseline="0" dirty="0" smtClean="0">
                          <a:ln>
                            <a:noFill/>
                          </a:ln>
                          <a:solidFill>
                            <a:schemeClr val="tx1"/>
                          </a:solidFill>
                          <a:effectLst/>
                          <a:latin typeface="Arial" charset="0"/>
                          <a:ea typeface="Times New Roman" pitchFamily="18" charset="0"/>
                          <a:cs typeface="Arial" charset="0"/>
                        </a:rPr>
                        <a:t>barem</a:t>
                      </a:r>
                      <a:r>
                        <a:rPr kumimoji="0" lang="pl-PL" altLang="sr-Latn-RS" sz="1000" b="0" i="0" u="none" strike="noStrike" cap="none" normalizeH="0" baseline="0" dirty="0" smtClean="0">
                          <a:ln>
                            <a:noFill/>
                          </a:ln>
                          <a:solidFill>
                            <a:schemeClr val="tx1"/>
                          </a:solidFill>
                          <a:effectLst/>
                          <a:latin typeface="Arial" charset="0"/>
                          <a:ea typeface="Times New Roman" pitchFamily="18" charset="0"/>
                          <a:cs typeface="Arial" charset="0"/>
                        </a:rPr>
                        <a:t> na tom nivou.</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7004383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txBox="1"/>
          <p:nvPr/>
        </p:nvSpPr>
        <p:spPr>
          <a:xfrm>
            <a:off x="1331640" y="10186"/>
            <a:ext cx="8242837"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a:t>
            </a:r>
            <a:endParaRPr lang="en-US" sz="3200" dirty="0" smtClean="0">
              <a:solidFill>
                <a:srgbClr val="0088CE"/>
              </a:solidFill>
            </a:endParaRPr>
          </a:p>
        </p:txBody>
      </p:sp>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
          <p:cNvPicPr>
            <a:picLocks noChangeAspect="1"/>
          </p:cNvPicPr>
          <p:nvPr/>
        </p:nvPicPr>
        <p:blipFill>
          <a:blip r:embed="rId5"/>
          <a:srcRect/>
          <a:stretch>
            <a:fillRect/>
          </a:stretch>
        </p:blipFill>
        <p:spPr bwMode="auto">
          <a:xfrm>
            <a:off x="0" y="1415478"/>
            <a:ext cx="2573068" cy="328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490011" y="1667435"/>
            <a:ext cx="695816" cy="27790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pic>
        <p:nvPicPr>
          <p:cNvPr id="10" name="Picture 2"/>
          <p:cNvPicPr>
            <a:picLocks noChangeAspect="1" noChangeArrowheads="1"/>
          </p:cNvPicPr>
          <p:nvPr/>
        </p:nvPicPr>
        <p:blipFill>
          <a:blip r:embed="rId6"/>
          <a:stretch>
            <a:fillRect/>
          </a:stretch>
        </p:blipFill>
        <p:spPr>
          <a:xfrm>
            <a:off x="2987823" y="1415478"/>
            <a:ext cx="3027489" cy="222954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descr="nanošenje ljepila"/>
          <p:cNvPicPr>
            <a:picLocks noChangeAspect="1" noChangeArrowheads="1"/>
          </p:cNvPicPr>
          <p:nvPr/>
        </p:nvPicPr>
        <p:blipFill>
          <a:blip r:embed="rId7"/>
          <a:srcRect/>
          <a:stretch>
            <a:fillRect/>
          </a:stretch>
        </p:blipFill>
        <p:spPr bwMode="auto">
          <a:xfrm>
            <a:off x="4572000" y="2564904"/>
            <a:ext cx="2813720" cy="337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06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cstate="email"/>
          <a:srcRect/>
          <a:stretch>
            <a:fillRect/>
          </a:stretch>
        </p:blipFill>
        <p:spPr bwMode="auto">
          <a:xfrm>
            <a:off x="5652120" y="2636912"/>
            <a:ext cx="3386312" cy="2048912"/>
          </a:xfrm>
          <a:prstGeom prst="rect">
            <a:avLst/>
          </a:prstGeom>
          <a:noFill/>
          <a:ln>
            <a:noFill/>
          </a:ln>
        </p:spPr>
      </p:pic>
      <p:sp>
        <p:nvSpPr>
          <p:cNvPr id="5" name="Text Placeholder 4"/>
          <p:cNvSpPr>
            <a:spLocks noGrp="1"/>
          </p:cNvSpPr>
          <p:nvPr>
            <p:ph type="body" sz="quarter" idx="17"/>
          </p:nvPr>
        </p:nvSpPr>
        <p:spPr/>
        <p:txBody>
          <a:bodyPr/>
          <a:lstStyle/>
          <a:p>
            <a:endParaRPr lang="hr-HR"/>
          </a:p>
        </p:txBody>
      </p:sp>
      <p:sp>
        <p:nvSpPr>
          <p:cNvPr id="6" name="Text Placeholder 5"/>
          <p:cNvSpPr>
            <a:spLocks noGrp="1"/>
          </p:cNvSpPr>
          <p:nvPr>
            <p:ph type="body" sz="quarter" idx="18"/>
          </p:nvPr>
        </p:nvSpPr>
        <p:spPr/>
        <p:txBody>
          <a:bodyPr/>
          <a:lstStyle/>
          <a:p>
            <a:endParaRPr lang="hr-H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836712"/>
            <a:ext cx="4079631" cy="531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5"/>
          <p:cNvSpPr txBox="1"/>
          <p:nvPr/>
        </p:nvSpPr>
        <p:spPr>
          <a:xfrm>
            <a:off x="1331640" y="10186"/>
            <a:ext cx="8242837"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a:t>
            </a:r>
            <a:endParaRPr lang="en-US" sz="3200" dirty="0" smtClean="0">
              <a:solidFill>
                <a:srgbClr val="0088CE"/>
              </a:solidFill>
            </a:endParaRPr>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578" y="1703293"/>
            <a:ext cx="3020528" cy="2393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781985" y="1703292"/>
            <a:ext cx="4524935" cy="1477328"/>
          </a:xfrm>
          <a:prstGeom prst="rect">
            <a:avLst/>
          </a:prstGeom>
          <a:noFill/>
        </p:spPr>
        <p:txBody>
          <a:bodyPr wrap="square" rtlCol="0">
            <a:spAutoFit/>
          </a:bodyPr>
          <a:lstStyle/>
          <a:p>
            <a:r>
              <a:rPr lang="hr-HR" dirty="0" smtClean="0"/>
              <a:t>Važno </a:t>
            </a:r>
          </a:p>
          <a:p>
            <a:endParaRPr lang="hr-HR" dirty="0"/>
          </a:p>
          <a:p>
            <a:pPr marL="285750" indent="-285750">
              <a:buFontTx/>
              <a:buChar char="-"/>
            </a:pPr>
            <a:r>
              <a:rPr lang="hr-HR" dirty="0"/>
              <a:t>n</a:t>
            </a:r>
            <a:r>
              <a:rPr lang="hr-HR" dirty="0" smtClean="0"/>
              <a:t>iska vrijednost </a:t>
            </a:r>
            <a:r>
              <a:rPr lang="el-GR" dirty="0" smtClean="0"/>
              <a:t>λ</a:t>
            </a:r>
            <a:r>
              <a:rPr lang="hr-HR" dirty="0" smtClean="0"/>
              <a:t> (W/mK)</a:t>
            </a:r>
          </a:p>
          <a:p>
            <a:pPr marL="285750" indent="-285750">
              <a:buFontTx/>
              <a:buChar char="-"/>
            </a:pPr>
            <a:r>
              <a:rPr lang="hr-HR" dirty="0" smtClean="0"/>
              <a:t>Dimenzije</a:t>
            </a:r>
          </a:p>
          <a:p>
            <a:pPr marL="285750" indent="-285750">
              <a:buFontTx/>
              <a:buChar char="-"/>
            </a:pPr>
            <a:r>
              <a:rPr lang="hr-HR" dirty="0" smtClean="0">
                <a:solidFill>
                  <a:srgbClr val="FF0000"/>
                </a:solidFill>
              </a:rPr>
              <a:t>homogena gustoća!</a:t>
            </a:r>
            <a:endParaRPr lang="hr-HR" dirty="0">
              <a:solidFill>
                <a:srgbClr val="FF0000"/>
              </a:solidFill>
            </a:endParaRPr>
          </a:p>
        </p:txBody>
      </p:sp>
      <p:sp>
        <p:nvSpPr>
          <p:cNvPr id="4" name="Freeform 3"/>
          <p:cNvSpPr/>
          <p:nvPr/>
        </p:nvSpPr>
        <p:spPr>
          <a:xfrm>
            <a:off x="1761101" y="2402541"/>
            <a:ext cx="1103123" cy="806824"/>
          </a:xfrm>
          <a:custGeom>
            <a:avLst/>
            <a:gdLst>
              <a:gd name="connsiteX0" fmla="*/ 18548 w 1470831"/>
              <a:gd name="connsiteY0" fmla="*/ 8965 h 806824"/>
              <a:gd name="connsiteX1" fmla="*/ 619 w 1470831"/>
              <a:gd name="connsiteY1" fmla="*/ 53788 h 806824"/>
              <a:gd name="connsiteX2" fmla="*/ 18548 w 1470831"/>
              <a:gd name="connsiteY2" fmla="*/ 277906 h 806824"/>
              <a:gd name="connsiteX3" fmla="*/ 36478 w 1470831"/>
              <a:gd name="connsiteY3" fmla="*/ 331694 h 806824"/>
              <a:gd name="connsiteX4" fmla="*/ 54407 w 1470831"/>
              <a:gd name="connsiteY4" fmla="*/ 367553 h 806824"/>
              <a:gd name="connsiteX5" fmla="*/ 63372 w 1470831"/>
              <a:gd name="connsiteY5" fmla="*/ 403412 h 806824"/>
              <a:gd name="connsiteX6" fmla="*/ 81301 w 1470831"/>
              <a:gd name="connsiteY6" fmla="*/ 466165 h 806824"/>
              <a:gd name="connsiteX7" fmla="*/ 72337 w 1470831"/>
              <a:gd name="connsiteY7" fmla="*/ 582706 h 806824"/>
              <a:gd name="connsiteX8" fmla="*/ 90266 w 1470831"/>
              <a:gd name="connsiteY8" fmla="*/ 672353 h 806824"/>
              <a:gd name="connsiteX9" fmla="*/ 108195 w 1470831"/>
              <a:gd name="connsiteY9" fmla="*/ 699247 h 806824"/>
              <a:gd name="connsiteX10" fmla="*/ 161984 w 1470831"/>
              <a:gd name="connsiteY10" fmla="*/ 744071 h 806824"/>
              <a:gd name="connsiteX11" fmla="*/ 188878 w 1470831"/>
              <a:gd name="connsiteY11" fmla="*/ 762000 h 806824"/>
              <a:gd name="connsiteX12" fmla="*/ 251631 w 1470831"/>
              <a:gd name="connsiteY12" fmla="*/ 779930 h 806824"/>
              <a:gd name="connsiteX13" fmla="*/ 664007 w 1470831"/>
              <a:gd name="connsiteY13" fmla="*/ 788894 h 806824"/>
              <a:gd name="connsiteX14" fmla="*/ 861231 w 1470831"/>
              <a:gd name="connsiteY14" fmla="*/ 806824 h 806824"/>
              <a:gd name="connsiteX15" fmla="*/ 1174995 w 1470831"/>
              <a:gd name="connsiteY15" fmla="*/ 797859 h 806824"/>
              <a:gd name="connsiteX16" fmla="*/ 1300501 w 1470831"/>
              <a:gd name="connsiteY16" fmla="*/ 770965 h 806824"/>
              <a:gd name="connsiteX17" fmla="*/ 1327395 w 1470831"/>
              <a:gd name="connsiteY17" fmla="*/ 753035 h 806824"/>
              <a:gd name="connsiteX18" fmla="*/ 1390148 w 1470831"/>
              <a:gd name="connsiteY18" fmla="*/ 735106 h 806824"/>
              <a:gd name="connsiteX19" fmla="*/ 1443937 w 1470831"/>
              <a:gd name="connsiteY19" fmla="*/ 699247 h 806824"/>
              <a:gd name="connsiteX20" fmla="*/ 1470831 w 1470831"/>
              <a:gd name="connsiteY20" fmla="*/ 681318 h 806824"/>
              <a:gd name="connsiteX21" fmla="*/ 1461866 w 1470831"/>
              <a:gd name="connsiteY21" fmla="*/ 564777 h 806824"/>
              <a:gd name="connsiteX22" fmla="*/ 1443937 w 1470831"/>
              <a:gd name="connsiteY22" fmla="*/ 546847 h 806824"/>
              <a:gd name="connsiteX23" fmla="*/ 1417042 w 1470831"/>
              <a:gd name="connsiteY23" fmla="*/ 528918 h 806824"/>
              <a:gd name="connsiteX24" fmla="*/ 1399113 w 1470831"/>
              <a:gd name="connsiteY24" fmla="*/ 510988 h 806824"/>
              <a:gd name="connsiteX25" fmla="*/ 1363254 w 1470831"/>
              <a:gd name="connsiteY25" fmla="*/ 502024 h 806824"/>
              <a:gd name="connsiteX26" fmla="*/ 1345325 w 1470831"/>
              <a:gd name="connsiteY26" fmla="*/ 484094 h 806824"/>
              <a:gd name="connsiteX27" fmla="*/ 1309466 w 1470831"/>
              <a:gd name="connsiteY27" fmla="*/ 475130 h 806824"/>
              <a:gd name="connsiteX28" fmla="*/ 1255678 w 1470831"/>
              <a:gd name="connsiteY28" fmla="*/ 457200 h 806824"/>
              <a:gd name="connsiteX29" fmla="*/ 1201890 w 1470831"/>
              <a:gd name="connsiteY29" fmla="*/ 439271 h 806824"/>
              <a:gd name="connsiteX30" fmla="*/ 1139137 w 1470831"/>
              <a:gd name="connsiteY30" fmla="*/ 421341 h 806824"/>
              <a:gd name="connsiteX31" fmla="*/ 726760 w 1470831"/>
              <a:gd name="connsiteY31" fmla="*/ 412377 h 806824"/>
              <a:gd name="connsiteX32" fmla="*/ 628148 w 1470831"/>
              <a:gd name="connsiteY32" fmla="*/ 403412 h 806824"/>
              <a:gd name="connsiteX33" fmla="*/ 547466 w 1470831"/>
              <a:gd name="connsiteY33" fmla="*/ 385483 h 806824"/>
              <a:gd name="connsiteX34" fmla="*/ 466784 w 1470831"/>
              <a:gd name="connsiteY34" fmla="*/ 376518 h 806824"/>
              <a:gd name="connsiteX35" fmla="*/ 439890 w 1470831"/>
              <a:gd name="connsiteY35" fmla="*/ 367553 h 806824"/>
              <a:gd name="connsiteX36" fmla="*/ 368172 w 1470831"/>
              <a:gd name="connsiteY36" fmla="*/ 331694 h 806824"/>
              <a:gd name="connsiteX37" fmla="*/ 341278 w 1470831"/>
              <a:gd name="connsiteY37" fmla="*/ 322730 h 806824"/>
              <a:gd name="connsiteX38" fmla="*/ 278525 w 1470831"/>
              <a:gd name="connsiteY38" fmla="*/ 286871 h 806824"/>
              <a:gd name="connsiteX39" fmla="*/ 242666 w 1470831"/>
              <a:gd name="connsiteY39" fmla="*/ 242047 h 806824"/>
              <a:gd name="connsiteX40" fmla="*/ 197842 w 1470831"/>
              <a:gd name="connsiteY40" fmla="*/ 197224 h 806824"/>
              <a:gd name="connsiteX41" fmla="*/ 197842 w 1470831"/>
              <a:gd name="connsiteY41" fmla="*/ 80683 h 806824"/>
              <a:gd name="connsiteX42" fmla="*/ 179913 w 1470831"/>
              <a:gd name="connsiteY42" fmla="*/ 62753 h 806824"/>
              <a:gd name="connsiteX43" fmla="*/ 153019 w 1470831"/>
              <a:gd name="connsiteY43" fmla="*/ 26894 h 806824"/>
              <a:gd name="connsiteX44" fmla="*/ 99231 w 1470831"/>
              <a:gd name="connsiteY44" fmla="*/ 0 h 806824"/>
              <a:gd name="connsiteX45" fmla="*/ 18548 w 1470831"/>
              <a:gd name="connsiteY45" fmla="*/ 8965 h 80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70831" h="806824">
                <a:moveTo>
                  <a:pt x="18548" y="8965"/>
                </a:moveTo>
                <a:cubicBezTo>
                  <a:pt x="2113" y="17930"/>
                  <a:pt x="619" y="37696"/>
                  <a:pt x="619" y="53788"/>
                </a:cubicBezTo>
                <a:cubicBezTo>
                  <a:pt x="619" y="128733"/>
                  <a:pt x="-5152" y="206808"/>
                  <a:pt x="18548" y="277906"/>
                </a:cubicBezTo>
                <a:cubicBezTo>
                  <a:pt x="24525" y="295835"/>
                  <a:pt x="28026" y="314790"/>
                  <a:pt x="36478" y="331694"/>
                </a:cubicBezTo>
                <a:cubicBezTo>
                  <a:pt x="42454" y="343647"/>
                  <a:pt x="49715" y="355040"/>
                  <a:pt x="54407" y="367553"/>
                </a:cubicBezTo>
                <a:cubicBezTo>
                  <a:pt x="58733" y="379089"/>
                  <a:pt x="59987" y="391565"/>
                  <a:pt x="63372" y="403412"/>
                </a:cubicBezTo>
                <a:cubicBezTo>
                  <a:pt x="89083" y="493398"/>
                  <a:pt x="53291" y="354116"/>
                  <a:pt x="81301" y="466165"/>
                </a:cubicBezTo>
                <a:cubicBezTo>
                  <a:pt x="78313" y="505012"/>
                  <a:pt x="70645" y="543781"/>
                  <a:pt x="72337" y="582706"/>
                </a:cubicBezTo>
                <a:cubicBezTo>
                  <a:pt x="73661" y="613151"/>
                  <a:pt x="81304" y="643226"/>
                  <a:pt x="90266" y="672353"/>
                </a:cubicBezTo>
                <a:cubicBezTo>
                  <a:pt x="93434" y="682651"/>
                  <a:pt x="101464" y="690834"/>
                  <a:pt x="108195" y="699247"/>
                </a:cubicBezTo>
                <a:cubicBezTo>
                  <a:pt x="121785" y="716235"/>
                  <a:pt x="145711" y="732448"/>
                  <a:pt x="161984" y="744071"/>
                </a:cubicBezTo>
                <a:cubicBezTo>
                  <a:pt x="170751" y="750333"/>
                  <a:pt x="179241" y="757182"/>
                  <a:pt x="188878" y="762000"/>
                </a:cubicBezTo>
                <a:cubicBezTo>
                  <a:pt x="197717" y="766419"/>
                  <a:pt x="245386" y="779680"/>
                  <a:pt x="251631" y="779930"/>
                </a:cubicBezTo>
                <a:cubicBezTo>
                  <a:pt x="389012" y="785425"/>
                  <a:pt x="526548" y="785906"/>
                  <a:pt x="664007" y="788894"/>
                </a:cubicBezTo>
                <a:cubicBezTo>
                  <a:pt x="693826" y="791876"/>
                  <a:pt x="838313" y="806824"/>
                  <a:pt x="861231" y="806824"/>
                </a:cubicBezTo>
                <a:cubicBezTo>
                  <a:pt x="965862" y="806824"/>
                  <a:pt x="1070407" y="800847"/>
                  <a:pt x="1174995" y="797859"/>
                </a:cubicBezTo>
                <a:cubicBezTo>
                  <a:pt x="1276724" y="777514"/>
                  <a:pt x="1235078" y="787321"/>
                  <a:pt x="1300501" y="770965"/>
                </a:cubicBezTo>
                <a:cubicBezTo>
                  <a:pt x="1309466" y="764988"/>
                  <a:pt x="1317492" y="757279"/>
                  <a:pt x="1327395" y="753035"/>
                </a:cubicBezTo>
                <a:cubicBezTo>
                  <a:pt x="1347717" y="744326"/>
                  <a:pt x="1370513" y="746014"/>
                  <a:pt x="1390148" y="735106"/>
                </a:cubicBezTo>
                <a:cubicBezTo>
                  <a:pt x="1408985" y="724641"/>
                  <a:pt x="1426007" y="711200"/>
                  <a:pt x="1443937" y="699247"/>
                </a:cubicBezTo>
                <a:lnTo>
                  <a:pt x="1470831" y="681318"/>
                </a:lnTo>
                <a:cubicBezTo>
                  <a:pt x="1467843" y="642471"/>
                  <a:pt x="1469507" y="602982"/>
                  <a:pt x="1461866" y="564777"/>
                </a:cubicBezTo>
                <a:cubicBezTo>
                  <a:pt x="1460208" y="556489"/>
                  <a:pt x="1450537" y="552127"/>
                  <a:pt x="1443937" y="546847"/>
                </a:cubicBezTo>
                <a:cubicBezTo>
                  <a:pt x="1435524" y="540116"/>
                  <a:pt x="1425455" y="535649"/>
                  <a:pt x="1417042" y="528918"/>
                </a:cubicBezTo>
                <a:cubicBezTo>
                  <a:pt x="1410442" y="523638"/>
                  <a:pt x="1406673" y="514768"/>
                  <a:pt x="1399113" y="510988"/>
                </a:cubicBezTo>
                <a:cubicBezTo>
                  <a:pt x="1388093" y="505478"/>
                  <a:pt x="1375207" y="505012"/>
                  <a:pt x="1363254" y="502024"/>
                </a:cubicBezTo>
                <a:cubicBezTo>
                  <a:pt x="1357278" y="496047"/>
                  <a:pt x="1352885" y="487874"/>
                  <a:pt x="1345325" y="484094"/>
                </a:cubicBezTo>
                <a:cubicBezTo>
                  <a:pt x="1334305" y="478584"/>
                  <a:pt x="1321267" y="478670"/>
                  <a:pt x="1309466" y="475130"/>
                </a:cubicBezTo>
                <a:cubicBezTo>
                  <a:pt x="1291364" y="469699"/>
                  <a:pt x="1273607" y="463177"/>
                  <a:pt x="1255678" y="457200"/>
                </a:cubicBezTo>
                <a:lnTo>
                  <a:pt x="1201890" y="439271"/>
                </a:lnTo>
                <a:cubicBezTo>
                  <a:pt x="1180972" y="433294"/>
                  <a:pt x="1160857" y="422570"/>
                  <a:pt x="1139137" y="421341"/>
                </a:cubicBezTo>
                <a:cubicBezTo>
                  <a:pt x="1001865" y="413571"/>
                  <a:pt x="864219" y="415365"/>
                  <a:pt x="726760" y="412377"/>
                </a:cubicBezTo>
                <a:cubicBezTo>
                  <a:pt x="693889" y="409389"/>
                  <a:pt x="660899" y="407506"/>
                  <a:pt x="628148" y="403412"/>
                </a:cubicBezTo>
                <a:cubicBezTo>
                  <a:pt x="510470" y="388702"/>
                  <a:pt x="647249" y="400834"/>
                  <a:pt x="547466" y="385483"/>
                </a:cubicBezTo>
                <a:cubicBezTo>
                  <a:pt x="520721" y="381368"/>
                  <a:pt x="493678" y="379506"/>
                  <a:pt x="466784" y="376518"/>
                </a:cubicBezTo>
                <a:cubicBezTo>
                  <a:pt x="457819" y="373530"/>
                  <a:pt x="448493" y="371463"/>
                  <a:pt x="439890" y="367553"/>
                </a:cubicBezTo>
                <a:cubicBezTo>
                  <a:pt x="415558" y="356493"/>
                  <a:pt x="393528" y="340145"/>
                  <a:pt x="368172" y="331694"/>
                </a:cubicBezTo>
                <a:cubicBezTo>
                  <a:pt x="359207" y="328706"/>
                  <a:pt x="349963" y="326452"/>
                  <a:pt x="341278" y="322730"/>
                </a:cubicBezTo>
                <a:cubicBezTo>
                  <a:pt x="321461" y="314237"/>
                  <a:pt x="295836" y="300720"/>
                  <a:pt x="278525" y="286871"/>
                </a:cubicBezTo>
                <a:cubicBezTo>
                  <a:pt x="249395" y="263567"/>
                  <a:pt x="269848" y="273112"/>
                  <a:pt x="242666" y="242047"/>
                </a:cubicBezTo>
                <a:cubicBezTo>
                  <a:pt x="228752" y="226145"/>
                  <a:pt x="197842" y="197224"/>
                  <a:pt x="197842" y="197224"/>
                </a:cubicBezTo>
                <a:cubicBezTo>
                  <a:pt x="213633" y="149854"/>
                  <a:pt x="216237" y="154264"/>
                  <a:pt x="197842" y="80683"/>
                </a:cubicBezTo>
                <a:cubicBezTo>
                  <a:pt x="195792" y="72483"/>
                  <a:pt x="185324" y="69246"/>
                  <a:pt x="179913" y="62753"/>
                </a:cubicBezTo>
                <a:cubicBezTo>
                  <a:pt x="170348" y="51275"/>
                  <a:pt x="163584" y="37459"/>
                  <a:pt x="153019" y="26894"/>
                </a:cubicBezTo>
                <a:cubicBezTo>
                  <a:pt x="135642" y="9517"/>
                  <a:pt x="121103" y="7291"/>
                  <a:pt x="99231" y="0"/>
                </a:cubicBezTo>
                <a:cubicBezTo>
                  <a:pt x="-11285" y="10047"/>
                  <a:pt x="34983" y="0"/>
                  <a:pt x="18548" y="8965"/>
                </a:cubicBez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cxnSp>
        <p:nvCxnSpPr>
          <p:cNvPr id="7" name="Straight Arrow Connector 6"/>
          <p:cNvCxnSpPr/>
          <p:nvPr/>
        </p:nvCxnSpPr>
        <p:spPr>
          <a:xfrm>
            <a:off x="2864224" y="3180620"/>
            <a:ext cx="1237130" cy="105968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805" y="3429002"/>
            <a:ext cx="1407319"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383" y="3104591"/>
            <a:ext cx="1607344"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9381" y="3071254"/>
            <a:ext cx="1221581"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6"/>
          <a:srcRect/>
          <a:stretch>
            <a:fillRect/>
          </a:stretch>
        </p:blipFill>
        <p:spPr bwMode="auto">
          <a:xfrm>
            <a:off x="152816" y="4330515"/>
            <a:ext cx="8667656"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33475" y="847587"/>
            <a:ext cx="2249161" cy="222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V="1">
            <a:off x="6044453" y="2339788"/>
            <a:ext cx="2055717" cy="40341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 Placeholder 5"/>
          <p:cNvSpPr txBox="1"/>
          <p:nvPr/>
        </p:nvSpPr>
        <p:spPr>
          <a:xfrm>
            <a:off x="1331640" y="10186"/>
            <a:ext cx="8242837"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8"/>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9"/>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a:t>
            </a:r>
            <a:endParaRPr lang="en-US" sz="3200" dirty="0" smtClean="0">
              <a:solidFill>
                <a:srgbClr val="0088CE"/>
              </a:solidFill>
            </a:endParaRPr>
          </a:p>
        </p:txBody>
      </p:sp>
      <p:pic>
        <p:nvPicPr>
          <p:cNvPr id="1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750431"/>
            <a:ext cx="4421279" cy="243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flipH="1">
            <a:off x="3371363" y="344276"/>
            <a:ext cx="3360168" cy="32047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94512" y="222358"/>
            <a:ext cx="3207434" cy="35530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64" y="3082896"/>
            <a:ext cx="2903304" cy="2927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Content Placeholder 3"/>
          <p:cNvPicPr/>
          <p:nvPr/>
        </p:nvPicPr>
        <p:blipFill>
          <a:blip r:embed="rId4"/>
          <a:stretch>
            <a:fillRect/>
          </a:stretch>
        </p:blipFill>
        <p:spPr bwMode="auto">
          <a:xfrm>
            <a:off x="4075685" y="3385445"/>
            <a:ext cx="4479608" cy="2716530"/>
          </a:xfrm>
          <a:prstGeom prst="rect">
            <a:avLst/>
          </a:prstGeom>
          <a:noFill/>
          <a:ln w="9525">
            <a:noFill/>
            <a:miter lim="800000"/>
            <a:headEnd/>
            <a:tailEnd/>
          </a:ln>
        </p:spPr>
      </p:pic>
      <p:sp>
        <p:nvSpPr>
          <p:cNvPr id="12" name="Text Placeholder 5"/>
          <p:cNvSpPr txBox="1"/>
          <p:nvPr/>
        </p:nvSpPr>
        <p:spPr>
          <a:xfrm>
            <a:off x="1331640" y="10186"/>
            <a:ext cx="8242837"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5"/>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6"/>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a:t>
            </a:r>
            <a:endParaRPr lang="en-US" sz="3200" dirty="0" smtClean="0">
              <a:solidFill>
                <a:srgbClr val="0088CE"/>
              </a:solidFill>
            </a:endParaRPr>
          </a:p>
        </p:txBody>
      </p:sp>
      <p:pic>
        <p:nvPicPr>
          <p:cNvPr id="1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9"/>
            <a:ext cx="4644008" cy="231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4149080"/>
            <a:ext cx="2526014" cy="1546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5"/>
          <p:cNvSpPr txBox="1"/>
          <p:nvPr/>
        </p:nvSpPr>
        <p:spPr>
          <a:xfrm>
            <a:off x="1331640" y="10186"/>
            <a:ext cx="8242837"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a:t>
            </a:r>
            <a:endParaRPr lang="en-US" sz="3200" dirty="0" smtClean="0">
              <a:solidFill>
                <a:srgbClr val="0088CE"/>
              </a:solidFill>
            </a:endParaRPr>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728525"/>
            <a:ext cx="4283968" cy="611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406" y="6429399"/>
            <a:ext cx="2407024" cy="461665"/>
          </a:xfrm>
          <a:prstGeom prst="rect">
            <a:avLst/>
          </a:prstGeom>
          <a:noFill/>
        </p:spPr>
        <p:txBody>
          <a:bodyPr wrap="square" rtlCol="0">
            <a:spAutoFit/>
          </a:bodyPr>
          <a:lstStyle/>
          <a:p>
            <a:r>
              <a:rPr lang="hr-HR" sz="1200" dirty="0" smtClean="0"/>
              <a:t>Izvor: Legal projekt d.o.o. Varaždin</a:t>
            </a:r>
            <a:endParaRPr lang="hr-HR" sz="1200" dirty="0"/>
          </a:p>
        </p:txBody>
      </p:sp>
      <p:sp>
        <p:nvSpPr>
          <p:cNvPr id="3" name="TextBox 2"/>
          <p:cNvSpPr txBox="1"/>
          <p:nvPr/>
        </p:nvSpPr>
        <p:spPr>
          <a:xfrm>
            <a:off x="1290917" y="1048871"/>
            <a:ext cx="2353236" cy="366606"/>
          </a:xfrm>
          <a:prstGeom prst="rect">
            <a:avLst/>
          </a:prstGeom>
          <a:noFill/>
        </p:spPr>
        <p:txBody>
          <a:bodyPr wrap="square" rtlCol="0">
            <a:spAutoFit/>
          </a:bodyPr>
          <a:lstStyle/>
          <a:p>
            <a:r>
              <a:rPr lang="hr-HR" dirty="0" smtClean="0"/>
              <a:t>Pronađi „uljeza”</a:t>
            </a:r>
            <a:endParaRPr lang="hr-HR"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66" y="1488875"/>
            <a:ext cx="2870097" cy="2415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247" y="1510728"/>
            <a:ext cx="287178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0878" y="4010049"/>
            <a:ext cx="2793206"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187" y="4048148"/>
            <a:ext cx="2814638"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076" y="3952899"/>
            <a:ext cx="2878931"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descr="x.bmp"/>
          <p:cNvPicPr/>
          <p:nvPr/>
        </p:nvPicPr>
        <p:blipFill>
          <a:blip r:embed="rId7" cstate="print"/>
          <a:stretch>
            <a:fillRect/>
          </a:stretch>
        </p:blipFill>
        <p:spPr>
          <a:xfrm>
            <a:off x="3241890" y="1619884"/>
            <a:ext cx="2402194" cy="2136328"/>
          </a:xfrm>
          <a:prstGeom prst="rect">
            <a:avLst/>
          </a:prstGeom>
        </p:spPr>
      </p:pic>
      <p:sp>
        <p:nvSpPr>
          <p:cNvPr id="12" name="Text Placeholder 5"/>
          <p:cNvSpPr txBox="1"/>
          <p:nvPr/>
        </p:nvSpPr>
        <p:spPr>
          <a:xfrm>
            <a:off x="1331641" y="10186"/>
            <a:ext cx="781236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8"/>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9"/>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 – termografija (nakon energetske obnove)</a:t>
            </a:r>
            <a:endParaRPr lang="en-US" sz="3200" dirty="0" smtClean="0">
              <a:solidFill>
                <a:srgbClr val="0088CE"/>
              </a:solidFill>
            </a:endParaRPr>
          </a:p>
        </p:txBody>
      </p:sp>
      <p:pic>
        <p:nvPicPr>
          <p:cNvPr id="1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406" y="6429399"/>
            <a:ext cx="2407024" cy="461665"/>
          </a:xfrm>
          <a:prstGeom prst="rect">
            <a:avLst/>
          </a:prstGeom>
          <a:noFill/>
        </p:spPr>
        <p:txBody>
          <a:bodyPr wrap="square" rtlCol="0">
            <a:spAutoFit/>
          </a:bodyPr>
          <a:lstStyle/>
          <a:p>
            <a:r>
              <a:rPr lang="hr-HR" sz="1200" dirty="0" smtClean="0"/>
              <a:t>Izvor: Legal projekt d.o.o. Varaždin</a:t>
            </a:r>
            <a:endParaRPr lang="hr-HR" sz="1200" dirty="0"/>
          </a:p>
        </p:txBody>
      </p:sp>
      <p:sp>
        <p:nvSpPr>
          <p:cNvPr id="3" name="TextBox 2"/>
          <p:cNvSpPr txBox="1"/>
          <p:nvPr/>
        </p:nvSpPr>
        <p:spPr>
          <a:xfrm>
            <a:off x="0" y="1436170"/>
            <a:ext cx="3859307" cy="369332"/>
          </a:xfrm>
          <a:prstGeom prst="rect">
            <a:avLst/>
          </a:prstGeom>
          <a:noFill/>
        </p:spPr>
        <p:txBody>
          <a:bodyPr wrap="square" rtlCol="0">
            <a:spAutoFit/>
          </a:bodyPr>
          <a:lstStyle/>
          <a:p>
            <a:r>
              <a:rPr lang="hr-HR" dirty="0" smtClean="0"/>
              <a:t>Javne zgrade u Vž – model JPP</a:t>
            </a:r>
            <a:endParaRPr lang="hr-H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7284"/>
            <a:ext cx="3419872" cy="276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x.bmp"/>
          <p:cNvPicPr/>
          <p:nvPr/>
        </p:nvPicPr>
        <p:blipFill>
          <a:blip r:embed="rId3" cstate="print"/>
          <a:stretch>
            <a:fillRect/>
          </a:stretch>
        </p:blipFill>
        <p:spPr>
          <a:xfrm>
            <a:off x="3463764" y="1896912"/>
            <a:ext cx="3196467" cy="2935064"/>
          </a:xfrm>
          <a:prstGeom prst="rect">
            <a:avLst/>
          </a:prstGeom>
        </p:spPr>
      </p:pic>
      <p:sp>
        <p:nvSpPr>
          <p:cNvPr id="4" name="TextBox 3"/>
          <p:cNvSpPr txBox="1"/>
          <p:nvPr/>
        </p:nvSpPr>
        <p:spPr>
          <a:xfrm>
            <a:off x="3913094" y="1415477"/>
            <a:ext cx="1811033" cy="369332"/>
          </a:xfrm>
          <a:prstGeom prst="rect">
            <a:avLst/>
          </a:prstGeom>
          <a:noFill/>
        </p:spPr>
        <p:txBody>
          <a:bodyPr wrap="square" rtlCol="0">
            <a:spAutoFit/>
          </a:bodyPr>
          <a:lstStyle/>
          <a:p>
            <a:r>
              <a:rPr lang="hr-HR" dirty="0" smtClean="0"/>
              <a:t>Dječji vrtić</a:t>
            </a:r>
            <a:endParaRPr lang="hr-HR" dirty="0"/>
          </a:p>
        </p:txBody>
      </p:sp>
      <p:pic>
        <p:nvPicPr>
          <p:cNvPr id="16" name="Picture 15" descr="x.bmp"/>
          <p:cNvPicPr/>
          <p:nvPr/>
        </p:nvPicPr>
        <p:blipFill>
          <a:blip r:embed="rId4" cstate="print"/>
          <a:stretch>
            <a:fillRect/>
          </a:stretch>
        </p:blipFill>
        <p:spPr>
          <a:xfrm>
            <a:off x="6804248" y="2009356"/>
            <a:ext cx="2191873" cy="1804670"/>
          </a:xfrm>
          <a:prstGeom prst="rect">
            <a:avLst/>
          </a:prstGeom>
        </p:spPr>
      </p:pic>
      <p:pic>
        <p:nvPicPr>
          <p:cNvPr id="17" name="Picture 16" descr="x.bmp"/>
          <p:cNvPicPr/>
          <p:nvPr/>
        </p:nvPicPr>
        <p:blipFill>
          <a:blip r:embed="rId5" cstate="print"/>
          <a:stretch>
            <a:fillRect/>
          </a:stretch>
        </p:blipFill>
        <p:spPr>
          <a:xfrm>
            <a:off x="2195736" y="4620283"/>
            <a:ext cx="3816424" cy="2237717"/>
          </a:xfrm>
          <a:prstGeom prst="rect">
            <a:avLst/>
          </a:prstGeom>
        </p:spPr>
      </p:pic>
      <p:sp>
        <p:nvSpPr>
          <p:cNvPr id="5" name="TextBox 4"/>
          <p:cNvSpPr txBox="1"/>
          <p:nvPr/>
        </p:nvSpPr>
        <p:spPr>
          <a:xfrm>
            <a:off x="6454587" y="4303059"/>
            <a:ext cx="2191873" cy="1200329"/>
          </a:xfrm>
          <a:prstGeom prst="rect">
            <a:avLst/>
          </a:prstGeom>
          <a:noFill/>
        </p:spPr>
        <p:txBody>
          <a:bodyPr wrap="square" rtlCol="0">
            <a:spAutoFit/>
          </a:bodyPr>
          <a:lstStyle/>
          <a:p>
            <a:r>
              <a:rPr lang="hr-HR" sz="2400" b="1" dirty="0" smtClean="0">
                <a:solidFill>
                  <a:srgbClr val="FF0000"/>
                </a:solidFill>
              </a:rPr>
              <a:t>Smije li se ovo dozvoliti u nZEBu?</a:t>
            </a:r>
            <a:endParaRPr lang="hr-HR" sz="2400" b="1" dirty="0">
              <a:solidFill>
                <a:srgbClr val="FF0000"/>
              </a:solidFill>
            </a:endParaRPr>
          </a:p>
        </p:txBody>
      </p:sp>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5"/>
          <p:cNvSpPr txBox="1"/>
          <p:nvPr/>
        </p:nvSpPr>
        <p:spPr>
          <a:xfrm>
            <a:off x="1331641" y="10186"/>
            <a:ext cx="781236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7"/>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8"/>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 – termografija (nakon energetske obnove)</a:t>
            </a:r>
            <a:endParaRPr lang="en-US" sz="3200" dirty="0" smtClean="0">
              <a:solidFill>
                <a:srgbClr val="0088C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0236"/>
            <a:ext cx="5230906" cy="418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224" y="3885127"/>
            <a:ext cx="3993776" cy="2115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202206" y="1649507"/>
            <a:ext cx="948017" cy="32934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cxnSp>
        <p:nvCxnSpPr>
          <p:cNvPr id="9" name="Straight Arrow Connector 8"/>
          <p:cNvCxnSpPr/>
          <p:nvPr/>
        </p:nvCxnSpPr>
        <p:spPr>
          <a:xfrm>
            <a:off x="4676214" y="1864660"/>
            <a:ext cx="1294280" cy="245632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41894" y="1192306"/>
            <a:ext cx="3207124" cy="2123658"/>
          </a:xfrm>
          <a:prstGeom prst="rect">
            <a:avLst/>
          </a:prstGeom>
          <a:noFill/>
        </p:spPr>
        <p:txBody>
          <a:bodyPr wrap="square" rtlCol="0">
            <a:spAutoFit/>
          </a:bodyPr>
          <a:lstStyle/>
          <a:p>
            <a:r>
              <a:rPr lang="hr-HR" sz="1200" i="1" dirty="0"/>
              <a:t> </a:t>
            </a:r>
            <a:endParaRPr lang="hr-HR" sz="1200" dirty="0"/>
          </a:p>
          <a:p>
            <a:pPr algn="ctr"/>
            <a:r>
              <a:rPr lang="hr-HR" sz="1200" i="1" dirty="0"/>
              <a:t>Obnovljivi izvori energije</a:t>
            </a:r>
            <a:endParaRPr lang="hr-HR" sz="1200" dirty="0"/>
          </a:p>
          <a:p>
            <a:r>
              <a:rPr lang="hr-HR" sz="1200" i="1" dirty="0"/>
              <a:t> </a:t>
            </a:r>
            <a:endParaRPr lang="hr-HR" sz="1200" dirty="0"/>
          </a:p>
          <a:p>
            <a:pPr algn="ctr"/>
            <a:r>
              <a:rPr lang="hr-HR" sz="1200" dirty="0"/>
              <a:t>Članak 42</a:t>
            </a:r>
            <a:r>
              <a:rPr lang="hr-HR" sz="1200" dirty="0" smtClean="0"/>
              <a:t>.</a:t>
            </a:r>
          </a:p>
          <a:p>
            <a:pPr algn="ctr"/>
            <a:endParaRPr lang="hr-HR" sz="1200" dirty="0"/>
          </a:p>
          <a:p>
            <a:r>
              <a:rPr lang="hr-HR" sz="1200" dirty="0"/>
              <a:t>(6) Zgrade gotovo nulte energije ispunjavaju zahtjeve u pogledu primjene obnovljivih izvora energije </a:t>
            </a:r>
            <a:r>
              <a:rPr lang="hr-HR" sz="1200" u="sng" dirty="0"/>
              <a:t>ako je najmanje </a:t>
            </a:r>
            <a:r>
              <a:rPr lang="hr-HR" sz="1200" u="sng" dirty="0">
                <a:solidFill>
                  <a:srgbClr val="FF0000"/>
                </a:solidFill>
              </a:rPr>
              <a:t>30% </a:t>
            </a:r>
            <a:r>
              <a:rPr lang="hr-HR" sz="1200" u="sng" dirty="0"/>
              <a:t>godišnje isporučene energije podmireno iz obnovljivih izvora energije.</a:t>
            </a:r>
          </a:p>
          <a:p>
            <a:pPr algn="ctr"/>
            <a:endParaRPr lang="hr-HR" sz="1200" dirty="0"/>
          </a:p>
        </p:txBody>
      </p:sp>
      <p:cxnSp>
        <p:nvCxnSpPr>
          <p:cNvPr id="12" name="Straight Arrow Connector 11"/>
          <p:cNvCxnSpPr/>
          <p:nvPr/>
        </p:nvCxnSpPr>
        <p:spPr>
          <a:xfrm>
            <a:off x="4827495" y="1792941"/>
            <a:ext cx="914399" cy="896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 Placeholder 5"/>
          <p:cNvSpPr txBox="1"/>
          <p:nvPr/>
        </p:nvSpPr>
        <p:spPr>
          <a:xfrm>
            <a:off x="-12808" y="0"/>
            <a:ext cx="9156808"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2400" dirty="0" smtClean="0">
                <a:solidFill>
                  <a:srgbClr val="0088CE"/>
                </a:solidFill>
                <a:latin typeface="+mj-lt"/>
              </a:rPr>
              <a:t>nZEB – uvjet prema TPRUETZZ  (NN br. 128/15, 70/18, 73/18, 86/18)/Metodologiji</a:t>
            </a:r>
            <a:endParaRPr lang="en-US" sz="2400" dirty="0" smtClean="0">
              <a:solidFill>
                <a:srgbClr val="0088CE"/>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anim calcmode="lin" valueType="num">
                                      <p:cBhvr>
                                        <p:cTn id="21" dur="500" fill="hold"/>
                                        <p:tgtEl>
                                          <p:spTgt spid="3075"/>
                                        </p:tgtEl>
                                        <p:attrNameLst>
                                          <p:attrName>ppt_w</p:attrName>
                                        </p:attrNameLst>
                                      </p:cBhvr>
                                      <p:tavLst>
                                        <p:tav tm="0">
                                          <p:val>
                                            <p:fltVal val="0"/>
                                          </p:val>
                                        </p:tav>
                                        <p:tav tm="100000">
                                          <p:val>
                                            <p:strVal val="#ppt_w"/>
                                          </p:val>
                                        </p:tav>
                                      </p:tavLst>
                                    </p:anim>
                                    <p:anim calcmode="lin" valueType="num">
                                      <p:cBhvr>
                                        <p:cTn id="22" dur="500" fill="hold"/>
                                        <p:tgtEl>
                                          <p:spTgt spid="3075"/>
                                        </p:tgtEl>
                                        <p:attrNameLst>
                                          <p:attrName>ppt_h</p:attrName>
                                        </p:attrNameLst>
                                      </p:cBhvr>
                                      <p:tavLst>
                                        <p:tav tm="0">
                                          <p:val>
                                            <p:fltVal val="0"/>
                                          </p:val>
                                        </p:tav>
                                        <p:tav tm="100000">
                                          <p:val>
                                            <p:strVal val="#ppt_h"/>
                                          </p:val>
                                        </p:tav>
                                      </p:tavLst>
                                    </p:anim>
                                    <p:animEffect transition="in" filter="fade">
                                      <p:cBhvr>
                                        <p:cTn id="23" dur="500"/>
                                        <p:tgtEl>
                                          <p:spTgt spid="307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5"/>
          <p:cNvSpPr txBox="1"/>
          <p:nvPr/>
        </p:nvSpPr>
        <p:spPr>
          <a:xfrm>
            <a:off x="1331641" y="10186"/>
            <a:ext cx="781236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3"/>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4"/>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 – greške u izvođenju</a:t>
            </a:r>
            <a:endParaRPr lang="en-US" sz="3200" dirty="0" smtClean="0">
              <a:solidFill>
                <a:srgbClr val="0088CE"/>
              </a:solidFill>
            </a:endParaRPr>
          </a:p>
        </p:txBody>
      </p:sp>
      <p:pic>
        <p:nvPicPr>
          <p:cNvPr id="13" name="Picture 4" descr="Reklamacija - paneliSamobor 002"/>
          <p:cNvPicPr>
            <a:picLocks noChangeAspect="1" noChangeArrowheads="1"/>
          </p:cNvPicPr>
          <p:nvPr/>
        </p:nvPicPr>
        <p:blipFill>
          <a:blip r:embed="rId5"/>
          <a:srcRect/>
          <a:stretch>
            <a:fillRect/>
          </a:stretch>
        </p:blipFill>
        <p:spPr bwMode="auto">
          <a:xfrm>
            <a:off x="1475656" y="1556792"/>
            <a:ext cx="2432494" cy="172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8" name="Group 5"/>
          <p:cNvGraphicFramePr>
            <a:graphicFrameLocks noGrp="1"/>
          </p:cNvGraphicFramePr>
          <p:nvPr>
            <p:extLst>
              <p:ext uri="{D42A27DB-BD31-4B8C-83A1-F6EECF244321}">
                <p14:modId xmlns:p14="http://schemas.microsoft.com/office/powerpoint/2010/main" val="1637102820"/>
              </p:ext>
            </p:extLst>
          </p:nvPr>
        </p:nvGraphicFramePr>
        <p:xfrm>
          <a:off x="4788024" y="1340768"/>
          <a:ext cx="3664821" cy="2266785"/>
        </p:xfrm>
        <a:graphic>
          <a:graphicData uri="http://schemas.openxmlformats.org/drawingml/2006/table">
            <a:tbl>
              <a:tblPr/>
              <a:tblGrid>
                <a:gridCol w="732729"/>
                <a:gridCol w="792521"/>
                <a:gridCol w="674112"/>
                <a:gridCol w="732729"/>
                <a:gridCol w="732730"/>
              </a:tblGrid>
              <a:tr h="1143238">
                <a:tc>
                  <a:txBody>
                    <a:bodyPr/>
                    <a:lstStyle/>
                    <a:p>
                      <a:pPr marL="0" marR="0" lvl="0" indent="0" algn="l" defTabSz="914400" rtl="0" eaLnBrk="0" fontAlgn="base" latinLnBrk="0" hangingPunct="0">
                        <a:lnSpc>
                          <a:spcPct val="100000"/>
                        </a:lnSpc>
                        <a:spcBef>
                          <a:spcPct val="0"/>
                        </a:spcBef>
                        <a:spcAft>
                          <a:spcPct val="0"/>
                        </a:spcAft>
                        <a:buClr>
                          <a:schemeClr val="folHlink"/>
                        </a:buClr>
                        <a:buSzPct val="75000"/>
                        <a:buFont typeface="Monotype Sorts" pitchFamily="2" charset="2"/>
                        <a:buNone/>
                      </a:pP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33</a:t>
                      </a:r>
                      <a:r>
                        <a:rPr kumimoji="1" lang="en-US"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º</a:t>
                      </a: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C</a:t>
                      </a:r>
                    </a:p>
                  </a:txBody>
                  <a:tcPr marL="99060" marR="9906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chemeClr val="folHlink"/>
                        </a:buClr>
                        <a:buSzPct val="75000"/>
                        <a:buFont typeface="Monotype Sorts" pitchFamily="2" charset="2"/>
                        <a:buNone/>
                      </a:pP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38</a:t>
                      </a:r>
                      <a:r>
                        <a:rPr kumimoji="1" lang="en-US"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º</a:t>
                      </a: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C</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l" defTabSz="914400" rtl="0" eaLnBrk="0" fontAlgn="base" latinLnBrk="0" hangingPunct="0">
                        <a:lnSpc>
                          <a:spcPct val="100000"/>
                        </a:lnSpc>
                        <a:spcBef>
                          <a:spcPct val="0"/>
                        </a:spcBef>
                        <a:spcAft>
                          <a:spcPct val="0"/>
                        </a:spcAft>
                        <a:buClr>
                          <a:schemeClr val="folHlink"/>
                        </a:buClr>
                        <a:buSzPct val="75000"/>
                        <a:buFont typeface="Monotype Sorts" pitchFamily="2" charset="2"/>
                        <a:buNone/>
                      </a:pP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40</a:t>
                      </a:r>
                      <a:r>
                        <a:rPr kumimoji="1" lang="en-US"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º</a:t>
                      </a: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C</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0"/>
                        </a:spcBef>
                        <a:spcAft>
                          <a:spcPct val="0"/>
                        </a:spcAft>
                        <a:buClr>
                          <a:schemeClr val="folHlink"/>
                        </a:buClr>
                        <a:buSzPct val="75000"/>
                        <a:buFont typeface="Monotype Sorts" pitchFamily="2" charset="2"/>
                        <a:buNone/>
                      </a:pP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46</a:t>
                      </a:r>
                      <a:r>
                        <a:rPr kumimoji="1" lang="en-US"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º</a:t>
                      </a: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C</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9900"/>
                    </a:solidFill>
                  </a:tcPr>
                </a:tc>
                <a:tc>
                  <a:txBody>
                    <a:bodyPr/>
                    <a:lstStyle/>
                    <a:p>
                      <a:pPr marL="0" marR="0" lvl="0" indent="0" algn="l" defTabSz="914400" rtl="0" eaLnBrk="0" fontAlgn="base" latinLnBrk="0" hangingPunct="0">
                        <a:lnSpc>
                          <a:spcPct val="100000"/>
                        </a:lnSpc>
                        <a:spcBef>
                          <a:spcPct val="0"/>
                        </a:spcBef>
                        <a:spcAft>
                          <a:spcPct val="0"/>
                        </a:spcAft>
                        <a:buClr>
                          <a:schemeClr val="folHlink"/>
                        </a:buClr>
                        <a:buSzPct val="75000"/>
                        <a:buFont typeface="Monotype Sorts" pitchFamily="2" charset="2"/>
                        <a:buNone/>
                      </a:pP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47</a:t>
                      </a:r>
                      <a:r>
                        <a:rPr kumimoji="1" lang="en-US"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º</a:t>
                      </a: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C</a:t>
                      </a:r>
                    </a:p>
                  </a:txBody>
                  <a:tcPr marL="99060" marR="9906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8080"/>
                    </a:solidFill>
                  </a:tcPr>
                </a:tc>
              </a:tr>
              <a:tr h="1123547">
                <a:tc>
                  <a:txBody>
                    <a:bodyPr/>
                    <a:lstStyle/>
                    <a:p>
                      <a:pPr marL="0" marR="0" lvl="0" indent="0" algn="l" defTabSz="914400" rtl="0" eaLnBrk="0" fontAlgn="base" latinLnBrk="0" hangingPunct="0">
                        <a:lnSpc>
                          <a:spcPct val="100000"/>
                        </a:lnSpc>
                        <a:spcBef>
                          <a:spcPct val="0"/>
                        </a:spcBef>
                        <a:spcAft>
                          <a:spcPct val="0"/>
                        </a:spcAft>
                        <a:buClr>
                          <a:schemeClr val="folHlink"/>
                        </a:buClr>
                        <a:buSzPct val="75000"/>
                        <a:buFont typeface="Monotype Sorts" pitchFamily="2" charset="2"/>
                        <a:buNone/>
                      </a:pP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47</a:t>
                      </a:r>
                      <a:r>
                        <a:rPr kumimoji="1" lang="en-US"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º</a:t>
                      </a: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C</a:t>
                      </a:r>
                    </a:p>
                  </a:txBody>
                  <a:tcPr marL="99060" marR="99060"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0" fontAlgn="base" latinLnBrk="0" hangingPunct="0">
                        <a:lnSpc>
                          <a:spcPct val="100000"/>
                        </a:lnSpc>
                        <a:spcBef>
                          <a:spcPct val="0"/>
                        </a:spcBef>
                        <a:spcAft>
                          <a:spcPct val="0"/>
                        </a:spcAft>
                        <a:buClr>
                          <a:schemeClr val="folHlink"/>
                        </a:buClr>
                        <a:buSzPct val="75000"/>
                        <a:buFont typeface="Monotype Sorts" pitchFamily="2" charset="2"/>
                        <a:buNone/>
                      </a:pP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50</a:t>
                      </a:r>
                      <a:r>
                        <a:rPr kumimoji="1" lang="en-US"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º</a:t>
                      </a:r>
                      <a:r>
                        <a:rPr kumimoji="1" lang="hr-HR" sz="1200" b="0" i="0" u="none" strike="noStrike" cap="none" normalizeH="0" baseline="0" dirty="0" smtClean="0">
                          <a:ln>
                            <a:noFill/>
                          </a:ln>
                          <a:solidFill>
                            <a:srgbClr val="000000"/>
                          </a:solidFill>
                          <a:effectLst/>
                          <a:latin typeface="Tahoma" panose="020B0604030504040204" charset="0"/>
                          <a:ea typeface="Times New Roman" panose="02020603050405020304" pitchFamily="18" charset="0"/>
                          <a:cs typeface="Arial" panose="020B0604020202020204" pitchFamily="34" charset="0"/>
                        </a:rPr>
                        <a:t>C</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9900"/>
                    </a:solidFill>
                  </a:tcPr>
                </a:tc>
                <a:tc>
                  <a:txBody>
                    <a:bodyPr/>
                    <a:lstStyle/>
                    <a:p>
                      <a:pPr marL="0" marR="0" lvl="0" indent="0" algn="l" defTabSz="914400" rtl="0" eaLnBrk="0" fontAlgn="base" latinLnBrk="0" hangingPunct="0">
                        <a:lnSpc>
                          <a:spcPct val="100000"/>
                        </a:lnSpc>
                        <a:spcBef>
                          <a:spcPct val="0"/>
                        </a:spcBef>
                        <a:spcAft>
                          <a:spcPct val="0"/>
                        </a:spcAft>
                        <a:buClr>
                          <a:schemeClr val="folHlink"/>
                        </a:buClr>
                        <a:buSzPct val="75000"/>
                        <a:buFont typeface="Monotype Sorts" pitchFamily="2" charset="2"/>
                        <a:buNone/>
                      </a:pPr>
                      <a:r>
                        <a:rPr kumimoji="1" lang="hr-HR" sz="1200" b="0" i="0" u="none" strike="noStrike" cap="none" normalizeH="0" baseline="0" dirty="0" smtClean="0">
                          <a:ln>
                            <a:noFill/>
                          </a:ln>
                          <a:solidFill>
                            <a:schemeClr val="bg1"/>
                          </a:solidFill>
                          <a:effectLst/>
                          <a:latin typeface="Tahoma" panose="020B0604030504040204" charset="0"/>
                          <a:ea typeface="Times New Roman" panose="02020603050405020304" pitchFamily="18" charset="0"/>
                          <a:cs typeface="Arial" panose="020B0604020202020204" pitchFamily="34" charset="0"/>
                        </a:rPr>
                        <a:t>54</a:t>
                      </a:r>
                      <a:r>
                        <a:rPr kumimoji="1" lang="en-US" sz="1200" b="0" i="0" u="none" strike="noStrike" cap="none" normalizeH="0" baseline="0" dirty="0" smtClean="0">
                          <a:ln>
                            <a:noFill/>
                          </a:ln>
                          <a:solidFill>
                            <a:schemeClr val="bg1"/>
                          </a:solidFill>
                          <a:effectLst/>
                          <a:latin typeface="Tahoma" panose="020B0604030504040204" charset="0"/>
                          <a:ea typeface="Times New Roman" panose="02020603050405020304" pitchFamily="18" charset="0"/>
                          <a:cs typeface="Arial" panose="020B0604020202020204" pitchFamily="34" charset="0"/>
                        </a:rPr>
                        <a:t>º</a:t>
                      </a:r>
                      <a:r>
                        <a:rPr kumimoji="1" lang="hr-HR" sz="1200" b="0" i="0" u="none" strike="noStrike" cap="none" normalizeH="0" baseline="0" dirty="0" smtClean="0">
                          <a:ln>
                            <a:noFill/>
                          </a:ln>
                          <a:solidFill>
                            <a:schemeClr val="bg1"/>
                          </a:solidFill>
                          <a:effectLst/>
                          <a:latin typeface="Tahoma" panose="020B0604030504040204" charset="0"/>
                          <a:ea typeface="Times New Roman" panose="02020603050405020304" pitchFamily="18" charset="0"/>
                          <a:cs typeface="Arial" panose="020B0604020202020204" pitchFamily="34" charset="0"/>
                        </a:rPr>
                        <a:t>C</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3366"/>
                    </a:solidFill>
                  </a:tcPr>
                </a:tc>
                <a:tc>
                  <a:txBody>
                    <a:bodyPr/>
                    <a:lstStyle/>
                    <a:p>
                      <a:pPr marL="0" marR="0" lvl="0" indent="0" algn="l" defTabSz="914400" rtl="0" eaLnBrk="0" fontAlgn="base" latinLnBrk="0" hangingPunct="0">
                        <a:lnSpc>
                          <a:spcPct val="100000"/>
                        </a:lnSpc>
                        <a:spcBef>
                          <a:spcPct val="0"/>
                        </a:spcBef>
                        <a:spcAft>
                          <a:spcPct val="0"/>
                        </a:spcAft>
                        <a:buClr>
                          <a:schemeClr val="folHlink"/>
                        </a:buClr>
                        <a:buSzPct val="75000"/>
                        <a:buFont typeface="Monotype Sorts" pitchFamily="2" charset="2"/>
                        <a:buNone/>
                      </a:pPr>
                      <a:r>
                        <a:rPr kumimoji="1" lang="hr-HR" sz="1200" b="0" i="0" u="none" strike="noStrike" cap="none" normalizeH="0" baseline="0" dirty="0" smtClean="0">
                          <a:ln>
                            <a:noFill/>
                          </a:ln>
                          <a:solidFill>
                            <a:schemeClr val="bg1"/>
                          </a:solidFill>
                          <a:effectLst/>
                          <a:latin typeface="Tahoma" panose="020B0604030504040204" charset="0"/>
                          <a:ea typeface="Times New Roman" panose="02020603050405020304" pitchFamily="18" charset="0"/>
                          <a:cs typeface="Arial" panose="020B0604020202020204" pitchFamily="34" charset="0"/>
                        </a:rPr>
                        <a:t>56</a:t>
                      </a:r>
                      <a:r>
                        <a:rPr kumimoji="1" lang="en-US" sz="1200" b="0" i="0" u="none" strike="noStrike" cap="none" normalizeH="0" baseline="0" dirty="0" smtClean="0">
                          <a:ln>
                            <a:noFill/>
                          </a:ln>
                          <a:solidFill>
                            <a:schemeClr val="bg1"/>
                          </a:solidFill>
                          <a:effectLst/>
                          <a:latin typeface="Tahoma" panose="020B0604030504040204" charset="0"/>
                          <a:ea typeface="Times New Roman" panose="02020603050405020304" pitchFamily="18" charset="0"/>
                          <a:cs typeface="Arial" panose="020B0604020202020204" pitchFamily="34" charset="0"/>
                        </a:rPr>
                        <a:t>º</a:t>
                      </a:r>
                      <a:r>
                        <a:rPr kumimoji="1" lang="hr-HR" sz="1200" b="0" i="0" u="none" strike="noStrike" cap="none" normalizeH="0" baseline="0" dirty="0" smtClean="0">
                          <a:ln>
                            <a:noFill/>
                          </a:ln>
                          <a:solidFill>
                            <a:schemeClr val="bg1"/>
                          </a:solidFill>
                          <a:effectLst/>
                          <a:latin typeface="Tahoma" panose="020B0604030504040204" charset="0"/>
                          <a:ea typeface="Times New Roman" panose="02020603050405020304" pitchFamily="18" charset="0"/>
                          <a:cs typeface="Arial" panose="020B0604020202020204" pitchFamily="34" charset="0"/>
                        </a:rPr>
                        <a:t>C</a:t>
                      </a:r>
                    </a:p>
                  </a:txBody>
                  <a:tcPr marL="99060" marR="9906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333333"/>
                    </a:solidFill>
                  </a:tcPr>
                </a:tc>
                <a:tc>
                  <a:txBody>
                    <a:bodyPr/>
                    <a:lstStyle/>
                    <a:p>
                      <a:pPr marL="0" marR="0" lvl="0" indent="0" algn="l" defTabSz="914400" rtl="0" eaLnBrk="0" fontAlgn="base" latinLnBrk="0" hangingPunct="0">
                        <a:lnSpc>
                          <a:spcPct val="100000"/>
                        </a:lnSpc>
                        <a:spcBef>
                          <a:spcPct val="0"/>
                        </a:spcBef>
                        <a:spcAft>
                          <a:spcPct val="0"/>
                        </a:spcAft>
                        <a:buClr>
                          <a:schemeClr val="folHlink"/>
                        </a:buClr>
                        <a:buSzPct val="75000"/>
                        <a:buFont typeface="Monotype Sorts" pitchFamily="2" charset="2"/>
                        <a:buNone/>
                      </a:pPr>
                      <a:r>
                        <a:rPr kumimoji="1" lang="hr-HR" sz="1200" b="0" i="0" u="none" strike="noStrike" cap="none" normalizeH="0" baseline="0" dirty="0" smtClean="0">
                          <a:ln>
                            <a:noFill/>
                          </a:ln>
                          <a:solidFill>
                            <a:schemeClr val="bg1"/>
                          </a:solidFill>
                          <a:effectLst/>
                          <a:latin typeface="Tahoma" panose="020B0604030504040204" charset="0"/>
                          <a:ea typeface="Times New Roman" panose="02020603050405020304" pitchFamily="18" charset="0"/>
                          <a:cs typeface="Arial" panose="020B0604020202020204" pitchFamily="34" charset="0"/>
                        </a:rPr>
                        <a:t>64</a:t>
                      </a:r>
                      <a:r>
                        <a:rPr kumimoji="1" lang="en-US" sz="1200" b="0" i="0" u="none" strike="noStrike" cap="none" normalizeH="0" baseline="0" dirty="0" smtClean="0">
                          <a:ln>
                            <a:noFill/>
                          </a:ln>
                          <a:solidFill>
                            <a:schemeClr val="bg1"/>
                          </a:solidFill>
                          <a:effectLst/>
                          <a:latin typeface="Tahoma" panose="020B0604030504040204" charset="0"/>
                          <a:ea typeface="Times New Roman" panose="02020603050405020304" pitchFamily="18" charset="0"/>
                          <a:cs typeface="Arial" panose="020B0604020202020204" pitchFamily="34" charset="0"/>
                        </a:rPr>
                        <a:t>º</a:t>
                      </a:r>
                      <a:r>
                        <a:rPr kumimoji="1" lang="hr-HR" sz="1200" b="0" i="0" u="none" strike="noStrike" cap="none" normalizeH="0" baseline="0" dirty="0" smtClean="0">
                          <a:ln>
                            <a:noFill/>
                          </a:ln>
                          <a:solidFill>
                            <a:schemeClr val="bg1"/>
                          </a:solidFill>
                          <a:effectLst/>
                          <a:latin typeface="Tahoma" panose="020B0604030504040204" charset="0"/>
                          <a:ea typeface="Times New Roman" panose="02020603050405020304" pitchFamily="18" charset="0"/>
                          <a:cs typeface="Arial" panose="020B0604020202020204" pitchFamily="34" charset="0"/>
                        </a:rPr>
                        <a:t>C</a:t>
                      </a:r>
                    </a:p>
                  </a:txBody>
                  <a:tcPr marL="99060" marR="9906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00"/>
                    </a:solidFill>
                  </a:tcPr>
                </a:tc>
              </a:tr>
            </a:tbl>
          </a:graphicData>
        </a:graphic>
      </p:graphicFrame>
      <p:pic>
        <p:nvPicPr>
          <p:cNvPr id="19" name="Picture 4"/>
          <p:cNvPicPr>
            <a:picLocks noChangeAspect="1" noChangeArrowheads="1"/>
          </p:cNvPicPr>
          <p:nvPr/>
        </p:nvPicPr>
        <p:blipFill>
          <a:blip r:embed="rId6"/>
          <a:srcRect/>
          <a:stretch>
            <a:fillRect/>
          </a:stretch>
        </p:blipFill>
        <p:spPr bwMode="auto">
          <a:xfrm>
            <a:off x="498054" y="3429000"/>
            <a:ext cx="2367104" cy="3344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7"/>
          <a:srcRect/>
          <a:stretch>
            <a:fillRect/>
          </a:stretch>
        </p:blipFill>
        <p:spPr bwMode="auto">
          <a:xfrm>
            <a:off x="4644008" y="3919066"/>
            <a:ext cx="3563807" cy="228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9" name="Picture 2"/>
          <p:cNvPicPr>
            <a:picLocks noChangeAspect="1" noChangeArrowheads="1"/>
          </p:cNvPicPr>
          <p:nvPr/>
        </p:nvPicPr>
        <p:blipFill>
          <a:blip r:embed="rId2"/>
          <a:srcRect/>
          <a:stretch>
            <a:fillRect/>
          </a:stretch>
        </p:blipFill>
        <p:spPr bwMode="auto">
          <a:xfrm>
            <a:off x="1267960" y="1446484"/>
            <a:ext cx="6916738"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0" name="Rectangle 7"/>
          <p:cNvSpPr>
            <a:spLocks noChangeArrowheads="1"/>
          </p:cNvSpPr>
          <p:nvPr/>
        </p:nvSpPr>
        <p:spPr bwMode="auto">
          <a:xfrm>
            <a:off x="4428672" y="1798471"/>
            <a:ext cx="2519363" cy="246221"/>
          </a:xfrm>
          <a:prstGeom prst="rect">
            <a:avLst/>
          </a:prstGeom>
          <a:noFill/>
          <a:ln w="12700" algn="ctr">
            <a:solidFill>
              <a:srgbClr val="FF0000"/>
            </a:solidFill>
            <a:round/>
            <a:tailEnd type="triangle" w="med" len="med"/>
          </a:ln>
          <a:extLst>
            <a:ext uri="{909E8E84-426E-40DD-AFC4-6F175D3DCCD1}">
              <a14:hiddenFill xmlns:a14="http://schemas.microsoft.com/office/drawing/2010/main">
                <a:solidFill>
                  <a:srgbClr val="FFFFFF"/>
                </a:solidFill>
              </a14:hiddenFill>
            </a:ext>
          </a:extLst>
        </p:spPr>
        <p:txBody>
          <a:bodyPr lIns="0" tIns="0" rIns="0" bIns="0">
            <a:spAutoFit/>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ctr" eaLnBrk="1" hangingPunct="1">
              <a:spcBef>
                <a:spcPct val="0"/>
              </a:spcBef>
              <a:buClrTx/>
              <a:buFontTx/>
              <a:buNone/>
            </a:pPr>
            <a:endParaRPr lang="hr-HR" altLang="sr-Latn-RS" sz="1600">
              <a:solidFill>
                <a:schemeClr val="tx2"/>
              </a:solidFill>
            </a:endParaRPr>
          </a:p>
        </p:txBody>
      </p:sp>
      <p:pic>
        <p:nvPicPr>
          <p:cNvPr id="147461" name="Picture 3"/>
          <p:cNvPicPr>
            <a:picLocks noChangeAspect="1" noChangeArrowheads="1"/>
          </p:cNvPicPr>
          <p:nvPr/>
        </p:nvPicPr>
        <p:blipFill>
          <a:blip r:embed="rId3" cstate="email"/>
          <a:srcRect/>
          <a:stretch>
            <a:fillRect/>
          </a:stretch>
        </p:blipFill>
        <p:spPr bwMode="auto">
          <a:xfrm>
            <a:off x="183173" y="3672822"/>
            <a:ext cx="23749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2" name="Picture 4"/>
          <p:cNvPicPr>
            <a:picLocks noChangeAspect="1" noChangeArrowheads="1"/>
          </p:cNvPicPr>
          <p:nvPr/>
        </p:nvPicPr>
        <p:blipFill>
          <a:blip r:embed="rId4" cstate="email"/>
          <a:srcRect/>
          <a:stretch>
            <a:fillRect/>
          </a:stretch>
        </p:blipFill>
        <p:spPr bwMode="auto">
          <a:xfrm>
            <a:off x="2843214" y="3773490"/>
            <a:ext cx="2566987" cy="17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3" name="Picture 5"/>
          <p:cNvPicPr>
            <a:picLocks noChangeAspect="1" noChangeArrowheads="1"/>
          </p:cNvPicPr>
          <p:nvPr/>
        </p:nvPicPr>
        <p:blipFill>
          <a:blip r:embed="rId5" cstate="email"/>
          <a:srcRect/>
          <a:stretch>
            <a:fillRect/>
          </a:stretch>
        </p:blipFill>
        <p:spPr bwMode="auto">
          <a:xfrm>
            <a:off x="5724525" y="3773490"/>
            <a:ext cx="2836863" cy="171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7"/>
          </p:nvPr>
        </p:nvSpPr>
        <p:spPr/>
        <p:txBody>
          <a:bodyPr/>
          <a:lstStyle/>
          <a:p>
            <a:endParaRPr lang="hr-HR"/>
          </a:p>
        </p:txBody>
      </p:sp>
      <p:sp>
        <p:nvSpPr>
          <p:cNvPr id="9" name="Text Placeholder 8"/>
          <p:cNvSpPr>
            <a:spLocks noGrp="1"/>
          </p:cNvSpPr>
          <p:nvPr>
            <p:ph type="body" sz="quarter" idx="18"/>
          </p:nvPr>
        </p:nvSpPr>
        <p:spPr/>
        <p:txBody>
          <a:bodyPr/>
          <a:lstStyle/>
          <a:p>
            <a:endParaRPr lang="hr-HR"/>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5"/>
          <p:cNvSpPr txBox="1"/>
          <p:nvPr/>
        </p:nvSpPr>
        <p:spPr>
          <a:xfrm>
            <a:off x="1331641" y="10186"/>
            <a:ext cx="781236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7"/>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8"/>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 – greške u izvođenju</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p:txBody>
          <a:bodyPr/>
          <a:lstStyle/>
          <a:p>
            <a:endParaRPr lang="hr-HR"/>
          </a:p>
        </p:txBody>
      </p:sp>
      <p:sp>
        <p:nvSpPr>
          <p:cNvPr id="9" name="Text Placeholder 8"/>
          <p:cNvSpPr>
            <a:spLocks noGrp="1"/>
          </p:cNvSpPr>
          <p:nvPr>
            <p:ph type="body" sz="quarter" idx="18"/>
          </p:nvPr>
        </p:nvSpPr>
        <p:spPr/>
        <p:txBody>
          <a:bodyPr/>
          <a:lstStyle/>
          <a:p>
            <a:endParaRPr lang="hr-H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5"/>
          <p:cNvSpPr txBox="1"/>
          <p:nvPr/>
        </p:nvSpPr>
        <p:spPr>
          <a:xfrm>
            <a:off x="1331641" y="10186"/>
            <a:ext cx="781236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3"/>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4"/>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 – greške u izvođenju</a:t>
            </a:r>
            <a:endParaRPr lang="en-US" sz="3200" dirty="0" smtClean="0">
              <a:solidFill>
                <a:srgbClr val="0088CE"/>
              </a:solidFill>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15478"/>
            <a:ext cx="3849961" cy="251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1415478"/>
            <a:ext cx="3484344" cy="251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2" y="2735519"/>
            <a:ext cx="2246599" cy="411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27784" y="3573016"/>
            <a:ext cx="2232248" cy="2843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04048" y="2148282"/>
            <a:ext cx="1973547" cy="470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 calcmode="lin" valueType="num">
                                      <p:cBhvr>
                                        <p:cTn id="14" dur="500" fill="hold"/>
                                        <p:tgtEl>
                                          <p:spTgt spid="4099"/>
                                        </p:tgtEl>
                                        <p:attrNameLst>
                                          <p:attrName>ppt_w</p:attrName>
                                        </p:attrNameLst>
                                      </p:cBhvr>
                                      <p:tavLst>
                                        <p:tav tm="0">
                                          <p:val>
                                            <p:fltVal val="0"/>
                                          </p:val>
                                        </p:tav>
                                        <p:tav tm="100000">
                                          <p:val>
                                            <p:strVal val="#ppt_w"/>
                                          </p:val>
                                        </p:tav>
                                      </p:tavLst>
                                    </p:anim>
                                    <p:anim calcmode="lin" valueType="num">
                                      <p:cBhvr>
                                        <p:cTn id="15" dur="500" fill="hold"/>
                                        <p:tgtEl>
                                          <p:spTgt spid="4099"/>
                                        </p:tgtEl>
                                        <p:attrNameLst>
                                          <p:attrName>ppt_h</p:attrName>
                                        </p:attrNameLst>
                                      </p:cBhvr>
                                      <p:tavLst>
                                        <p:tav tm="0">
                                          <p:val>
                                            <p:fltVal val="0"/>
                                          </p:val>
                                        </p:tav>
                                        <p:tav tm="100000">
                                          <p:val>
                                            <p:strVal val="#ppt_h"/>
                                          </p:val>
                                        </p:tav>
                                      </p:tavLst>
                                    </p:anim>
                                    <p:animEffect transition="in" filter="fade">
                                      <p:cBhvr>
                                        <p:cTn id="16" dur="500"/>
                                        <p:tgtEl>
                                          <p:spTgt spid="409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 calcmode="lin" valueType="num">
                                      <p:cBhvr>
                                        <p:cTn id="21" dur="500" fill="hold"/>
                                        <p:tgtEl>
                                          <p:spTgt spid="4100"/>
                                        </p:tgtEl>
                                        <p:attrNameLst>
                                          <p:attrName>ppt_w</p:attrName>
                                        </p:attrNameLst>
                                      </p:cBhvr>
                                      <p:tavLst>
                                        <p:tav tm="0">
                                          <p:val>
                                            <p:fltVal val="0"/>
                                          </p:val>
                                        </p:tav>
                                        <p:tav tm="100000">
                                          <p:val>
                                            <p:strVal val="#ppt_w"/>
                                          </p:val>
                                        </p:tav>
                                      </p:tavLst>
                                    </p:anim>
                                    <p:anim calcmode="lin" valueType="num">
                                      <p:cBhvr>
                                        <p:cTn id="22" dur="500" fill="hold"/>
                                        <p:tgtEl>
                                          <p:spTgt spid="4100"/>
                                        </p:tgtEl>
                                        <p:attrNameLst>
                                          <p:attrName>ppt_h</p:attrName>
                                        </p:attrNameLst>
                                      </p:cBhvr>
                                      <p:tavLst>
                                        <p:tav tm="0">
                                          <p:val>
                                            <p:fltVal val="0"/>
                                          </p:val>
                                        </p:tav>
                                        <p:tav tm="100000">
                                          <p:val>
                                            <p:strVal val="#ppt_h"/>
                                          </p:val>
                                        </p:tav>
                                      </p:tavLst>
                                    </p:anim>
                                    <p:animEffect transition="in" filter="fade">
                                      <p:cBhvr>
                                        <p:cTn id="23" dur="500"/>
                                        <p:tgtEl>
                                          <p:spTgt spid="410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01"/>
                                        </p:tgtEl>
                                        <p:attrNameLst>
                                          <p:attrName>style.visibility</p:attrName>
                                        </p:attrNameLst>
                                      </p:cBhvr>
                                      <p:to>
                                        <p:strVal val="visible"/>
                                      </p:to>
                                    </p:set>
                                    <p:anim calcmode="lin" valueType="num">
                                      <p:cBhvr>
                                        <p:cTn id="28" dur="500" fill="hold"/>
                                        <p:tgtEl>
                                          <p:spTgt spid="4101"/>
                                        </p:tgtEl>
                                        <p:attrNameLst>
                                          <p:attrName>ppt_w</p:attrName>
                                        </p:attrNameLst>
                                      </p:cBhvr>
                                      <p:tavLst>
                                        <p:tav tm="0">
                                          <p:val>
                                            <p:fltVal val="0"/>
                                          </p:val>
                                        </p:tav>
                                        <p:tav tm="100000">
                                          <p:val>
                                            <p:strVal val="#ppt_w"/>
                                          </p:val>
                                        </p:tav>
                                      </p:tavLst>
                                    </p:anim>
                                    <p:anim calcmode="lin" valueType="num">
                                      <p:cBhvr>
                                        <p:cTn id="29" dur="500" fill="hold"/>
                                        <p:tgtEl>
                                          <p:spTgt spid="4101"/>
                                        </p:tgtEl>
                                        <p:attrNameLst>
                                          <p:attrName>ppt_h</p:attrName>
                                        </p:attrNameLst>
                                      </p:cBhvr>
                                      <p:tavLst>
                                        <p:tav tm="0">
                                          <p:val>
                                            <p:fltVal val="0"/>
                                          </p:val>
                                        </p:tav>
                                        <p:tav tm="100000">
                                          <p:val>
                                            <p:strVal val="#ppt_h"/>
                                          </p:val>
                                        </p:tav>
                                      </p:tavLst>
                                    </p:anim>
                                    <p:animEffect transition="in" filter="fade">
                                      <p:cBhvr>
                                        <p:cTn id="30" dur="500"/>
                                        <p:tgtEl>
                                          <p:spTgt spid="410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102"/>
                                        </p:tgtEl>
                                        <p:attrNameLst>
                                          <p:attrName>style.visibility</p:attrName>
                                        </p:attrNameLst>
                                      </p:cBhvr>
                                      <p:to>
                                        <p:strVal val="visible"/>
                                      </p:to>
                                    </p:set>
                                    <p:anim calcmode="lin" valueType="num">
                                      <p:cBhvr>
                                        <p:cTn id="35" dur="500" fill="hold"/>
                                        <p:tgtEl>
                                          <p:spTgt spid="4102"/>
                                        </p:tgtEl>
                                        <p:attrNameLst>
                                          <p:attrName>ppt_w</p:attrName>
                                        </p:attrNameLst>
                                      </p:cBhvr>
                                      <p:tavLst>
                                        <p:tav tm="0">
                                          <p:val>
                                            <p:fltVal val="0"/>
                                          </p:val>
                                        </p:tav>
                                        <p:tav tm="100000">
                                          <p:val>
                                            <p:strVal val="#ppt_w"/>
                                          </p:val>
                                        </p:tav>
                                      </p:tavLst>
                                    </p:anim>
                                    <p:anim calcmode="lin" valueType="num">
                                      <p:cBhvr>
                                        <p:cTn id="36" dur="500" fill="hold"/>
                                        <p:tgtEl>
                                          <p:spTgt spid="4102"/>
                                        </p:tgtEl>
                                        <p:attrNameLst>
                                          <p:attrName>ppt_h</p:attrName>
                                        </p:attrNameLst>
                                      </p:cBhvr>
                                      <p:tavLst>
                                        <p:tav tm="0">
                                          <p:val>
                                            <p:fltVal val="0"/>
                                          </p:val>
                                        </p:tav>
                                        <p:tav tm="100000">
                                          <p:val>
                                            <p:strVal val="#ppt_h"/>
                                          </p:val>
                                        </p:tav>
                                      </p:tavLst>
                                    </p:anim>
                                    <p:animEffect transition="in" filter="fade">
                                      <p:cBhvr>
                                        <p:cTn id="37"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p:txBody>
          <a:bodyPr/>
          <a:lstStyle/>
          <a:p>
            <a:endParaRPr lang="hr-HR"/>
          </a:p>
        </p:txBody>
      </p:sp>
      <p:sp>
        <p:nvSpPr>
          <p:cNvPr id="9" name="Text Placeholder 8"/>
          <p:cNvSpPr>
            <a:spLocks noGrp="1"/>
          </p:cNvSpPr>
          <p:nvPr>
            <p:ph type="body" sz="quarter" idx="18"/>
          </p:nvPr>
        </p:nvSpPr>
        <p:spPr/>
        <p:txBody>
          <a:bodyPr/>
          <a:lstStyle/>
          <a:p>
            <a:endParaRPr lang="hr-H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5"/>
          <p:cNvSpPr txBox="1"/>
          <p:nvPr/>
        </p:nvSpPr>
        <p:spPr>
          <a:xfrm>
            <a:off x="1331641" y="10186"/>
            <a:ext cx="781236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3"/>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4"/>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 – greške u izvođenju</a:t>
            </a:r>
            <a:endParaRPr lang="en-US" sz="3200" dirty="0" smtClean="0">
              <a:solidFill>
                <a:srgbClr val="0088CE"/>
              </a:solidFill>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1484784"/>
            <a:ext cx="6546306" cy="257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1604" y="3861049"/>
            <a:ext cx="6032396"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123"/>
                                        </p:tgtEl>
                                        <p:attrNameLst>
                                          <p:attrName>style.visibility</p:attrName>
                                        </p:attrNameLst>
                                      </p:cBhvr>
                                      <p:to>
                                        <p:strVal val="visible"/>
                                      </p:to>
                                    </p:set>
                                    <p:anim calcmode="lin" valueType="num">
                                      <p:cBhvr>
                                        <p:cTn id="14" dur="500" fill="hold"/>
                                        <p:tgtEl>
                                          <p:spTgt spid="5123"/>
                                        </p:tgtEl>
                                        <p:attrNameLst>
                                          <p:attrName>ppt_w</p:attrName>
                                        </p:attrNameLst>
                                      </p:cBhvr>
                                      <p:tavLst>
                                        <p:tav tm="0">
                                          <p:val>
                                            <p:fltVal val="0"/>
                                          </p:val>
                                        </p:tav>
                                        <p:tav tm="100000">
                                          <p:val>
                                            <p:strVal val="#ppt_w"/>
                                          </p:val>
                                        </p:tav>
                                      </p:tavLst>
                                    </p:anim>
                                    <p:anim calcmode="lin" valueType="num">
                                      <p:cBhvr>
                                        <p:cTn id="15" dur="500" fill="hold"/>
                                        <p:tgtEl>
                                          <p:spTgt spid="5123"/>
                                        </p:tgtEl>
                                        <p:attrNameLst>
                                          <p:attrName>ppt_h</p:attrName>
                                        </p:attrNameLst>
                                      </p:cBhvr>
                                      <p:tavLst>
                                        <p:tav tm="0">
                                          <p:val>
                                            <p:fltVal val="0"/>
                                          </p:val>
                                        </p:tav>
                                        <p:tav tm="100000">
                                          <p:val>
                                            <p:strVal val="#ppt_h"/>
                                          </p:val>
                                        </p:tav>
                                      </p:tavLst>
                                    </p:anim>
                                    <p:animEffect transition="in" filter="fade">
                                      <p:cBhvr>
                                        <p:cTn id="16"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p:txBody>
          <a:bodyPr/>
          <a:lstStyle/>
          <a:p>
            <a:endParaRPr lang="hr-HR"/>
          </a:p>
        </p:txBody>
      </p:sp>
      <p:sp>
        <p:nvSpPr>
          <p:cNvPr id="9" name="Text Placeholder 8"/>
          <p:cNvSpPr>
            <a:spLocks noGrp="1"/>
          </p:cNvSpPr>
          <p:nvPr>
            <p:ph type="body" sz="quarter" idx="18"/>
          </p:nvPr>
        </p:nvSpPr>
        <p:spPr/>
        <p:txBody>
          <a:bodyPr/>
          <a:lstStyle/>
          <a:p>
            <a:endParaRPr lang="hr-H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5"/>
          <p:cNvSpPr txBox="1"/>
          <p:nvPr/>
        </p:nvSpPr>
        <p:spPr>
          <a:xfrm>
            <a:off x="1331641" y="10186"/>
            <a:ext cx="781236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3"/>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4"/>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 – greške u izvođenju</a:t>
            </a:r>
            <a:endParaRPr lang="en-US" sz="3200" dirty="0" smtClean="0">
              <a:solidFill>
                <a:srgbClr val="0088CE"/>
              </a:solidFill>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41" y="1441002"/>
            <a:ext cx="4353150" cy="221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1920" y="3274112"/>
            <a:ext cx="5292080" cy="358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2751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hr-HR" altLang="sr-Latn-RS" dirty="0" smtClean="0"/>
              <a:t>Silvio Novak</a:t>
            </a:r>
            <a:endParaRPr lang="hr-HR" altLang="sr-Latn-RS" dirty="0"/>
          </a:p>
        </p:txBody>
      </p:sp>
      <p:sp>
        <p:nvSpPr>
          <p:cNvPr id="3" name="Slide Number Placeholder 2"/>
          <p:cNvSpPr>
            <a:spLocks noGrp="1"/>
          </p:cNvSpPr>
          <p:nvPr>
            <p:ph type="sldNum" sz="quarter" idx="11"/>
          </p:nvPr>
        </p:nvSpPr>
        <p:spPr/>
        <p:txBody>
          <a:bodyPr/>
          <a:lstStyle/>
          <a:p>
            <a:pPr>
              <a:defRPr/>
            </a:pPr>
            <a:fld id="{27742FF3-B87A-45D6-9A3E-D782A254165A}" type="slidenum">
              <a:rPr lang="hr-HR" altLang="sr-Latn-RS" smtClean="0"/>
              <a:t>65</a:t>
            </a:fld>
            <a:endParaRPr lang="hr-HR" altLang="sr-Latn-RS"/>
          </a:p>
        </p:txBody>
      </p:sp>
      <p:sp>
        <p:nvSpPr>
          <p:cNvPr id="5" name="TextBox 4"/>
          <p:cNvSpPr txBox="1"/>
          <p:nvPr/>
        </p:nvSpPr>
        <p:spPr>
          <a:xfrm>
            <a:off x="251520" y="2204864"/>
            <a:ext cx="8568952" cy="954107"/>
          </a:xfrm>
          <a:prstGeom prst="rect">
            <a:avLst/>
          </a:prstGeom>
          <a:noFill/>
        </p:spPr>
        <p:txBody>
          <a:bodyPr wrap="square" rtlCol="0">
            <a:spAutoFit/>
          </a:bodyPr>
          <a:lstStyle/>
          <a:p>
            <a:pPr algn="ctr"/>
            <a:r>
              <a:rPr lang="hr-HR" sz="2800" b="1" dirty="0" smtClean="0">
                <a:solidFill>
                  <a:srgbClr val="0070C0"/>
                </a:solidFill>
              </a:rPr>
              <a:t>ODABIR VRSTE TOPLINSKE, (ZVUČNE I PROTUPOŽARNE) IZOLACIJE?</a:t>
            </a:r>
            <a:endParaRPr lang="hr-HR" sz="2800" b="1" dirty="0">
              <a:solidFill>
                <a:srgbClr val="0070C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0"/>
          </p:nvPr>
        </p:nvSpPr>
        <p:spPr>
          <a:noFill/>
        </p:spPr>
        <p:txBody>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r" eaLnBrk="1" hangingPunct="1">
              <a:spcBef>
                <a:spcPct val="0"/>
              </a:spcBef>
              <a:buClrTx/>
              <a:buFontTx/>
              <a:buNone/>
            </a:pPr>
            <a:endParaRPr lang="de-DE" altLang="sr-Latn-RS" sz="800" dirty="0" smtClean="0"/>
          </a:p>
        </p:txBody>
      </p:sp>
      <p:sp>
        <p:nvSpPr>
          <p:cNvPr id="54275" name="Date Placeholder 4"/>
          <p:cNvSpPr>
            <a:spLocks noGrp="1"/>
          </p:cNvSpPr>
          <p:nvPr>
            <p:ph type="dt" sz="quarter" idx="11"/>
          </p:nvPr>
        </p:nvSpPr>
        <p:spPr>
          <a:noFill/>
        </p:spPr>
        <p:txBody>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spcBef>
                <a:spcPct val="0"/>
              </a:spcBef>
              <a:buClrTx/>
              <a:buFontTx/>
              <a:buNone/>
            </a:pPr>
            <a:fld id="{9A558172-C893-4EA1-9134-DB941B0CC672}" type="datetime1">
              <a:rPr lang="en-GB" altLang="sr-Latn-RS" sz="800" smtClean="0"/>
              <a:t>14/06/2019</a:t>
            </a:fld>
            <a:endParaRPr lang="en-GB" altLang="sr-Latn-RS" sz="800" smtClean="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01551"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5"/>
          <p:cNvSpPr txBox="1"/>
          <p:nvPr/>
        </p:nvSpPr>
        <p:spPr>
          <a:xfrm>
            <a:off x="1201549" y="239738"/>
            <a:ext cx="10990449"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dirty="0" smtClean="0">
                <a:solidFill>
                  <a:srgbClr val="0088CE"/>
                </a:solidFill>
              </a:rPr>
              <a:t>Građevni dijelovi – vanjski zidovi – paropropusnost </a:t>
            </a:r>
          </a:p>
          <a:p>
            <a:pPr marL="0" indent="0">
              <a:buNone/>
            </a:pPr>
            <a:r>
              <a:rPr lang="pl-PL" dirty="0" smtClean="0">
                <a:solidFill>
                  <a:srgbClr val="0088CE"/>
                </a:solidFill>
              </a:rPr>
              <a:t>– „teza” koja se provlači već (pre)dugo</a:t>
            </a:r>
            <a:endParaRPr lang="en-US" dirty="0" smtClean="0">
              <a:solidFill>
                <a:srgbClr val="0088CE"/>
              </a:solidFill>
            </a:endParaRP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315" y="1472241"/>
            <a:ext cx="4227708" cy="516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232030" y="3370053"/>
            <a:ext cx="1420483" cy="5520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3993" y="2441156"/>
            <a:ext cx="1374031" cy="1340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6096" y="4019827"/>
            <a:ext cx="3607852" cy="1661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a:off x="4323532" y="4095734"/>
            <a:ext cx="1040922" cy="6873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979712" y="6309320"/>
            <a:ext cx="1962559" cy="21602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4" name="Rectangle 3"/>
          <p:cNvSpPr/>
          <p:nvPr/>
        </p:nvSpPr>
        <p:spPr>
          <a:xfrm>
            <a:off x="755576" y="5877272"/>
            <a:ext cx="115212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5" name="TextBox 4"/>
          <p:cNvSpPr txBox="1"/>
          <p:nvPr/>
        </p:nvSpPr>
        <p:spPr>
          <a:xfrm>
            <a:off x="1619672" y="6566471"/>
            <a:ext cx="2322599" cy="307777"/>
          </a:xfrm>
          <a:prstGeom prst="rect">
            <a:avLst/>
          </a:prstGeom>
          <a:noFill/>
        </p:spPr>
        <p:txBody>
          <a:bodyPr wrap="square" rtlCol="0">
            <a:spAutoFit/>
          </a:bodyPr>
          <a:lstStyle/>
          <a:p>
            <a:r>
              <a:rPr lang="hr-HR" sz="1400" dirty="0">
                <a:solidFill>
                  <a:srgbClr val="FF0000"/>
                </a:solidFill>
              </a:rPr>
              <a:t>t</a:t>
            </a:r>
            <a:r>
              <a:rPr lang="hr-HR" sz="1400" dirty="0" smtClean="0">
                <a:solidFill>
                  <a:srgbClr val="FF0000"/>
                </a:solidFill>
              </a:rPr>
              <a:t>ravanj 2019?</a:t>
            </a:r>
            <a:endParaRPr lang="hr-HR" sz="1400" dirty="0">
              <a:solidFill>
                <a:srgbClr val="FF0000"/>
              </a:solidFill>
            </a:endParaRPr>
          </a:p>
        </p:txBody>
      </p:sp>
      <p:cxnSp>
        <p:nvCxnSpPr>
          <p:cNvPr id="14" name="Straight Arrow Connector 13"/>
          <p:cNvCxnSpPr/>
          <p:nvPr/>
        </p:nvCxnSpPr>
        <p:spPr>
          <a:xfrm>
            <a:off x="1691680" y="6021288"/>
            <a:ext cx="288032" cy="6156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342" y="351717"/>
            <a:ext cx="6642720" cy="864000"/>
          </a:xfrm>
        </p:spPr>
        <p:txBody>
          <a:bodyPr>
            <a:noAutofit/>
          </a:bodyPr>
          <a:lstStyle/>
          <a:p>
            <a:r>
              <a:rPr lang="hu-HU" sz="2000" dirty="0" smtClean="0"/>
              <a:t>Hygrothermal performance of building </a:t>
            </a:r>
            <a:r>
              <a:rPr lang="hu-HU" sz="2000" dirty="0" err="1" smtClean="0"/>
              <a:t>constructions</a:t>
            </a:r>
            <a:endParaRPr lang="hu-HU"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111" b="-713"/>
          <a:stretch>
            <a:fillRect/>
          </a:stretch>
        </p:blipFill>
        <p:spPr bwMode="auto">
          <a:xfrm>
            <a:off x="478534" y="2163471"/>
            <a:ext cx="1700223" cy="1141467"/>
          </a:xfrm>
          <a:prstGeom prst="rect">
            <a:avLst/>
          </a:prstGeom>
          <a:ln>
            <a:noFill/>
          </a:ln>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22" b="485"/>
          <a:stretch>
            <a:fillRect/>
          </a:stretch>
        </p:blipFill>
        <p:spPr bwMode="auto">
          <a:xfrm>
            <a:off x="2273130" y="2184602"/>
            <a:ext cx="1656184" cy="1113289"/>
          </a:xfrm>
          <a:prstGeom prst="rect">
            <a:avLst/>
          </a:prstGeom>
          <a:ln>
            <a:noFill/>
          </a:ln>
        </p:spPr>
      </p:pic>
      <p:sp>
        <p:nvSpPr>
          <p:cNvPr id="11" name="Content Placeholder 2"/>
          <p:cNvSpPr>
            <a:spLocks noGrp="1"/>
          </p:cNvSpPr>
          <p:nvPr>
            <p:ph idx="1"/>
          </p:nvPr>
        </p:nvSpPr>
        <p:spPr>
          <a:xfrm>
            <a:off x="395536" y="1152492"/>
            <a:ext cx="5194921" cy="3024335"/>
          </a:xfrm>
        </p:spPr>
        <p:txBody>
          <a:bodyPr>
            <a:normAutofit/>
          </a:bodyPr>
          <a:lstStyle/>
          <a:p>
            <a:pPr marL="0" indent="0">
              <a:buNone/>
            </a:pPr>
            <a:r>
              <a:rPr lang="hu-HU" sz="2000" b="1" dirty="0" smtClean="0"/>
              <a:t>1) </a:t>
            </a:r>
            <a:r>
              <a:rPr lang="hu-HU" sz="2000" b="1" dirty="0" err="1" smtClean="0"/>
              <a:t>Geometry</a:t>
            </a:r>
            <a:r>
              <a:rPr lang="hu-HU" sz="2000" b="1" dirty="0" smtClean="0"/>
              <a:t> </a:t>
            </a:r>
            <a:r>
              <a:rPr lang="hu-HU" sz="2000" b="1" dirty="0" err="1" smtClean="0"/>
              <a:t>model</a:t>
            </a:r>
            <a:r>
              <a:rPr lang="hu-HU" sz="2000" b="1" dirty="0" smtClean="0"/>
              <a:t> of building </a:t>
            </a:r>
            <a:r>
              <a:rPr lang="hu-HU" sz="2000" b="1" dirty="0" err="1" smtClean="0"/>
              <a:t>constructions</a:t>
            </a:r>
            <a:endParaRPr lang="hu-HU" sz="2000" b="1" dirty="0" smtClean="0"/>
          </a:p>
          <a:p>
            <a:pPr marL="0" indent="0">
              <a:buNone/>
            </a:pPr>
            <a:r>
              <a:rPr lang="hu-HU" sz="1400" dirty="0" err="1" smtClean="0"/>
              <a:t>Complex</a:t>
            </a:r>
            <a:r>
              <a:rPr lang="hu-HU" sz="1400" dirty="0" smtClean="0"/>
              <a:t> and </a:t>
            </a:r>
            <a:r>
              <a:rPr lang="hu-HU" sz="1400" dirty="0" err="1" smtClean="0"/>
              <a:t>detailed</a:t>
            </a:r>
            <a:r>
              <a:rPr lang="hu-HU" sz="1400" dirty="0" smtClean="0"/>
              <a:t> 2D </a:t>
            </a:r>
            <a:r>
              <a:rPr lang="hu-HU" sz="1400" dirty="0" err="1" smtClean="0"/>
              <a:t>models</a:t>
            </a:r>
            <a:endParaRPr lang="hu-HU" sz="1400" dirty="0" smtClean="0"/>
          </a:p>
          <a:p>
            <a:pPr marL="0" indent="0">
              <a:buNone/>
            </a:pPr>
            <a:r>
              <a:rPr lang="hu-HU" sz="1400" dirty="0" smtClean="0"/>
              <a:t>FE </a:t>
            </a:r>
            <a:r>
              <a:rPr lang="hu-HU" sz="1400" dirty="0" err="1" smtClean="0"/>
              <a:t>mesh</a:t>
            </a:r>
            <a:r>
              <a:rPr lang="hu-HU" sz="1400" dirty="0" smtClean="0"/>
              <a:t> </a:t>
            </a:r>
            <a:r>
              <a:rPr lang="hu-HU" sz="1400" i="1" dirty="0" err="1" smtClean="0"/>
              <a:t>b</a:t>
            </a:r>
            <a:r>
              <a:rPr lang="hu-HU" sz="1400" dirty="0" err="1" smtClean="0"/>
              <a:t>ased</a:t>
            </a:r>
            <a:r>
              <a:rPr lang="hu-HU" sz="1400" dirty="0" smtClean="0"/>
              <a:t> </a:t>
            </a:r>
            <a:r>
              <a:rPr lang="hu-HU" sz="1400" dirty="0" err="1" smtClean="0"/>
              <a:t>on</a:t>
            </a:r>
            <a:r>
              <a:rPr lang="hu-HU" sz="1400" dirty="0" smtClean="0"/>
              <a:t> </a:t>
            </a:r>
            <a:r>
              <a:rPr lang="hu-HU" sz="1400" dirty="0" err="1" smtClean="0"/>
              <a:t>parametric</a:t>
            </a:r>
            <a:r>
              <a:rPr lang="hu-HU" sz="1400" dirty="0" smtClean="0"/>
              <a:t> </a:t>
            </a:r>
            <a:r>
              <a:rPr lang="hu-HU" sz="1400" dirty="0" err="1" smtClean="0"/>
              <a:t>mesh</a:t>
            </a:r>
            <a:r>
              <a:rPr lang="hu-HU" sz="1400" dirty="0" smtClean="0"/>
              <a:t> </a:t>
            </a:r>
            <a:r>
              <a:rPr lang="hu-HU" sz="1400" dirty="0" err="1" smtClean="0"/>
              <a:t>study</a:t>
            </a:r>
            <a:endParaRPr lang="hu-HU" sz="2000" dirty="0"/>
          </a:p>
        </p:txBody>
      </p:sp>
      <p:sp>
        <p:nvSpPr>
          <p:cNvPr id="12" name="TextBox 11"/>
          <p:cNvSpPr txBox="1"/>
          <p:nvPr/>
        </p:nvSpPr>
        <p:spPr>
          <a:xfrm>
            <a:off x="34464" y="3270266"/>
            <a:ext cx="2567874" cy="276999"/>
          </a:xfrm>
          <a:prstGeom prst="rect">
            <a:avLst/>
          </a:prstGeom>
          <a:noFill/>
        </p:spPr>
        <p:txBody>
          <a:bodyPr wrap="square" rtlCol="0">
            <a:spAutoFit/>
          </a:bodyPr>
          <a:lstStyle/>
          <a:p>
            <a:pPr algn="ctr"/>
            <a:r>
              <a:rPr lang="hu-HU" sz="1200" dirty="0" smtClean="0"/>
              <a:t>Wall </a:t>
            </a:r>
            <a:r>
              <a:rPr lang="hu-HU" sz="1200" dirty="0" err="1" smtClean="0"/>
              <a:t>section</a:t>
            </a:r>
            <a:endParaRPr lang="hu-HU" sz="1200" dirty="0"/>
          </a:p>
        </p:txBody>
      </p:sp>
      <p:sp>
        <p:nvSpPr>
          <p:cNvPr id="13" name="TextBox 12"/>
          <p:cNvSpPr txBox="1"/>
          <p:nvPr/>
        </p:nvSpPr>
        <p:spPr>
          <a:xfrm>
            <a:off x="1846421" y="3291124"/>
            <a:ext cx="2567874" cy="276999"/>
          </a:xfrm>
          <a:prstGeom prst="rect">
            <a:avLst/>
          </a:prstGeom>
          <a:noFill/>
        </p:spPr>
        <p:txBody>
          <a:bodyPr wrap="square" rtlCol="0">
            <a:spAutoFit/>
          </a:bodyPr>
          <a:lstStyle/>
          <a:p>
            <a:pPr algn="ctr"/>
            <a:r>
              <a:rPr lang="hu-HU" sz="1200" dirty="0" smtClean="0"/>
              <a:t>Wall </a:t>
            </a:r>
            <a:r>
              <a:rPr lang="hu-HU" sz="1200" dirty="0" err="1" smtClean="0"/>
              <a:t>corner</a:t>
            </a:r>
            <a:r>
              <a:rPr lang="hu-HU" sz="1200" dirty="0" smtClean="0"/>
              <a:t> </a:t>
            </a:r>
            <a:r>
              <a:rPr lang="hu-HU" sz="1200" dirty="0" err="1" smtClean="0"/>
              <a:t>joint</a:t>
            </a:r>
            <a:r>
              <a:rPr lang="hu-HU" sz="1200" dirty="0" smtClean="0"/>
              <a:t> </a:t>
            </a:r>
            <a:r>
              <a:rPr lang="hu-HU" sz="1200" dirty="0" err="1" smtClean="0"/>
              <a:t>section</a:t>
            </a:r>
            <a:endParaRPr lang="hu-HU" sz="1200" dirty="0"/>
          </a:p>
        </p:txBody>
      </p:sp>
      <p:sp>
        <p:nvSpPr>
          <p:cNvPr id="15" name="TextBox 14"/>
          <p:cNvSpPr txBox="1"/>
          <p:nvPr/>
        </p:nvSpPr>
        <p:spPr>
          <a:xfrm>
            <a:off x="5277147" y="3192519"/>
            <a:ext cx="3528392" cy="461665"/>
          </a:xfrm>
          <a:prstGeom prst="rect">
            <a:avLst/>
          </a:prstGeom>
          <a:noFill/>
        </p:spPr>
        <p:txBody>
          <a:bodyPr wrap="square" rtlCol="0">
            <a:spAutoFit/>
          </a:bodyPr>
          <a:lstStyle/>
          <a:p>
            <a:pPr algn="ctr"/>
            <a:r>
              <a:rPr lang="hu-HU" sz="1200" dirty="0" err="1" smtClean="0"/>
              <a:t>Difference</a:t>
            </a:r>
            <a:r>
              <a:rPr lang="hu-HU" sz="1200" dirty="0" smtClean="0"/>
              <a:t> in </a:t>
            </a:r>
            <a:r>
              <a:rPr lang="hu-HU" sz="1200" dirty="0" err="1"/>
              <a:t>h</a:t>
            </a:r>
            <a:r>
              <a:rPr lang="hu-HU" sz="1200" dirty="0" err="1" smtClean="0"/>
              <a:t>eat</a:t>
            </a:r>
            <a:r>
              <a:rPr lang="hu-HU" sz="1200" dirty="0" smtClean="0"/>
              <a:t> flow </a:t>
            </a:r>
            <a:r>
              <a:rPr lang="hu-HU" sz="1200" dirty="0" err="1" smtClean="0"/>
              <a:t>density</a:t>
            </a:r>
            <a:r>
              <a:rPr lang="hu-HU" sz="1200" dirty="0" smtClean="0"/>
              <a:t> </a:t>
            </a:r>
            <a:r>
              <a:rPr lang="hu-HU" sz="1200" dirty="0" err="1" smtClean="0"/>
              <a:t>between</a:t>
            </a:r>
            <a:r>
              <a:rPr lang="hu-HU" sz="1200" dirty="0" smtClean="0"/>
              <a:t> </a:t>
            </a:r>
            <a:r>
              <a:rPr lang="hu-HU" sz="1200" dirty="0" err="1"/>
              <a:t>s</a:t>
            </a:r>
            <a:r>
              <a:rPr lang="hu-HU" sz="1200" dirty="0" err="1" smtClean="0"/>
              <a:t>implified</a:t>
            </a:r>
            <a:r>
              <a:rPr lang="hu-HU" sz="1200" dirty="0" smtClean="0"/>
              <a:t> and </a:t>
            </a:r>
            <a:r>
              <a:rPr lang="hu-HU" sz="1200" dirty="0" err="1" smtClean="0"/>
              <a:t>complex</a:t>
            </a:r>
            <a:r>
              <a:rPr lang="hu-HU" sz="1200" dirty="0" smtClean="0"/>
              <a:t> </a:t>
            </a:r>
            <a:r>
              <a:rPr lang="hu-HU" sz="1200" dirty="0" err="1" smtClean="0"/>
              <a:t>model</a:t>
            </a:r>
            <a:r>
              <a:rPr lang="hu-HU" sz="1200" dirty="0" smtClean="0"/>
              <a:t> [W/m</a:t>
            </a:r>
            <a:r>
              <a:rPr lang="hu-HU" sz="1200" baseline="30000" dirty="0" smtClean="0"/>
              <a:t>2</a:t>
            </a:r>
            <a:r>
              <a:rPr lang="hu-HU" sz="1200" dirty="0" smtClean="0"/>
              <a:t>]</a:t>
            </a:r>
            <a:endParaRPr lang="hu-HU" sz="1200" dirty="0"/>
          </a:p>
        </p:txBody>
      </p:sp>
      <p:sp>
        <p:nvSpPr>
          <p:cNvPr id="16" name="Content Placeholder 2"/>
          <p:cNvSpPr txBox="1"/>
          <p:nvPr/>
        </p:nvSpPr>
        <p:spPr>
          <a:xfrm>
            <a:off x="395536" y="3544475"/>
            <a:ext cx="4824536" cy="10407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hu-HU" sz="2000" b="1" dirty="0" err="1" smtClean="0"/>
              <a:t>Material</a:t>
            </a:r>
            <a:r>
              <a:rPr lang="hu-HU" sz="2000" b="1" dirty="0" smtClean="0"/>
              <a:t> </a:t>
            </a:r>
            <a:r>
              <a:rPr lang="hu-HU" sz="2000" b="1" dirty="0" err="1" smtClean="0"/>
              <a:t>properties</a:t>
            </a:r>
            <a:r>
              <a:rPr lang="hu-HU" sz="2000" b="1" dirty="0" smtClean="0"/>
              <a:t> </a:t>
            </a:r>
            <a:r>
              <a:rPr lang="hu-HU" sz="2000" b="1" dirty="0" err="1" smtClean="0"/>
              <a:t>measured</a:t>
            </a:r>
            <a:r>
              <a:rPr lang="hu-HU" sz="2000" b="1" dirty="0" smtClean="0"/>
              <a:t> in </a:t>
            </a:r>
            <a:r>
              <a:rPr lang="hu-HU" sz="2000" b="1" dirty="0" err="1" smtClean="0"/>
              <a:t>laboratory</a:t>
            </a:r>
            <a:endParaRPr lang="hu-HU" sz="1400" dirty="0" smtClean="0"/>
          </a:p>
          <a:p>
            <a:pPr marL="0" indent="0">
              <a:buFont typeface="Arial" panose="020B0604020202020204" pitchFamily="34" charset="0"/>
              <a:buNone/>
            </a:pPr>
            <a:endParaRPr lang="hu-HU" sz="2000" dirty="0"/>
          </a:p>
        </p:txBody>
      </p:sp>
      <p:graphicFrame>
        <p:nvGraphicFramePr>
          <p:cNvPr id="17" name="Table 16"/>
          <p:cNvGraphicFramePr>
            <a:graphicFrameLocks noGrp="1"/>
          </p:cNvGraphicFramePr>
          <p:nvPr/>
        </p:nvGraphicFramePr>
        <p:xfrm>
          <a:off x="683569" y="3943565"/>
          <a:ext cx="7632849" cy="1066800"/>
        </p:xfrm>
        <a:graphic>
          <a:graphicData uri="http://schemas.openxmlformats.org/drawingml/2006/table">
            <a:tbl>
              <a:tblPr firstRow="1" firstCol="1" bandRow="1">
                <a:tableStyleId>{2D5ABB26-0587-4C30-8999-92F81FD0307C}</a:tableStyleId>
              </a:tblPr>
              <a:tblGrid>
                <a:gridCol w="2768437"/>
                <a:gridCol w="579771"/>
                <a:gridCol w="623494"/>
                <a:gridCol w="572673"/>
                <a:gridCol w="637956"/>
                <a:gridCol w="658892"/>
                <a:gridCol w="537275"/>
                <a:gridCol w="631176"/>
                <a:gridCol w="623175"/>
              </a:tblGrid>
              <a:tr h="0">
                <a:tc>
                  <a:txBody>
                    <a:bodyPr/>
                    <a:lstStyle/>
                    <a:p>
                      <a:pPr algn="just">
                        <a:spcAft>
                          <a:spcPts val="0"/>
                        </a:spcAft>
                      </a:pPr>
                      <a:r>
                        <a:rPr lang="hu-HU" sz="1000" b="1" dirty="0" err="1" smtClean="0">
                          <a:effectLst/>
                        </a:rPr>
                        <a:t>Material</a:t>
                      </a:r>
                      <a:endParaRPr lang="hu-H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b="1" dirty="0">
                          <a:effectLst/>
                        </a:rPr>
                        <a:t>AG</a:t>
                      </a:r>
                      <a:endParaRPr lang="hu-H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b="1" dirty="0">
                          <a:effectLst/>
                        </a:rPr>
                        <a:t>PUR</a:t>
                      </a:r>
                      <a:endParaRPr lang="hu-H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b="1" dirty="0">
                          <a:effectLst/>
                        </a:rPr>
                        <a:t>MW</a:t>
                      </a:r>
                      <a:endParaRPr lang="hu-H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b="1" dirty="0">
                          <a:effectLst/>
                        </a:rPr>
                        <a:t>EPS</a:t>
                      </a:r>
                      <a:endParaRPr lang="hu-H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b="1" dirty="0">
                          <a:effectLst/>
                        </a:rPr>
                        <a:t>EXP</a:t>
                      </a:r>
                      <a:endParaRPr lang="hu-H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b="1" dirty="0">
                          <a:effectLst/>
                        </a:rPr>
                        <a:t>FC</a:t>
                      </a:r>
                      <a:endParaRPr lang="hu-H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b="1" dirty="0">
                          <a:effectLst/>
                        </a:rPr>
                        <a:t>IP</a:t>
                      </a:r>
                      <a:endParaRPr lang="hu-H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b="1" dirty="0">
                          <a:effectLst/>
                        </a:rPr>
                        <a:t>EP</a:t>
                      </a:r>
                      <a:endParaRPr lang="hu-HU"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just">
                        <a:spcAft>
                          <a:spcPts val="0"/>
                        </a:spcAft>
                      </a:pPr>
                      <a:r>
                        <a:rPr lang="hu-HU" sz="1000" dirty="0" err="1" smtClean="0">
                          <a:effectLst/>
                        </a:rPr>
                        <a:t>Thermal</a:t>
                      </a:r>
                      <a:r>
                        <a:rPr lang="hu-HU" sz="1000" dirty="0" smtClean="0">
                          <a:effectLst/>
                        </a:rPr>
                        <a:t> </a:t>
                      </a:r>
                      <a:r>
                        <a:rPr lang="hu-HU" sz="1000" dirty="0" err="1" smtClean="0">
                          <a:effectLst/>
                        </a:rPr>
                        <a:t>conductivity</a:t>
                      </a:r>
                      <a:r>
                        <a:rPr lang="hu-HU" sz="1000" dirty="0" smtClean="0">
                          <a:effectLst/>
                        </a:rPr>
                        <a:t>, </a:t>
                      </a:r>
                      <a:r>
                        <a:rPr lang="hu-HU" sz="1000" dirty="0">
                          <a:effectLst/>
                        </a:rPr>
                        <a:t>λ</a:t>
                      </a:r>
                      <a:r>
                        <a:rPr lang="hu-HU" sz="1000" baseline="-25000" dirty="0">
                          <a:effectLst/>
                        </a:rPr>
                        <a:t>10,dry</a:t>
                      </a:r>
                      <a:r>
                        <a:rPr lang="hu-HU" sz="1000" dirty="0">
                          <a:effectLst/>
                        </a:rPr>
                        <a:t> [W/mK]</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hu-HU" sz="1000" dirty="0">
                          <a:effectLst/>
                        </a:rPr>
                        <a:t>0.012</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hu-HU" sz="1000" dirty="0">
                          <a:effectLst/>
                        </a:rPr>
                        <a:t>0.024</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hu-HU" sz="1000" dirty="0">
                          <a:effectLst/>
                        </a:rPr>
                        <a:t>0.031</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hu-HU" sz="1000" dirty="0">
                          <a:effectLst/>
                        </a:rPr>
                        <a:t>0.037</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hu-HU" sz="1000" dirty="0">
                          <a:effectLst/>
                        </a:rPr>
                        <a:t>0.05</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hu-HU" sz="1000" dirty="0">
                          <a:effectLst/>
                        </a:rPr>
                        <a:t>0.35</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hu-HU" sz="1000" dirty="0">
                          <a:effectLst/>
                        </a:rPr>
                        <a:t>0.4</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hu-HU" sz="1000" dirty="0">
                          <a:effectLst/>
                        </a:rPr>
                        <a:t>0.09</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r>
              <a:tr h="0">
                <a:tc>
                  <a:txBody>
                    <a:bodyPr/>
                    <a:lstStyle/>
                    <a:p>
                      <a:pPr algn="just">
                        <a:spcAft>
                          <a:spcPts val="0"/>
                        </a:spcAft>
                      </a:pPr>
                      <a:r>
                        <a:rPr lang="hu-HU" sz="1000" dirty="0" err="1" smtClean="0">
                          <a:effectLst/>
                        </a:rPr>
                        <a:t>Temperature</a:t>
                      </a:r>
                      <a:r>
                        <a:rPr lang="hu-HU" sz="1000" dirty="0" smtClean="0">
                          <a:effectLst/>
                        </a:rPr>
                        <a:t> conversion </a:t>
                      </a:r>
                      <a:r>
                        <a:rPr lang="hu-HU" sz="1000" dirty="0" err="1" smtClean="0">
                          <a:effectLst/>
                        </a:rPr>
                        <a:t>factor</a:t>
                      </a:r>
                      <a:r>
                        <a:rPr lang="hu-HU" sz="1000" dirty="0" smtClean="0">
                          <a:effectLst/>
                        </a:rPr>
                        <a:t>, </a:t>
                      </a:r>
                      <a:r>
                        <a:rPr lang="hu-HU" sz="1000" dirty="0" err="1">
                          <a:effectLst/>
                        </a:rPr>
                        <a:t>f</a:t>
                      </a:r>
                      <a:r>
                        <a:rPr lang="hu-HU" sz="1000" baseline="-25000" dirty="0" err="1">
                          <a:effectLst/>
                        </a:rPr>
                        <a:t>T</a:t>
                      </a:r>
                      <a:r>
                        <a:rPr lang="hu-HU" sz="1000" dirty="0">
                          <a:effectLst/>
                        </a:rPr>
                        <a:t> [1/K]</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dirty="0">
                          <a:effectLst/>
                        </a:rPr>
                        <a:t>0.0015</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0.0055</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0.0045</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0.0035</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0.0035</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0.001</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0.001</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dirty="0">
                          <a:effectLst/>
                        </a:rPr>
                        <a:t>0.001</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just">
                        <a:spcAft>
                          <a:spcPts val="0"/>
                        </a:spcAft>
                      </a:pPr>
                      <a:r>
                        <a:rPr lang="hu-HU" sz="1000" dirty="0" err="1" smtClean="0">
                          <a:effectLst/>
                        </a:rPr>
                        <a:t>Moisture</a:t>
                      </a:r>
                      <a:r>
                        <a:rPr lang="hu-HU" sz="1000" dirty="0" smtClean="0">
                          <a:effectLst/>
                        </a:rPr>
                        <a:t> conversion </a:t>
                      </a:r>
                      <a:r>
                        <a:rPr lang="hu-HU" sz="1000" dirty="0" err="1" smtClean="0">
                          <a:effectLst/>
                        </a:rPr>
                        <a:t>factor</a:t>
                      </a:r>
                      <a:r>
                        <a:rPr lang="hu-HU" sz="1000" dirty="0" smtClean="0">
                          <a:effectLst/>
                        </a:rPr>
                        <a:t>, </a:t>
                      </a:r>
                      <a:r>
                        <a:rPr lang="hu-HU" sz="1000" dirty="0" err="1">
                          <a:effectLst/>
                        </a:rPr>
                        <a:t>f</a:t>
                      </a:r>
                      <a:r>
                        <a:rPr lang="hu-HU" sz="1000" baseline="-25000" dirty="0" err="1">
                          <a:effectLst/>
                        </a:rPr>
                        <a:t>ψ</a:t>
                      </a:r>
                      <a:r>
                        <a:rPr lang="hu-HU" sz="1000" dirty="0">
                          <a:effectLst/>
                        </a:rPr>
                        <a:t> [m</a:t>
                      </a:r>
                      <a:r>
                        <a:rPr lang="hu-HU" sz="1000" baseline="30000" dirty="0">
                          <a:effectLst/>
                        </a:rPr>
                        <a:t>3</a:t>
                      </a:r>
                      <a:r>
                        <a:rPr lang="hu-HU" sz="1000" dirty="0">
                          <a:effectLst/>
                        </a:rPr>
                        <a:t>/m</a:t>
                      </a:r>
                      <a:r>
                        <a:rPr lang="hu-HU" sz="1000" baseline="30000" dirty="0">
                          <a:effectLst/>
                        </a:rPr>
                        <a:t>3</a:t>
                      </a:r>
                      <a:r>
                        <a:rPr lang="hu-HU" sz="1000" dirty="0">
                          <a:effectLst/>
                        </a:rPr>
                        <a:t>]</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dirty="0">
                          <a:effectLst/>
                        </a:rPr>
                        <a:t>3</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6</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4</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4</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3</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10</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3</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8</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just">
                        <a:spcAft>
                          <a:spcPts val="0"/>
                        </a:spcAft>
                      </a:pPr>
                      <a:r>
                        <a:rPr lang="hu-HU" sz="1000" dirty="0" err="1" smtClean="0">
                          <a:effectLst/>
                        </a:rPr>
                        <a:t>Volumetric</a:t>
                      </a:r>
                      <a:r>
                        <a:rPr lang="hu-HU" sz="1000" dirty="0" smtClean="0">
                          <a:effectLst/>
                        </a:rPr>
                        <a:t> </a:t>
                      </a:r>
                      <a:r>
                        <a:rPr lang="hu-HU" sz="1000" dirty="0" err="1" smtClean="0">
                          <a:effectLst/>
                        </a:rPr>
                        <a:t>heat</a:t>
                      </a:r>
                      <a:r>
                        <a:rPr lang="hu-HU" sz="1000" dirty="0" smtClean="0">
                          <a:effectLst/>
                        </a:rPr>
                        <a:t> </a:t>
                      </a:r>
                      <a:r>
                        <a:rPr lang="hu-HU" sz="1000" dirty="0" err="1" smtClean="0">
                          <a:effectLst/>
                        </a:rPr>
                        <a:t>capacity</a:t>
                      </a:r>
                      <a:r>
                        <a:rPr lang="hu-HU" sz="1000" dirty="0" smtClean="0">
                          <a:effectLst/>
                        </a:rPr>
                        <a:t>, </a:t>
                      </a:r>
                      <a:r>
                        <a:rPr lang="hu-HU" sz="1000" dirty="0" err="1">
                          <a:effectLst/>
                        </a:rPr>
                        <a:t>ρc</a:t>
                      </a:r>
                      <a:r>
                        <a:rPr lang="hu-HU" sz="1000" baseline="-25000" dirty="0" err="1">
                          <a:effectLst/>
                        </a:rPr>
                        <a:t>p</a:t>
                      </a:r>
                      <a:r>
                        <a:rPr lang="hu-HU" sz="1000" baseline="-25000" dirty="0">
                          <a:effectLst/>
                        </a:rPr>
                        <a:t> </a:t>
                      </a:r>
                      <a:r>
                        <a:rPr lang="hu-HU" sz="1000" dirty="0">
                          <a:effectLst/>
                        </a:rPr>
                        <a:t>[J/m</a:t>
                      </a:r>
                      <a:r>
                        <a:rPr lang="hu-HU" sz="1000" baseline="30000" dirty="0">
                          <a:effectLst/>
                        </a:rPr>
                        <a:t>3</a:t>
                      </a:r>
                      <a:r>
                        <a:rPr lang="hu-HU" sz="1000" dirty="0">
                          <a:effectLst/>
                        </a:rPr>
                        <a:t>K]</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120</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49</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75</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22.5</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81</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1280</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722.5</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540</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just">
                        <a:spcAft>
                          <a:spcPts val="0"/>
                        </a:spcAft>
                      </a:pPr>
                      <a:r>
                        <a:rPr lang="hu-HU" sz="1000" dirty="0" err="1" smtClean="0">
                          <a:effectLst/>
                        </a:rPr>
                        <a:t>Water</a:t>
                      </a:r>
                      <a:r>
                        <a:rPr lang="hu-HU" sz="1000" dirty="0" smtClean="0">
                          <a:effectLst/>
                        </a:rPr>
                        <a:t> </a:t>
                      </a:r>
                      <a:r>
                        <a:rPr lang="hu-HU" sz="1000" dirty="0" err="1" smtClean="0">
                          <a:effectLst/>
                        </a:rPr>
                        <a:t>vapor</a:t>
                      </a:r>
                      <a:r>
                        <a:rPr lang="hu-HU" sz="1000" dirty="0" smtClean="0">
                          <a:effectLst/>
                        </a:rPr>
                        <a:t> </a:t>
                      </a:r>
                      <a:r>
                        <a:rPr lang="hu-HU" sz="1000" dirty="0" err="1" smtClean="0">
                          <a:effectLst/>
                        </a:rPr>
                        <a:t>diffusion</a:t>
                      </a:r>
                      <a:r>
                        <a:rPr lang="hu-HU" sz="1000" dirty="0" smtClean="0">
                          <a:effectLst/>
                        </a:rPr>
                        <a:t> </a:t>
                      </a:r>
                      <a:r>
                        <a:rPr lang="hu-HU" sz="1000" dirty="0" err="1" smtClean="0">
                          <a:effectLst/>
                        </a:rPr>
                        <a:t>resistance</a:t>
                      </a:r>
                      <a:r>
                        <a:rPr lang="hu-HU" sz="1000" dirty="0" smtClean="0">
                          <a:effectLst/>
                        </a:rPr>
                        <a:t> </a:t>
                      </a:r>
                      <a:r>
                        <a:rPr lang="hu-HU" sz="1000" dirty="0" err="1" smtClean="0">
                          <a:effectLst/>
                        </a:rPr>
                        <a:t>factor</a:t>
                      </a:r>
                      <a:r>
                        <a:rPr lang="hu-HU" sz="1000" dirty="0" smtClean="0">
                          <a:effectLst/>
                        </a:rPr>
                        <a:t>, </a:t>
                      </a:r>
                      <a:r>
                        <a:rPr lang="hu-HU" sz="1000" dirty="0" err="1">
                          <a:effectLst/>
                        </a:rPr>
                        <a:t>μ</a:t>
                      </a:r>
                      <a:r>
                        <a:rPr lang="hu-HU" sz="1000" baseline="-25000" dirty="0" err="1">
                          <a:effectLst/>
                        </a:rPr>
                        <a:t>dry</a:t>
                      </a:r>
                      <a:r>
                        <a:rPr lang="hu-HU" sz="1000" baseline="-25000" dirty="0">
                          <a:effectLst/>
                        </a:rPr>
                        <a:t>/</a:t>
                      </a:r>
                      <a:r>
                        <a:rPr lang="hu-HU" sz="1000" baseline="-25000" dirty="0" err="1">
                          <a:effectLst/>
                        </a:rPr>
                        <a:t>wet</a:t>
                      </a:r>
                      <a:r>
                        <a:rPr lang="hu-HU" sz="1000" dirty="0">
                          <a:effectLst/>
                        </a:rPr>
                        <a:t> [1]</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4.5</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80/70</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dirty="0">
                          <a:effectLst/>
                        </a:rPr>
                        <a:t>1.3</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70/30</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2</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15/10</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8.1</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pPr>
                      <a:r>
                        <a:rPr lang="hu-HU" sz="1000">
                          <a:effectLst/>
                        </a:rPr>
                        <a:t>8.3</a:t>
                      </a:r>
                      <a:endParaRPr lang="hu-HU"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gn="just">
                        <a:spcAft>
                          <a:spcPts val="0"/>
                        </a:spcAft>
                      </a:pPr>
                      <a:r>
                        <a:rPr lang="hu-HU" sz="1000" dirty="0" err="1" smtClean="0">
                          <a:effectLst/>
                        </a:rPr>
                        <a:t>Liquid</a:t>
                      </a:r>
                      <a:r>
                        <a:rPr lang="hu-HU" sz="1000" dirty="0" smtClean="0">
                          <a:effectLst/>
                        </a:rPr>
                        <a:t> </a:t>
                      </a:r>
                      <a:r>
                        <a:rPr lang="hu-HU" sz="1000" dirty="0" err="1" smtClean="0">
                          <a:effectLst/>
                        </a:rPr>
                        <a:t>transport</a:t>
                      </a:r>
                      <a:r>
                        <a:rPr lang="hu-HU" sz="1000" baseline="0" dirty="0" smtClean="0">
                          <a:effectLst/>
                        </a:rPr>
                        <a:t> </a:t>
                      </a:r>
                      <a:r>
                        <a:rPr lang="hu-HU" sz="1000" baseline="0" dirty="0" err="1" smtClean="0">
                          <a:effectLst/>
                        </a:rPr>
                        <a:t>coefficient</a:t>
                      </a:r>
                      <a:r>
                        <a:rPr lang="hu-HU" sz="1000" dirty="0" smtClean="0">
                          <a:effectLst/>
                        </a:rPr>
                        <a:t>, </a:t>
                      </a:r>
                      <a:r>
                        <a:rPr lang="hu-HU" sz="1000" dirty="0">
                          <a:effectLst/>
                        </a:rPr>
                        <a:t>D</a:t>
                      </a:r>
                      <a:r>
                        <a:rPr lang="hu-HU" sz="1000" baseline="-25000" dirty="0">
                          <a:effectLst/>
                        </a:rPr>
                        <a:t>w,s,80%</a:t>
                      </a:r>
                      <a:r>
                        <a:rPr lang="hu-HU" sz="1000" dirty="0">
                          <a:effectLst/>
                        </a:rPr>
                        <a:t> [m</a:t>
                      </a:r>
                      <a:r>
                        <a:rPr lang="hu-HU" sz="1000" baseline="30000" dirty="0">
                          <a:effectLst/>
                        </a:rPr>
                        <a:t>2</a:t>
                      </a:r>
                      <a:r>
                        <a:rPr lang="hu-HU" sz="1000" dirty="0">
                          <a:effectLst/>
                        </a:rPr>
                        <a:t>/s]</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dirty="0">
                          <a:effectLst/>
                        </a:rPr>
                        <a:t>1.7</a:t>
                      </a:r>
                      <a:r>
                        <a:rPr lang="hu-HU" sz="800" dirty="0">
                          <a:effectLst/>
                        </a:rPr>
                        <a:t>·10</a:t>
                      </a:r>
                      <a:r>
                        <a:rPr lang="hu-HU" sz="800" baseline="30000" dirty="0">
                          <a:effectLst/>
                        </a:rPr>
                        <a:t>-14</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dirty="0">
                          <a:effectLst/>
                        </a:rPr>
                        <a:t>5.5</a:t>
                      </a:r>
                      <a:r>
                        <a:rPr lang="hu-HU" sz="800" dirty="0">
                          <a:effectLst/>
                        </a:rPr>
                        <a:t>·10</a:t>
                      </a:r>
                      <a:r>
                        <a:rPr lang="hu-HU" sz="800" baseline="30000" dirty="0">
                          <a:effectLst/>
                        </a:rPr>
                        <a:t>-21</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dirty="0">
                          <a:effectLst/>
                        </a:rPr>
                        <a:t>4.6</a:t>
                      </a:r>
                      <a:r>
                        <a:rPr lang="hu-HU" sz="800" dirty="0">
                          <a:effectLst/>
                        </a:rPr>
                        <a:t>·10</a:t>
                      </a:r>
                      <a:r>
                        <a:rPr lang="hu-HU" sz="800" baseline="30000" dirty="0">
                          <a:effectLst/>
                        </a:rPr>
                        <a:t>-13</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dirty="0">
                          <a:effectLst/>
                        </a:rPr>
                        <a:t>2.4</a:t>
                      </a:r>
                      <a:r>
                        <a:rPr lang="hu-HU" sz="800" dirty="0">
                          <a:effectLst/>
                        </a:rPr>
                        <a:t>·10</a:t>
                      </a:r>
                      <a:r>
                        <a:rPr lang="hu-HU" sz="800" baseline="30000" dirty="0">
                          <a:effectLst/>
                        </a:rPr>
                        <a:t>-20</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dirty="0">
                          <a:effectLst/>
                        </a:rPr>
                        <a:t>1.0</a:t>
                      </a:r>
                      <a:r>
                        <a:rPr lang="hu-HU" sz="800" dirty="0">
                          <a:effectLst/>
                        </a:rPr>
                        <a:t>·10</a:t>
                      </a:r>
                      <a:r>
                        <a:rPr lang="hu-HU" sz="800" baseline="30000" dirty="0">
                          <a:effectLst/>
                        </a:rPr>
                        <a:t>-13</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dirty="0">
                          <a:effectLst/>
                        </a:rPr>
                        <a:t>2.3</a:t>
                      </a:r>
                      <a:r>
                        <a:rPr lang="hu-HU" sz="800" dirty="0">
                          <a:effectLst/>
                        </a:rPr>
                        <a:t>·10</a:t>
                      </a:r>
                      <a:r>
                        <a:rPr lang="hu-HU" sz="800" baseline="30000" dirty="0">
                          <a:effectLst/>
                        </a:rPr>
                        <a:t>-9</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dirty="0">
                          <a:effectLst/>
                        </a:rPr>
                        <a:t>3.0</a:t>
                      </a:r>
                      <a:r>
                        <a:rPr lang="hu-HU" sz="800" dirty="0">
                          <a:effectLst/>
                        </a:rPr>
                        <a:t>·10</a:t>
                      </a:r>
                      <a:r>
                        <a:rPr lang="hu-HU" sz="800" baseline="30000" dirty="0">
                          <a:effectLst/>
                        </a:rPr>
                        <a:t>-9</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hu-HU" sz="1000" dirty="0">
                          <a:effectLst/>
                        </a:rPr>
                        <a:t>1.3</a:t>
                      </a:r>
                      <a:r>
                        <a:rPr lang="hu-HU" sz="800" dirty="0">
                          <a:effectLst/>
                        </a:rPr>
                        <a:t>·10</a:t>
                      </a:r>
                      <a:r>
                        <a:rPr lang="hu-HU" sz="800" baseline="30000" dirty="0">
                          <a:effectLst/>
                        </a:rPr>
                        <a:t>-13</a:t>
                      </a:r>
                      <a:endParaRPr lang="hu-HU"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r>
            </a:tbl>
          </a:graphicData>
        </a:graphic>
      </p:graphicFrame>
      <p:pic>
        <p:nvPicPr>
          <p:cNvPr id="19" name="Picture 1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5" y="5086348"/>
            <a:ext cx="1741805" cy="1439545"/>
          </a:xfrm>
          <a:prstGeom prst="rect">
            <a:avLst/>
          </a:prstGeom>
          <a:noFill/>
          <a:ln>
            <a:noFill/>
          </a:ln>
        </p:spPr>
      </p:pic>
      <p:pic>
        <p:nvPicPr>
          <p:cNvPr id="20" name="Picture 1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980" y="5097088"/>
            <a:ext cx="1741170" cy="1439545"/>
          </a:xfrm>
          <a:prstGeom prst="rect">
            <a:avLst/>
          </a:prstGeom>
          <a:noFill/>
          <a:ln>
            <a:noFill/>
          </a:ln>
        </p:spPr>
      </p:pic>
      <p:pic>
        <p:nvPicPr>
          <p:cNvPr id="21" name="Picture 2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0112" y="5097089"/>
            <a:ext cx="1758950" cy="1439545"/>
          </a:xfrm>
          <a:prstGeom prst="rect">
            <a:avLst/>
          </a:prstGeom>
          <a:noFill/>
          <a:ln>
            <a:noFill/>
          </a:ln>
        </p:spPr>
      </p:pic>
      <p:pic>
        <p:nvPicPr>
          <p:cNvPr id="22" name="Picture 2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0033" y="1826269"/>
            <a:ext cx="2004695" cy="1331595"/>
          </a:xfrm>
          <a:prstGeom prst="rect">
            <a:avLst/>
          </a:prstGeom>
          <a:noFill/>
          <a:ln>
            <a:noFill/>
          </a:ln>
        </p:spPr>
      </p:pic>
      <p:pic>
        <p:nvPicPr>
          <p:cNvPr id="23" name="Picture 22"/>
          <p:cNvPicPr/>
          <p:nvPr/>
        </p:nvPicPr>
        <p:blipFill rotWithShape="1">
          <a:blip r:embed="rId8" cstate="print">
            <a:extLst>
              <a:ext uri="{28A0092B-C50C-407E-A947-70E740481C1C}">
                <a14:useLocalDpi xmlns:a14="http://schemas.microsoft.com/office/drawing/2010/main" val="0"/>
              </a:ext>
            </a:extLst>
          </a:blip>
          <a:srcRect t="1181"/>
          <a:stretch>
            <a:fillRect/>
          </a:stretch>
        </p:blipFill>
        <p:spPr bwMode="auto">
          <a:xfrm>
            <a:off x="6864727" y="1826268"/>
            <a:ext cx="2049780" cy="1331595"/>
          </a:xfrm>
          <a:prstGeom prst="rect">
            <a:avLst/>
          </a:prstGeom>
          <a:noFill/>
          <a:ln>
            <a:noFill/>
          </a:ln>
        </p:spPr>
      </p:pic>
      <p:sp>
        <p:nvSpPr>
          <p:cNvPr id="18" name="Textfeld 11"/>
          <p:cNvSpPr txBox="1"/>
          <p:nvPr/>
        </p:nvSpPr>
        <p:spPr>
          <a:xfrm>
            <a:off x="15343" y="6536634"/>
            <a:ext cx="6858000" cy="215444"/>
          </a:xfrm>
          <a:prstGeom prst="rect">
            <a:avLst/>
          </a:prstGeom>
          <a:noFill/>
        </p:spPr>
        <p:txBody>
          <a:bodyPr wrap="square" rtlCol="0">
            <a:spAutoFit/>
          </a:bodyPr>
          <a:lstStyle/>
          <a:p>
            <a:pPr eaLnBrk="0" fontAlgn="base" hangingPunct="0">
              <a:spcBef>
                <a:spcPct val="0"/>
              </a:spcBef>
              <a:spcAft>
                <a:spcPct val="0"/>
              </a:spcAft>
              <a:defRPr/>
            </a:pPr>
            <a:r>
              <a:rPr lang="hu-HU" sz="800" b="1" dirty="0" smtClean="0">
                <a:solidFill>
                  <a:prstClr val="white">
                    <a:lumMod val="50000"/>
                  </a:prstClr>
                </a:solidFill>
                <a:latin typeface="Century Gothic" panose="020B0502020202020204" pitchFamily="34" charset="0"/>
              </a:rPr>
              <a:t>Izvor: </a:t>
            </a:r>
            <a:r>
              <a:rPr lang="hu-HU" sz="800" b="1" dirty="0" smtClean="0">
                <a:solidFill>
                  <a:srgbClr val="29282C"/>
                </a:solidFill>
                <a:latin typeface="Century Gothic" panose="020B0502020202020204" pitchFamily="34" charset="0"/>
                <a:cs typeface="Arial" panose="020B0604020202020204" pitchFamily="34" charset="0"/>
              </a:rPr>
              <a:t>Balázs NAGY</a:t>
            </a:r>
            <a:r>
              <a:rPr lang="hu-HU" sz="800" b="1" baseline="0" dirty="0" smtClean="0">
                <a:solidFill>
                  <a:srgbClr val="29282C"/>
                </a:solidFill>
                <a:latin typeface="Century Gothic" panose="020B0502020202020204" pitchFamily="34" charset="0"/>
                <a:cs typeface="Arial" panose="020B0604020202020204" pitchFamily="34" charset="0"/>
              </a:rPr>
              <a:t> </a:t>
            </a:r>
            <a:r>
              <a:rPr lang="hu-HU" sz="800" b="0" baseline="0" dirty="0" smtClean="0">
                <a:solidFill>
                  <a:srgbClr val="29282C"/>
                </a:solidFill>
                <a:latin typeface="Century Gothic" panose="020B0502020202020204" pitchFamily="34" charset="0"/>
                <a:cs typeface="Arial" panose="020B0604020202020204" pitchFamily="34" charset="0"/>
              </a:rPr>
              <a:t>Budapest University of Technology and Economics </a:t>
            </a:r>
            <a:r>
              <a:rPr lang="hu-HU" sz="800" dirty="0" smtClean="0">
                <a:solidFill>
                  <a:srgbClr val="29282C"/>
                </a:solidFill>
                <a:latin typeface="Century Gothic" panose="020B0502020202020204" pitchFamily="34" charset="0"/>
                <a:cs typeface="Arial" panose="020B0604020202020204" pitchFamily="34" charset="0"/>
              </a:rPr>
              <a:t>      </a:t>
            </a:r>
            <a:fld id="{2A109C6E-CE2F-4795-A9E8-578F8A8A866F}" type="slidenum">
              <a:rPr lang="hu-HU" sz="800" dirty="0" smtClean="0">
                <a:solidFill>
                  <a:srgbClr val="29282C"/>
                </a:solidFill>
                <a:latin typeface="Century Gothic" panose="020B0502020202020204" pitchFamily="34" charset="0"/>
                <a:cs typeface="Arial" panose="020B0604020202020204" pitchFamily="34" charset="0"/>
              </a:rPr>
              <a:t>67</a:t>
            </a:fld>
            <a:r>
              <a:rPr lang="hu-HU" sz="800" dirty="0" smtClean="0">
                <a:solidFill>
                  <a:srgbClr val="29282C"/>
                </a:solidFill>
                <a:latin typeface="Century Gothic" panose="020B0502020202020204" pitchFamily="34" charset="0"/>
                <a:cs typeface="Arial" panose="020B0604020202020204" pitchFamily="34" charset="0"/>
              </a:rPr>
              <a:t>  </a:t>
            </a:r>
            <a:endParaRPr lang="hu-HU" sz="800" dirty="0">
              <a:solidFill>
                <a:srgbClr val="29282C"/>
              </a:solidFill>
              <a:latin typeface="Century Gothic" panose="020B0502020202020204" pitchFamily="34" charset="0"/>
              <a:cs typeface="Arial" panose="020B0604020202020204" pitchFamily="34" charset="0"/>
            </a:endParaRPr>
          </a:p>
        </p:txBody>
      </p:sp>
      <p:sp>
        <p:nvSpPr>
          <p:cNvPr id="24" name="TextBox 23"/>
          <p:cNvSpPr txBox="1"/>
          <p:nvPr/>
        </p:nvSpPr>
        <p:spPr>
          <a:xfrm>
            <a:off x="0" y="34838"/>
            <a:ext cx="4884671" cy="261610"/>
          </a:xfrm>
          <a:prstGeom prst="rect">
            <a:avLst/>
          </a:prstGeom>
          <a:noFill/>
        </p:spPr>
        <p:txBody>
          <a:bodyPr wrap="none" rtlCol="0">
            <a:spAutoFit/>
          </a:bodyPr>
          <a:lstStyle/>
          <a:p>
            <a:r>
              <a:rPr lang="hu-HU" sz="1100" dirty="0" err="1" smtClean="0"/>
              <a:t>Multidimensional</a:t>
            </a:r>
            <a:r>
              <a:rPr lang="hu-HU" sz="1100" dirty="0" smtClean="0"/>
              <a:t> Hygrothermal</a:t>
            </a:r>
            <a:r>
              <a:rPr lang="hu-HU" sz="1100" baseline="0" dirty="0" smtClean="0"/>
              <a:t> </a:t>
            </a:r>
            <a:r>
              <a:rPr lang="hu-HU" sz="1100" baseline="0" dirty="0" err="1" smtClean="0"/>
              <a:t>Analysis</a:t>
            </a:r>
            <a:r>
              <a:rPr lang="hu-HU" sz="1100" baseline="0" dirty="0" smtClean="0"/>
              <a:t> of </a:t>
            </a:r>
            <a:r>
              <a:rPr lang="hu-HU" sz="1100" baseline="0" dirty="0" err="1" smtClean="0"/>
              <a:t>Complex</a:t>
            </a:r>
            <a:r>
              <a:rPr lang="hu-HU" sz="1100" baseline="0" dirty="0" smtClean="0"/>
              <a:t> Building </a:t>
            </a:r>
            <a:r>
              <a:rPr lang="hu-HU" sz="1100" baseline="0" dirty="0" err="1" smtClean="0"/>
              <a:t>Constructions</a:t>
            </a:r>
            <a:endParaRPr lang="hu-HU" sz="11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63689" y="20922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hu-HU"/>
          </a:p>
        </p:txBody>
      </p:sp>
      <p:graphicFrame>
        <p:nvGraphicFramePr>
          <p:cNvPr id="5" name="Object 4"/>
          <p:cNvGraphicFramePr>
            <a:graphicFrameLocks noChangeAspect="1"/>
          </p:cNvGraphicFramePr>
          <p:nvPr/>
        </p:nvGraphicFramePr>
        <p:xfrm>
          <a:off x="961257" y="1785021"/>
          <a:ext cx="3528392" cy="2210663"/>
        </p:xfrm>
        <a:graphic>
          <a:graphicData uri="http://schemas.openxmlformats.org/presentationml/2006/ole">
            <mc:AlternateContent xmlns:mc="http://schemas.openxmlformats.org/markup-compatibility/2006">
              <mc:Choice xmlns:v="urn:schemas-microsoft-com:vml" Requires="v">
                <p:oleObj spid="_x0000_s1183" name="Bitmap Image" r:id="rId3" imgW="8585200" imgH="5359400" progId="Paint.Picture">
                  <p:embed/>
                </p:oleObj>
              </mc:Choice>
              <mc:Fallback>
                <p:oleObj name="Bitmap Image" r:id="rId3" imgW="8585200" imgH="5359400" progId="Paint.Picture">
                  <p:embed/>
                  <p:pic>
                    <p:nvPicPr>
                      <p:cNvPr id="0" name="Picture 11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257" y="1785021"/>
                        <a:ext cx="3528392" cy="2210663"/>
                      </a:xfrm>
                      <a:prstGeom prst="rect">
                        <a:avLst/>
                      </a:prstGeom>
                      <a:noFill/>
                    </p:spPr>
                  </p:pic>
                </p:oleObj>
              </mc:Fallback>
            </mc:AlternateContent>
          </a:graphicData>
        </a:graphic>
      </p:graphicFrame>
      <p:sp>
        <p:nvSpPr>
          <p:cNvPr id="6" name="Rectangle 4"/>
          <p:cNvSpPr>
            <a:spLocks noChangeArrowheads="1"/>
          </p:cNvSpPr>
          <p:nvPr/>
        </p:nvSpPr>
        <p:spPr bwMode="auto">
          <a:xfrm>
            <a:off x="4572001" y="213864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hu-HU"/>
          </a:p>
        </p:txBody>
      </p:sp>
      <p:graphicFrame>
        <p:nvGraphicFramePr>
          <p:cNvPr id="7" name="Object 6"/>
          <p:cNvGraphicFramePr>
            <a:graphicFrameLocks noChangeAspect="1"/>
          </p:cNvGraphicFramePr>
          <p:nvPr/>
        </p:nvGraphicFramePr>
        <p:xfrm>
          <a:off x="4932040" y="1805296"/>
          <a:ext cx="3292494" cy="2107196"/>
        </p:xfrm>
        <a:graphic>
          <a:graphicData uri="http://schemas.openxmlformats.org/presentationml/2006/ole">
            <mc:AlternateContent xmlns:mc="http://schemas.openxmlformats.org/markup-compatibility/2006">
              <mc:Choice xmlns:v="urn:schemas-microsoft-com:vml" Requires="v">
                <p:oleObj spid="_x0000_s1184" name="Bitmap Image" r:id="rId5" imgW="8528050" imgH="5422900" progId="Paint.Picture">
                  <p:embed/>
                </p:oleObj>
              </mc:Choice>
              <mc:Fallback>
                <p:oleObj name="Bitmap Image" r:id="rId5" imgW="8528050" imgH="5422900" progId="Paint.Picture">
                  <p:embed/>
                  <p:pic>
                    <p:nvPicPr>
                      <p:cNvPr id="0" name="Picture 11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1805296"/>
                        <a:ext cx="3292494" cy="2107196"/>
                      </a:xfrm>
                      <a:prstGeom prst="rect">
                        <a:avLst/>
                      </a:prstGeom>
                      <a:noFill/>
                    </p:spPr>
                  </p:pic>
                </p:oleObj>
              </mc:Fallback>
            </mc:AlternateContent>
          </a:graphicData>
        </a:graphic>
      </p:graphicFrame>
      <p:graphicFrame>
        <p:nvGraphicFramePr>
          <p:cNvPr id="9" name="Object 8"/>
          <p:cNvGraphicFramePr>
            <a:graphicFrameLocks noChangeAspect="1"/>
          </p:cNvGraphicFramePr>
          <p:nvPr/>
        </p:nvGraphicFramePr>
        <p:xfrm>
          <a:off x="323529" y="4854916"/>
          <a:ext cx="2660650" cy="927100"/>
        </p:xfrm>
        <a:graphic>
          <a:graphicData uri="http://schemas.openxmlformats.org/presentationml/2006/ole">
            <mc:AlternateContent xmlns:mc="http://schemas.openxmlformats.org/markup-compatibility/2006">
              <mc:Choice xmlns:v="urn:schemas-microsoft-com:vml" Requires="v">
                <p:oleObj spid="_x0000_s1185" name="Bitmap Image" r:id="rId7" imgW="10318750" imgH="3638550" progId="Paint.Picture">
                  <p:embed/>
                </p:oleObj>
              </mc:Choice>
              <mc:Fallback>
                <p:oleObj name="Bitmap Image" r:id="rId7" imgW="10318750" imgH="3638550" progId="Paint.Picture">
                  <p:embed/>
                  <p:pic>
                    <p:nvPicPr>
                      <p:cNvPr id="0" name="Picture 11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9" y="4854916"/>
                        <a:ext cx="2660650" cy="92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8"/>
          <p:cNvSpPr>
            <a:spLocks noChangeArrowheads="1"/>
          </p:cNvSpPr>
          <p:nvPr/>
        </p:nvSpPr>
        <p:spPr bwMode="auto">
          <a:xfrm>
            <a:off x="5364088" y="416121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hu-HU"/>
          </a:p>
        </p:txBody>
      </p:sp>
      <p:graphicFrame>
        <p:nvGraphicFramePr>
          <p:cNvPr id="11" name="Object 10"/>
          <p:cNvGraphicFramePr>
            <a:graphicFrameLocks noChangeAspect="1"/>
          </p:cNvGraphicFramePr>
          <p:nvPr/>
        </p:nvGraphicFramePr>
        <p:xfrm>
          <a:off x="3275856" y="4783766"/>
          <a:ext cx="2660650" cy="1022350"/>
        </p:xfrm>
        <a:graphic>
          <a:graphicData uri="http://schemas.openxmlformats.org/presentationml/2006/ole">
            <mc:AlternateContent xmlns:mc="http://schemas.openxmlformats.org/markup-compatibility/2006">
              <mc:Choice xmlns:v="urn:schemas-microsoft-com:vml" Requires="v">
                <p:oleObj spid="_x0000_s1186" name="Bitmap Image" r:id="rId9" imgW="8731250" imgH="3333750" progId="Paint.Picture">
                  <p:embed/>
                </p:oleObj>
              </mc:Choice>
              <mc:Fallback>
                <p:oleObj name="Bitmap Image" r:id="rId9" imgW="8731250" imgH="3333750" progId="Paint.Picture">
                  <p:embed/>
                  <p:pic>
                    <p:nvPicPr>
                      <p:cNvPr id="0" name="Picture 112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5856" y="4783766"/>
                        <a:ext cx="2660650" cy="102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6139328" y="4796466"/>
          <a:ext cx="2667000" cy="996950"/>
        </p:xfrm>
        <a:graphic>
          <a:graphicData uri="http://schemas.openxmlformats.org/presentationml/2006/ole">
            <mc:AlternateContent xmlns:mc="http://schemas.openxmlformats.org/markup-compatibility/2006">
              <mc:Choice xmlns:v="urn:schemas-microsoft-com:vml" Requires="v">
                <p:oleObj spid="_x0000_s1187" name="Bitmap Image" r:id="rId11" imgW="11449050" imgH="4565650" progId="Paint.Picture">
                  <p:embed/>
                </p:oleObj>
              </mc:Choice>
              <mc:Fallback>
                <p:oleObj name="Bitmap Image" r:id="rId11" imgW="11449050" imgH="4565650" progId="Paint.Picture">
                  <p:embed/>
                  <p:pic>
                    <p:nvPicPr>
                      <p:cNvPr id="0" name="Picture 11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9328" y="4796466"/>
                        <a:ext cx="2667000"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Content Placeholder 2"/>
          <p:cNvSpPr txBox="1"/>
          <p:nvPr/>
        </p:nvSpPr>
        <p:spPr>
          <a:xfrm>
            <a:off x="251521" y="1264643"/>
            <a:ext cx="4824536" cy="10407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hu-HU" sz="2000" b="1" dirty="0" smtClean="0"/>
              <a:t>3) </a:t>
            </a:r>
            <a:r>
              <a:rPr lang="hu-HU" sz="2000" b="1" dirty="0" err="1" smtClean="0"/>
              <a:t>Boundary</a:t>
            </a:r>
            <a:r>
              <a:rPr lang="hu-HU" sz="2000" b="1" dirty="0" smtClean="0"/>
              <a:t> </a:t>
            </a:r>
            <a:r>
              <a:rPr lang="hu-HU" sz="2000" b="1" dirty="0" err="1" smtClean="0"/>
              <a:t>conditions</a:t>
            </a:r>
            <a:r>
              <a:rPr lang="hu-HU" sz="2000" b="1" dirty="0"/>
              <a:t> </a:t>
            </a:r>
            <a:r>
              <a:rPr lang="hu-HU" sz="2000" b="1" dirty="0" err="1" smtClean="0"/>
              <a:t>based</a:t>
            </a:r>
            <a:r>
              <a:rPr lang="hu-HU" sz="2000" b="1" dirty="0" smtClean="0"/>
              <a:t> </a:t>
            </a:r>
            <a:r>
              <a:rPr lang="hu-HU" sz="2000" b="1" dirty="0" err="1" smtClean="0"/>
              <a:t>on</a:t>
            </a:r>
            <a:r>
              <a:rPr lang="hu-HU" sz="2000" b="1" dirty="0" smtClean="0"/>
              <a:t> </a:t>
            </a:r>
            <a:r>
              <a:rPr lang="hu-HU" sz="2000" b="1" dirty="0" err="1" smtClean="0"/>
              <a:t>weather</a:t>
            </a:r>
            <a:endParaRPr lang="hu-HU" sz="1400" dirty="0" smtClean="0"/>
          </a:p>
          <a:p>
            <a:pPr marL="0" indent="0">
              <a:buFont typeface="Arial" panose="020B0604020202020204" pitchFamily="34" charset="0"/>
              <a:buNone/>
            </a:pPr>
            <a:endParaRPr lang="hu-HU" sz="2000" dirty="0"/>
          </a:p>
        </p:txBody>
      </p:sp>
      <p:sp>
        <p:nvSpPr>
          <p:cNvPr id="17" name="TextBox 16"/>
          <p:cNvSpPr txBox="1"/>
          <p:nvPr/>
        </p:nvSpPr>
        <p:spPr>
          <a:xfrm>
            <a:off x="1077790" y="3944885"/>
            <a:ext cx="3528392" cy="276999"/>
          </a:xfrm>
          <a:prstGeom prst="rect">
            <a:avLst/>
          </a:prstGeom>
          <a:noFill/>
        </p:spPr>
        <p:txBody>
          <a:bodyPr wrap="square" rtlCol="0">
            <a:spAutoFit/>
          </a:bodyPr>
          <a:lstStyle/>
          <a:p>
            <a:pPr algn="ctr"/>
            <a:r>
              <a:rPr lang="hu-HU" sz="1200" dirty="0" err="1" smtClean="0"/>
              <a:t>Hourly</a:t>
            </a:r>
            <a:r>
              <a:rPr lang="hu-HU" sz="1200" dirty="0" smtClean="0"/>
              <a:t> </a:t>
            </a:r>
            <a:r>
              <a:rPr lang="hu-HU" sz="1200" dirty="0" err="1" smtClean="0"/>
              <a:t>based</a:t>
            </a:r>
            <a:r>
              <a:rPr lang="hu-HU" sz="1200" dirty="0" smtClean="0"/>
              <a:t> </a:t>
            </a:r>
            <a:r>
              <a:rPr lang="hu-HU" sz="1200" dirty="0" err="1" smtClean="0"/>
              <a:t>external</a:t>
            </a:r>
            <a:r>
              <a:rPr lang="hu-HU" sz="1200" dirty="0" smtClean="0"/>
              <a:t> </a:t>
            </a:r>
            <a:r>
              <a:rPr lang="hu-HU" sz="1200" dirty="0" err="1" smtClean="0"/>
              <a:t>temperature</a:t>
            </a:r>
            <a:endParaRPr lang="hu-HU" sz="1200" dirty="0"/>
          </a:p>
        </p:txBody>
      </p:sp>
      <p:sp>
        <p:nvSpPr>
          <p:cNvPr id="18" name="TextBox 17"/>
          <p:cNvSpPr txBox="1"/>
          <p:nvPr/>
        </p:nvSpPr>
        <p:spPr>
          <a:xfrm>
            <a:off x="4860033" y="3948525"/>
            <a:ext cx="3528392" cy="276999"/>
          </a:xfrm>
          <a:prstGeom prst="rect">
            <a:avLst/>
          </a:prstGeom>
          <a:noFill/>
        </p:spPr>
        <p:txBody>
          <a:bodyPr wrap="square" rtlCol="0">
            <a:spAutoFit/>
          </a:bodyPr>
          <a:lstStyle/>
          <a:p>
            <a:pPr algn="ctr"/>
            <a:r>
              <a:rPr lang="hu-HU" sz="1200" dirty="0" err="1" smtClean="0"/>
              <a:t>Hourly</a:t>
            </a:r>
            <a:r>
              <a:rPr lang="hu-HU" sz="1200" dirty="0" smtClean="0"/>
              <a:t> </a:t>
            </a:r>
            <a:r>
              <a:rPr lang="hu-HU" sz="1200" dirty="0" err="1" smtClean="0"/>
              <a:t>based</a:t>
            </a:r>
            <a:r>
              <a:rPr lang="hu-HU" sz="1200" dirty="0" smtClean="0"/>
              <a:t> </a:t>
            </a:r>
            <a:r>
              <a:rPr lang="hu-HU" sz="1200" dirty="0" err="1" smtClean="0"/>
              <a:t>external</a:t>
            </a:r>
            <a:r>
              <a:rPr lang="hu-HU" sz="1200" dirty="0" smtClean="0"/>
              <a:t> </a:t>
            </a:r>
            <a:r>
              <a:rPr lang="hu-HU" sz="1200" dirty="0" err="1" smtClean="0"/>
              <a:t>relative</a:t>
            </a:r>
            <a:r>
              <a:rPr lang="hu-HU" sz="1200" dirty="0" smtClean="0"/>
              <a:t> </a:t>
            </a:r>
            <a:r>
              <a:rPr lang="hu-HU" sz="1200" dirty="0" err="1" smtClean="0"/>
              <a:t>humidity</a:t>
            </a:r>
            <a:endParaRPr lang="hu-HU" sz="1200" dirty="0"/>
          </a:p>
        </p:txBody>
      </p:sp>
      <p:sp>
        <p:nvSpPr>
          <p:cNvPr id="19" name="TextBox 18"/>
          <p:cNvSpPr txBox="1"/>
          <p:nvPr/>
        </p:nvSpPr>
        <p:spPr>
          <a:xfrm>
            <a:off x="316106" y="5856033"/>
            <a:ext cx="2736304" cy="276999"/>
          </a:xfrm>
          <a:prstGeom prst="rect">
            <a:avLst/>
          </a:prstGeom>
          <a:noFill/>
        </p:spPr>
        <p:txBody>
          <a:bodyPr wrap="square" rtlCol="0">
            <a:spAutoFit/>
          </a:bodyPr>
          <a:lstStyle/>
          <a:p>
            <a:pPr algn="ctr"/>
            <a:r>
              <a:rPr lang="hu-HU" sz="1200" dirty="0" err="1" smtClean="0"/>
              <a:t>Radiation</a:t>
            </a:r>
            <a:endParaRPr lang="hu-HU" sz="1200" dirty="0"/>
          </a:p>
        </p:txBody>
      </p:sp>
      <p:sp>
        <p:nvSpPr>
          <p:cNvPr id="20" name="TextBox 19"/>
          <p:cNvSpPr txBox="1"/>
          <p:nvPr/>
        </p:nvSpPr>
        <p:spPr>
          <a:xfrm>
            <a:off x="3203849" y="5856032"/>
            <a:ext cx="2736304" cy="276999"/>
          </a:xfrm>
          <a:prstGeom prst="rect">
            <a:avLst/>
          </a:prstGeom>
          <a:noFill/>
        </p:spPr>
        <p:txBody>
          <a:bodyPr wrap="square" rtlCol="0">
            <a:spAutoFit/>
          </a:bodyPr>
          <a:lstStyle/>
          <a:p>
            <a:pPr algn="ctr"/>
            <a:r>
              <a:rPr lang="hu-HU" sz="1200" dirty="0" err="1" smtClean="0"/>
              <a:t>Wind</a:t>
            </a:r>
            <a:r>
              <a:rPr lang="hu-HU" sz="1200" dirty="0" smtClean="0"/>
              <a:t> </a:t>
            </a:r>
            <a:r>
              <a:rPr lang="hu-HU" sz="1200" dirty="0" err="1" smtClean="0"/>
              <a:t>speed</a:t>
            </a:r>
            <a:r>
              <a:rPr lang="hu-HU" sz="1200" dirty="0" smtClean="0"/>
              <a:t> and </a:t>
            </a:r>
            <a:r>
              <a:rPr lang="hu-HU" sz="1200" dirty="0" err="1" smtClean="0"/>
              <a:t>direction</a:t>
            </a:r>
            <a:endParaRPr lang="hu-HU" sz="1200" dirty="0"/>
          </a:p>
        </p:txBody>
      </p:sp>
      <p:sp>
        <p:nvSpPr>
          <p:cNvPr id="21" name="TextBox 20"/>
          <p:cNvSpPr txBox="1"/>
          <p:nvPr/>
        </p:nvSpPr>
        <p:spPr>
          <a:xfrm>
            <a:off x="6198305" y="5817423"/>
            <a:ext cx="2736304" cy="276999"/>
          </a:xfrm>
          <a:prstGeom prst="rect">
            <a:avLst/>
          </a:prstGeom>
          <a:noFill/>
        </p:spPr>
        <p:txBody>
          <a:bodyPr wrap="square" rtlCol="0">
            <a:spAutoFit/>
          </a:bodyPr>
          <a:lstStyle/>
          <a:p>
            <a:pPr algn="ctr"/>
            <a:r>
              <a:rPr lang="hu-HU" sz="1200" dirty="0" err="1" smtClean="0"/>
              <a:t>Precipitation</a:t>
            </a:r>
            <a:endParaRPr lang="hu-HU" sz="1200" dirty="0"/>
          </a:p>
        </p:txBody>
      </p:sp>
      <p:sp>
        <p:nvSpPr>
          <p:cNvPr id="22" name="TextBox 21"/>
          <p:cNvSpPr txBox="1"/>
          <p:nvPr/>
        </p:nvSpPr>
        <p:spPr>
          <a:xfrm>
            <a:off x="316107" y="4506825"/>
            <a:ext cx="3071675" cy="307777"/>
          </a:xfrm>
          <a:prstGeom prst="rect">
            <a:avLst/>
          </a:prstGeom>
          <a:noFill/>
        </p:spPr>
        <p:txBody>
          <a:bodyPr wrap="none" rtlCol="0">
            <a:spAutoFit/>
          </a:bodyPr>
          <a:lstStyle/>
          <a:p>
            <a:r>
              <a:rPr lang="hu-HU" sz="1400" dirty="0" smtClean="0"/>
              <a:t>In </a:t>
            </a:r>
            <a:r>
              <a:rPr lang="hu-HU" sz="1400" dirty="0" err="1" smtClean="0"/>
              <a:t>Dynamic</a:t>
            </a:r>
            <a:r>
              <a:rPr lang="hu-HU" sz="1400" dirty="0" smtClean="0"/>
              <a:t> </a:t>
            </a:r>
            <a:r>
              <a:rPr lang="hu-HU" sz="1400" dirty="0" err="1" smtClean="0"/>
              <a:t>simulations</a:t>
            </a:r>
            <a:r>
              <a:rPr lang="hu-HU" sz="1400" dirty="0" smtClean="0"/>
              <a:t>, </a:t>
            </a:r>
            <a:r>
              <a:rPr lang="hu-HU" sz="1400" dirty="0" err="1" smtClean="0"/>
              <a:t>additionally</a:t>
            </a:r>
            <a:r>
              <a:rPr lang="hu-HU" sz="1400" dirty="0" smtClean="0"/>
              <a:t>:</a:t>
            </a:r>
            <a:endParaRPr lang="hu-HU" sz="1400" dirty="0"/>
          </a:p>
        </p:txBody>
      </p:sp>
      <p:sp>
        <p:nvSpPr>
          <p:cNvPr id="23" name="TextBox 22"/>
          <p:cNvSpPr txBox="1"/>
          <p:nvPr/>
        </p:nvSpPr>
        <p:spPr>
          <a:xfrm rot="16200000">
            <a:off x="492916" y="2529192"/>
            <a:ext cx="1152126" cy="215444"/>
          </a:xfrm>
          <a:prstGeom prst="rect">
            <a:avLst/>
          </a:prstGeom>
          <a:solidFill>
            <a:schemeClr val="bg1"/>
          </a:solidFill>
        </p:spPr>
        <p:txBody>
          <a:bodyPr wrap="square" rtlCol="0">
            <a:spAutoFit/>
          </a:bodyPr>
          <a:lstStyle/>
          <a:p>
            <a:pPr algn="ctr"/>
            <a:r>
              <a:rPr lang="hu-HU" sz="800" b="1" dirty="0" smtClean="0"/>
              <a:t>Hőmérséklet </a:t>
            </a:r>
            <a:r>
              <a:rPr lang="hu-HU" sz="800" b="1" dirty="0" smtClean="0">
                <a:latin typeface="+mj-lt"/>
              </a:rPr>
              <a:t>[</a:t>
            </a:r>
            <a:r>
              <a:rPr lang="hu-HU" sz="800" b="1" dirty="0" smtClean="0">
                <a:latin typeface="+mj-lt"/>
                <a:cs typeface="Times New Roman" panose="02020603050405020304" pitchFamily="18" charset="0"/>
              </a:rPr>
              <a:t>°C]</a:t>
            </a:r>
            <a:endParaRPr lang="hu-HU" sz="800" b="1" dirty="0">
              <a:latin typeface="+mj-lt"/>
            </a:endParaRPr>
          </a:p>
        </p:txBody>
      </p:sp>
      <p:sp>
        <p:nvSpPr>
          <p:cNvPr id="24" name="TextBox 23"/>
          <p:cNvSpPr txBox="1"/>
          <p:nvPr/>
        </p:nvSpPr>
        <p:spPr>
          <a:xfrm rot="16200000">
            <a:off x="4211980" y="2467637"/>
            <a:ext cx="1584176" cy="338554"/>
          </a:xfrm>
          <a:prstGeom prst="rect">
            <a:avLst/>
          </a:prstGeom>
          <a:solidFill>
            <a:schemeClr val="bg1"/>
          </a:solidFill>
        </p:spPr>
        <p:txBody>
          <a:bodyPr wrap="square" rtlCol="0">
            <a:spAutoFit/>
          </a:bodyPr>
          <a:lstStyle/>
          <a:p>
            <a:pPr algn="ctr"/>
            <a:r>
              <a:rPr lang="hu-HU" sz="800" b="1" dirty="0" smtClean="0"/>
              <a:t>Relatív nedvességtartalom [1]</a:t>
            </a:r>
            <a:endParaRPr lang="hu-HU" sz="800" b="1" dirty="0">
              <a:latin typeface="+mj-lt"/>
            </a:endParaRPr>
          </a:p>
        </p:txBody>
      </p:sp>
      <p:sp>
        <p:nvSpPr>
          <p:cNvPr id="25" name="TextBox 24"/>
          <p:cNvSpPr txBox="1"/>
          <p:nvPr/>
        </p:nvSpPr>
        <p:spPr>
          <a:xfrm>
            <a:off x="3779912" y="3554665"/>
            <a:ext cx="648073" cy="215444"/>
          </a:xfrm>
          <a:prstGeom prst="rect">
            <a:avLst/>
          </a:prstGeom>
          <a:solidFill>
            <a:schemeClr val="bg1"/>
          </a:solidFill>
        </p:spPr>
        <p:txBody>
          <a:bodyPr wrap="square" rtlCol="0">
            <a:spAutoFit/>
          </a:bodyPr>
          <a:lstStyle/>
          <a:p>
            <a:pPr algn="ctr"/>
            <a:r>
              <a:rPr lang="hu-HU" sz="800" b="1" dirty="0" smtClean="0"/>
              <a:t>Idő [hét</a:t>
            </a:r>
            <a:r>
              <a:rPr lang="hu-HU" sz="800" b="1" dirty="0" smtClean="0">
                <a:latin typeface="+mj-lt"/>
                <a:cs typeface="Times New Roman" panose="02020603050405020304" pitchFamily="18" charset="0"/>
              </a:rPr>
              <a:t>]</a:t>
            </a:r>
            <a:endParaRPr lang="hu-HU" sz="800" b="1" dirty="0">
              <a:latin typeface="+mj-lt"/>
            </a:endParaRPr>
          </a:p>
        </p:txBody>
      </p:sp>
      <p:sp>
        <p:nvSpPr>
          <p:cNvPr id="26" name="TextBox 25"/>
          <p:cNvSpPr txBox="1"/>
          <p:nvPr/>
        </p:nvSpPr>
        <p:spPr>
          <a:xfrm>
            <a:off x="7562047" y="3499400"/>
            <a:ext cx="648073" cy="215444"/>
          </a:xfrm>
          <a:prstGeom prst="rect">
            <a:avLst/>
          </a:prstGeom>
          <a:solidFill>
            <a:schemeClr val="bg1"/>
          </a:solidFill>
        </p:spPr>
        <p:txBody>
          <a:bodyPr wrap="square" rtlCol="0">
            <a:spAutoFit/>
          </a:bodyPr>
          <a:lstStyle/>
          <a:p>
            <a:pPr algn="ctr"/>
            <a:r>
              <a:rPr lang="hu-HU" sz="800" b="1" dirty="0" smtClean="0"/>
              <a:t>Idő [hét</a:t>
            </a:r>
            <a:r>
              <a:rPr lang="hu-HU" sz="800" b="1" dirty="0" smtClean="0">
                <a:latin typeface="+mj-lt"/>
                <a:cs typeface="Times New Roman" panose="02020603050405020304" pitchFamily="18" charset="0"/>
              </a:rPr>
              <a:t>]</a:t>
            </a:r>
            <a:endParaRPr lang="hu-HU" sz="800" b="1" dirty="0">
              <a:latin typeface="+mj-lt"/>
            </a:endParaRPr>
          </a:p>
        </p:txBody>
      </p:sp>
      <p:sp>
        <p:nvSpPr>
          <p:cNvPr id="28" name="TextBox 27"/>
          <p:cNvSpPr txBox="1"/>
          <p:nvPr/>
        </p:nvSpPr>
        <p:spPr>
          <a:xfrm>
            <a:off x="2390116" y="5685694"/>
            <a:ext cx="648073" cy="215444"/>
          </a:xfrm>
          <a:prstGeom prst="rect">
            <a:avLst/>
          </a:prstGeom>
          <a:solidFill>
            <a:schemeClr val="bg1"/>
          </a:solidFill>
        </p:spPr>
        <p:txBody>
          <a:bodyPr wrap="square" rtlCol="0">
            <a:spAutoFit/>
          </a:bodyPr>
          <a:lstStyle/>
          <a:p>
            <a:pPr algn="ctr"/>
            <a:r>
              <a:rPr lang="hu-HU" sz="800" b="1" dirty="0" smtClean="0"/>
              <a:t>Idő [hét</a:t>
            </a:r>
            <a:r>
              <a:rPr lang="hu-HU" sz="800" b="1" dirty="0" smtClean="0">
                <a:latin typeface="+mj-lt"/>
                <a:cs typeface="Times New Roman" panose="02020603050405020304" pitchFamily="18" charset="0"/>
              </a:rPr>
              <a:t>]</a:t>
            </a:r>
            <a:endParaRPr lang="hu-HU" sz="800" b="1" dirty="0">
              <a:latin typeface="+mj-lt"/>
            </a:endParaRPr>
          </a:p>
        </p:txBody>
      </p:sp>
      <p:sp>
        <p:nvSpPr>
          <p:cNvPr id="29" name="TextBox 28"/>
          <p:cNvSpPr txBox="1"/>
          <p:nvPr/>
        </p:nvSpPr>
        <p:spPr>
          <a:xfrm>
            <a:off x="0" y="34838"/>
            <a:ext cx="4884671" cy="261610"/>
          </a:xfrm>
          <a:prstGeom prst="rect">
            <a:avLst/>
          </a:prstGeom>
          <a:noFill/>
        </p:spPr>
        <p:txBody>
          <a:bodyPr wrap="none" rtlCol="0">
            <a:spAutoFit/>
          </a:bodyPr>
          <a:lstStyle/>
          <a:p>
            <a:r>
              <a:rPr lang="hu-HU" sz="1100" dirty="0" err="1" smtClean="0"/>
              <a:t>Multidimensional</a:t>
            </a:r>
            <a:r>
              <a:rPr lang="hu-HU" sz="1100" dirty="0" smtClean="0"/>
              <a:t> Hygrothermal</a:t>
            </a:r>
            <a:r>
              <a:rPr lang="hu-HU" sz="1100" baseline="0" dirty="0" smtClean="0"/>
              <a:t> </a:t>
            </a:r>
            <a:r>
              <a:rPr lang="hu-HU" sz="1100" baseline="0" dirty="0" err="1" smtClean="0"/>
              <a:t>Analysis</a:t>
            </a:r>
            <a:r>
              <a:rPr lang="hu-HU" sz="1100" baseline="0" dirty="0" smtClean="0"/>
              <a:t> of </a:t>
            </a:r>
            <a:r>
              <a:rPr lang="hu-HU" sz="1100" baseline="0" dirty="0" err="1" smtClean="0"/>
              <a:t>Complex</a:t>
            </a:r>
            <a:r>
              <a:rPr lang="hu-HU" sz="1100" baseline="0" dirty="0" smtClean="0"/>
              <a:t> Building </a:t>
            </a:r>
            <a:r>
              <a:rPr lang="hu-HU" sz="1100" baseline="0" dirty="0" err="1" smtClean="0"/>
              <a:t>Constructions</a:t>
            </a:r>
            <a:endParaRPr lang="hu-HU" sz="1100" dirty="0"/>
          </a:p>
        </p:txBody>
      </p:sp>
      <p:sp>
        <p:nvSpPr>
          <p:cNvPr id="30" name="Title 1"/>
          <p:cNvSpPr>
            <a:spLocks noGrp="1"/>
          </p:cNvSpPr>
          <p:nvPr>
            <p:ph type="title"/>
          </p:nvPr>
        </p:nvSpPr>
        <p:spPr>
          <a:xfrm>
            <a:off x="696342" y="351717"/>
            <a:ext cx="6642720" cy="864000"/>
          </a:xfrm>
        </p:spPr>
        <p:txBody>
          <a:bodyPr>
            <a:noAutofit/>
          </a:bodyPr>
          <a:lstStyle/>
          <a:p>
            <a:r>
              <a:rPr lang="hu-HU" sz="2000" dirty="0" smtClean="0"/>
              <a:t>Hygrothermal performance of building </a:t>
            </a:r>
            <a:r>
              <a:rPr lang="hu-HU" sz="2000" dirty="0" err="1" smtClean="0"/>
              <a:t>constructions</a:t>
            </a:r>
            <a:endParaRPr lang="hu-HU" sz="2000" dirty="0"/>
          </a:p>
        </p:txBody>
      </p:sp>
      <p:sp>
        <p:nvSpPr>
          <p:cNvPr id="27" name="Textfeld 11"/>
          <p:cNvSpPr txBox="1"/>
          <p:nvPr/>
        </p:nvSpPr>
        <p:spPr>
          <a:xfrm>
            <a:off x="15343" y="6536634"/>
            <a:ext cx="6858000" cy="215444"/>
          </a:xfrm>
          <a:prstGeom prst="rect">
            <a:avLst/>
          </a:prstGeom>
          <a:noFill/>
        </p:spPr>
        <p:txBody>
          <a:bodyPr wrap="square" rtlCol="0">
            <a:spAutoFit/>
          </a:bodyPr>
          <a:lstStyle/>
          <a:p>
            <a:pPr eaLnBrk="0" fontAlgn="base" hangingPunct="0">
              <a:spcBef>
                <a:spcPct val="0"/>
              </a:spcBef>
              <a:spcAft>
                <a:spcPct val="0"/>
              </a:spcAft>
              <a:defRPr/>
            </a:pPr>
            <a:r>
              <a:rPr lang="hu-HU" sz="800" b="1" dirty="0" smtClean="0">
                <a:solidFill>
                  <a:prstClr val="white">
                    <a:lumMod val="50000"/>
                  </a:prstClr>
                </a:solidFill>
                <a:latin typeface="Century Gothic" panose="020B0502020202020204" pitchFamily="34" charset="0"/>
              </a:rPr>
              <a:t>Izvor: </a:t>
            </a:r>
            <a:r>
              <a:rPr lang="hu-HU" sz="800" b="1" dirty="0" smtClean="0">
                <a:solidFill>
                  <a:srgbClr val="29282C"/>
                </a:solidFill>
                <a:latin typeface="Century Gothic" panose="020B0502020202020204" pitchFamily="34" charset="0"/>
                <a:cs typeface="Arial" panose="020B0604020202020204" pitchFamily="34" charset="0"/>
              </a:rPr>
              <a:t>Balázs NAGY</a:t>
            </a:r>
            <a:r>
              <a:rPr lang="hu-HU" sz="800" b="1" baseline="0" dirty="0" smtClean="0">
                <a:solidFill>
                  <a:srgbClr val="29282C"/>
                </a:solidFill>
                <a:latin typeface="Century Gothic" panose="020B0502020202020204" pitchFamily="34" charset="0"/>
                <a:cs typeface="Arial" panose="020B0604020202020204" pitchFamily="34" charset="0"/>
              </a:rPr>
              <a:t> </a:t>
            </a:r>
            <a:r>
              <a:rPr lang="hu-HU" sz="800" b="0" baseline="0" dirty="0" smtClean="0">
                <a:solidFill>
                  <a:srgbClr val="29282C"/>
                </a:solidFill>
                <a:latin typeface="Century Gothic" panose="020B0502020202020204" pitchFamily="34" charset="0"/>
                <a:cs typeface="Arial" panose="020B0604020202020204" pitchFamily="34" charset="0"/>
              </a:rPr>
              <a:t>Budapest University of Technology and Economics </a:t>
            </a:r>
            <a:r>
              <a:rPr lang="hu-HU" sz="800" dirty="0" smtClean="0">
                <a:solidFill>
                  <a:srgbClr val="29282C"/>
                </a:solidFill>
                <a:latin typeface="Century Gothic" panose="020B0502020202020204" pitchFamily="34" charset="0"/>
                <a:cs typeface="Arial" panose="020B0604020202020204" pitchFamily="34" charset="0"/>
              </a:rPr>
              <a:t>      </a:t>
            </a:r>
            <a:fld id="{2A109C6E-CE2F-4795-A9E8-578F8A8A866F}" type="slidenum">
              <a:rPr lang="hu-HU" sz="800" dirty="0" smtClean="0">
                <a:solidFill>
                  <a:srgbClr val="29282C"/>
                </a:solidFill>
                <a:latin typeface="Century Gothic" panose="020B0502020202020204" pitchFamily="34" charset="0"/>
                <a:cs typeface="Arial" panose="020B0604020202020204" pitchFamily="34" charset="0"/>
              </a:rPr>
              <a:t>68</a:t>
            </a:fld>
            <a:r>
              <a:rPr lang="hu-HU" sz="800" dirty="0" smtClean="0">
                <a:solidFill>
                  <a:srgbClr val="29282C"/>
                </a:solidFill>
                <a:latin typeface="Century Gothic" panose="020B0502020202020204" pitchFamily="34" charset="0"/>
                <a:cs typeface="Arial" panose="020B0604020202020204" pitchFamily="34" charset="0"/>
              </a:rPr>
              <a:t>  </a:t>
            </a:r>
            <a:endParaRPr lang="hu-HU" sz="800" dirty="0">
              <a:solidFill>
                <a:srgbClr val="29282C"/>
              </a:solidFill>
              <a:latin typeface="Century Gothic" panose="020B0502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748" y="296448"/>
            <a:ext cx="8229600" cy="1143000"/>
          </a:xfrm>
        </p:spPr>
        <p:txBody>
          <a:bodyPr>
            <a:noAutofit/>
          </a:bodyPr>
          <a:lstStyle/>
          <a:p>
            <a:r>
              <a:rPr lang="hu-HU" sz="3200" dirty="0" err="1" smtClean="0"/>
              <a:t>Thermal</a:t>
            </a:r>
            <a:r>
              <a:rPr lang="hu-HU" sz="3200" dirty="0" smtClean="0"/>
              <a:t> </a:t>
            </a:r>
            <a:r>
              <a:rPr lang="hu-HU" sz="3200" dirty="0" err="1" smtClean="0"/>
              <a:t>transmittances</a:t>
            </a:r>
            <a:endParaRPr lang="hu-HU" sz="3200" dirty="0"/>
          </a:p>
        </p:txBody>
      </p:sp>
      <p:sp>
        <p:nvSpPr>
          <p:cNvPr id="4" name="Rectangle 2"/>
          <p:cNvSpPr>
            <a:spLocks noChangeArrowheads="1"/>
          </p:cNvSpPr>
          <p:nvPr/>
        </p:nvSpPr>
        <p:spPr bwMode="auto">
          <a:xfrm>
            <a:off x="1763689" y="20922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hu-HU"/>
          </a:p>
        </p:txBody>
      </p:sp>
      <p:sp>
        <p:nvSpPr>
          <p:cNvPr id="6" name="Rectangle 4"/>
          <p:cNvSpPr>
            <a:spLocks noChangeArrowheads="1"/>
          </p:cNvSpPr>
          <p:nvPr/>
        </p:nvSpPr>
        <p:spPr bwMode="auto">
          <a:xfrm>
            <a:off x="4572001" y="2138641"/>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hu-HU"/>
          </a:p>
        </p:txBody>
      </p:sp>
      <p:sp>
        <p:nvSpPr>
          <p:cNvPr id="10" name="Rectangle 8"/>
          <p:cNvSpPr>
            <a:spLocks noChangeArrowheads="1"/>
          </p:cNvSpPr>
          <p:nvPr/>
        </p:nvSpPr>
        <p:spPr bwMode="auto">
          <a:xfrm>
            <a:off x="5364088" y="416121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hu-HU"/>
          </a:p>
        </p:txBody>
      </p:sp>
      <p:sp>
        <p:nvSpPr>
          <p:cNvPr id="12" name="Rectangle 10"/>
          <p:cNvSpPr>
            <a:spLocks noChangeArrowheads="1"/>
          </p:cNvSpPr>
          <p:nvPr/>
        </p:nvSpPr>
        <p:spPr bwMode="auto">
          <a:xfrm>
            <a:off x="9645432" y="428965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hu-HU"/>
          </a:p>
        </p:txBody>
      </p:sp>
      <p:sp>
        <p:nvSpPr>
          <p:cNvPr id="16" name="Content Placeholder 2"/>
          <p:cNvSpPr txBox="1"/>
          <p:nvPr/>
        </p:nvSpPr>
        <p:spPr>
          <a:xfrm>
            <a:off x="251521" y="1264643"/>
            <a:ext cx="4824536" cy="10407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hu-HU" sz="2000" b="1" dirty="0" err="1" smtClean="0"/>
              <a:t>Steady-state</a:t>
            </a:r>
            <a:r>
              <a:rPr lang="hu-HU" sz="2000" b="1" dirty="0" smtClean="0"/>
              <a:t> HAM </a:t>
            </a:r>
            <a:r>
              <a:rPr lang="hu-HU" sz="2000" b="1" dirty="0" err="1" smtClean="0"/>
              <a:t>simulation</a:t>
            </a:r>
            <a:r>
              <a:rPr lang="hu-HU" sz="2000" b="1" dirty="0" smtClean="0"/>
              <a:t> </a:t>
            </a:r>
            <a:r>
              <a:rPr lang="hu-HU" sz="2000" b="1" dirty="0" err="1" smtClean="0"/>
              <a:t>results</a:t>
            </a:r>
            <a:endParaRPr lang="hu-HU" sz="1400" dirty="0" smtClean="0"/>
          </a:p>
        </p:txBody>
      </p:sp>
      <p:sp>
        <p:nvSpPr>
          <p:cNvPr id="17" name="TextBox 16"/>
          <p:cNvSpPr txBox="1"/>
          <p:nvPr/>
        </p:nvSpPr>
        <p:spPr>
          <a:xfrm>
            <a:off x="411313" y="3791243"/>
            <a:ext cx="4077176" cy="276999"/>
          </a:xfrm>
          <a:prstGeom prst="rect">
            <a:avLst/>
          </a:prstGeom>
          <a:noFill/>
        </p:spPr>
        <p:txBody>
          <a:bodyPr wrap="square" rtlCol="0">
            <a:spAutoFit/>
          </a:bodyPr>
          <a:lstStyle/>
          <a:p>
            <a:pPr algn="ctr"/>
            <a:r>
              <a:rPr lang="hu-HU" sz="1200" dirty="0" err="1" smtClean="0"/>
              <a:t>Monthly</a:t>
            </a:r>
            <a:r>
              <a:rPr lang="hu-HU" sz="1200" dirty="0" smtClean="0"/>
              <a:t> </a:t>
            </a:r>
            <a:r>
              <a:rPr lang="hu-HU" sz="1200" dirty="0" err="1" smtClean="0"/>
              <a:t>thermal</a:t>
            </a:r>
            <a:r>
              <a:rPr lang="hu-HU" sz="1200" dirty="0" smtClean="0"/>
              <a:t> </a:t>
            </a:r>
            <a:r>
              <a:rPr lang="hu-HU" sz="1200" dirty="0" err="1" smtClean="0"/>
              <a:t>transmittances</a:t>
            </a:r>
            <a:r>
              <a:rPr lang="hu-HU" sz="1200" dirty="0" smtClean="0"/>
              <a:t> </a:t>
            </a:r>
            <a:r>
              <a:rPr lang="hu-HU" sz="1200" dirty="0" err="1" smtClean="0"/>
              <a:t>by</a:t>
            </a:r>
            <a:r>
              <a:rPr lang="hu-HU" sz="1200" dirty="0" smtClean="0"/>
              <a:t> HAM </a:t>
            </a:r>
            <a:r>
              <a:rPr lang="hu-HU" sz="1200" dirty="0" err="1" smtClean="0"/>
              <a:t>simulations</a:t>
            </a:r>
            <a:endParaRPr lang="hu-HU" sz="1200" dirty="0"/>
          </a:p>
        </p:txBody>
      </p:sp>
      <p:sp>
        <p:nvSpPr>
          <p:cNvPr id="18" name="TextBox 17"/>
          <p:cNvSpPr txBox="1"/>
          <p:nvPr/>
        </p:nvSpPr>
        <p:spPr>
          <a:xfrm>
            <a:off x="4716018" y="3800101"/>
            <a:ext cx="4056704" cy="830997"/>
          </a:xfrm>
          <a:prstGeom prst="rect">
            <a:avLst/>
          </a:prstGeom>
          <a:noFill/>
        </p:spPr>
        <p:txBody>
          <a:bodyPr wrap="square" rtlCol="0">
            <a:spAutoFit/>
          </a:bodyPr>
          <a:lstStyle/>
          <a:p>
            <a:pPr algn="ctr"/>
            <a:r>
              <a:rPr lang="hu-HU" sz="1200" dirty="0" err="1" smtClean="0"/>
              <a:t>Thermal</a:t>
            </a:r>
            <a:r>
              <a:rPr lang="hu-HU" sz="1200" dirty="0" smtClean="0"/>
              <a:t> </a:t>
            </a:r>
            <a:r>
              <a:rPr lang="hu-HU" sz="1200" dirty="0" err="1" smtClean="0"/>
              <a:t>transmittance</a:t>
            </a:r>
            <a:r>
              <a:rPr lang="hu-HU" sz="1200" dirty="0" smtClean="0"/>
              <a:t> in </a:t>
            </a:r>
            <a:r>
              <a:rPr lang="hu-HU" sz="1200" dirty="0" err="1"/>
              <a:t>h</a:t>
            </a:r>
            <a:r>
              <a:rPr lang="hu-HU" sz="1200" dirty="0" err="1" smtClean="0"/>
              <a:t>eating</a:t>
            </a:r>
            <a:r>
              <a:rPr lang="hu-HU" sz="1200" dirty="0" smtClean="0"/>
              <a:t> </a:t>
            </a:r>
            <a:r>
              <a:rPr lang="hu-HU" sz="1200" dirty="0" err="1" smtClean="0"/>
              <a:t>season</a:t>
            </a:r>
            <a:r>
              <a:rPr lang="hu-HU" sz="1200" dirty="0" smtClean="0"/>
              <a:t> (november-</a:t>
            </a:r>
            <a:r>
              <a:rPr lang="hu-HU" sz="1200" dirty="0" err="1" smtClean="0"/>
              <a:t>march</a:t>
            </a:r>
            <a:r>
              <a:rPr lang="hu-HU" sz="1200" dirty="0" smtClean="0"/>
              <a:t>): </a:t>
            </a:r>
            <a:r>
              <a:rPr lang="hu-HU" sz="1200" dirty="0" err="1" smtClean="0"/>
              <a:t>Thermal</a:t>
            </a:r>
            <a:r>
              <a:rPr lang="hu-HU" sz="1200" dirty="0" smtClean="0"/>
              <a:t>, HAM </a:t>
            </a:r>
            <a:r>
              <a:rPr lang="hu-HU" sz="1200" dirty="0" err="1" smtClean="0"/>
              <a:t>without</a:t>
            </a:r>
            <a:r>
              <a:rPr lang="hu-HU" sz="1200" dirty="0" smtClean="0"/>
              <a:t> </a:t>
            </a:r>
            <a:r>
              <a:rPr lang="hu-HU" sz="1200" dirty="0" err="1" smtClean="0"/>
              <a:t>evaporative</a:t>
            </a:r>
            <a:r>
              <a:rPr lang="hu-HU" sz="1200" dirty="0" smtClean="0"/>
              <a:t> </a:t>
            </a:r>
            <a:r>
              <a:rPr lang="hu-HU" sz="1200" dirty="0" err="1" smtClean="0"/>
              <a:t>heat</a:t>
            </a:r>
            <a:r>
              <a:rPr lang="hu-HU" sz="1200" dirty="0" smtClean="0"/>
              <a:t> </a:t>
            </a:r>
            <a:r>
              <a:rPr lang="hu-HU" sz="1200" dirty="0" err="1" smtClean="0"/>
              <a:t>flux</a:t>
            </a:r>
            <a:r>
              <a:rPr lang="hu-HU" sz="1200" dirty="0" smtClean="0"/>
              <a:t>, HAM and </a:t>
            </a:r>
            <a:endParaRPr lang="hu-HU" sz="1200" dirty="0"/>
          </a:p>
          <a:p>
            <a:pPr algn="ctr"/>
            <a:r>
              <a:rPr lang="hu-HU" sz="1200" dirty="0" smtClean="0"/>
              <a:t>HAM </a:t>
            </a:r>
            <a:r>
              <a:rPr lang="hu-HU" sz="1200" dirty="0" err="1" smtClean="0"/>
              <a:t>with</a:t>
            </a:r>
            <a:r>
              <a:rPr lang="hu-HU" sz="1200" dirty="0" smtClean="0"/>
              <a:t> </a:t>
            </a:r>
            <a:r>
              <a:rPr lang="hu-HU" sz="1200" dirty="0" err="1" smtClean="0"/>
              <a:t>detailed</a:t>
            </a:r>
            <a:r>
              <a:rPr lang="hu-HU" sz="1200" dirty="0" smtClean="0"/>
              <a:t> </a:t>
            </a:r>
            <a:r>
              <a:rPr lang="hu-HU" sz="1200" dirty="0" err="1" smtClean="0"/>
              <a:t>boundary</a:t>
            </a:r>
            <a:r>
              <a:rPr lang="hu-HU" sz="1200" dirty="0" smtClean="0"/>
              <a:t> </a:t>
            </a:r>
            <a:r>
              <a:rPr lang="hu-HU" sz="1200" dirty="0" err="1" smtClean="0"/>
              <a:t>conditions</a:t>
            </a:r>
            <a:endParaRPr lang="hu-HU" sz="1200" dirty="0"/>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769" y="1631443"/>
            <a:ext cx="3452710" cy="2120265"/>
          </a:xfrm>
          <a:prstGeom prst="rect">
            <a:avLst/>
          </a:prstGeom>
          <a:noFill/>
          <a:ln>
            <a:noFill/>
          </a:ln>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8" y="1492073"/>
            <a:ext cx="3870008" cy="2297430"/>
          </a:xfrm>
          <a:prstGeom prst="rect">
            <a:avLst/>
          </a:prstGeom>
          <a:noFill/>
          <a:ln>
            <a:noFill/>
          </a:ln>
        </p:spPr>
      </p:pic>
      <p:sp>
        <p:nvSpPr>
          <p:cNvPr id="25" name="Content Placeholder 2"/>
          <p:cNvSpPr txBox="1"/>
          <p:nvPr/>
        </p:nvSpPr>
        <p:spPr>
          <a:xfrm>
            <a:off x="218025" y="4332463"/>
            <a:ext cx="5578112" cy="10407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hu-HU" sz="2000" b="1" dirty="0" err="1" smtClean="0"/>
              <a:t>Effective</a:t>
            </a:r>
            <a:r>
              <a:rPr lang="hu-HU" sz="2000" b="1" dirty="0" smtClean="0"/>
              <a:t> </a:t>
            </a:r>
            <a:r>
              <a:rPr lang="hu-HU" sz="2000" b="1" dirty="0" err="1" smtClean="0"/>
              <a:t>thermal</a:t>
            </a:r>
            <a:r>
              <a:rPr lang="hu-HU" sz="2000" b="1" dirty="0" smtClean="0"/>
              <a:t> </a:t>
            </a:r>
            <a:r>
              <a:rPr lang="hu-HU" sz="2000" b="1" dirty="0" err="1" smtClean="0"/>
              <a:t>conductivity</a:t>
            </a:r>
            <a:r>
              <a:rPr lang="hu-HU" sz="2000" b="1" dirty="0" smtClean="0"/>
              <a:t> of </a:t>
            </a:r>
            <a:r>
              <a:rPr lang="hu-HU" sz="2000" b="1" dirty="0" err="1" smtClean="0"/>
              <a:t>filler</a:t>
            </a:r>
            <a:r>
              <a:rPr lang="hu-HU" sz="2000" b="1" dirty="0" smtClean="0"/>
              <a:t> </a:t>
            </a:r>
            <a:r>
              <a:rPr lang="hu-HU" sz="2000" b="1" dirty="0" err="1" smtClean="0"/>
              <a:t>materials</a:t>
            </a:r>
            <a:endParaRPr lang="hu-HU" sz="1400" dirty="0" smtClean="0"/>
          </a:p>
          <a:p>
            <a:pPr marL="0" indent="0">
              <a:buFont typeface="Arial" panose="020B0604020202020204" pitchFamily="34" charset="0"/>
              <a:buNone/>
            </a:pPr>
            <a:endParaRPr lang="hu-HU" sz="2000" dirty="0"/>
          </a:p>
        </p:txBody>
      </p:sp>
      <p:pic>
        <p:nvPicPr>
          <p:cNvPr id="31" name="Picture 3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371" y="4723058"/>
            <a:ext cx="3212109" cy="1802286"/>
          </a:xfrm>
          <a:prstGeom prst="rect">
            <a:avLst/>
          </a:prstGeom>
          <a:noFill/>
          <a:ln>
            <a:noFill/>
          </a:ln>
        </p:spPr>
      </p:pic>
      <p:pic>
        <p:nvPicPr>
          <p:cNvPr id="36" name="Picture 3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6410" y="4725344"/>
            <a:ext cx="3215919" cy="1800000"/>
          </a:xfrm>
          <a:prstGeom prst="rect">
            <a:avLst/>
          </a:prstGeom>
          <a:noFill/>
          <a:ln>
            <a:noFill/>
          </a:ln>
        </p:spPr>
      </p:pic>
      <p:sp>
        <p:nvSpPr>
          <p:cNvPr id="19" name="TextBox 18"/>
          <p:cNvSpPr txBox="1"/>
          <p:nvPr/>
        </p:nvSpPr>
        <p:spPr>
          <a:xfrm>
            <a:off x="0" y="34838"/>
            <a:ext cx="4884671" cy="261610"/>
          </a:xfrm>
          <a:prstGeom prst="rect">
            <a:avLst/>
          </a:prstGeom>
          <a:noFill/>
        </p:spPr>
        <p:txBody>
          <a:bodyPr wrap="none" rtlCol="0">
            <a:spAutoFit/>
          </a:bodyPr>
          <a:lstStyle/>
          <a:p>
            <a:r>
              <a:rPr lang="hu-HU" sz="1100" dirty="0" err="1" smtClean="0"/>
              <a:t>Multidimensional</a:t>
            </a:r>
            <a:r>
              <a:rPr lang="hu-HU" sz="1100" dirty="0" smtClean="0"/>
              <a:t> Hygrothermal</a:t>
            </a:r>
            <a:r>
              <a:rPr lang="hu-HU" sz="1100" baseline="0" dirty="0" smtClean="0"/>
              <a:t> </a:t>
            </a:r>
            <a:r>
              <a:rPr lang="hu-HU" sz="1100" baseline="0" dirty="0" err="1" smtClean="0"/>
              <a:t>Analysis</a:t>
            </a:r>
            <a:r>
              <a:rPr lang="hu-HU" sz="1100" baseline="0" dirty="0" smtClean="0"/>
              <a:t> of </a:t>
            </a:r>
            <a:r>
              <a:rPr lang="hu-HU" sz="1100" baseline="0" dirty="0" err="1" smtClean="0"/>
              <a:t>Complex</a:t>
            </a:r>
            <a:r>
              <a:rPr lang="hu-HU" sz="1100" baseline="0" dirty="0" smtClean="0"/>
              <a:t> Building </a:t>
            </a:r>
            <a:r>
              <a:rPr lang="hu-HU" sz="1100" baseline="0" dirty="0" err="1" smtClean="0"/>
              <a:t>Constructions</a:t>
            </a:r>
            <a:endParaRPr lang="hu-HU" sz="1100" dirty="0"/>
          </a:p>
        </p:txBody>
      </p:sp>
      <p:sp>
        <p:nvSpPr>
          <p:cNvPr id="21" name="Textfeld 11"/>
          <p:cNvSpPr txBox="1"/>
          <p:nvPr/>
        </p:nvSpPr>
        <p:spPr>
          <a:xfrm>
            <a:off x="15343" y="6536634"/>
            <a:ext cx="6858000" cy="215444"/>
          </a:xfrm>
          <a:prstGeom prst="rect">
            <a:avLst/>
          </a:prstGeom>
          <a:noFill/>
        </p:spPr>
        <p:txBody>
          <a:bodyPr wrap="square" rtlCol="0">
            <a:spAutoFit/>
          </a:bodyPr>
          <a:lstStyle/>
          <a:p>
            <a:pPr eaLnBrk="0" fontAlgn="base" hangingPunct="0">
              <a:spcBef>
                <a:spcPct val="0"/>
              </a:spcBef>
              <a:spcAft>
                <a:spcPct val="0"/>
              </a:spcAft>
              <a:defRPr/>
            </a:pPr>
            <a:r>
              <a:rPr lang="hu-HU" sz="800" b="1" dirty="0" smtClean="0">
                <a:solidFill>
                  <a:prstClr val="white">
                    <a:lumMod val="50000"/>
                  </a:prstClr>
                </a:solidFill>
                <a:latin typeface="Century Gothic" panose="020B0502020202020204" pitchFamily="34" charset="0"/>
              </a:rPr>
              <a:t>Izvor: </a:t>
            </a:r>
            <a:r>
              <a:rPr lang="hu-HU" sz="800" b="1" dirty="0" smtClean="0">
                <a:solidFill>
                  <a:srgbClr val="29282C"/>
                </a:solidFill>
                <a:latin typeface="Century Gothic" panose="020B0502020202020204" pitchFamily="34" charset="0"/>
                <a:cs typeface="Arial" panose="020B0604020202020204" pitchFamily="34" charset="0"/>
              </a:rPr>
              <a:t>Balázs NAGY</a:t>
            </a:r>
            <a:r>
              <a:rPr lang="hu-HU" sz="800" b="1" baseline="0" dirty="0" smtClean="0">
                <a:solidFill>
                  <a:srgbClr val="29282C"/>
                </a:solidFill>
                <a:latin typeface="Century Gothic" panose="020B0502020202020204" pitchFamily="34" charset="0"/>
                <a:cs typeface="Arial" panose="020B0604020202020204" pitchFamily="34" charset="0"/>
              </a:rPr>
              <a:t> </a:t>
            </a:r>
            <a:r>
              <a:rPr lang="hu-HU" sz="800" b="0" baseline="0" dirty="0" smtClean="0">
                <a:solidFill>
                  <a:srgbClr val="29282C"/>
                </a:solidFill>
                <a:latin typeface="Century Gothic" panose="020B0502020202020204" pitchFamily="34" charset="0"/>
                <a:cs typeface="Arial" panose="020B0604020202020204" pitchFamily="34" charset="0"/>
              </a:rPr>
              <a:t>Budapest University of Technology and Economics </a:t>
            </a:r>
            <a:r>
              <a:rPr lang="hu-HU" sz="800" dirty="0" smtClean="0">
                <a:solidFill>
                  <a:srgbClr val="29282C"/>
                </a:solidFill>
                <a:latin typeface="Century Gothic" panose="020B0502020202020204" pitchFamily="34" charset="0"/>
                <a:cs typeface="Arial" panose="020B0604020202020204" pitchFamily="34" charset="0"/>
              </a:rPr>
              <a:t>      </a:t>
            </a:r>
            <a:fld id="{2A109C6E-CE2F-4795-A9E8-578F8A8A866F}" type="slidenum">
              <a:rPr lang="hu-HU" sz="800" dirty="0" smtClean="0">
                <a:solidFill>
                  <a:srgbClr val="29282C"/>
                </a:solidFill>
                <a:latin typeface="Century Gothic" panose="020B0502020202020204" pitchFamily="34" charset="0"/>
                <a:cs typeface="Arial" panose="020B0604020202020204" pitchFamily="34" charset="0"/>
              </a:rPr>
              <a:t>69</a:t>
            </a:fld>
            <a:r>
              <a:rPr lang="hu-HU" sz="800" dirty="0" smtClean="0">
                <a:solidFill>
                  <a:srgbClr val="29282C"/>
                </a:solidFill>
                <a:latin typeface="Century Gothic" panose="020B0502020202020204" pitchFamily="34" charset="0"/>
                <a:cs typeface="Arial" panose="020B0604020202020204" pitchFamily="34" charset="0"/>
              </a:rPr>
              <a:t>  </a:t>
            </a:r>
            <a:endParaRPr lang="hu-HU" sz="800" dirty="0">
              <a:solidFill>
                <a:srgbClr val="29282C"/>
              </a:solidFill>
              <a:latin typeface="Century Gothic" panose="020B0502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a:t>
            </a:r>
            <a:r>
              <a:rPr lang="pl-PL" sz="3200" dirty="0" smtClean="0">
                <a:solidFill>
                  <a:srgbClr val="0088CE"/>
                </a:solidFill>
                <a:latin typeface="+mj-lt"/>
              </a:rPr>
              <a:t>primjer</a:t>
            </a:r>
            <a:r>
              <a:rPr lang="pl-PL" sz="3200" dirty="0" smtClean="0">
                <a:solidFill>
                  <a:srgbClr val="0088CE"/>
                </a:solidFill>
              </a:rPr>
              <a:t> / KI Expert PLUS </a:t>
            </a:r>
            <a:endParaRPr lang="en-US" sz="3200" dirty="0" smtClean="0">
              <a:solidFill>
                <a:srgbClr val="0088CE"/>
              </a:solidFill>
            </a:endParaRPr>
          </a:p>
        </p:txBody>
      </p:sp>
      <p:sp>
        <p:nvSpPr>
          <p:cNvPr id="2" name="TextBox 1"/>
          <p:cNvSpPr txBox="1"/>
          <p:nvPr/>
        </p:nvSpPr>
        <p:spPr>
          <a:xfrm>
            <a:off x="188259" y="941295"/>
            <a:ext cx="5136776" cy="307777"/>
          </a:xfrm>
          <a:prstGeom prst="rect">
            <a:avLst/>
          </a:prstGeom>
          <a:noFill/>
        </p:spPr>
        <p:txBody>
          <a:bodyPr wrap="square" rtlCol="0">
            <a:spAutoFit/>
          </a:bodyPr>
          <a:lstStyle/>
          <a:p>
            <a:r>
              <a:rPr lang="hr-HR" sz="1400" dirty="0" smtClean="0"/>
              <a:t>Dom socijalne skrbi – Dom za starije i nemoćne osobe</a:t>
            </a:r>
            <a:endParaRPr lang="hr-HR" sz="14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63650"/>
            <a:ext cx="4339590"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258484" y="3448691"/>
            <a:ext cx="4572000" cy="1015663"/>
          </a:xfrm>
          <a:prstGeom prst="rect">
            <a:avLst/>
          </a:prstGeom>
        </p:spPr>
        <p:txBody>
          <a:bodyPr>
            <a:spAutoFit/>
          </a:bodyPr>
          <a:lstStyle/>
          <a:p>
            <a:r>
              <a:rPr lang="hr-HR" sz="1200" dirty="0"/>
              <a:t>47. Višestambena zgrada jest stambena zgrada s četiri ili više stana, stambeni blok, stambena zgrada za stanovanje zajednica (npr. </a:t>
            </a:r>
            <a:r>
              <a:rPr lang="hr-HR" sz="1200" dirty="0">
                <a:solidFill>
                  <a:srgbClr val="FF0000"/>
                </a:solidFill>
              </a:rPr>
              <a:t>dom umirovljenika</a:t>
            </a:r>
            <a:r>
              <a:rPr lang="hr-HR" sz="1200" dirty="0"/>
              <a:t>, radnički, dječji, đački, studentski dom, sirotište, vojarna, zatvor i sl.) zgrada s apartmanima za povremeni boravak i sl.;</a:t>
            </a:r>
          </a:p>
        </p:txBody>
      </p:sp>
      <p:sp>
        <p:nvSpPr>
          <p:cNvPr id="5" name="Rectangle 4"/>
          <p:cNvSpPr/>
          <p:nvPr/>
        </p:nvSpPr>
        <p:spPr>
          <a:xfrm>
            <a:off x="4258484" y="1166843"/>
            <a:ext cx="4572000" cy="1938992"/>
          </a:xfrm>
          <a:prstGeom prst="rect">
            <a:avLst/>
          </a:prstGeom>
        </p:spPr>
        <p:txBody>
          <a:bodyPr>
            <a:spAutoFit/>
          </a:bodyPr>
          <a:lstStyle/>
          <a:p>
            <a:r>
              <a:rPr lang="vi-VN" sz="1200" dirty="0"/>
              <a:t>– </a:t>
            </a:r>
            <a:r>
              <a:rPr lang="vi-VN" sz="1200" dirty="0">
                <a:solidFill>
                  <a:srgbClr val="FF0000"/>
                </a:solidFill>
              </a:rPr>
              <a:t>zgrada javne namjene </a:t>
            </a:r>
            <a:r>
              <a:rPr lang="vi-VN" sz="1200" dirty="0"/>
              <a:t>je zgrada namijenjena: obavljanju poslova, odnosno djelatnosti u području društvenih djelatnosti (odgoja, obrazovanja, prosvjete, znanosti, kulture, sporta, zdravstva i </a:t>
            </a:r>
            <a:r>
              <a:rPr lang="vi-VN" sz="1200" dirty="0">
                <a:solidFill>
                  <a:srgbClr val="FF0000"/>
                </a:solidFill>
              </a:rPr>
              <a:t>socijalne skrbi</a:t>
            </a:r>
            <a:r>
              <a:rPr lang="vi-VN" sz="1200" dirty="0"/>
              <a:t>), radu državnih tijela i organizacija, tijela i organizacija lokalne i područne (regionalne) samouprave, pravnih osoba s javnim ovlastima, banaka, štedionica i drugih financijskih organizacija, međunarodnih institucija, gospodarskih, strukovnih i građanskih komora i drugih udruga, vjerskih zajednica, putnicima u javnom prometu te korisnicima poštanskih i elektroničkih komunikacijskih usluga.</a:t>
            </a:r>
            <a:endParaRPr lang="hr-HR" sz="1200" dirty="0"/>
          </a:p>
        </p:txBody>
      </p:sp>
      <p:sp>
        <p:nvSpPr>
          <p:cNvPr id="7" name="TextBox 6"/>
          <p:cNvSpPr txBox="1"/>
          <p:nvPr/>
        </p:nvSpPr>
        <p:spPr>
          <a:xfrm>
            <a:off x="188258" y="6429399"/>
            <a:ext cx="2799565" cy="276999"/>
          </a:xfrm>
          <a:prstGeom prst="rect">
            <a:avLst/>
          </a:prstGeom>
          <a:noFill/>
        </p:spPr>
        <p:txBody>
          <a:bodyPr wrap="square" rtlCol="0">
            <a:spAutoFit/>
          </a:bodyPr>
          <a:lstStyle/>
          <a:p>
            <a:r>
              <a:rPr lang="hr-HR" sz="1200" dirty="0" smtClean="0"/>
              <a:t>Projektant: Rescon d.o.o. Čakovec</a:t>
            </a:r>
            <a:endParaRPr lang="hr-HR" sz="12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3311198"/>
            <a:ext cx="6332525" cy="119792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1" y="4985673"/>
            <a:ext cx="6332525" cy="117963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200" y="1628800"/>
            <a:ext cx="6341669" cy="1211638"/>
          </a:xfrm>
          <a:prstGeom prst="rect">
            <a:avLst/>
          </a:prstGeom>
        </p:spPr>
      </p:pic>
      <p:sp>
        <p:nvSpPr>
          <p:cNvPr id="12" name="TextBox 11"/>
          <p:cNvSpPr txBox="1"/>
          <p:nvPr/>
        </p:nvSpPr>
        <p:spPr>
          <a:xfrm>
            <a:off x="251520" y="2852938"/>
            <a:ext cx="8748970" cy="276999"/>
          </a:xfrm>
          <a:prstGeom prst="rect">
            <a:avLst/>
          </a:prstGeom>
          <a:noFill/>
        </p:spPr>
        <p:txBody>
          <a:bodyPr wrap="square" rtlCol="0">
            <a:spAutoFit/>
          </a:bodyPr>
          <a:lstStyle/>
          <a:p>
            <a:pPr algn="ctr"/>
            <a:r>
              <a:rPr lang="hu-HU" sz="1200" dirty="0" err="1" smtClean="0"/>
              <a:t>Thermal</a:t>
            </a:r>
            <a:r>
              <a:rPr lang="hu-HU" sz="1200" dirty="0" smtClean="0"/>
              <a:t> </a:t>
            </a:r>
            <a:r>
              <a:rPr lang="hu-HU" sz="1200" dirty="0" err="1" smtClean="0"/>
              <a:t>transmittances</a:t>
            </a:r>
            <a:r>
              <a:rPr lang="hu-HU" sz="1200" dirty="0" smtClean="0"/>
              <a:t> </a:t>
            </a:r>
            <a:r>
              <a:rPr lang="hu-HU" sz="1200" dirty="0" err="1" smtClean="0"/>
              <a:t>by</a:t>
            </a:r>
            <a:r>
              <a:rPr lang="hu-HU" sz="1200" dirty="0" smtClean="0"/>
              <a:t> </a:t>
            </a:r>
            <a:r>
              <a:rPr lang="hu-HU" sz="1200" dirty="0" err="1" smtClean="0"/>
              <a:t>dynamic</a:t>
            </a:r>
            <a:r>
              <a:rPr lang="hu-HU" sz="1200" dirty="0" smtClean="0"/>
              <a:t> HAM </a:t>
            </a:r>
            <a:r>
              <a:rPr lang="hu-HU" sz="1200" dirty="0" err="1" smtClean="0"/>
              <a:t>simulations</a:t>
            </a:r>
            <a:r>
              <a:rPr lang="hu-HU" sz="1200" dirty="0" smtClean="0"/>
              <a:t> in Budapest (Hungary) </a:t>
            </a:r>
            <a:r>
              <a:rPr lang="hu-HU" sz="1200" dirty="0" err="1" smtClean="0"/>
              <a:t>weather</a:t>
            </a:r>
            <a:r>
              <a:rPr lang="hu-HU" sz="1200" dirty="0" smtClean="0"/>
              <a:t>: </a:t>
            </a:r>
            <a:r>
              <a:rPr lang="hu-HU" sz="1200" dirty="0" err="1" smtClean="0"/>
              <a:t>north</a:t>
            </a:r>
            <a:r>
              <a:rPr lang="hu-HU" sz="1200" dirty="0" smtClean="0"/>
              <a:t>, </a:t>
            </a:r>
            <a:r>
              <a:rPr lang="hu-HU" sz="1200" dirty="0" err="1" smtClean="0"/>
              <a:t>west</a:t>
            </a:r>
            <a:r>
              <a:rPr lang="hu-HU" sz="1200" dirty="0" smtClean="0"/>
              <a:t>, </a:t>
            </a:r>
            <a:r>
              <a:rPr lang="hu-HU" sz="1200" dirty="0" err="1" smtClean="0"/>
              <a:t>east</a:t>
            </a:r>
            <a:r>
              <a:rPr lang="hu-HU" sz="1200" dirty="0" smtClean="0"/>
              <a:t> and </a:t>
            </a:r>
            <a:r>
              <a:rPr lang="hu-HU" sz="1200" dirty="0" err="1" smtClean="0"/>
              <a:t>south</a:t>
            </a:r>
            <a:r>
              <a:rPr lang="hu-HU" sz="1200" dirty="0" smtClean="0"/>
              <a:t> </a:t>
            </a:r>
            <a:r>
              <a:rPr lang="hu-HU" sz="1200" dirty="0" err="1" smtClean="0"/>
              <a:t>direction</a:t>
            </a:r>
            <a:endParaRPr lang="hu-HU" sz="1200" dirty="0" smtClean="0"/>
          </a:p>
        </p:txBody>
      </p:sp>
      <p:sp>
        <p:nvSpPr>
          <p:cNvPr id="9" name="Content Placeholder 2"/>
          <p:cNvSpPr txBox="1"/>
          <p:nvPr/>
        </p:nvSpPr>
        <p:spPr>
          <a:xfrm>
            <a:off x="395537" y="1187518"/>
            <a:ext cx="7056784" cy="10407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hu-HU" sz="2000" b="1" dirty="0" err="1" smtClean="0"/>
              <a:t>Dynamic</a:t>
            </a:r>
            <a:r>
              <a:rPr lang="hu-HU" sz="2000" b="1" dirty="0" smtClean="0"/>
              <a:t> HAM </a:t>
            </a:r>
            <a:r>
              <a:rPr lang="hu-HU" sz="2000" b="1" dirty="0" err="1" smtClean="0"/>
              <a:t>simulation</a:t>
            </a:r>
            <a:r>
              <a:rPr lang="hu-HU" sz="2000" b="1" dirty="0"/>
              <a:t> </a:t>
            </a:r>
            <a:r>
              <a:rPr lang="hu-HU" sz="2000" b="1" dirty="0" err="1" smtClean="0"/>
              <a:t>results</a:t>
            </a:r>
            <a:endParaRPr lang="hu-HU" sz="1400" dirty="0" smtClean="0"/>
          </a:p>
          <a:p>
            <a:pPr marL="0" indent="0">
              <a:buFont typeface="Arial" panose="020B0604020202020204" pitchFamily="34" charset="0"/>
              <a:buNone/>
            </a:pPr>
            <a:endParaRPr lang="hu-HU" sz="2000" dirty="0"/>
          </a:p>
        </p:txBody>
      </p:sp>
      <p:sp>
        <p:nvSpPr>
          <p:cNvPr id="37" name="TextBox 11"/>
          <p:cNvSpPr txBox="1"/>
          <p:nvPr/>
        </p:nvSpPr>
        <p:spPr>
          <a:xfrm>
            <a:off x="197516" y="4574471"/>
            <a:ext cx="8748970" cy="276999"/>
          </a:xfrm>
          <a:prstGeom prst="rect">
            <a:avLst/>
          </a:prstGeom>
          <a:noFill/>
        </p:spPr>
        <p:txBody>
          <a:bodyPr wrap="square" rtlCol="0">
            <a:spAutoFit/>
          </a:bodyPr>
          <a:lstStyle/>
          <a:p>
            <a:pPr algn="ctr"/>
            <a:r>
              <a:rPr lang="hu-HU" sz="1200" dirty="0" err="1" smtClean="0"/>
              <a:t>Thermal</a:t>
            </a:r>
            <a:r>
              <a:rPr lang="hu-HU" sz="1200" dirty="0" smtClean="0"/>
              <a:t> </a:t>
            </a:r>
            <a:r>
              <a:rPr lang="hu-HU" sz="1200" dirty="0" err="1" smtClean="0"/>
              <a:t>transmittances</a:t>
            </a:r>
            <a:r>
              <a:rPr lang="hu-HU" sz="1200" dirty="0" smtClean="0"/>
              <a:t> </a:t>
            </a:r>
            <a:r>
              <a:rPr lang="hu-HU" sz="1200" dirty="0" err="1" smtClean="0"/>
              <a:t>by</a:t>
            </a:r>
            <a:r>
              <a:rPr lang="hu-HU" sz="1200" dirty="0" smtClean="0"/>
              <a:t> </a:t>
            </a:r>
            <a:r>
              <a:rPr lang="hu-HU" sz="1200" dirty="0" err="1" smtClean="0"/>
              <a:t>dynamic</a:t>
            </a:r>
            <a:r>
              <a:rPr lang="hu-HU" sz="1200" dirty="0" smtClean="0"/>
              <a:t> HAM </a:t>
            </a:r>
            <a:r>
              <a:rPr lang="hu-HU" sz="1200" dirty="0" err="1" smtClean="0"/>
              <a:t>simulations</a:t>
            </a:r>
            <a:r>
              <a:rPr lang="hu-HU" sz="1200" dirty="0" smtClean="0"/>
              <a:t> in </a:t>
            </a:r>
            <a:r>
              <a:rPr lang="hu-HU" sz="1200" dirty="0" err="1" smtClean="0"/>
              <a:t>Espoo</a:t>
            </a:r>
            <a:r>
              <a:rPr lang="hu-HU" sz="1200" dirty="0" smtClean="0"/>
              <a:t> (</a:t>
            </a:r>
            <a:r>
              <a:rPr lang="hu-HU" sz="1200" dirty="0" err="1" smtClean="0"/>
              <a:t>Finland</a:t>
            </a:r>
            <a:r>
              <a:rPr lang="hu-HU" sz="1200" dirty="0" smtClean="0"/>
              <a:t>) </a:t>
            </a:r>
            <a:r>
              <a:rPr lang="hu-HU" sz="1200" dirty="0" err="1" smtClean="0"/>
              <a:t>weather</a:t>
            </a:r>
            <a:r>
              <a:rPr lang="hu-HU" sz="1200" dirty="0" smtClean="0"/>
              <a:t>: </a:t>
            </a:r>
            <a:r>
              <a:rPr lang="hu-HU" sz="1200" dirty="0" err="1" smtClean="0"/>
              <a:t>north</a:t>
            </a:r>
            <a:r>
              <a:rPr lang="hu-HU" sz="1200" dirty="0" smtClean="0"/>
              <a:t>, </a:t>
            </a:r>
            <a:r>
              <a:rPr lang="hu-HU" sz="1200" dirty="0" err="1" smtClean="0"/>
              <a:t>west</a:t>
            </a:r>
            <a:r>
              <a:rPr lang="hu-HU" sz="1200" dirty="0" smtClean="0"/>
              <a:t>, </a:t>
            </a:r>
            <a:r>
              <a:rPr lang="hu-HU" sz="1200" dirty="0" err="1" smtClean="0"/>
              <a:t>east</a:t>
            </a:r>
            <a:r>
              <a:rPr lang="hu-HU" sz="1200" dirty="0" smtClean="0"/>
              <a:t> and </a:t>
            </a:r>
            <a:r>
              <a:rPr lang="hu-HU" sz="1200" dirty="0" err="1" smtClean="0"/>
              <a:t>south</a:t>
            </a:r>
            <a:r>
              <a:rPr lang="hu-HU" sz="1200" dirty="0" smtClean="0"/>
              <a:t> </a:t>
            </a:r>
            <a:r>
              <a:rPr lang="hu-HU" sz="1200" dirty="0" err="1" smtClean="0"/>
              <a:t>direction</a:t>
            </a:r>
            <a:endParaRPr lang="hu-HU" sz="1200" dirty="0" smtClean="0"/>
          </a:p>
        </p:txBody>
      </p:sp>
      <p:sp>
        <p:nvSpPr>
          <p:cNvPr id="38" name="TextBox 11"/>
          <p:cNvSpPr txBox="1"/>
          <p:nvPr/>
        </p:nvSpPr>
        <p:spPr>
          <a:xfrm>
            <a:off x="197516" y="6200457"/>
            <a:ext cx="8748970" cy="276999"/>
          </a:xfrm>
          <a:prstGeom prst="rect">
            <a:avLst/>
          </a:prstGeom>
          <a:noFill/>
        </p:spPr>
        <p:txBody>
          <a:bodyPr wrap="square" rtlCol="0">
            <a:spAutoFit/>
          </a:bodyPr>
          <a:lstStyle/>
          <a:p>
            <a:pPr algn="ctr"/>
            <a:r>
              <a:rPr lang="hu-HU" sz="1200" dirty="0" err="1" smtClean="0"/>
              <a:t>Thermal</a:t>
            </a:r>
            <a:r>
              <a:rPr lang="hu-HU" sz="1200" dirty="0" smtClean="0"/>
              <a:t> </a:t>
            </a:r>
            <a:r>
              <a:rPr lang="hu-HU" sz="1200" dirty="0" err="1" smtClean="0"/>
              <a:t>transmittances</a:t>
            </a:r>
            <a:r>
              <a:rPr lang="hu-HU" sz="1200" dirty="0" smtClean="0"/>
              <a:t> </a:t>
            </a:r>
            <a:r>
              <a:rPr lang="hu-HU" sz="1200" dirty="0" err="1" smtClean="0"/>
              <a:t>by</a:t>
            </a:r>
            <a:r>
              <a:rPr lang="hu-HU" sz="1200" dirty="0" smtClean="0"/>
              <a:t> </a:t>
            </a:r>
            <a:r>
              <a:rPr lang="hu-HU" sz="1200" dirty="0" err="1" smtClean="0"/>
              <a:t>dynamic</a:t>
            </a:r>
            <a:r>
              <a:rPr lang="hu-HU" sz="1200" dirty="0" smtClean="0"/>
              <a:t> HAM </a:t>
            </a:r>
            <a:r>
              <a:rPr lang="hu-HU" sz="1200" dirty="0" err="1" smtClean="0"/>
              <a:t>simulations</a:t>
            </a:r>
            <a:r>
              <a:rPr lang="hu-HU" sz="1200" dirty="0" smtClean="0"/>
              <a:t> in </a:t>
            </a:r>
            <a:r>
              <a:rPr lang="hu-HU" sz="1200" dirty="0" err="1" smtClean="0"/>
              <a:t>Lisbon</a:t>
            </a:r>
            <a:r>
              <a:rPr lang="hu-HU" sz="1200" dirty="0" smtClean="0"/>
              <a:t> (</a:t>
            </a:r>
            <a:r>
              <a:rPr lang="hu-HU" sz="1200" dirty="0" err="1" smtClean="0"/>
              <a:t>Portugal</a:t>
            </a:r>
            <a:r>
              <a:rPr lang="hu-HU" sz="1200" dirty="0" smtClean="0"/>
              <a:t>) </a:t>
            </a:r>
            <a:r>
              <a:rPr lang="hu-HU" sz="1200" dirty="0" err="1" smtClean="0"/>
              <a:t>weather</a:t>
            </a:r>
            <a:r>
              <a:rPr lang="hu-HU" sz="1200" dirty="0" smtClean="0"/>
              <a:t>: </a:t>
            </a:r>
            <a:r>
              <a:rPr lang="hu-HU" sz="1200" dirty="0" err="1" smtClean="0"/>
              <a:t>north</a:t>
            </a:r>
            <a:r>
              <a:rPr lang="hu-HU" sz="1200" dirty="0" smtClean="0"/>
              <a:t>, </a:t>
            </a:r>
            <a:r>
              <a:rPr lang="hu-HU" sz="1200" dirty="0" err="1" smtClean="0"/>
              <a:t>west</a:t>
            </a:r>
            <a:r>
              <a:rPr lang="hu-HU" sz="1200" dirty="0" smtClean="0"/>
              <a:t>, </a:t>
            </a:r>
            <a:r>
              <a:rPr lang="hu-HU" sz="1200" dirty="0" err="1" smtClean="0"/>
              <a:t>east</a:t>
            </a:r>
            <a:r>
              <a:rPr lang="hu-HU" sz="1200" dirty="0" smtClean="0"/>
              <a:t> and </a:t>
            </a:r>
            <a:r>
              <a:rPr lang="hu-HU" sz="1200" dirty="0" err="1" smtClean="0"/>
              <a:t>south</a:t>
            </a:r>
            <a:r>
              <a:rPr lang="hu-HU" sz="1200" dirty="0" smtClean="0"/>
              <a:t> </a:t>
            </a:r>
            <a:r>
              <a:rPr lang="hu-HU" sz="1200" dirty="0" err="1" smtClean="0"/>
              <a:t>direction</a:t>
            </a:r>
            <a:endParaRPr lang="hu-HU" sz="1200" dirty="0" smtClean="0"/>
          </a:p>
        </p:txBody>
      </p:sp>
      <p:sp>
        <p:nvSpPr>
          <p:cNvPr id="13" name="TextBox 12"/>
          <p:cNvSpPr txBox="1"/>
          <p:nvPr/>
        </p:nvSpPr>
        <p:spPr>
          <a:xfrm>
            <a:off x="0" y="34838"/>
            <a:ext cx="4884671" cy="261610"/>
          </a:xfrm>
          <a:prstGeom prst="rect">
            <a:avLst/>
          </a:prstGeom>
          <a:noFill/>
        </p:spPr>
        <p:txBody>
          <a:bodyPr wrap="none" rtlCol="0">
            <a:spAutoFit/>
          </a:bodyPr>
          <a:lstStyle/>
          <a:p>
            <a:r>
              <a:rPr lang="hu-HU" sz="1100" dirty="0" err="1" smtClean="0"/>
              <a:t>Multidimensional</a:t>
            </a:r>
            <a:r>
              <a:rPr lang="hu-HU" sz="1100" dirty="0" smtClean="0"/>
              <a:t> Hygrothermal</a:t>
            </a:r>
            <a:r>
              <a:rPr lang="hu-HU" sz="1100" baseline="0" dirty="0" smtClean="0"/>
              <a:t> </a:t>
            </a:r>
            <a:r>
              <a:rPr lang="hu-HU" sz="1100" baseline="0" dirty="0" err="1" smtClean="0"/>
              <a:t>Analysis</a:t>
            </a:r>
            <a:r>
              <a:rPr lang="hu-HU" sz="1100" baseline="0" dirty="0" smtClean="0"/>
              <a:t> of </a:t>
            </a:r>
            <a:r>
              <a:rPr lang="hu-HU" sz="1100" baseline="0" dirty="0" err="1" smtClean="0"/>
              <a:t>Complex</a:t>
            </a:r>
            <a:r>
              <a:rPr lang="hu-HU" sz="1100" baseline="0" dirty="0" smtClean="0"/>
              <a:t> Building </a:t>
            </a:r>
            <a:r>
              <a:rPr lang="hu-HU" sz="1100" baseline="0" dirty="0" err="1" smtClean="0"/>
              <a:t>Constructions</a:t>
            </a:r>
            <a:endParaRPr lang="hu-HU" sz="1100" dirty="0"/>
          </a:p>
        </p:txBody>
      </p:sp>
      <p:sp>
        <p:nvSpPr>
          <p:cNvPr id="14" name="Title 1"/>
          <p:cNvSpPr>
            <a:spLocks noGrp="1"/>
          </p:cNvSpPr>
          <p:nvPr>
            <p:ph type="title"/>
          </p:nvPr>
        </p:nvSpPr>
        <p:spPr>
          <a:xfrm>
            <a:off x="595748" y="296448"/>
            <a:ext cx="8229600" cy="1143000"/>
          </a:xfrm>
        </p:spPr>
        <p:txBody>
          <a:bodyPr>
            <a:noAutofit/>
          </a:bodyPr>
          <a:lstStyle/>
          <a:p>
            <a:r>
              <a:rPr lang="hu-HU" sz="3200" dirty="0" err="1" smtClean="0"/>
              <a:t>Thermal</a:t>
            </a:r>
            <a:r>
              <a:rPr lang="hu-HU" sz="3200" dirty="0" smtClean="0"/>
              <a:t> </a:t>
            </a:r>
            <a:r>
              <a:rPr lang="hu-HU" sz="3200" dirty="0" err="1" smtClean="0"/>
              <a:t>transmittances</a:t>
            </a:r>
            <a:endParaRPr lang="hu-HU" sz="3200" dirty="0"/>
          </a:p>
        </p:txBody>
      </p:sp>
      <p:sp>
        <p:nvSpPr>
          <p:cNvPr id="16" name="Textfeld 11"/>
          <p:cNvSpPr txBox="1"/>
          <p:nvPr/>
        </p:nvSpPr>
        <p:spPr>
          <a:xfrm>
            <a:off x="15343" y="6536634"/>
            <a:ext cx="6858000" cy="215444"/>
          </a:xfrm>
          <a:prstGeom prst="rect">
            <a:avLst/>
          </a:prstGeom>
          <a:noFill/>
        </p:spPr>
        <p:txBody>
          <a:bodyPr wrap="square" rtlCol="0">
            <a:spAutoFit/>
          </a:bodyPr>
          <a:lstStyle/>
          <a:p>
            <a:pPr eaLnBrk="0" fontAlgn="base" hangingPunct="0">
              <a:spcBef>
                <a:spcPct val="0"/>
              </a:spcBef>
              <a:spcAft>
                <a:spcPct val="0"/>
              </a:spcAft>
              <a:defRPr/>
            </a:pPr>
            <a:r>
              <a:rPr lang="hu-HU" sz="800" b="1" dirty="0" smtClean="0">
                <a:solidFill>
                  <a:prstClr val="white">
                    <a:lumMod val="50000"/>
                  </a:prstClr>
                </a:solidFill>
                <a:latin typeface="Century Gothic" panose="020B0502020202020204" pitchFamily="34" charset="0"/>
              </a:rPr>
              <a:t>Izvor: </a:t>
            </a:r>
            <a:r>
              <a:rPr lang="hu-HU" sz="800" b="1" dirty="0" smtClean="0">
                <a:solidFill>
                  <a:srgbClr val="29282C"/>
                </a:solidFill>
                <a:latin typeface="Century Gothic" panose="020B0502020202020204" pitchFamily="34" charset="0"/>
                <a:cs typeface="Arial" panose="020B0604020202020204" pitchFamily="34" charset="0"/>
              </a:rPr>
              <a:t>Balázs NAGY</a:t>
            </a:r>
            <a:r>
              <a:rPr lang="hu-HU" sz="800" b="1" baseline="0" dirty="0" smtClean="0">
                <a:solidFill>
                  <a:srgbClr val="29282C"/>
                </a:solidFill>
                <a:latin typeface="Century Gothic" panose="020B0502020202020204" pitchFamily="34" charset="0"/>
                <a:cs typeface="Arial" panose="020B0604020202020204" pitchFamily="34" charset="0"/>
              </a:rPr>
              <a:t> </a:t>
            </a:r>
            <a:r>
              <a:rPr lang="hu-HU" sz="800" b="0" baseline="0" dirty="0" smtClean="0">
                <a:solidFill>
                  <a:srgbClr val="29282C"/>
                </a:solidFill>
                <a:latin typeface="Century Gothic" panose="020B0502020202020204" pitchFamily="34" charset="0"/>
                <a:cs typeface="Arial" panose="020B0604020202020204" pitchFamily="34" charset="0"/>
              </a:rPr>
              <a:t>Budapest University of Technology and Economics </a:t>
            </a:r>
            <a:r>
              <a:rPr lang="hu-HU" sz="800" dirty="0" smtClean="0">
                <a:solidFill>
                  <a:srgbClr val="29282C"/>
                </a:solidFill>
                <a:latin typeface="Century Gothic" panose="020B0502020202020204" pitchFamily="34" charset="0"/>
                <a:cs typeface="Arial" panose="020B0604020202020204" pitchFamily="34" charset="0"/>
              </a:rPr>
              <a:t>      </a:t>
            </a:r>
            <a:fld id="{2A109C6E-CE2F-4795-A9E8-578F8A8A866F}" type="slidenum">
              <a:rPr lang="hu-HU" sz="800" dirty="0" smtClean="0">
                <a:solidFill>
                  <a:srgbClr val="29282C"/>
                </a:solidFill>
                <a:latin typeface="Century Gothic" panose="020B0502020202020204" pitchFamily="34" charset="0"/>
                <a:cs typeface="Arial" panose="020B0604020202020204" pitchFamily="34" charset="0"/>
              </a:rPr>
              <a:t>70</a:t>
            </a:fld>
            <a:r>
              <a:rPr lang="hu-HU" sz="800" dirty="0" smtClean="0">
                <a:solidFill>
                  <a:srgbClr val="29282C"/>
                </a:solidFill>
                <a:latin typeface="Century Gothic" panose="020B0502020202020204" pitchFamily="34" charset="0"/>
                <a:cs typeface="Arial" panose="020B0604020202020204" pitchFamily="34" charset="0"/>
              </a:rPr>
              <a:t>  </a:t>
            </a:r>
            <a:endParaRPr lang="hu-HU" sz="800" dirty="0">
              <a:solidFill>
                <a:srgbClr val="29282C"/>
              </a:solidFill>
              <a:latin typeface="Century Gothic" panose="020B0502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459" y="1713562"/>
            <a:ext cx="3959542" cy="22861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700810"/>
            <a:ext cx="3959542" cy="2276965"/>
          </a:xfrm>
          <a:prstGeom prst="rect">
            <a:avLst/>
          </a:prstGeom>
        </p:spPr>
      </p:pic>
      <p:sp>
        <p:nvSpPr>
          <p:cNvPr id="12" name="Content Placeholder 2"/>
          <p:cNvSpPr txBox="1"/>
          <p:nvPr/>
        </p:nvSpPr>
        <p:spPr>
          <a:xfrm>
            <a:off x="251520" y="1264643"/>
            <a:ext cx="8352928" cy="10407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hu-HU" sz="2000" b="1" dirty="0" err="1" smtClean="0"/>
              <a:t>Differences</a:t>
            </a:r>
            <a:r>
              <a:rPr lang="hu-HU" sz="2000" b="1" dirty="0" smtClean="0"/>
              <a:t> </a:t>
            </a:r>
            <a:r>
              <a:rPr lang="hu-HU" sz="2000" b="1" dirty="0" err="1" smtClean="0"/>
              <a:t>between</a:t>
            </a:r>
            <a:r>
              <a:rPr lang="hu-HU" sz="2000" b="1" dirty="0" smtClean="0"/>
              <a:t> </a:t>
            </a:r>
            <a:r>
              <a:rPr lang="hu-HU" sz="2000" b="1" dirty="0" err="1" smtClean="0"/>
              <a:t>Dynamic</a:t>
            </a:r>
            <a:r>
              <a:rPr lang="hu-HU" sz="2000" b="1" dirty="0" smtClean="0"/>
              <a:t> and </a:t>
            </a:r>
            <a:r>
              <a:rPr lang="hu-HU" sz="2000" b="1" dirty="0" err="1" smtClean="0"/>
              <a:t>Steady-state</a:t>
            </a:r>
            <a:r>
              <a:rPr lang="hu-HU" sz="2000" b="1" dirty="0" smtClean="0"/>
              <a:t> HAM </a:t>
            </a:r>
            <a:r>
              <a:rPr lang="hu-HU" sz="2000" b="1" dirty="0" err="1" smtClean="0"/>
              <a:t>simulation</a:t>
            </a:r>
            <a:r>
              <a:rPr lang="hu-HU" sz="2000" b="1" dirty="0" smtClean="0"/>
              <a:t> </a:t>
            </a:r>
            <a:r>
              <a:rPr lang="hu-HU" sz="2000" b="1" dirty="0" err="1" smtClean="0"/>
              <a:t>results</a:t>
            </a:r>
            <a:endParaRPr lang="hu-HU" sz="1400" dirty="0" smtClean="0"/>
          </a:p>
        </p:txBody>
      </p:sp>
      <p:pic>
        <p:nvPicPr>
          <p:cNvPr id="13"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4339731"/>
            <a:ext cx="4067384" cy="2333745"/>
          </a:xfrm>
          <a:prstGeom prst="rect">
            <a:avLst/>
          </a:prstGeom>
        </p:spPr>
      </p:pic>
      <p:pic>
        <p:nvPicPr>
          <p:cNvPr id="14"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3134" y="4323553"/>
            <a:ext cx="4058494" cy="2329300"/>
          </a:xfrm>
          <a:prstGeom prst="rect">
            <a:avLst/>
          </a:prstGeom>
        </p:spPr>
      </p:pic>
      <p:sp>
        <p:nvSpPr>
          <p:cNvPr id="15" name="Content Placeholder 2"/>
          <p:cNvSpPr txBox="1"/>
          <p:nvPr/>
        </p:nvSpPr>
        <p:spPr>
          <a:xfrm>
            <a:off x="251520" y="3977775"/>
            <a:ext cx="8352928" cy="10407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hu-HU" sz="2000" b="1" dirty="0" err="1" smtClean="0"/>
              <a:t>Differences</a:t>
            </a:r>
            <a:r>
              <a:rPr lang="hu-HU" sz="2000" b="1" dirty="0" smtClean="0"/>
              <a:t> </a:t>
            </a:r>
            <a:r>
              <a:rPr lang="hu-HU" sz="2000" b="1" dirty="0" err="1" smtClean="0"/>
              <a:t>between</a:t>
            </a:r>
            <a:r>
              <a:rPr lang="hu-HU" sz="2000" b="1" dirty="0" smtClean="0"/>
              <a:t> </a:t>
            </a:r>
            <a:r>
              <a:rPr lang="hu-HU" sz="2000" b="1" dirty="0" err="1" smtClean="0"/>
              <a:t>climates</a:t>
            </a:r>
            <a:endParaRPr lang="hu-HU" sz="1400" dirty="0" smtClean="0"/>
          </a:p>
        </p:txBody>
      </p:sp>
      <p:sp>
        <p:nvSpPr>
          <p:cNvPr id="3" name="Szövegdoboz 2"/>
          <p:cNvSpPr txBox="1"/>
          <p:nvPr/>
        </p:nvSpPr>
        <p:spPr>
          <a:xfrm>
            <a:off x="7093179" y="1924289"/>
            <a:ext cx="2033293" cy="369332"/>
          </a:xfrm>
          <a:prstGeom prst="rect">
            <a:avLst/>
          </a:prstGeom>
          <a:noFill/>
        </p:spPr>
        <p:txBody>
          <a:bodyPr wrap="square" rtlCol="0">
            <a:spAutoFit/>
          </a:bodyPr>
          <a:lstStyle/>
          <a:p>
            <a:r>
              <a:rPr lang="hu-HU" dirty="0" err="1"/>
              <a:t>h</a:t>
            </a:r>
            <a:r>
              <a:rPr lang="hu-HU" dirty="0" err="1" smtClean="0"/>
              <a:t>eating</a:t>
            </a:r>
            <a:r>
              <a:rPr lang="hu-HU" dirty="0" smtClean="0"/>
              <a:t> </a:t>
            </a:r>
            <a:r>
              <a:rPr lang="hu-HU" dirty="0" err="1" smtClean="0"/>
              <a:t>season</a:t>
            </a:r>
            <a:endParaRPr lang="hu-HU" dirty="0"/>
          </a:p>
        </p:txBody>
      </p:sp>
      <p:sp>
        <p:nvSpPr>
          <p:cNvPr id="16" name="Szövegdoboz 15"/>
          <p:cNvSpPr txBox="1"/>
          <p:nvPr/>
        </p:nvSpPr>
        <p:spPr>
          <a:xfrm>
            <a:off x="2915817" y="1921428"/>
            <a:ext cx="1729090" cy="369332"/>
          </a:xfrm>
          <a:prstGeom prst="rect">
            <a:avLst/>
          </a:prstGeom>
          <a:noFill/>
        </p:spPr>
        <p:txBody>
          <a:bodyPr wrap="square" rtlCol="0">
            <a:spAutoFit/>
          </a:bodyPr>
          <a:lstStyle/>
          <a:p>
            <a:r>
              <a:rPr lang="hu-HU" dirty="0" err="1" smtClean="0"/>
              <a:t>annual</a:t>
            </a:r>
            <a:endParaRPr lang="hu-HU" dirty="0"/>
          </a:p>
        </p:txBody>
      </p:sp>
      <p:sp>
        <p:nvSpPr>
          <p:cNvPr id="17" name="TextBox 16"/>
          <p:cNvSpPr txBox="1"/>
          <p:nvPr/>
        </p:nvSpPr>
        <p:spPr>
          <a:xfrm>
            <a:off x="0" y="34838"/>
            <a:ext cx="4884671" cy="261610"/>
          </a:xfrm>
          <a:prstGeom prst="rect">
            <a:avLst/>
          </a:prstGeom>
          <a:noFill/>
        </p:spPr>
        <p:txBody>
          <a:bodyPr wrap="none" rtlCol="0">
            <a:spAutoFit/>
          </a:bodyPr>
          <a:lstStyle/>
          <a:p>
            <a:r>
              <a:rPr lang="hu-HU" sz="1100" dirty="0" err="1" smtClean="0"/>
              <a:t>Multidimensional</a:t>
            </a:r>
            <a:r>
              <a:rPr lang="hu-HU" sz="1100" dirty="0" smtClean="0"/>
              <a:t> Hygrothermal</a:t>
            </a:r>
            <a:r>
              <a:rPr lang="hu-HU" sz="1100" baseline="0" dirty="0" smtClean="0"/>
              <a:t> </a:t>
            </a:r>
            <a:r>
              <a:rPr lang="hu-HU" sz="1100" baseline="0" dirty="0" err="1" smtClean="0"/>
              <a:t>Analysis</a:t>
            </a:r>
            <a:r>
              <a:rPr lang="hu-HU" sz="1100" baseline="0" dirty="0" smtClean="0"/>
              <a:t> of </a:t>
            </a:r>
            <a:r>
              <a:rPr lang="hu-HU" sz="1100" baseline="0" dirty="0" err="1" smtClean="0"/>
              <a:t>Complex</a:t>
            </a:r>
            <a:r>
              <a:rPr lang="hu-HU" sz="1100" baseline="0" dirty="0" smtClean="0"/>
              <a:t> Building </a:t>
            </a:r>
            <a:r>
              <a:rPr lang="hu-HU" sz="1100" baseline="0" dirty="0" err="1" smtClean="0"/>
              <a:t>Constructions</a:t>
            </a:r>
            <a:endParaRPr lang="hu-HU" sz="1100" dirty="0"/>
          </a:p>
        </p:txBody>
      </p:sp>
      <p:sp>
        <p:nvSpPr>
          <p:cNvPr id="18" name="Title 1"/>
          <p:cNvSpPr>
            <a:spLocks noGrp="1"/>
          </p:cNvSpPr>
          <p:nvPr>
            <p:ph type="title"/>
          </p:nvPr>
        </p:nvSpPr>
        <p:spPr>
          <a:xfrm>
            <a:off x="595748" y="296448"/>
            <a:ext cx="8229600" cy="1143000"/>
          </a:xfrm>
        </p:spPr>
        <p:txBody>
          <a:bodyPr>
            <a:noAutofit/>
          </a:bodyPr>
          <a:lstStyle/>
          <a:p>
            <a:r>
              <a:rPr lang="hu-HU" sz="3200" dirty="0" err="1" smtClean="0"/>
              <a:t>Thermal</a:t>
            </a:r>
            <a:r>
              <a:rPr lang="hu-HU" sz="3200" dirty="0" smtClean="0"/>
              <a:t> </a:t>
            </a:r>
            <a:r>
              <a:rPr lang="hu-HU" sz="3200" dirty="0" err="1" smtClean="0"/>
              <a:t>transmittances</a:t>
            </a:r>
            <a:endParaRPr lang="hu-HU" sz="3200" dirty="0"/>
          </a:p>
        </p:txBody>
      </p:sp>
      <p:sp>
        <p:nvSpPr>
          <p:cNvPr id="20" name="Textfeld 11"/>
          <p:cNvSpPr txBox="1"/>
          <p:nvPr/>
        </p:nvSpPr>
        <p:spPr>
          <a:xfrm>
            <a:off x="15343" y="6536634"/>
            <a:ext cx="6858000" cy="215444"/>
          </a:xfrm>
          <a:prstGeom prst="rect">
            <a:avLst/>
          </a:prstGeom>
          <a:noFill/>
        </p:spPr>
        <p:txBody>
          <a:bodyPr wrap="square" rtlCol="0">
            <a:spAutoFit/>
          </a:bodyPr>
          <a:lstStyle/>
          <a:p>
            <a:pPr eaLnBrk="0" fontAlgn="base" hangingPunct="0">
              <a:spcBef>
                <a:spcPct val="0"/>
              </a:spcBef>
              <a:spcAft>
                <a:spcPct val="0"/>
              </a:spcAft>
              <a:defRPr/>
            </a:pPr>
            <a:r>
              <a:rPr lang="hu-HU" sz="800" b="1" dirty="0" smtClean="0">
                <a:solidFill>
                  <a:prstClr val="white">
                    <a:lumMod val="50000"/>
                  </a:prstClr>
                </a:solidFill>
                <a:latin typeface="Century Gothic" panose="020B0502020202020204" pitchFamily="34" charset="0"/>
              </a:rPr>
              <a:t>Izvor: </a:t>
            </a:r>
            <a:r>
              <a:rPr lang="hu-HU" sz="800" b="1" dirty="0" smtClean="0">
                <a:solidFill>
                  <a:srgbClr val="29282C"/>
                </a:solidFill>
                <a:latin typeface="Century Gothic" panose="020B0502020202020204" pitchFamily="34" charset="0"/>
                <a:cs typeface="Arial" panose="020B0604020202020204" pitchFamily="34" charset="0"/>
              </a:rPr>
              <a:t>Balázs NAGY</a:t>
            </a:r>
            <a:r>
              <a:rPr lang="hu-HU" sz="800" b="1" baseline="0" dirty="0" smtClean="0">
                <a:solidFill>
                  <a:srgbClr val="29282C"/>
                </a:solidFill>
                <a:latin typeface="Century Gothic" panose="020B0502020202020204" pitchFamily="34" charset="0"/>
                <a:cs typeface="Arial" panose="020B0604020202020204" pitchFamily="34" charset="0"/>
              </a:rPr>
              <a:t> </a:t>
            </a:r>
            <a:r>
              <a:rPr lang="hu-HU" sz="800" b="0" baseline="0" dirty="0" smtClean="0">
                <a:solidFill>
                  <a:srgbClr val="29282C"/>
                </a:solidFill>
                <a:latin typeface="Century Gothic" panose="020B0502020202020204" pitchFamily="34" charset="0"/>
                <a:cs typeface="Arial" panose="020B0604020202020204" pitchFamily="34" charset="0"/>
              </a:rPr>
              <a:t>Budapest University of Technology and Economics </a:t>
            </a:r>
            <a:r>
              <a:rPr lang="hu-HU" sz="800" dirty="0" smtClean="0">
                <a:solidFill>
                  <a:srgbClr val="29282C"/>
                </a:solidFill>
                <a:latin typeface="Century Gothic" panose="020B0502020202020204" pitchFamily="34" charset="0"/>
                <a:cs typeface="Arial" panose="020B0604020202020204" pitchFamily="34" charset="0"/>
              </a:rPr>
              <a:t>      </a:t>
            </a:r>
            <a:fld id="{2A109C6E-CE2F-4795-A9E8-578F8A8A866F}" type="slidenum">
              <a:rPr lang="hu-HU" sz="800" dirty="0" smtClean="0">
                <a:solidFill>
                  <a:srgbClr val="29282C"/>
                </a:solidFill>
                <a:latin typeface="Century Gothic" panose="020B0502020202020204" pitchFamily="34" charset="0"/>
                <a:cs typeface="Arial" panose="020B0604020202020204" pitchFamily="34" charset="0"/>
              </a:rPr>
              <a:t>71</a:t>
            </a:fld>
            <a:r>
              <a:rPr lang="hu-HU" sz="800" dirty="0" smtClean="0">
                <a:solidFill>
                  <a:srgbClr val="29282C"/>
                </a:solidFill>
                <a:latin typeface="Century Gothic" panose="020B0502020202020204" pitchFamily="34" charset="0"/>
                <a:cs typeface="Arial" panose="020B0604020202020204" pitchFamily="34" charset="0"/>
              </a:rPr>
              <a:t>  </a:t>
            </a:r>
            <a:endParaRPr lang="hu-HU" sz="800" dirty="0">
              <a:solidFill>
                <a:srgbClr val="29282C"/>
              </a:solidFill>
              <a:latin typeface="Century Gothic" panose="020B0502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hu-HU" sz="2800" dirty="0" err="1" smtClean="0"/>
              <a:t>Linear</a:t>
            </a:r>
            <a:r>
              <a:rPr lang="hu-HU" sz="2800" dirty="0" smtClean="0"/>
              <a:t> </a:t>
            </a:r>
            <a:r>
              <a:rPr lang="hu-HU" sz="2800" dirty="0" err="1" smtClean="0"/>
              <a:t>thermal</a:t>
            </a:r>
            <a:r>
              <a:rPr lang="hu-HU" sz="2800" dirty="0" smtClean="0"/>
              <a:t> and </a:t>
            </a:r>
            <a:r>
              <a:rPr lang="hu-HU" sz="2800" dirty="0" err="1" smtClean="0"/>
              <a:t>moisture</a:t>
            </a:r>
            <a:r>
              <a:rPr lang="hu-HU" sz="2800" dirty="0" smtClean="0"/>
              <a:t> </a:t>
            </a:r>
            <a:r>
              <a:rPr lang="hu-HU" sz="2800" dirty="0" err="1" smtClean="0"/>
              <a:t>transmittances</a:t>
            </a:r>
            <a:endParaRPr lang="hu-HU"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241429"/>
            <a:ext cx="4114998" cy="205749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241429"/>
            <a:ext cx="4114998" cy="2057499"/>
          </a:xfrm>
          <a:prstGeom prst="rect">
            <a:avLst/>
          </a:prstGeom>
        </p:spPr>
      </p:pic>
      <p:graphicFrame>
        <p:nvGraphicFramePr>
          <p:cNvPr id="3" name="Table 2"/>
          <p:cNvGraphicFramePr>
            <a:graphicFrameLocks noGrp="1"/>
          </p:cNvGraphicFramePr>
          <p:nvPr/>
        </p:nvGraphicFramePr>
        <p:xfrm>
          <a:off x="179513" y="5527888"/>
          <a:ext cx="8723508" cy="853440"/>
        </p:xfrm>
        <a:graphic>
          <a:graphicData uri="http://schemas.openxmlformats.org/drawingml/2006/table">
            <a:tbl>
              <a:tblPr firstRow="1" firstCol="1" bandRow="1">
                <a:tableStyleId>{2D5ABB26-0587-4C30-8999-92F81FD0307C}</a:tableStyleId>
              </a:tblPr>
              <a:tblGrid>
                <a:gridCol w="1152127"/>
                <a:gridCol w="1080120"/>
                <a:gridCol w="1017182"/>
                <a:gridCol w="1221885"/>
                <a:gridCol w="1081228"/>
                <a:gridCol w="1220928"/>
                <a:gridCol w="813314"/>
                <a:gridCol w="1136724"/>
              </a:tblGrid>
              <a:tr h="0">
                <a:tc>
                  <a:txBody>
                    <a:bodyPr/>
                    <a:lstStyle/>
                    <a:p>
                      <a:pPr algn="l">
                        <a:spcAft>
                          <a:spcPts val="0"/>
                        </a:spcAft>
                      </a:pPr>
                      <a:r>
                        <a:rPr lang="hu-HU" sz="1400" b="1" dirty="0" err="1" smtClean="0">
                          <a:effectLst/>
                        </a:rPr>
                        <a:t>Construction</a:t>
                      </a:r>
                      <a:endParaRPr lang="hu-HU"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b="1" dirty="0" smtClean="0">
                          <a:effectLst/>
                        </a:rPr>
                        <a:t>U</a:t>
                      </a:r>
                      <a:r>
                        <a:rPr lang="hu-HU" sz="1400" b="1" baseline="-25000" dirty="0" err="1" smtClean="0">
                          <a:effectLst/>
                        </a:rPr>
                        <a:t>wall</a:t>
                      </a:r>
                      <a:r>
                        <a:rPr lang="en-US" sz="1400" b="1" baseline="-25000" dirty="0" smtClean="0">
                          <a:effectLst/>
                        </a:rPr>
                        <a:t>,THERM </a:t>
                      </a:r>
                      <a:r>
                        <a:rPr lang="en-US" sz="1400" b="1" dirty="0">
                          <a:effectLst/>
                        </a:rPr>
                        <a:t>[W/m</a:t>
                      </a:r>
                      <a:r>
                        <a:rPr lang="en-US" sz="1400" b="1" baseline="30000" dirty="0">
                          <a:effectLst/>
                        </a:rPr>
                        <a:t>2</a:t>
                      </a:r>
                      <a:r>
                        <a:rPr lang="en-US" sz="1400" b="1" dirty="0">
                          <a:effectLst/>
                        </a:rPr>
                        <a:t>K]</a:t>
                      </a:r>
                      <a:endParaRPr lang="hu-HU"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b="1" dirty="0" smtClean="0">
                          <a:effectLst/>
                        </a:rPr>
                        <a:t>U</a:t>
                      </a:r>
                      <a:r>
                        <a:rPr lang="hu-HU" sz="1400" b="1" baseline="-25000" dirty="0" err="1" smtClean="0">
                          <a:effectLst/>
                        </a:rPr>
                        <a:t>wall</a:t>
                      </a:r>
                      <a:r>
                        <a:rPr lang="en-US" sz="1400" b="1" baseline="-25000" dirty="0" smtClean="0">
                          <a:effectLst/>
                        </a:rPr>
                        <a:t>,HAM </a:t>
                      </a:r>
                      <a:r>
                        <a:rPr lang="en-US" sz="1400" b="1" dirty="0">
                          <a:effectLst/>
                        </a:rPr>
                        <a:t>[W/m</a:t>
                      </a:r>
                      <a:r>
                        <a:rPr lang="en-US" sz="1400" b="1" baseline="30000" dirty="0">
                          <a:effectLst/>
                        </a:rPr>
                        <a:t>2</a:t>
                      </a:r>
                      <a:r>
                        <a:rPr lang="en-US" sz="1400" b="1" dirty="0">
                          <a:effectLst/>
                        </a:rPr>
                        <a:t>K]</a:t>
                      </a:r>
                      <a:endParaRPr lang="hu-HU"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b="1" dirty="0" smtClean="0">
                          <a:effectLst/>
                        </a:rPr>
                        <a:t>ψ</a:t>
                      </a:r>
                      <a:r>
                        <a:rPr lang="hu-HU" sz="1400" b="1" baseline="-25000" dirty="0" err="1" smtClean="0">
                          <a:effectLst/>
                        </a:rPr>
                        <a:t>corner</a:t>
                      </a:r>
                      <a:r>
                        <a:rPr lang="en-US" sz="1400" b="1" baseline="-25000" dirty="0" smtClean="0">
                          <a:effectLst/>
                        </a:rPr>
                        <a:t>,THERM</a:t>
                      </a:r>
                      <a:r>
                        <a:rPr lang="hu-HU" sz="1400" b="1" baseline="-25000" dirty="0" smtClean="0">
                          <a:effectLst/>
                        </a:rPr>
                        <a:t> </a:t>
                      </a:r>
                      <a:r>
                        <a:rPr lang="en-US" sz="1400" b="1" dirty="0" smtClean="0">
                          <a:effectLst/>
                        </a:rPr>
                        <a:t>[W/mK</a:t>
                      </a:r>
                      <a:r>
                        <a:rPr lang="en-US" sz="1400" b="1" dirty="0">
                          <a:effectLst/>
                        </a:rPr>
                        <a:t>]</a:t>
                      </a:r>
                      <a:endParaRPr lang="hu-HU"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b="1" dirty="0" smtClean="0">
                          <a:effectLst/>
                        </a:rPr>
                        <a:t>ψ</a:t>
                      </a:r>
                      <a:r>
                        <a:rPr lang="hu-HU" sz="1400" b="1" baseline="-25000" dirty="0" err="1" smtClean="0">
                          <a:effectLst/>
                        </a:rPr>
                        <a:t>corner</a:t>
                      </a:r>
                      <a:r>
                        <a:rPr lang="en-US" sz="1400" b="1" baseline="-25000" dirty="0" smtClean="0">
                          <a:effectLst/>
                        </a:rPr>
                        <a:t>,HAM</a:t>
                      </a:r>
                      <a:r>
                        <a:rPr lang="en-US" sz="1400" b="1" dirty="0" smtClean="0">
                          <a:effectLst/>
                        </a:rPr>
                        <a:t> </a:t>
                      </a:r>
                      <a:r>
                        <a:rPr lang="en-US" sz="1400" b="1" dirty="0">
                          <a:effectLst/>
                        </a:rPr>
                        <a:t>[W/mK]</a:t>
                      </a:r>
                      <a:endParaRPr lang="hu-HU"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b="1" dirty="0" smtClean="0">
                          <a:effectLst/>
                        </a:rPr>
                        <a:t>M</a:t>
                      </a:r>
                      <a:r>
                        <a:rPr lang="hu-HU" sz="1400" b="1" baseline="-25000" dirty="0" err="1" smtClean="0">
                          <a:effectLst/>
                        </a:rPr>
                        <a:t>wall</a:t>
                      </a:r>
                      <a:r>
                        <a:rPr lang="en-US" sz="1400" b="1" dirty="0" smtClean="0">
                          <a:effectLst/>
                        </a:rPr>
                        <a:t> </a:t>
                      </a:r>
                      <a:r>
                        <a:rPr lang="en-US" sz="1400" b="1" dirty="0">
                          <a:effectLst/>
                        </a:rPr>
                        <a:t>·10</a:t>
                      </a:r>
                      <a:r>
                        <a:rPr lang="en-US" sz="1400" b="1" baseline="30000" dirty="0">
                          <a:effectLst/>
                        </a:rPr>
                        <a:t>-12</a:t>
                      </a:r>
                      <a:r>
                        <a:rPr lang="en-US" sz="1400" b="1" dirty="0">
                          <a:effectLst/>
                        </a:rPr>
                        <a:t> [kg/m</a:t>
                      </a:r>
                      <a:r>
                        <a:rPr lang="en-US" sz="1400" b="1" baseline="30000" dirty="0">
                          <a:effectLst/>
                        </a:rPr>
                        <a:t>2</a:t>
                      </a:r>
                      <a:r>
                        <a:rPr lang="en-US" sz="1400" b="1" dirty="0">
                          <a:effectLst/>
                        </a:rPr>
                        <a:t>·s·Pa]</a:t>
                      </a:r>
                      <a:endParaRPr lang="hu-HU"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b="1" dirty="0" err="1" smtClean="0">
                          <a:effectLst/>
                        </a:rPr>
                        <a:t>μ</a:t>
                      </a:r>
                      <a:r>
                        <a:rPr lang="en-US" sz="1400" b="1" baseline="-25000" dirty="0" err="1" smtClean="0">
                          <a:effectLst/>
                        </a:rPr>
                        <a:t>e</a:t>
                      </a:r>
                      <a:r>
                        <a:rPr lang="hu-HU" sz="1400" b="1" baseline="-25000" dirty="0" smtClean="0">
                          <a:effectLst/>
                        </a:rPr>
                        <a:t>ff</a:t>
                      </a:r>
                      <a:endParaRPr lang="hu-HU" sz="2000" b="1" dirty="0">
                        <a:effectLst/>
                      </a:endParaRPr>
                    </a:p>
                    <a:p>
                      <a:pPr algn="ctr">
                        <a:spcAft>
                          <a:spcPts val="0"/>
                        </a:spcAft>
                      </a:pPr>
                      <a:r>
                        <a:rPr lang="en-US" sz="1400" b="1" dirty="0">
                          <a:effectLst/>
                        </a:rPr>
                        <a:t>[1]</a:t>
                      </a:r>
                      <a:endParaRPr lang="hu-HU"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b="1" dirty="0" smtClean="0">
                          <a:effectLst/>
                        </a:rPr>
                        <a:t>ν</a:t>
                      </a:r>
                      <a:r>
                        <a:rPr lang="hu-HU" sz="1400" b="1" baseline="-25000" dirty="0" err="1" smtClean="0">
                          <a:effectLst/>
                        </a:rPr>
                        <a:t>corner</a:t>
                      </a:r>
                      <a:r>
                        <a:rPr lang="en-US" sz="1400" b="1" baseline="-25000" dirty="0" smtClean="0">
                          <a:effectLst/>
                        </a:rPr>
                        <a:t> </a:t>
                      </a:r>
                      <a:r>
                        <a:rPr lang="en-US" sz="1400" b="1" dirty="0">
                          <a:effectLst/>
                        </a:rPr>
                        <a:t>·10</a:t>
                      </a:r>
                      <a:r>
                        <a:rPr lang="en-US" sz="1400" b="1" baseline="30000" dirty="0">
                          <a:effectLst/>
                        </a:rPr>
                        <a:t>-12</a:t>
                      </a:r>
                      <a:r>
                        <a:rPr lang="en-US" sz="1400" b="1" dirty="0">
                          <a:effectLst/>
                        </a:rPr>
                        <a:t> [kg/</a:t>
                      </a:r>
                      <a:r>
                        <a:rPr lang="en-US" sz="1400" b="1" dirty="0" err="1">
                          <a:effectLst/>
                        </a:rPr>
                        <a:t>m·s·Pa</a:t>
                      </a:r>
                      <a:r>
                        <a:rPr lang="en-US" sz="1400" b="1" dirty="0">
                          <a:effectLst/>
                        </a:rPr>
                        <a:t>]</a:t>
                      </a:r>
                      <a:endParaRPr lang="hu-HU"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just">
                        <a:spcAft>
                          <a:spcPts val="0"/>
                        </a:spcAft>
                      </a:pPr>
                      <a:r>
                        <a:rPr lang="en-US" sz="1400" dirty="0">
                          <a:effectLst/>
                        </a:rPr>
                        <a:t>T44-EPS</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US" sz="1400">
                          <a:effectLst/>
                        </a:rPr>
                        <a:t>0.20</a:t>
                      </a:r>
                      <a:endParaRPr lang="hu-H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US" sz="1400">
                          <a:effectLst/>
                        </a:rPr>
                        <a:t>0.22</a:t>
                      </a:r>
                      <a:endParaRPr lang="hu-H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en-US" sz="1400" dirty="0">
                          <a:effectLst/>
                        </a:rPr>
                        <a:t>0.090</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algn="ctr">
                        <a:spcAft>
                          <a:spcPts val="0"/>
                        </a:spcAft>
                      </a:pPr>
                      <a:r>
                        <a:rPr lang="en-US" sz="1400" dirty="0">
                          <a:effectLst/>
                        </a:rPr>
                        <a:t>0.095</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en-US" sz="1400">
                          <a:effectLst/>
                        </a:rPr>
                        <a:t>5.7</a:t>
                      </a:r>
                      <a:endParaRPr lang="hu-H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en-US" sz="1400">
                          <a:effectLst/>
                        </a:rPr>
                        <a:t>33.4</a:t>
                      </a:r>
                      <a:endParaRPr lang="hu-H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algn="ctr">
                        <a:spcAft>
                          <a:spcPts val="0"/>
                        </a:spcAft>
                      </a:pPr>
                      <a:r>
                        <a:rPr lang="en-US" sz="1400" dirty="0">
                          <a:effectLst/>
                        </a:rPr>
                        <a:t>1.4</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r>
              <a:tr h="0">
                <a:tc>
                  <a:txBody>
                    <a:bodyPr/>
                    <a:lstStyle/>
                    <a:p>
                      <a:pPr algn="just">
                        <a:spcAft>
                          <a:spcPts val="0"/>
                        </a:spcAft>
                      </a:pPr>
                      <a:r>
                        <a:rPr lang="en-US" sz="1400" dirty="0">
                          <a:effectLst/>
                        </a:rPr>
                        <a:t>T44-MW</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dirty="0">
                          <a:effectLst/>
                        </a:rPr>
                        <a:t>0.18</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dirty="0">
                          <a:effectLst/>
                        </a:rPr>
                        <a:t>0.19</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dirty="0">
                          <a:effectLst/>
                        </a:rPr>
                        <a:t>0.088</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dirty="0">
                          <a:effectLst/>
                        </a:rPr>
                        <a:t>0.091</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dirty="0">
                          <a:effectLst/>
                        </a:rPr>
                        <a:t>22.8</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dirty="0">
                          <a:effectLst/>
                        </a:rPr>
                        <a:t>8.5</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gn="ctr">
                        <a:spcAft>
                          <a:spcPts val="0"/>
                        </a:spcAft>
                      </a:pPr>
                      <a:r>
                        <a:rPr lang="en-US" sz="1400" dirty="0" smtClean="0">
                          <a:effectLst/>
                        </a:rPr>
                        <a:t>5.8</a:t>
                      </a:r>
                      <a:endParaRPr lang="hu-H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6" name="Rectangle 5"/>
              <p:cNvSpPr/>
              <p:nvPr/>
            </p:nvSpPr>
            <p:spPr>
              <a:xfrm>
                <a:off x="5652121" y="4097817"/>
                <a:ext cx="2258823"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hu-HU" sz="1400">
                          <a:latin typeface="Cambria Math" panose="02040503050406030204" pitchFamily="18" charset="0"/>
                        </a:rPr>
                        <m:t>M</m:t>
                      </m:r>
                      <m:r>
                        <a:rPr lang="hu-HU" sz="1400" i="0">
                          <a:latin typeface="Cambria Math" panose="02040503050406030204" pitchFamily="18" charset="0"/>
                        </a:rPr>
                        <m:t>=</m:t>
                      </m:r>
                      <m:f>
                        <m:fPr>
                          <m:type m:val="lin"/>
                          <m:ctrlPr>
                            <a:rPr lang="hu-HU" sz="1400" i="1">
                              <a:latin typeface="Cambria Math"/>
                            </a:rPr>
                          </m:ctrlPr>
                        </m:fPr>
                        <m:num>
                          <m:r>
                            <a:rPr lang="hu-HU" sz="1400" i="1">
                              <a:latin typeface="Cambria Math" panose="02040503050406030204" pitchFamily="18" charset="0"/>
                            </a:rPr>
                            <m:t>𝐺</m:t>
                          </m:r>
                        </m:num>
                        <m:den>
                          <m:r>
                            <a:rPr lang="hu-HU" sz="1400" i="0">
                              <a:latin typeface="Cambria Math" panose="02040503050406030204" pitchFamily="18" charset="0"/>
                            </a:rPr>
                            <m:t>(</m:t>
                          </m:r>
                        </m:den>
                      </m:f>
                      <m:r>
                        <a:rPr lang="hu-HU" sz="1400" i="1">
                          <a:latin typeface="Cambria Math" panose="02040503050406030204" pitchFamily="18" charset="0"/>
                        </a:rPr>
                        <m:t>𝐴</m:t>
                      </m:r>
                      <m:r>
                        <a:rPr lang="hu-HU" sz="1400" i="0">
                          <a:latin typeface="Cambria Math" panose="02040503050406030204" pitchFamily="18" charset="0"/>
                        </a:rPr>
                        <m:t>∙∆</m:t>
                      </m:r>
                      <m:r>
                        <a:rPr lang="hu-HU" sz="1400" i="1">
                          <a:latin typeface="Cambria Math" panose="02040503050406030204" pitchFamily="18" charset="0"/>
                        </a:rPr>
                        <m:t>𝑝</m:t>
                      </m:r>
                      <m:r>
                        <a:rPr lang="hu-HU" sz="1400" i="0">
                          <a:latin typeface="Cambria Math" panose="02040503050406030204" pitchFamily="18" charset="0"/>
                        </a:rPr>
                        <m:t>) =</m:t>
                      </m:r>
                      <m:r>
                        <a:rPr lang="hu-HU" sz="1400" i="1">
                          <a:latin typeface="Cambria Math" panose="02040503050406030204" pitchFamily="18" charset="0"/>
                        </a:rPr>
                        <m:t>𝑔</m:t>
                      </m:r>
                      <m:f>
                        <m:fPr>
                          <m:type m:val="lin"/>
                          <m:ctrlPr>
                            <a:rPr lang="hu-HU" sz="1400" i="1">
                              <a:latin typeface="Cambria Math"/>
                            </a:rPr>
                          </m:ctrlPr>
                        </m:fPr>
                        <m:num>
                          <m:r>
                            <a:rPr lang="hu-HU" sz="1400" i="0">
                              <a:latin typeface="Cambria Math" panose="02040503050406030204" pitchFamily="18" charset="0"/>
                            </a:rPr>
                            <m:t> </m:t>
                          </m:r>
                        </m:num>
                        <m:den>
                          <m:r>
                            <a:rPr lang="hu-HU" sz="1400" i="0">
                              <a:latin typeface="Cambria Math" panose="02040503050406030204" pitchFamily="18" charset="0"/>
                            </a:rPr>
                            <m:t>∆</m:t>
                          </m:r>
                        </m:den>
                      </m:f>
                      <m:r>
                        <a:rPr lang="hu-HU" sz="1400" i="1">
                          <a:latin typeface="Cambria Math" panose="02040503050406030204" pitchFamily="18" charset="0"/>
                        </a:rPr>
                        <m:t>𝑝</m:t>
                      </m:r>
                    </m:oMath>
                  </m:oMathPara>
                </a14:m>
                <a:endParaRPr lang="hu-HU" sz="1400" dirty="0"/>
              </a:p>
            </p:txBody>
          </p:sp>
        </mc:Choice>
        <mc:Fallback xmlns="">
          <p:sp>
            <p:nvSpPr>
              <p:cNvPr id="6" name="Rectangle 5"/>
              <p:cNvSpPr>
                <a:spLocks noRot="1" noChangeAspect="1" noMove="1" noResize="1" noEditPoints="1" noAdjustHandles="1" noChangeArrowheads="1" noChangeShapeType="1" noTextEdit="1"/>
              </p:cNvSpPr>
              <p:nvPr/>
            </p:nvSpPr>
            <p:spPr>
              <a:xfrm>
                <a:off x="5652120" y="4097815"/>
                <a:ext cx="2255617" cy="307777"/>
              </a:xfrm>
              <a:prstGeom prst="rect">
                <a:avLst/>
              </a:prstGeom>
              <a:blipFill rotWithShape="1">
                <a:blip r:embed="rId4"/>
                <a:stretch>
                  <a:fillRect t="-94118" r="-8649" b="-150980"/>
                </a:stretch>
              </a:blipFill>
            </p:spPr>
            <p:txBody>
              <a:bodyPr/>
              <a:lstStyle/>
              <a:p>
                <a:r>
                  <a:rPr lang="hu-HU">
                    <a:noFill/>
                  </a:rPr>
                  <a:t> </a:t>
                </a:r>
                <a:endParaRPr lang="hu-HU">
                  <a:noFill/>
                </a:endParaRP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723454" y="4371814"/>
                <a:ext cx="2348079" cy="6395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hu-HU" sz="1400" smtClean="0">
                          <a:latin typeface="Cambria Math" panose="02040503050406030204" pitchFamily="18" charset="0"/>
                        </a:rPr>
                        <m:t>ν</m:t>
                      </m:r>
                      <m:r>
                        <a:rPr lang="hu-HU" sz="1400" i="0">
                          <a:latin typeface="Cambria Math" panose="02040503050406030204" pitchFamily="18" charset="0"/>
                        </a:rPr>
                        <m:t>=</m:t>
                      </m:r>
                      <m:f>
                        <m:fPr>
                          <m:type m:val="lin"/>
                          <m:ctrlPr>
                            <a:rPr lang="hu-HU" sz="1400" i="1">
                              <a:latin typeface="Cambria Math"/>
                            </a:rPr>
                          </m:ctrlPr>
                        </m:fPr>
                        <m:num>
                          <m:r>
                            <a:rPr lang="hu-HU" sz="1400" i="1">
                              <a:latin typeface="Cambria Math" panose="02040503050406030204" pitchFamily="18" charset="0"/>
                            </a:rPr>
                            <m:t>𝐺</m:t>
                          </m:r>
                        </m:num>
                        <m:den>
                          <m:r>
                            <a:rPr lang="hu-HU" sz="1400" i="0">
                              <a:latin typeface="Cambria Math" panose="02040503050406030204" pitchFamily="18" charset="0"/>
                            </a:rPr>
                            <m:t>(</m:t>
                          </m:r>
                        </m:den>
                      </m:f>
                      <m:r>
                        <a:rPr lang="hu-HU" sz="1400" i="1">
                          <a:latin typeface="Cambria Math" panose="02040503050406030204" pitchFamily="18" charset="0"/>
                        </a:rPr>
                        <m:t>𝑙</m:t>
                      </m:r>
                      <m:r>
                        <a:rPr lang="hu-HU" sz="1400" i="0">
                          <a:latin typeface="Cambria Math" panose="02040503050406030204" pitchFamily="18" charset="0"/>
                        </a:rPr>
                        <m:t>∙∆</m:t>
                      </m:r>
                      <m:r>
                        <a:rPr lang="hu-HU" sz="1400" i="1">
                          <a:latin typeface="Cambria Math" panose="02040503050406030204" pitchFamily="18" charset="0"/>
                        </a:rPr>
                        <m:t>𝑝</m:t>
                      </m:r>
                      <m:r>
                        <a:rPr lang="hu-HU" sz="1400" i="0">
                          <a:latin typeface="Cambria Math" panose="02040503050406030204" pitchFamily="18" charset="0"/>
                        </a:rPr>
                        <m:t>) −</m:t>
                      </m:r>
                      <m:nary>
                        <m:naryPr>
                          <m:chr m:val="∑"/>
                          <m:limLoc m:val="undOvr"/>
                          <m:supHide m:val="on"/>
                          <m:ctrlPr>
                            <a:rPr lang="hu-HU" sz="1400" i="1">
                              <a:latin typeface="Cambria Math"/>
                            </a:rPr>
                          </m:ctrlPr>
                        </m:naryPr>
                        <m:sub>
                          <m:r>
                            <a:rPr lang="hu-HU" sz="1400" i="1">
                              <a:latin typeface="Cambria Math" panose="02040503050406030204" pitchFamily="18" charset="0"/>
                            </a:rPr>
                            <m:t>𝑗</m:t>
                          </m:r>
                        </m:sub>
                        <m:sup/>
                        <m:e>
                          <m:sSub>
                            <m:sSubPr>
                              <m:ctrlPr>
                                <a:rPr lang="hu-HU" sz="1400" i="1">
                                  <a:latin typeface="Cambria Math"/>
                                </a:rPr>
                              </m:ctrlPr>
                            </m:sSubPr>
                            <m:e>
                              <m:r>
                                <a:rPr lang="hu-HU" sz="1400" i="1">
                                  <a:latin typeface="Cambria Math" panose="02040503050406030204" pitchFamily="18" charset="0"/>
                                </a:rPr>
                                <m:t>𝑀</m:t>
                              </m:r>
                            </m:e>
                            <m:sub>
                              <m:r>
                                <a:rPr lang="hu-HU" sz="1400" i="1">
                                  <a:latin typeface="Cambria Math" panose="02040503050406030204" pitchFamily="18" charset="0"/>
                                </a:rPr>
                                <m:t>𝑗</m:t>
                              </m:r>
                            </m:sub>
                          </m:sSub>
                          <m:r>
                            <a:rPr lang="hu-HU" sz="1400" i="0">
                              <a:latin typeface="Cambria Math" panose="02040503050406030204" pitchFamily="18" charset="0"/>
                            </a:rPr>
                            <m:t>∙</m:t>
                          </m:r>
                          <m:sSub>
                            <m:sSubPr>
                              <m:ctrlPr>
                                <a:rPr lang="hu-HU" sz="1400" i="1">
                                  <a:latin typeface="Cambria Math"/>
                                </a:rPr>
                              </m:ctrlPr>
                            </m:sSubPr>
                            <m:e>
                              <m:r>
                                <a:rPr lang="hu-HU" sz="1400" i="1">
                                  <a:latin typeface="Cambria Math" panose="02040503050406030204" pitchFamily="18" charset="0"/>
                                </a:rPr>
                                <m:t>𝑙</m:t>
                              </m:r>
                            </m:e>
                            <m:sub>
                              <m:r>
                                <a:rPr lang="hu-HU" sz="1400" i="1">
                                  <a:latin typeface="Cambria Math" panose="02040503050406030204" pitchFamily="18" charset="0"/>
                                </a:rPr>
                                <m:t>𝑗</m:t>
                              </m:r>
                            </m:sub>
                          </m:sSub>
                        </m:e>
                      </m:nary>
                      <m:r>
                        <a:rPr lang="hu-HU" sz="1400" i="0">
                          <a:latin typeface="Cambria Math" panose="02040503050406030204" pitchFamily="18" charset="0"/>
                        </a:rPr>
                        <m:t> </m:t>
                      </m:r>
                    </m:oMath>
                  </m:oMathPara>
                </a14:m>
                <a:endParaRPr lang="hu-HU" sz="1400" dirty="0"/>
              </a:p>
            </p:txBody>
          </p:sp>
        </mc:Choice>
        <mc:Fallback xmlns="">
          <p:sp>
            <p:nvSpPr>
              <p:cNvPr id="7" name="Rectangle 6"/>
              <p:cNvSpPr>
                <a:spLocks noRot="1" noChangeAspect="1" noMove="1" noResize="1" noEditPoints="1" noAdjustHandles="1" noChangeArrowheads="1" noChangeShapeType="1" noTextEdit="1"/>
              </p:cNvSpPr>
              <p:nvPr/>
            </p:nvSpPr>
            <p:spPr>
              <a:xfrm>
                <a:off x="5723453" y="4371814"/>
                <a:ext cx="2351285" cy="639534"/>
              </a:xfrm>
              <a:prstGeom prst="rect">
                <a:avLst/>
              </a:prstGeom>
              <a:blipFill rotWithShape="1">
                <a:blip r:embed="rId5"/>
                <a:stretch>
                  <a:fillRect t="-111429" r="-29016" b="-156190"/>
                </a:stretch>
              </a:blipFill>
            </p:spPr>
            <p:txBody>
              <a:bodyPr/>
              <a:lstStyle/>
              <a:p>
                <a:r>
                  <a:rPr lang="hu-HU">
                    <a:noFill/>
                  </a:rPr>
                  <a:t> </a:t>
                </a:r>
                <a:endParaRPr lang="hu-HU">
                  <a:noFill/>
                </a:endParaRP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163314" y="4097817"/>
                <a:ext cx="209102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hu-HU" sz="1400">
                          <a:latin typeface="Cambria Math" panose="02040503050406030204" pitchFamily="18" charset="0"/>
                        </a:rPr>
                        <m:t>U</m:t>
                      </m:r>
                      <m:r>
                        <a:rPr lang="hu-HU" sz="1400" i="0">
                          <a:latin typeface="Cambria Math" panose="02040503050406030204" pitchFamily="18" charset="0"/>
                        </a:rPr>
                        <m:t>=</m:t>
                      </m:r>
                      <m:f>
                        <m:fPr>
                          <m:type m:val="lin"/>
                          <m:ctrlPr>
                            <a:rPr lang="hu-HU" sz="1400" i="1">
                              <a:latin typeface="Cambria Math"/>
                            </a:rPr>
                          </m:ctrlPr>
                        </m:fPr>
                        <m:num>
                          <m:r>
                            <m:rPr>
                              <m:sty m:val="p"/>
                            </m:rPr>
                            <a:rPr lang="hu-HU" sz="1400" i="0">
                              <a:latin typeface="Cambria Math" panose="02040503050406030204" pitchFamily="18" charset="0"/>
                            </a:rPr>
                            <m:t>Q</m:t>
                          </m:r>
                        </m:num>
                        <m:den>
                          <m:d>
                            <m:dPr>
                              <m:ctrlPr>
                                <a:rPr lang="hu-HU" sz="1400" i="1">
                                  <a:latin typeface="Cambria Math"/>
                                </a:rPr>
                              </m:ctrlPr>
                            </m:dPr>
                            <m:e>
                              <m:r>
                                <m:rPr>
                                  <m:sty m:val="p"/>
                                </m:rPr>
                                <a:rPr lang="hu-HU" sz="1400" i="0">
                                  <a:latin typeface="Cambria Math" panose="02040503050406030204" pitchFamily="18" charset="0"/>
                                </a:rPr>
                                <m:t>A</m:t>
                              </m:r>
                              <m:r>
                                <a:rPr lang="hu-HU" sz="1400" i="0">
                                  <a:latin typeface="Cambria Math" panose="02040503050406030204" pitchFamily="18" charset="0"/>
                                </a:rPr>
                                <m:t>∙∆</m:t>
                              </m:r>
                              <m:r>
                                <a:rPr lang="hu-HU" sz="1400" i="1">
                                  <a:latin typeface="Cambria Math" panose="02040503050406030204" pitchFamily="18" charset="0"/>
                                </a:rPr>
                                <m:t>𝑇</m:t>
                              </m:r>
                            </m:e>
                          </m:d>
                        </m:den>
                      </m:f>
                      <m:r>
                        <a:rPr lang="hu-HU" sz="1400" i="0">
                          <a:latin typeface="Cambria Math" panose="02040503050406030204" pitchFamily="18" charset="0"/>
                        </a:rPr>
                        <m:t>=</m:t>
                      </m:r>
                      <m:f>
                        <m:fPr>
                          <m:type m:val="lin"/>
                          <m:ctrlPr>
                            <a:rPr lang="hu-HU" sz="1400" i="1">
                              <a:latin typeface="Cambria Math"/>
                            </a:rPr>
                          </m:ctrlPr>
                        </m:fPr>
                        <m:num>
                          <m:r>
                            <a:rPr lang="hu-HU" sz="1400" i="1">
                              <a:latin typeface="Cambria Math" panose="02040503050406030204" pitchFamily="18" charset="0"/>
                            </a:rPr>
                            <m:t>𝑞</m:t>
                          </m:r>
                        </m:num>
                        <m:den>
                          <m:r>
                            <a:rPr lang="hu-HU" sz="1400" i="0">
                              <a:latin typeface="Cambria Math" panose="02040503050406030204" pitchFamily="18" charset="0"/>
                            </a:rPr>
                            <m:t>∆</m:t>
                          </m:r>
                        </m:den>
                      </m:f>
                      <m:r>
                        <a:rPr lang="hu-HU" sz="1400" i="1">
                          <a:latin typeface="Cambria Math" panose="02040503050406030204" pitchFamily="18" charset="0"/>
                        </a:rPr>
                        <m:t>𝑇</m:t>
                      </m:r>
                    </m:oMath>
                  </m:oMathPara>
                </a14:m>
                <a:endParaRPr lang="hu-HU" sz="1400" dirty="0"/>
              </a:p>
            </p:txBody>
          </p:sp>
        </mc:Choice>
        <mc:Fallback xmlns="">
          <p:sp>
            <p:nvSpPr>
              <p:cNvPr id="8" name="Rectangle 7"/>
              <p:cNvSpPr>
                <a:spLocks noRot="1" noChangeAspect="1" noMove="1" noResize="1" noEditPoints="1" noAdjustHandles="1" noChangeArrowheads="1" noChangeShapeType="1" noTextEdit="1"/>
              </p:cNvSpPr>
              <p:nvPr/>
            </p:nvSpPr>
            <p:spPr>
              <a:xfrm>
                <a:off x="1163313" y="4097815"/>
                <a:ext cx="2087815" cy="307777"/>
              </a:xfrm>
              <a:prstGeom prst="rect">
                <a:avLst/>
              </a:prstGeom>
              <a:blipFill rotWithShape="1">
                <a:blip r:embed="rId6"/>
                <a:stretch>
                  <a:fillRect t="-94118" r="-8772" b="-150980"/>
                </a:stretch>
              </a:blipFill>
            </p:spPr>
            <p:txBody>
              <a:bodyPr/>
              <a:lstStyle/>
              <a:p>
                <a:r>
                  <a:rPr lang="hu-HU">
                    <a:noFill/>
                  </a:rPr>
                  <a:t> </a:t>
                </a:r>
                <a:endParaRPr lang="hu-HU">
                  <a:noFill/>
                </a:endParaRP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163314" y="4411569"/>
                <a:ext cx="2297104" cy="6395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hu-HU" sz="1400">
                          <a:latin typeface="Cambria Math" panose="02040503050406030204" pitchFamily="18" charset="0"/>
                        </a:rPr>
                        <m:t>ψ</m:t>
                      </m:r>
                      <m:r>
                        <a:rPr lang="hu-HU" sz="1400" i="0">
                          <a:latin typeface="Cambria Math" panose="02040503050406030204" pitchFamily="18" charset="0"/>
                        </a:rPr>
                        <m:t>=</m:t>
                      </m:r>
                      <m:f>
                        <m:fPr>
                          <m:type m:val="lin"/>
                          <m:ctrlPr>
                            <a:rPr lang="hu-HU" sz="1400" i="1">
                              <a:latin typeface="Cambria Math"/>
                            </a:rPr>
                          </m:ctrlPr>
                        </m:fPr>
                        <m:num>
                          <m:r>
                            <a:rPr lang="hu-HU" sz="1400" i="1">
                              <a:latin typeface="Cambria Math" panose="02040503050406030204" pitchFamily="18" charset="0"/>
                            </a:rPr>
                            <m:t>𝑄</m:t>
                          </m:r>
                        </m:num>
                        <m:den>
                          <m:r>
                            <a:rPr lang="hu-HU" sz="1400" i="0">
                              <a:latin typeface="Cambria Math" panose="02040503050406030204" pitchFamily="18" charset="0"/>
                            </a:rPr>
                            <m:t>(</m:t>
                          </m:r>
                        </m:den>
                      </m:f>
                      <m:r>
                        <a:rPr lang="hu-HU" sz="1400" i="1">
                          <a:latin typeface="Cambria Math" panose="02040503050406030204" pitchFamily="18" charset="0"/>
                        </a:rPr>
                        <m:t>𝑙</m:t>
                      </m:r>
                      <m:r>
                        <a:rPr lang="hu-HU" sz="1400" i="0">
                          <a:latin typeface="Cambria Math" panose="02040503050406030204" pitchFamily="18" charset="0"/>
                        </a:rPr>
                        <m:t>∙∆</m:t>
                      </m:r>
                      <m:r>
                        <a:rPr lang="hu-HU" sz="1400" i="1">
                          <a:latin typeface="Cambria Math" panose="02040503050406030204" pitchFamily="18" charset="0"/>
                        </a:rPr>
                        <m:t>𝑇</m:t>
                      </m:r>
                      <m:r>
                        <a:rPr lang="hu-HU" sz="1400" i="0">
                          <a:latin typeface="Cambria Math" panose="02040503050406030204" pitchFamily="18" charset="0"/>
                        </a:rPr>
                        <m:t>)−</m:t>
                      </m:r>
                      <m:nary>
                        <m:naryPr>
                          <m:chr m:val="∑"/>
                          <m:limLoc m:val="undOvr"/>
                          <m:supHide m:val="on"/>
                          <m:ctrlPr>
                            <a:rPr lang="hu-HU" sz="1400" i="1">
                              <a:latin typeface="Cambria Math"/>
                            </a:rPr>
                          </m:ctrlPr>
                        </m:naryPr>
                        <m:sub>
                          <m:r>
                            <a:rPr lang="hu-HU" sz="1400" i="1">
                              <a:latin typeface="Cambria Math" panose="02040503050406030204" pitchFamily="18" charset="0"/>
                            </a:rPr>
                            <m:t>𝑗</m:t>
                          </m:r>
                        </m:sub>
                        <m:sup/>
                        <m:e>
                          <m:sSub>
                            <m:sSubPr>
                              <m:ctrlPr>
                                <a:rPr lang="hu-HU" sz="1400" i="1">
                                  <a:latin typeface="Cambria Math"/>
                                </a:rPr>
                              </m:ctrlPr>
                            </m:sSubPr>
                            <m:e>
                              <m:r>
                                <a:rPr lang="hu-HU" sz="1400" i="1">
                                  <a:latin typeface="Cambria Math" panose="02040503050406030204" pitchFamily="18" charset="0"/>
                                </a:rPr>
                                <m:t>𝑈</m:t>
                              </m:r>
                            </m:e>
                            <m:sub>
                              <m:r>
                                <a:rPr lang="hu-HU" sz="1400" i="1">
                                  <a:latin typeface="Cambria Math" panose="02040503050406030204" pitchFamily="18" charset="0"/>
                                </a:rPr>
                                <m:t>𝑗</m:t>
                              </m:r>
                            </m:sub>
                          </m:sSub>
                          <m:r>
                            <a:rPr lang="hu-HU" sz="1400" i="0">
                              <a:latin typeface="Cambria Math" panose="02040503050406030204" pitchFamily="18" charset="0"/>
                            </a:rPr>
                            <m:t>∙</m:t>
                          </m:r>
                          <m:sSub>
                            <m:sSubPr>
                              <m:ctrlPr>
                                <a:rPr lang="hu-HU" sz="1400" i="1">
                                  <a:latin typeface="Cambria Math"/>
                                </a:rPr>
                              </m:ctrlPr>
                            </m:sSubPr>
                            <m:e>
                              <m:r>
                                <a:rPr lang="hu-HU" sz="1400" i="1">
                                  <a:latin typeface="Cambria Math" panose="02040503050406030204" pitchFamily="18" charset="0"/>
                                </a:rPr>
                                <m:t>𝑙</m:t>
                              </m:r>
                            </m:e>
                            <m:sub>
                              <m:r>
                                <a:rPr lang="hu-HU" sz="1400" i="1">
                                  <a:latin typeface="Cambria Math" panose="02040503050406030204" pitchFamily="18" charset="0"/>
                                </a:rPr>
                                <m:t>𝑗</m:t>
                              </m:r>
                            </m:sub>
                          </m:sSub>
                        </m:e>
                      </m:nary>
                    </m:oMath>
                  </m:oMathPara>
                </a14:m>
                <a:endParaRPr lang="hu-HU" sz="1400" dirty="0"/>
              </a:p>
            </p:txBody>
          </p:sp>
        </mc:Choice>
        <mc:Fallback xmlns="">
          <p:sp>
            <p:nvSpPr>
              <p:cNvPr id="9" name="Rectangle 8"/>
              <p:cNvSpPr>
                <a:spLocks noRot="1" noChangeAspect="1" noMove="1" noResize="1" noEditPoints="1" noAdjustHandles="1" noChangeArrowheads="1" noChangeShapeType="1" noTextEdit="1"/>
              </p:cNvSpPr>
              <p:nvPr/>
            </p:nvSpPr>
            <p:spPr>
              <a:xfrm>
                <a:off x="1163313" y="4411569"/>
                <a:ext cx="2300310" cy="639534"/>
              </a:xfrm>
              <a:prstGeom prst="rect">
                <a:avLst/>
              </a:prstGeom>
              <a:blipFill rotWithShape="1">
                <a:blip r:embed="rId7"/>
                <a:stretch>
                  <a:fillRect t="-111429" r="-32626" b="-156190"/>
                </a:stretch>
              </a:blipFill>
            </p:spPr>
            <p:txBody>
              <a:bodyPr/>
              <a:lstStyle/>
              <a:p>
                <a:r>
                  <a:rPr lang="hu-HU">
                    <a:noFill/>
                  </a:rPr>
                  <a:t> </a:t>
                </a:r>
                <a:endParaRPr lang="hu-HU">
                  <a:noFill/>
                </a:endParaRP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628600" y="4973826"/>
                <a:ext cx="277601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hu-HU" sz="1400" i="1">
                              <a:latin typeface="Cambria Math"/>
                            </a:rPr>
                          </m:ctrlPr>
                        </m:dPr>
                        <m:e>
                          <m:r>
                            <a:rPr lang="hu-HU" sz="1400">
                              <a:latin typeface="Cambria Math" panose="02040503050406030204" pitchFamily="18" charset="0"/>
                            </a:rPr>
                            <m:t>∆</m:t>
                          </m:r>
                          <m:r>
                            <a:rPr lang="hu-HU" sz="1400" i="1">
                              <a:latin typeface="Cambria Math" panose="02040503050406030204" pitchFamily="18" charset="0"/>
                            </a:rPr>
                            <m:t>𝑝</m:t>
                          </m:r>
                          <m:r>
                            <a:rPr lang="hu-HU" sz="1400" i="0">
                              <a:latin typeface="Cambria Math" panose="02040503050406030204" pitchFamily="18" charset="0"/>
                            </a:rPr>
                            <m:t>=</m:t>
                          </m:r>
                          <m:sSub>
                            <m:sSubPr>
                              <m:ctrlPr>
                                <a:rPr lang="hu-HU" sz="1400" i="1">
                                  <a:latin typeface="Cambria Math"/>
                                </a:rPr>
                              </m:ctrlPr>
                            </m:sSubPr>
                            <m:e>
                              <m:r>
                                <m:rPr>
                                  <m:sty m:val="p"/>
                                </m:rPr>
                                <a:rPr lang="hu-HU" sz="1400" i="0">
                                  <a:latin typeface="Cambria Math" panose="02040503050406030204" pitchFamily="18" charset="0"/>
                                </a:rPr>
                                <m:t>φ</m:t>
                              </m:r>
                            </m:e>
                            <m:sub>
                              <m:r>
                                <a:rPr lang="hu-HU" sz="1400" i="1">
                                  <a:latin typeface="Cambria Math" panose="02040503050406030204" pitchFamily="18" charset="0"/>
                                </a:rPr>
                                <m:t>𝑖</m:t>
                              </m:r>
                            </m:sub>
                          </m:sSub>
                          <m:r>
                            <a:rPr lang="hu-HU" sz="1400" i="0">
                              <a:latin typeface="Cambria Math" panose="02040503050406030204" pitchFamily="18" charset="0"/>
                            </a:rPr>
                            <m:t>∙</m:t>
                          </m:r>
                          <m:sSub>
                            <m:sSubPr>
                              <m:ctrlPr>
                                <a:rPr lang="hu-HU" sz="1400" i="1">
                                  <a:latin typeface="Cambria Math"/>
                                </a:rPr>
                              </m:ctrlPr>
                            </m:sSubPr>
                            <m:e>
                              <m:r>
                                <a:rPr lang="hu-HU" sz="1400" i="1">
                                  <a:latin typeface="Cambria Math" panose="02040503050406030204" pitchFamily="18" charset="0"/>
                                </a:rPr>
                                <m:t>𝑝</m:t>
                              </m:r>
                            </m:e>
                            <m:sub>
                              <m:r>
                                <a:rPr lang="hu-HU" sz="1400" i="1">
                                  <a:latin typeface="Cambria Math" panose="02040503050406030204" pitchFamily="18" charset="0"/>
                                </a:rPr>
                                <m:t>𝑠𝑎𝑡</m:t>
                              </m:r>
                            </m:sub>
                          </m:sSub>
                          <m:r>
                            <a:rPr lang="hu-HU" sz="1400" i="0">
                              <a:latin typeface="Cambria Math" panose="02040503050406030204" pitchFamily="18" charset="0"/>
                            </a:rPr>
                            <m:t>(</m:t>
                          </m:r>
                          <m:sSub>
                            <m:sSubPr>
                              <m:ctrlPr>
                                <a:rPr lang="hu-HU" sz="1400" i="1">
                                  <a:latin typeface="Cambria Math"/>
                                </a:rPr>
                              </m:ctrlPr>
                            </m:sSubPr>
                            <m:e>
                              <m:r>
                                <a:rPr lang="hu-HU" sz="1400" i="1">
                                  <a:latin typeface="Cambria Math" panose="02040503050406030204" pitchFamily="18" charset="0"/>
                                </a:rPr>
                                <m:t>𝜃</m:t>
                              </m:r>
                            </m:e>
                            <m:sub>
                              <m:r>
                                <a:rPr lang="hu-HU" sz="1400" i="1">
                                  <a:latin typeface="Cambria Math" panose="02040503050406030204" pitchFamily="18" charset="0"/>
                                </a:rPr>
                                <m:t>𝑖</m:t>
                              </m:r>
                            </m:sub>
                          </m:sSub>
                          <m:r>
                            <a:rPr lang="hu-HU" sz="1400" i="0">
                              <a:latin typeface="Cambria Math" panose="02040503050406030204" pitchFamily="18" charset="0"/>
                            </a:rPr>
                            <m:t>)−</m:t>
                          </m:r>
                          <m:sSub>
                            <m:sSubPr>
                              <m:ctrlPr>
                                <a:rPr lang="hu-HU" sz="1400" i="1">
                                  <a:latin typeface="Cambria Math"/>
                                </a:rPr>
                              </m:ctrlPr>
                            </m:sSubPr>
                            <m:e>
                              <m:r>
                                <m:rPr>
                                  <m:sty m:val="p"/>
                                </m:rPr>
                                <a:rPr lang="hu-HU" sz="1400" i="0">
                                  <a:latin typeface="Cambria Math" panose="02040503050406030204" pitchFamily="18" charset="0"/>
                                </a:rPr>
                                <m:t>φ</m:t>
                              </m:r>
                            </m:e>
                            <m:sub>
                              <m:r>
                                <a:rPr lang="hu-HU" sz="1400" i="1">
                                  <a:latin typeface="Cambria Math" panose="02040503050406030204" pitchFamily="18" charset="0"/>
                                </a:rPr>
                                <m:t>𝑒</m:t>
                              </m:r>
                            </m:sub>
                          </m:sSub>
                          <m:r>
                            <a:rPr lang="hu-HU" sz="1400" i="0">
                              <a:latin typeface="Cambria Math" panose="02040503050406030204" pitchFamily="18" charset="0"/>
                            </a:rPr>
                            <m:t>∙</m:t>
                          </m:r>
                          <m:sSub>
                            <m:sSubPr>
                              <m:ctrlPr>
                                <a:rPr lang="hu-HU" sz="1400" i="1">
                                  <a:latin typeface="Cambria Math"/>
                                </a:rPr>
                              </m:ctrlPr>
                            </m:sSubPr>
                            <m:e>
                              <m:r>
                                <a:rPr lang="hu-HU" sz="1400" i="1">
                                  <a:latin typeface="Cambria Math" panose="02040503050406030204" pitchFamily="18" charset="0"/>
                                </a:rPr>
                                <m:t>𝑝</m:t>
                              </m:r>
                            </m:e>
                            <m:sub>
                              <m:r>
                                <a:rPr lang="hu-HU" sz="1400" i="1">
                                  <a:latin typeface="Cambria Math" panose="02040503050406030204" pitchFamily="18" charset="0"/>
                                </a:rPr>
                                <m:t>𝑠𝑎𝑡</m:t>
                              </m:r>
                            </m:sub>
                          </m:sSub>
                          <m:r>
                            <a:rPr lang="hu-HU" sz="1400" i="0">
                              <a:latin typeface="Cambria Math" panose="02040503050406030204" pitchFamily="18" charset="0"/>
                            </a:rPr>
                            <m:t>(</m:t>
                          </m:r>
                          <m:sSub>
                            <m:sSubPr>
                              <m:ctrlPr>
                                <a:rPr lang="hu-HU" sz="1400" i="1">
                                  <a:latin typeface="Cambria Math"/>
                                </a:rPr>
                              </m:ctrlPr>
                            </m:sSubPr>
                            <m:e>
                              <m:r>
                                <a:rPr lang="hu-HU" sz="1400" i="1">
                                  <a:latin typeface="Cambria Math" panose="02040503050406030204" pitchFamily="18" charset="0"/>
                                </a:rPr>
                                <m:t>𝜃</m:t>
                              </m:r>
                            </m:e>
                            <m:sub>
                              <m:r>
                                <a:rPr lang="hu-HU" sz="1400" i="1">
                                  <a:latin typeface="Cambria Math" panose="02040503050406030204" pitchFamily="18" charset="0"/>
                                </a:rPr>
                                <m:t>𝑒</m:t>
                              </m:r>
                            </m:sub>
                          </m:sSub>
                        </m:e>
                      </m:d>
                    </m:oMath>
                  </m:oMathPara>
                </a14:m>
                <a:endParaRPr lang="hu-HU" sz="1400" dirty="0"/>
              </a:p>
            </p:txBody>
          </p:sp>
        </mc:Choice>
        <mc:Fallback xmlns="">
          <p:sp>
            <p:nvSpPr>
              <p:cNvPr id="10" name="Rectangle 9"/>
              <p:cNvSpPr>
                <a:spLocks noRot="1" noChangeAspect="1" noMove="1" noResize="1" noEditPoints="1" noAdjustHandles="1" noChangeArrowheads="1" noChangeShapeType="1" noTextEdit="1"/>
              </p:cNvSpPr>
              <p:nvPr/>
            </p:nvSpPr>
            <p:spPr>
              <a:xfrm>
                <a:off x="5628600" y="4973824"/>
                <a:ext cx="2779222" cy="307777"/>
              </a:xfrm>
              <a:prstGeom prst="rect">
                <a:avLst/>
              </a:prstGeom>
              <a:blipFill rotWithShape="1">
                <a:blip r:embed="rId8"/>
                <a:stretch>
                  <a:fillRect t="-104000" r="-13158" b="-162000"/>
                </a:stretch>
              </a:blipFill>
            </p:spPr>
            <p:txBody>
              <a:bodyPr/>
              <a:lstStyle/>
              <a:p>
                <a:r>
                  <a:rPr lang="hu-HU">
                    <a:noFill/>
                  </a:rPr>
                  <a:t> </a:t>
                </a:r>
                <a:endParaRPr lang="hu-HU">
                  <a:noFill/>
                </a:endParaRP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101148" y="5005701"/>
                <a:ext cx="122193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hu-HU" sz="1400">
                          <a:latin typeface="Cambria Math" panose="02040503050406030204" pitchFamily="18" charset="0"/>
                        </a:rPr>
                        <m:t>∆</m:t>
                      </m:r>
                      <m:r>
                        <m:rPr>
                          <m:sty m:val="p"/>
                        </m:rPr>
                        <a:rPr lang="hu-HU" sz="1400">
                          <a:latin typeface="Cambria Math" panose="02040503050406030204" pitchFamily="18" charset="0"/>
                        </a:rPr>
                        <m:t>T</m:t>
                      </m:r>
                      <m:r>
                        <a:rPr lang="hu-HU" sz="1400">
                          <a:latin typeface="Cambria Math" panose="02040503050406030204" pitchFamily="18" charset="0"/>
                        </a:rPr>
                        <m:t>=</m:t>
                      </m:r>
                      <m:sSub>
                        <m:sSubPr>
                          <m:ctrlPr>
                            <a:rPr lang="hu-HU" sz="1400" i="1">
                              <a:latin typeface="Cambria Math"/>
                            </a:rPr>
                          </m:ctrlPr>
                        </m:sSubPr>
                        <m:e>
                          <m:r>
                            <a:rPr lang="hu-HU" sz="1400" i="1">
                              <a:latin typeface="Cambria Math" panose="02040503050406030204" pitchFamily="18" charset="0"/>
                            </a:rPr>
                            <m:t>𝜃</m:t>
                          </m:r>
                        </m:e>
                        <m:sub>
                          <m:r>
                            <a:rPr lang="hu-HU" sz="1400" i="1">
                              <a:latin typeface="Cambria Math" panose="02040503050406030204" pitchFamily="18" charset="0"/>
                            </a:rPr>
                            <m:t>𝑖</m:t>
                          </m:r>
                        </m:sub>
                      </m:sSub>
                      <m:r>
                        <a:rPr lang="hu-HU" sz="1400" i="1">
                          <a:latin typeface="Cambria Math" panose="02040503050406030204" pitchFamily="18" charset="0"/>
                        </a:rPr>
                        <m:t>−</m:t>
                      </m:r>
                      <m:sSub>
                        <m:sSubPr>
                          <m:ctrlPr>
                            <a:rPr lang="hu-HU" sz="1400" i="1">
                              <a:latin typeface="Cambria Math"/>
                            </a:rPr>
                          </m:ctrlPr>
                        </m:sSubPr>
                        <m:e>
                          <m:r>
                            <a:rPr lang="hu-HU" sz="1400" i="1">
                              <a:latin typeface="Cambria Math" panose="02040503050406030204" pitchFamily="18" charset="0"/>
                            </a:rPr>
                            <m:t>𝜃</m:t>
                          </m:r>
                        </m:e>
                        <m:sub>
                          <m:r>
                            <a:rPr lang="hu-HU" sz="1400" i="1">
                              <a:latin typeface="Cambria Math" panose="02040503050406030204" pitchFamily="18" charset="0"/>
                            </a:rPr>
                            <m:t>𝑒</m:t>
                          </m:r>
                        </m:sub>
                      </m:sSub>
                    </m:oMath>
                  </m:oMathPara>
                </a14:m>
                <a:endParaRPr lang="hu-HU" sz="1400" dirty="0"/>
              </a:p>
            </p:txBody>
          </p:sp>
        </mc:Choice>
        <mc:Fallback xmlns="">
          <p:sp>
            <p:nvSpPr>
              <p:cNvPr id="11" name="Rectangle 10"/>
              <p:cNvSpPr>
                <a:spLocks noRot="1" noChangeAspect="1" noMove="1" noResize="1" noEditPoints="1" noAdjustHandles="1" noChangeArrowheads="1" noChangeShapeType="1" noTextEdit="1"/>
              </p:cNvSpPr>
              <p:nvPr/>
            </p:nvSpPr>
            <p:spPr>
              <a:xfrm>
                <a:off x="1101148" y="5005699"/>
                <a:ext cx="1212320" cy="307777"/>
              </a:xfrm>
              <a:prstGeom prst="rect">
                <a:avLst/>
              </a:prstGeom>
              <a:blipFill rotWithShape="1">
                <a:blip r:embed="rId9"/>
                <a:stretch>
                  <a:fillRect/>
                </a:stretch>
              </a:blipFill>
            </p:spPr>
            <p:txBody>
              <a:bodyPr/>
              <a:lstStyle/>
              <a:p>
                <a:r>
                  <a:rPr lang="hu-HU">
                    <a:noFill/>
                  </a:rPr>
                  <a:t> </a:t>
                </a:r>
                <a:endParaRPr lang="hu-HU">
                  <a:noFill/>
                </a:endParaRPr>
              </a:p>
            </p:txBody>
          </p:sp>
        </mc:Fallback>
      </mc:AlternateContent>
      <p:sp>
        <p:nvSpPr>
          <p:cNvPr id="12" name="TextBox 11"/>
          <p:cNvSpPr txBox="1"/>
          <p:nvPr/>
        </p:nvSpPr>
        <p:spPr>
          <a:xfrm>
            <a:off x="340361" y="3252277"/>
            <a:ext cx="4098166" cy="646331"/>
          </a:xfrm>
          <a:prstGeom prst="rect">
            <a:avLst/>
          </a:prstGeom>
          <a:noFill/>
        </p:spPr>
        <p:txBody>
          <a:bodyPr wrap="square" rtlCol="0">
            <a:spAutoFit/>
          </a:bodyPr>
          <a:lstStyle/>
          <a:p>
            <a:pPr algn="ctr"/>
            <a:r>
              <a:rPr lang="hu-HU" sz="1200" dirty="0" smtClean="0"/>
              <a:t>Hőáramsűrűségek EPS és MW töltettel ellátott falazóblokkból készült falsarok csomópontok esetén [W/m</a:t>
            </a:r>
            <a:r>
              <a:rPr lang="hu-HU" sz="1200" baseline="30000" dirty="0" smtClean="0"/>
              <a:t>2</a:t>
            </a:r>
            <a:r>
              <a:rPr lang="hu-HU" sz="1200" dirty="0" smtClean="0"/>
              <a:t>]</a:t>
            </a:r>
            <a:endParaRPr lang="hu-HU" sz="1200" dirty="0"/>
          </a:p>
        </p:txBody>
      </p:sp>
      <p:sp>
        <p:nvSpPr>
          <p:cNvPr id="14" name="TextBox 13"/>
          <p:cNvSpPr txBox="1"/>
          <p:nvPr/>
        </p:nvSpPr>
        <p:spPr>
          <a:xfrm>
            <a:off x="4788025" y="3263790"/>
            <a:ext cx="4114997" cy="646331"/>
          </a:xfrm>
          <a:prstGeom prst="rect">
            <a:avLst/>
          </a:prstGeom>
          <a:noFill/>
        </p:spPr>
        <p:txBody>
          <a:bodyPr wrap="square" rtlCol="0">
            <a:spAutoFit/>
          </a:bodyPr>
          <a:lstStyle/>
          <a:p>
            <a:pPr algn="ctr"/>
            <a:r>
              <a:rPr lang="hu-HU" sz="1200" dirty="0" smtClean="0"/>
              <a:t>Nedvességáramsűrűségek EPS és MW töltettel ellátott falazóblokkokból készült falsarok csomópontok esetén [kg/m</a:t>
            </a:r>
            <a:r>
              <a:rPr lang="hu-HU" sz="1200" baseline="30000" dirty="0" smtClean="0"/>
              <a:t>2</a:t>
            </a:r>
            <a:r>
              <a:rPr lang="hu-HU" sz="1200" dirty="0" smtClean="0"/>
              <a:t>s]</a:t>
            </a:r>
            <a:endParaRPr lang="hu-HU" sz="1200" dirty="0"/>
          </a:p>
        </p:txBody>
      </p:sp>
      <p:sp>
        <p:nvSpPr>
          <p:cNvPr id="15" name="TextBox 14"/>
          <p:cNvSpPr txBox="1"/>
          <p:nvPr/>
        </p:nvSpPr>
        <p:spPr>
          <a:xfrm>
            <a:off x="340414" y="3750871"/>
            <a:ext cx="2544286" cy="369332"/>
          </a:xfrm>
          <a:prstGeom prst="rect">
            <a:avLst/>
          </a:prstGeom>
          <a:noFill/>
        </p:spPr>
        <p:txBody>
          <a:bodyPr wrap="none" rtlCol="0">
            <a:spAutoFit/>
          </a:bodyPr>
          <a:lstStyle/>
          <a:p>
            <a:r>
              <a:rPr lang="hu-HU" dirty="0" err="1" smtClean="0"/>
              <a:t>Thermal</a:t>
            </a:r>
            <a:r>
              <a:rPr lang="hu-HU" dirty="0" smtClean="0"/>
              <a:t> </a:t>
            </a:r>
            <a:r>
              <a:rPr lang="hu-HU" dirty="0" err="1" smtClean="0"/>
              <a:t>transmittance</a:t>
            </a:r>
            <a:r>
              <a:rPr lang="hu-HU" dirty="0" smtClean="0"/>
              <a:t>:</a:t>
            </a:r>
            <a:endParaRPr lang="hu-HU" dirty="0"/>
          </a:p>
        </p:txBody>
      </p:sp>
      <p:sp>
        <p:nvSpPr>
          <p:cNvPr id="16" name="TextBox 15"/>
          <p:cNvSpPr txBox="1"/>
          <p:nvPr/>
        </p:nvSpPr>
        <p:spPr>
          <a:xfrm>
            <a:off x="4711447" y="3750162"/>
            <a:ext cx="2582758" cy="369332"/>
          </a:xfrm>
          <a:prstGeom prst="rect">
            <a:avLst/>
          </a:prstGeom>
          <a:noFill/>
        </p:spPr>
        <p:txBody>
          <a:bodyPr wrap="none" rtlCol="0">
            <a:spAutoFit/>
          </a:bodyPr>
          <a:lstStyle/>
          <a:p>
            <a:r>
              <a:rPr lang="hu-HU" dirty="0" err="1" smtClean="0"/>
              <a:t>Moisture</a:t>
            </a:r>
            <a:r>
              <a:rPr lang="hu-HU" dirty="0" smtClean="0"/>
              <a:t> </a:t>
            </a:r>
            <a:r>
              <a:rPr lang="hu-HU" dirty="0" err="1" smtClean="0"/>
              <a:t>transmittance</a:t>
            </a:r>
            <a:r>
              <a:rPr lang="hu-HU" dirty="0" smtClean="0"/>
              <a:t>:</a:t>
            </a:r>
            <a:endParaRPr lang="hu-HU" dirty="0"/>
          </a:p>
        </p:txBody>
      </p:sp>
      <p:sp>
        <p:nvSpPr>
          <p:cNvPr id="18" name="TextBox 17"/>
          <p:cNvSpPr txBox="1"/>
          <p:nvPr/>
        </p:nvSpPr>
        <p:spPr>
          <a:xfrm>
            <a:off x="0" y="34838"/>
            <a:ext cx="4884671" cy="261610"/>
          </a:xfrm>
          <a:prstGeom prst="rect">
            <a:avLst/>
          </a:prstGeom>
          <a:noFill/>
        </p:spPr>
        <p:txBody>
          <a:bodyPr wrap="none" rtlCol="0">
            <a:spAutoFit/>
          </a:bodyPr>
          <a:lstStyle/>
          <a:p>
            <a:r>
              <a:rPr lang="hu-HU" sz="1100" dirty="0" err="1" smtClean="0"/>
              <a:t>Multidimensional</a:t>
            </a:r>
            <a:r>
              <a:rPr lang="hu-HU" sz="1100" dirty="0" smtClean="0"/>
              <a:t> Hygrothermal</a:t>
            </a:r>
            <a:r>
              <a:rPr lang="hu-HU" sz="1100" baseline="0" dirty="0" smtClean="0"/>
              <a:t> </a:t>
            </a:r>
            <a:r>
              <a:rPr lang="hu-HU" sz="1100" baseline="0" dirty="0" err="1" smtClean="0"/>
              <a:t>Analysis</a:t>
            </a:r>
            <a:r>
              <a:rPr lang="hu-HU" sz="1100" baseline="0" dirty="0" smtClean="0"/>
              <a:t> of </a:t>
            </a:r>
            <a:r>
              <a:rPr lang="hu-HU" sz="1100" baseline="0" dirty="0" err="1" smtClean="0"/>
              <a:t>Complex</a:t>
            </a:r>
            <a:r>
              <a:rPr lang="hu-HU" sz="1100" baseline="0" dirty="0" smtClean="0"/>
              <a:t> Building </a:t>
            </a:r>
            <a:r>
              <a:rPr lang="hu-HU" sz="1100" baseline="0" dirty="0" err="1" smtClean="0"/>
              <a:t>Constructions</a:t>
            </a:r>
            <a:endParaRPr lang="hu-HU" sz="1100" dirty="0"/>
          </a:p>
        </p:txBody>
      </p:sp>
      <p:sp>
        <p:nvSpPr>
          <p:cNvPr id="20" name="Textfeld 11"/>
          <p:cNvSpPr txBox="1"/>
          <p:nvPr/>
        </p:nvSpPr>
        <p:spPr>
          <a:xfrm>
            <a:off x="15343" y="6536634"/>
            <a:ext cx="6858000" cy="215444"/>
          </a:xfrm>
          <a:prstGeom prst="rect">
            <a:avLst/>
          </a:prstGeom>
          <a:noFill/>
        </p:spPr>
        <p:txBody>
          <a:bodyPr wrap="square" rtlCol="0">
            <a:spAutoFit/>
          </a:bodyPr>
          <a:lstStyle/>
          <a:p>
            <a:pPr eaLnBrk="0" fontAlgn="base" hangingPunct="0">
              <a:spcBef>
                <a:spcPct val="0"/>
              </a:spcBef>
              <a:spcAft>
                <a:spcPct val="0"/>
              </a:spcAft>
              <a:defRPr/>
            </a:pPr>
            <a:r>
              <a:rPr lang="hu-HU" sz="800" b="1" dirty="0" smtClean="0">
                <a:solidFill>
                  <a:prstClr val="white">
                    <a:lumMod val="50000"/>
                  </a:prstClr>
                </a:solidFill>
                <a:latin typeface="Century Gothic" panose="020B0502020202020204" pitchFamily="34" charset="0"/>
              </a:rPr>
              <a:t>Izvor: </a:t>
            </a:r>
            <a:r>
              <a:rPr lang="hu-HU" sz="800" b="1" dirty="0" smtClean="0">
                <a:solidFill>
                  <a:srgbClr val="29282C"/>
                </a:solidFill>
                <a:latin typeface="Century Gothic" panose="020B0502020202020204" pitchFamily="34" charset="0"/>
                <a:cs typeface="Arial" panose="020B0604020202020204" pitchFamily="34" charset="0"/>
              </a:rPr>
              <a:t>Balázs NAGY</a:t>
            </a:r>
            <a:r>
              <a:rPr lang="hu-HU" sz="800" b="1" baseline="0" dirty="0" smtClean="0">
                <a:solidFill>
                  <a:srgbClr val="29282C"/>
                </a:solidFill>
                <a:latin typeface="Century Gothic" panose="020B0502020202020204" pitchFamily="34" charset="0"/>
                <a:cs typeface="Arial" panose="020B0604020202020204" pitchFamily="34" charset="0"/>
              </a:rPr>
              <a:t> </a:t>
            </a:r>
            <a:r>
              <a:rPr lang="hu-HU" sz="800" b="0" baseline="0" dirty="0" smtClean="0">
                <a:solidFill>
                  <a:srgbClr val="29282C"/>
                </a:solidFill>
                <a:latin typeface="Century Gothic" panose="020B0502020202020204" pitchFamily="34" charset="0"/>
                <a:cs typeface="Arial" panose="020B0604020202020204" pitchFamily="34" charset="0"/>
              </a:rPr>
              <a:t>Budapest University of Technology and Economics</a:t>
            </a:r>
            <a:endParaRPr lang="hu-HU" sz="800" dirty="0">
              <a:solidFill>
                <a:srgbClr val="29282C"/>
              </a:solidFill>
              <a:latin typeface="Century Gothic" panose="020B0502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4483511" y="1136947"/>
            <a:ext cx="4139475" cy="2526826"/>
          </a:xfrm>
          <a:prstGeom prst="rect">
            <a:avLst/>
          </a:prstGeom>
        </p:spPr>
      </p:pic>
      <p:pic>
        <p:nvPicPr>
          <p:cNvPr id="23" name="Picture 22"/>
          <p:cNvPicPr>
            <a:picLocks noChangeAspect="1"/>
          </p:cNvPicPr>
          <p:nvPr/>
        </p:nvPicPr>
        <p:blipFill>
          <a:blip r:embed="rId3"/>
          <a:stretch>
            <a:fillRect/>
          </a:stretch>
        </p:blipFill>
        <p:spPr>
          <a:xfrm>
            <a:off x="252304" y="1140930"/>
            <a:ext cx="4065721" cy="2533710"/>
          </a:xfrm>
          <a:prstGeom prst="rect">
            <a:avLst/>
          </a:prstGeom>
        </p:spPr>
      </p:pic>
      <p:sp>
        <p:nvSpPr>
          <p:cNvPr id="2" name="Title 1"/>
          <p:cNvSpPr>
            <a:spLocks noGrp="1"/>
          </p:cNvSpPr>
          <p:nvPr>
            <p:ph type="title"/>
          </p:nvPr>
        </p:nvSpPr>
        <p:spPr/>
        <p:txBody>
          <a:bodyPr>
            <a:noAutofit/>
          </a:bodyPr>
          <a:lstStyle/>
          <a:p>
            <a:r>
              <a:rPr lang="hu-HU" sz="2800" dirty="0" err="1"/>
              <a:t>Linear</a:t>
            </a:r>
            <a:r>
              <a:rPr lang="hu-HU" sz="2800" dirty="0"/>
              <a:t> </a:t>
            </a:r>
            <a:r>
              <a:rPr lang="hu-HU" sz="2800" dirty="0" err="1"/>
              <a:t>thermal</a:t>
            </a:r>
            <a:r>
              <a:rPr lang="hu-HU" sz="2800" dirty="0"/>
              <a:t> and </a:t>
            </a:r>
            <a:r>
              <a:rPr lang="hu-HU" sz="2800" dirty="0" err="1"/>
              <a:t>moisture</a:t>
            </a:r>
            <a:r>
              <a:rPr lang="hu-HU" sz="2800" dirty="0"/>
              <a:t> </a:t>
            </a:r>
            <a:r>
              <a:rPr lang="hu-HU" sz="2800" dirty="0" err="1"/>
              <a:t>transmittances</a:t>
            </a:r>
            <a:endParaRPr lang="hu-HU" sz="2800" dirty="0"/>
          </a:p>
        </p:txBody>
      </p:sp>
      <p:sp>
        <p:nvSpPr>
          <p:cNvPr id="11" name="TextBox 10"/>
          <p:cNvSpPr txBox="1"/>
          <p:nvPr/>
        </p:nvSpPr>
        <p:spPr>
          <a:xfrm>
            <a:off x="674480" y="4153698"/>
            <a:ext cx="3810659" cy="338554"/>
          </a:xfrm>
          <a:prstGeom prst="rect">
            <a:avLst/>
          </a:prstGeom>
          <a:noFill/>
        </p:spPr>
        <p:txBody>
          <a:bodyPr wrap="none" rtlCol="0">
            <a:spAutoFit/>
          </a:bodyPr>
          <a:lstStyle/>
          <a:p>
            <a:r>
              <a:rPr lang="hu-HU" sz="1600" dirty="0" err="1" smtClean="0"/>
              <a:t>Depends</a:t>
            </a:r>
            <a:r>
              <a:rPr lang="hu-HU" sz="1600" dirty="0" smtClean="0"/>
              <a:t> </a:t>
            </a:r>
            <a:r>
              <a:rPr lang="hu-HU" sz="1600" dirty="0" err="1" smtClean="0"/>
              <a:t>mostly</a:t>
            </a:r>
            <a:r>
              <a:rPr lang="hu-HU" sz="1600" dirty="0" smtClean="0"/>
              <a:t> </a:t>
            </a:r>
            <a:r>
              <a:rPr lang="hu-HU" sz="1600" dirty="0" err="1" smtClean="0"/>
              <a:t>on</a:t>
            </a:r>
            <a:r>
              <a:rPr lang="hu-HU" sz="1600" dirty="0" smtClean="0"/>
              <a:t> </a:t>
            </a:r>
            <a:r>
              <a:rPr lang="hu-HU" sz="1600" dirty="0" err="1" smtClean="0"/>
              <a:t>thermal</a:t>
            </a:r>
            <a:r>
              <a:rPr lang="hu-HU" sz="1600" dirty="0" smtClean="0"/>
              <a:t> </a:t>
            </a:r>
            <a:r>
              <a:rPr lang="hu-HU" sz="1600" dirty="0" err="1" smtClean="0"/>
              <a:t>conductivity</a:t>
            </a:r>
            <a:endParaRPr lang="hu-HU" sz="1600" dirty="0"/>
          </a:p>
        </p:txBody>
      </p:sp>
      <p:sp>
        <p:nvSpPr>
          <p:cNvPr id="12" name="TextBox 11"/>
          <p:cNvSpPr txBox="1"/>
          <p:nvPr/>
        </p:nvSpPr>
        <p:spPr>
          <a:xfrm>
            <a:off x="4562911" y="4095175"/>
            <a:ext cx="4221192" cy="584775"/>
          </a:xfrm>
          <a:prstGeom prst="rect">
            <a:avLst/>
          </a:prstGeom>
          <a:noFill/>
        </p:spPr>
        <p:txBody>
          <a:bodyPr wrap="square" rtlCol="0">
            <a:spAutoFit/>
          </a:bodyPr>
          <a:lstStyle/>
          <a:p>
            <a:pPr algn="ctr"/>
            <a:r>
              <a:rPr lang="hu-HU" sz="1600" dirty="0" err="1" smtClean="0"/>
              <a:t>Depends</a:t>
            </a:r>
            <a:r>
              <a:rPr lang="hu-HU" sz="1600" dirty="0" smtClean="0"/>
              <a:t> </a:t>
            </a:r>
            <a:r>
              <a:rPr lang="hu-HU" sz="1600" dirty="0" err="1" smtClean="0"/>
              <a:t>mostly</a:t>
            </a:r>
            <a:r>
              <a:rPr lang="hu-HU" sz="1600" dirty="0" smtClean="0"/>
              <a:t> </a:t>
            </a:r>
            <a:r>
              <a:rPr lang="hu-HU" sz="1600" dirty="0" err="1" smtClean="0"/>
              <a:t>on</a:t>
            </a:r>
            <a:r>
              <a:rPr lang="hu-HU" sz="1600" dirty="0" smtClean="0"/>
              <a:t> </a:t>
            </a:r>
            <a:r>
              <a:rPr lang="hu-HU" sz="1600" dirty="0" err="1" smtClean="0"/>
              <a:t>water</a:t>
            </a:r>
            <a:r>
              <a:rPr lang="hu-HU" sz="1600" dirty="0" smtClean="0"/>
              <a:t> </a:t>
            </a:r>
            <a:r>
              <a:rPr lang="hu-HU" sz="1600" dirty="0" err="1" smtClean="0"/>
              <a:t>vapor</a:t>
            </a:r>
            <a:r>
              <a:rPr lang="hu-HU" sz="1600" dirty="0" smtClean="0"/>
              <a:t> </a:t>
            </a:r>
            <a:r>
              <a:rPr lang="hu-HU" sz="1600" dirty="0" err="1" smtClean="0"/>
              <a:t>diffusion</a:t>
            </a:r>
            <a:r>
              <a:rPr lang="hu-HU" sz="1600" dirty="0" smtClean="0"/>
              <a:t> </a:t>
            </a:r>
            <a:r>
              <a:rPr lang="hu-HU" sz="1600" dirty="0" err="1" smtClean="0"/>
              <a:t>resistance</a:t>
            </a:r>
            <a:r>
              <a:rPr lang="hu-HU" sz="1600" dirty="0" smtClean="0"/>
              <a:t> </a:t>
            </a:r>
            <a:r>
              <a:rPr lang="hu-HU" sz="1600" dirty="0" err="1" smtClean="0"/>
              <a:t>factor</a:t>
            </a:r>
            <a:endParaRPr lang="hu-HU" sz="1600" dirty="0"/>
          </a:p>
        </p:txBody>
      </p:sp>
      <p:sp>
        <p:nvSpPr>
          <p:cNvPr id="13" name="TextBox 12"/>
          <p:cNvSpPr txBox="1"/>
          <p:nvPr/>
        </p:nvSpPr>
        <p:spPr>
          <a:xfrm>
            <a:off x="920076" y="5030861"/>
            <a:ext cx="3169457" cy="338554"/>
          </a:xfrm>
          <a:prstGeom prst="rect">
            <a:avLst/>
          </a:prstGeom>
          <a:noFill/>
        </p:spPr>
        <p:txBody>
          <a:bodyPr wrap="none" rtlCol="0">
            <a:spAutoFit/>
          </a:bodyPr>
          <a:lstStyle/>
          <a:p>
            <a:r>
              <a:rPr lang="hu-HU" sz="1600" dirty="0" err="1" smtClean="0"/>
              <a:t>Small</a:t>
            </a:r>
            <a:r>
              <a:rPr lang="hu-HU" sz="1600" dirty="0" smtClean="0"/>
              <a:t> </a:t>
            </a:r>
            <a:r>
              <a:rPr lang="hu-HU" sz="1600" dirty="0" err="1" smtClean="0"/>
              <a:t>variability</a:t>
            </a:r>
            <a:r>
              <a:rPr lang="hu-HU" sz="1600" dirty="0" smtClean="0"/>
              <a:t> </a:t>
            </a:r>
            <a:r>
              <a:rPr lang="hu-HU" sz="1600" dirty="0" err="1" smtClean="0"/>
              <a:t>between</a:t>
            </a:r>
            <a:r>
              <a:rPr lang="hu-HU" sz="1600" dirty="0" smtClean="0"/>
              <a:t> </a:t>
            </a:r>
            <a:r>
              <a:rPr lang="hu-HU" sz="1600" dirty="0" err="1" smtClean="0"/>
              <a:t>months</a:t>
            </a:r>
            <a:endParaRPr lang="hu-HU" sz="1600" dirty="0"/>
          </a:p>
        </p:txBody>
      </p:sp>
      <p:sp>
        <p:nvSpPr>
          <p:cNvPr id="14" name="TextBox 13"/>
          <p:cNvSpPr txBox="1"/>
          <p:nvPr/>
        </p:nvSpPr>
        <p:spPr>
          <a:xfrm>
            <a:off x="5222766" y="5095447"/>
            <a:ext cx="3127779" cy="338554"/>
          </a:xfrm>
          <a:prstGeom prst="rect">
            <a:avLst/>
          </a:prstGeom>
          <a:noFill/>
        </p:spPr>
        <p:txBody>
          <a:bodyPr wrap="none" rtlCol="0">
            <a:spAutoFit/>
          </a:bodyPr>
          <a:lstStyle/>
          <a:p>
            <a:r>
              <a:rPr lang="hu-HU" sz="1600" dirty="0" smtClean="0"/>
              <a:t>Great </a:t>
            </a:r>
            <a:r>
              <a:rPr lang="hu-HU" sz="1600" dirty="0" err="1" smtClean="0"/>
              <a:t>variabilty</a:t>
            </a:r>
            <a:r>
              <a:rPr lang="hu-HU" sz="1600" dirty="0" smtClean="0"/>
              <a:t> </a:t>
            </a:r>
            <a:r>
              <a:rPr lang="hu-HU" sz="1600" dirty="0" err="1" smtClean="0"/>
              <a:t>between</a:t>
            </a:r>
            <a:r>
              <a:rPr lang="hu-HU" sz="1600" dirty="0" smtClean="0"/>
              <a:t> </a:t>
            </a:r>
            <a:r>
              <a:rPr lang="hu-HU" sz="1600" dirty="0" err="1" smtClean="0"/>
              <a:t>months</a:t>
            </a:r>
            <a:endParaRPr lang="hu-HU" sz="1600" dirty="0"/>
          </a:p>
        </p:txBody>
      </p:sp>
      <p:sp>
        <p:nvSpPr>
          <p:cNvPr id="15" name="TextBox 14"/>
          <p:cNvSpPr txBox="1"/>
          <p:nvPr/>
        </p:nvSpPr>
        <p:spPr>
          <a:xfrm>
            <a:off x="955534" y="4624392"/>
            <a:ext cx="3120854" cy="338554"/>
          </a:xfrm>
          <a:prstGeom prst="rect">
            <a:avLst/>
          </a:prstGeom>
          <a:noFill/>
        </p:spPr>
        <p:txBody>
          <a:bodyPr wrap="none" rtlCol="0">
            <a:spAutoFit/>
          </a:bodyPr>
          <a:lstStyle/>
          <a:p>
            <a:r>
              <a:rPr lang="hu-HU" sz="1600" dirty="0" err="1" smtClean="0"/>
              <a:t>Small</a:t>
            </a:r>
            <a:r>
              <a:rPr lang="hu-HU" sz="1600" dirty="0" smtClean="0"/>
              <a:t> </a:t>
            </a:r>
            <a:r>
              <a:rPr lang="hu-HU" sz="1600" dirty="0" err="1" smtClean="0"/>
              <a:t>differences</a:t>
            </a:r>
            <a:r>
              <a:rPr lang="hu-HU" sz="1600" dirty="0" smtClean="0"/>
              <a:t> </a:t>
            </a:r>
            <a:r>
              <a:rPr lang="hu-HU" sz="1600" dirty="0" err="1" smtClean="0"/>
              <a:t>between</a:t>
            </a:r>
            <a:r>
              <a:rPr lang="hu-HU" sz="1600" dirty="0" smtClean="0"/>
              <a:t> </a:t>
            </a:r>
            <a:r>
              <a:rPr lang="hu-HU" sz="1600" dirty="0" err="1" smtClean="0"/>
              <a:t>fillers</a:t>
            </a:r>
            <a:endParaRPr lang="hu-HU" sz="1600" dirty="0"/>
          </a:p>
        </p:txBody>
      </p:sp>
      <p:sp>
        <p:nvSpPr>
          <p:cNvPr id="16" name="TextBox 15"/>
          <p:cNvSpPr txBox="1"/>
          <p:nvPr/>
        </p:nvSpPr>
        <p:spPr>
          <a:xfrm>
            <a:off x="5221828" y="4679949"/>
            <a:ext cx="3124060" cy="338554"/>
          </a:xfrm>
          <a:prstGeom prst="rect">
            <a:avLst/>
          </a:prstGeom>
          <a:noFill/>
        </p:spPr>
        <p:txBody>
          <a:bodyPr wrap="none" rtlCol="0">
            <a:spAutoFit/>
          </a:bodyPr>
          <a:lstStyle/>
          <a:p>
            <a:r>
              <a:rPr lang="hu-HU" sz="1600" dirty="0" smtClean="0"/>
              <a:t>Great </a:t>
            </a:r>
            <a:r>
              <a:rPr lang="hu-HU" sz="1600" dirty="0" err="1" smtClean="0"/>
              <a:t>differences</a:t>
            </a:r>
            <a:r>
              <a:rPr lang="hu-HU" sz="1600" dirty="0" smtClean="0"/>
              <a:t> </a:t>
            </a:r>
            <a:r>
              <a:rPr lang="hu-HU" sz="1600" dirty="0" err="1" smtClean="0"/>
              <a:t>between</a:t>
            </a:r>
            <a:r>
              <a:rPr lang="hu-HU" sz="1600" dirty="0" smtClean="0"/>
              <a:t> </a:t>
            </a:r>
            <a:r>
              <a:rPr lang="hu-HU" sz="1600" dirty="0" err="1" smtClean="0"/>
              <a:t>fillers</a:t>
            </a:r>
            <a:endParaRPr lang="hu-HU" sz="1600" dirty="0"/>
          </a:p>
        </p:txBody>
      </p:sp>
      <p:sp>
        <p:nvSpPr>
          <p:cNvPr id="18" name="TextBox 17"/>
          <p:cNvSpPr txBox="1"/>
          <p:nvPr/>
        </p:nvSpPr>
        <p:spPr>
          <a:xfrm>
            <a:off x="0" y="34838"/>
            <a:ext cx="4884671" cy="261610"/>
          </a:xfrm>
          <a:prstGeom prst="rect">
            <a:avLst/>
          </a:prstGeom>
          <a:noFill/>
        </p:spPr>
        <p:txBody>
          <a:bodyPr wrap="none" rtlCol="0">
            <a:spAutoFit/>
          </a:bodyPr>
          <a:lstStyle/>
          <a:p>
            <a:r>
              <a:rPr lang="hu-HU" sz="1100" dirty="0" err="1" smtClean="0"/>
              <a:t>Multidimensional</a:t>
            </a:r>
            <a:r>
              <a:rPr lang="hu-HU" sz="1100" dirty="0" smtClean="0"/>
              <a:t> Hygrothermal</a:t>
            </a:r>
            <a:r>
              <a:rPr lang="hu-HU" sz="1100" baseline="0" dirty="0" smtClean="0"/>
              <a:t> </a:t>
            </a:r>
            <a:r>
              <a:rPr lang="hu-HU" sz="1100" baseline="0" dirty="0" err="1" smtClean="0"/>
              <a:t>Analysis</a:t>
            </a:r>
            <a:r>
              <a:rPr lang="hu-HU" sz="1100" baseline="0" dirty="0" smtClean="0"/>
              <a:t> of </a:t>
            </a:r>
            <a:r>
              <a:rPr lang="hu-HU" sz="1100" baseline="0" dirty="0" err="1" smtClean="0"/>
              <a:t>Complex</a:t>
            </a:r>
            <a:r>
              <a:rPr lang="hu-HU" sz="1100" baseline="0" dirty="0" smtClean="0"/>
              <a:t> Building </a:t>
            </a:r>
            <a:r>
              <a:rPr lang="hu-HU" sz="1100" baseline="0" dirty="0" err="1" smtClean="0"/>
              <a:t>Constructions</a:t>
            </a:r>
            <a:endParaRPr lang="hu-HU" sz="1100" dirty="0"/>
          </a:p>
        </p:txBody>
      </p:sp>
      <p:sp>
        <p:nvSpPr>
          <p:cNvPr id="17" name="Textfeld 11"/>
          <p:cNvSpPr txBox="1"/>
          <p:nvPr/>
        </p:nvSpPr>
        <p:spPr>
          <a:xfrm>
            <a:off x="15343" y="6536634"/>
            <a:ext cx="6858000" cy="215444"/>
          </a:xfrm>
          <a:prstGeom prst="rect">
            <a:avLst/>
          </a:prstGeom>
          <a:noFill/>
        </p:spPr>
        <p:txBody>
          <a:bodyPr wrap="square" rtlCol="0">
            <a:spAutoFit/>
          </a:bodyPr>
          <a:lstStyle/>
          <a:p>
            <a:pPr eaLnBrk="0" fontAlgn="base" hangingPunct="0">
              <a:spcBef>
                <a:spcPct val="0"/>
              </a:spcBef>
              <a:spcAft>
                <a:spcPct val="0"/>
              </a:spcAft>
              <a:defRPr/>
            </a:pPr>
            <a:r>
              <a:rPr lang="hu-HU" sz="800" b="1" dirty="0" smtClean="0">
                <a:solidFill>
                  <a:prstClr val="white">
                    <a:lumMod val="50000"/>
                  </a:prstClr>
                </a:solidFill>
                <a:latin typeface="Century Gothic" panose="020B0502020202020204" pitchFamily="34" charset="0"/>
              </a:rPr>
              <a:t>Izvor: </a:t>
            </a:r>
            <a:r>
              <a:rPr lang="hu-HU" sz="800" b="1" dirty="0" smtClean="0">
                <a:solidFill>
                  <a:srgbClr val="29282C"/>
                </a:solidFill>
                <a:latin typeface="Century Gothic" panose="020B0502020202020204" pitchFamily="34" charset="0"/>
                <a:cs typeface="Arial" panose="020B0604020202020204" pitchFamily="34" charset="0"/>
              </a:rPr>
              <a:t>Balázs NAGY</a:t>
            </a:r>
            <a:r>
              <a:rPr lang="hu-HU" sz="800" b="1" baseline="0" dirty="0" smtClean="0">
                <a:solidFill>
                  <a:srgbClr val="29282C"/>
                </a:solidFill>
                <a:latin typeface="Century Gothic" panose="020B0502020202020204" pitchFamily="34" charset="0"/>
                <a:cs typeface="Arial" panose="020B0604020202020204" pitchFamily="34" charset="0"/>
              </a:rPr>
              <a:t> </a:t>
            </a:r>
            <a:r>
              <a:rPr lang="hu-HU" sz="800" b="0" baseline="0" dirty="0" smtClean="0">
                <a:solidFill>
                  <a:srgbClr val="29282C"/>
                </a:solidFill>
                <a:latin typeface="Century Gothic" panose="020B0502020202020204" pitchFamily="34" charset="0"/>
                <a:cs typeface="Arial" panose="020B0604020202020204" pitchFamily="34" charset="0"/>
              </a:rPr>
              <a:t>Budapest University of Technology and Economics </a:t>
            </a:r>
            <a:r>
              <a:rPr lang="hu-HU" sz="800" dirty="0" smtClean="0">
                <a:solidFill>
                  <a:srgbClr val="29282C"/>
                </a:solidFill>
                <a:latin typeface="Century Gothic" panose="020B0502020202020204" pitchFamily="34" charset="0"/>
                <a:cs typeface="Arial" panose="020B0604020202020204" pitchFamily="34" charset="0"/>
              </a:rPr>
              <a:t>       </a:t>
            </a:r>
            <a:endParaRPr lang="hu-HU" sz="800" dirty="0">
              <a:solidFill>
                <a:srgbClr val="29282C"/>
              </a:solidFill>
              <a:latin typeface="Century Gothic" panose="020B0502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313" y="296448"/>
            <a:ext cx="8229600" cy="1143000"/>
          </a:xfrm>
        </p:spPr>
        <p:txBody>
          <a:bodyPr>
            <a:noAutofit/>
          </a:bodyPr>
          <a:lstStyle/>
          <a:p>
            <a:r>
              <a:rPr lang="hu-HU" sz="2800" dirty="0" err="1" smtClean="0"/>
              <a:t>Effective</a:t>
            </a:r>
            <a:r>
              <a:rPr lang="hu-HU" sz="2800" dirty="0" smtClean="0"/>
              <a:t> </a:t>
            </a:r>
            <a:r>
              <a:rPr lang="hu-HU" sz="2800" dirty="0" err="1" smtClean="0"/>
              <a:t>water</a:t>
            </a:r>
            <a:r>
              <a:rPr lang="hu-HU" sz="2800" dirty="0" smtClean="0"/>
              <a:t> </a:t>
            </a:r>
            <a:r>
              <a:rPr lang="hu-HU" sz="2800" dirty="0" err="1" smtClean="0"/>
              <a:t>vapor</a:t>
            </a:r>
            <a:r>
              <a:rPr lang="hu-HU" sz="2800" dirty="0" smtClean="0"/>
              <a:t> </a:t>
            </a:r>
            <a:r>
              <a:rPr lang="hu-HU" sz="2800" dirty="0" err="1" smtClean="0"/>
              <a:t>diffusion</a:t>
            </a:r>
            <a:r>
              <a:rPr lang="hu-HU" sz="2800" dirty="0" smtClean="0"/>
              <a:t> </a:t>
            </a:r>
            <a:r>
              <a:rPr lang="hu-HU" sz="2800" dirty="0" err="1" smtClean="0"/>
              <a:t>resistance</a:t>
            </a:r>
            <a:r>
              <a:rPr lang="hu-HU" sz="2800" dirty="0" smtClean="0"/>
              <a:t> </a:t>
            </a:r>
            <a:r>
              <a:rPr lang="hu-HU" sz="2800" dirty="0" err="1" smtClean="0"/>
              <a:t>factor</a:t>
            </a:r>
            <a:endParaRPr lang="hu-HU"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087991"/>
            <a:ext cx="4264634" cy="26602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541" y="3087991"/>
            <a:ext cx="4347766" cy="2668514"/>
          </a:xfrm>
          <a:prstGeom prst="rect">
            <a:avLst/>
          </a:prstGeom>
        </p:spPr>
      </p:pic>
      <p:pic>
        <p:nvPicPr>
          <p:cNvPr id="5" name="Picture 4"/>
          <p:cNvPicPr/>
          <p:nvPr/>
        </p:nvPicPr>
        <p:blipFill rotWithShape="1">
          <a:blip r:embed="rId4" cstate="print">
            <a:extLst>
              <a:ext uri="{28A0092B-C50C-407E-A947-70E740481C1C}">
                <a14:useLocalDpi xmlns:a14="http://schemas.microsoft.com/office/drawing/2010/main" val="0"/>
              </a:ext>
            </a:extLst>
          </a:blip>
          <a:srcRect t="-1" b="521"/>
          <a:stretch>
            <a:fillRect/>
          </a:stretch>
        </p:blipFill>
        <p:spPr bwMode="auto">
          <a:xfrm>
            <a:off x="5004049" y="1340770"/>
            <a:ext cx="1800200" cy="1146255"/>
          </a:xfrm>
          <a:prstGeom prst="rect">
            <a:avLst/>
          </a:prstGeom>
          <a:noFill/>
          <a:ln>
            <a:noFill/>
          </a:ln>
        </p:spPr>
      </p:pic>
      <p:pic>
        <p:nvPicPr>
          <p:cNvPr id="6" name="Picture 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5931" y="1337420"/>
            <a:ext cx="1811982" cy="1152953"/>
          </a:xfrm>
          <a:prstGeom prst="rect">
            <a:avLst/>
          </a:prstGeom>
          <a:noFill/>
          <a:ln>
            <a:noFill/>
          </a:ln>
        </p:spPr>
      </p:pic>
      <p:sp>
        <p:nvSpPr>
          <p:cNvPr id="7" name="TextBox 6"/>
          <p:cNvSpPr txBox="1"/>
          <p:nvPr/>
        </p:nvSpPr>
        <p:spPr>
          <a:xfrm>
            <a:off x="5126602" y="2610983"/>
            <a:ext cx="3528392" cy="461665"/>
          </a:xfrm>
          <a:prstGeom prst="rect">
            <a:avLst/>
          </a:prstGeom>
          <a:noFill/>
        </p:spPr>
        <p:txBody>
          <a:bodyPr wrap="square" rtlCol="0">
            <a:spAutoFit/>
          </a:bodyPr>
          <a:lstStyle/>
          <a:p>
            <a:pPr algn="ctr"/>
            <a:r>
              <a:rPr lang="hu-HU" sz="1200" dirty="0" err="1" smtClean="0"/>
              <a:t>Moisture</a:t>
            </a:r>
            <a:r>
              <a:rPr lang="hu-HU" sz="1200" dirty="0" smtClean="0"/>
              <a:t> flow </a:t>
            </a:r>
            <a:r>
              <a:rPr lang="hu-HU" sz="1200" dirty="0" err="1" smtClean="0"/>
              <a:t>density</a:t>
            </a:r>
            <a:r>
              <a:rPr lang="hu-HU" sz="1200" dirty="0" smtClean="0"/>
              <a:t> </a:t>
            </a:r>
            <a:r>
              <a:rPr lang="hu-HU" sz="1200" dirty="0" err="1" smtClean="0"/>
              <a:t>differences</a:t>
            </a:r>
            <a:r>
              <a:rPr lang="hu-HU" sz="1200" dirty="0" smtClean="0"/>
              <a:t> </a:t>
            </a:r>
            <a:r>
              <a:rPr lang="hu-HU" sz="1200" dirty="0" err="1" smtClean="0"/>
              <a:t>between</a:t>
            </a:r>
            <a:r>
              <a:rPr lang="hu-HU" sz="1200" dirty="0" smtClean="0"/>
              <a:t> </a:t>
            </a:r>
            <a:r>
              <a:rPr lang="hu-HU" sz="1200" dirty="0" err="1" smtClean="0"/>
              <a:t>simplified</a:t>
            </a:r>
            <a:r>
              <a:rPr lang="hu-HU" sz="1200" dirty="0" smtClean="0"/>
              <a:t> and </a:t>
            </a:r>
            <a:r>
              <a:rPr lang="hu-HU" sz="1200" dirty="0" err="1" smtClean="0"/>
              <a:t>complex</a:t>
            </a:r>
            <a:r>
              <a:rPr lang="hu-HU" sz="1200" dirty="0" smtClean="0"/>
              <a:t> modelling [kg/m</a:t>
            </a:r>
            <a:r>
              <a:rPr lang="hu-HU" sz="1200" baseline="30000" dirty="0" smtClean="0"/>
              <a:t>2</a:t>
            </a:r>
            <a:r>
              <a:rPr lang="hu-HU" sz="1200" dirty="0" smtClean="0"/>
              <a:t>s]</a:t>
            </a:r>
            <a:endParaRPr lang="hu-HU" sz="1200" dirty="0"/>
          </a:p>
        </p:txBody>
      </p:sp>
      <p:sp>
        <p:nvSpPr>
          <p:cNvPr id="10" name="Content Placeholder 2"/>
          <p:cNvSpPr txBox="1"/>
          <p:nvPr/>
        </p:nvSpPr>
        <p:spPr>
          <a:xfrm>
            <a:off x="395537" y="1257889"/>
            <a:ext cx="7056784" cy="40433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hu-HU" sz="2000" b="1" dirty="0" err="1" smtClean="0"/>
              <a:t>Effective</a:t>
            </a:r>
            <a:r>
              <a:rPr lang="hu-HU" sz="2000" b="1" dirty="0" smtClean="0"/>
              <a:t> </a:t>
            </a:r>
          </a:p>
          <a:p>
            <a:pPr marL="0" indent="0">
              <a:buFont typeface="Arial" panose="020B0604020202020204" pitchFamily="34" charset="0"/>
              <a:buNone/>
            </a:pPr>
            <a:r>
              <a:rPr lang="hu-HU" sz="2000" b="1" dirty="0" err="1" smtClean="0"/>
              <a:t>water</a:t>
            </a:r>
            <a:r>
              <a:rPr lang="hu-HU" sz="2000" b="1" dirty="0" smtClean="0"/>
              <a:t> </a:t>
            </a:r>
            <a:r>
              <a:rPr lang="hu-HU" sz="2000" b="1" dirty="0" err="1" smtClean="0"/>
              <a:t>vapor</a:t>
            </a:r>
            <a:r>
              <a:rPr lang="hu-HU" sz="2000" b="1" dirty="0" smtClean="0"/>
              <a:t> </a:t>
            </a:r>
            <a:r>
              <a:rPr lang="hu-HU" sz="2000" b="1" dirty="0" err="1" smtClean="0"/>
              <a:t>diffusion</a:t>
            </a:r>
            <a:r>
              <a:rPr lang="hu-HU" sz="2000" b="1" dirty="0" smtClean="0"/>
              <a:t> </a:t>
            </a:r>
            <a:r>
              <a:rPr lang="hu-HU" sz="2000" b="1" dirty="0" err="1" smtClean="0"/>
              <a:t>resistance</a:t>
            </a:r>
            <a:r>
              <a:rPr lang="hu-HU" sz="2000" b="1" dirty="0"/>
              <a:t> </a:t>
            </a:r>
            <a:r>
              <a:rPr lang="hu-HU" sz="2000" b="1" dirty="0" err="1" smtClean="0"/>
              <a:t>factors</a:t>
            </a:r>
            <a:endParaRPr lang="hu-HU" sz="2000" b="1" dirty="0" smtClean="0"/>
          </a:p>
          <a:p>
            <a:pPr marL="0" indent="0">
              <a:buNone/>
            </a:pPr>
            <a:r>
              <a:rPr lang="hu-HU" sz="1400" dirty="0" smtClean="0"/>
              <a:t>In </a:t>
            </a:r>
            <a:r>
              <a:rPr lang="hu-HU" sz="1400" dirty="0" err="1" smtClean="0"/>
              <a:t>technical</a:t>
            </a:r>
            <a:r>
              <a:rPr lang="hu-HU" sz="1400" dirty="0" smtClean="0"/>
              <a:t> </a:t>
            </a:r>
            <a:r>
              <a:rPr lang="hu-HU" sz="1400" dirty="0" err="1" smtClean="0"/>
              <a:t>datasheets</a:t>
            </a:r>
            <a:r>
              <a:rPr lang="hu-HU" sz="1400" dirty="0" smtClean="0"/>
              <a:t>, </a:t>
            </a:r>
            <a:r>
              <a:rPr lang="hu-HU" sz="1400" dirty="0" err="1" smtClean="0"/>
              <a:t>regardless</a:t>
            </a:r>
            <a:r>
              <a:rPr lang="hu-HU" sz="1400" dirty="0" smtClean="0"/>
              <a:t> of </a:t>
            </a:r>
            <a:r>
              <a:rPr lang="hu-HU" sz="1400" dirty="0" err="1" smtClean="0"/>
              <a:t>filler</a:t>
            </a:r>
            <a:r>
              <a:rPr lang="hu-HU" sz="1400" dirty="0" smtClean="0"/>
              <a:t> </a:t>
            </a:r>
            <a:r>
              <a:rPr lang="hu-HU" sz="1400" dirty="0" err="1" smtClean="0"/>
              <a:t>material</a:t>
            </a:r>
            <a:r>
              <a:rPr lang="hu-HU" sz="1400" dirty="0" smtClean="0"/>
              <a:t>: </a:t>
            </a:r>
            <a:r>
              <a:rPr lang="hu-HU" sz="1400" dirty="0"/>
              <a:t>5/10</a:t>
            </a:r>
            <a:endParaRPr lang="hu-HU" sz="1400" dirty="0" smtClean="0"/>
          </a:p>
        </p:txBody>
      </p:sp>
      <p:sp>
        <p:nvSpPr>
          <p:cNvPr id="15" name="Szövegdoboz 14"/>
          <p:cNvSpPr txBox="1"/>
          <p:nvPr/>
        </p:nvSpPr>
        <p:spPr>
          <a:xfrm>
            <a:off x="1921083" y="5786167"/>
            <a:ext cx="2033293" cy="369332"/>
          </a:xfrm>
          <a:prstGeom prst="rect">
            <a:avLst/>
          </a:prstGeom>
          <a:noFill/>
        </p:spPr>
        <p:txBody>
          <a:bodyPr wrap="square" rtlCol="0">
            <a:spAutoFit/>
          </a:bodyPr>
          <a:lstStyle/>
          <a:p>
            <a:r>
              <a:rPr lang="hu-HU" dirty="0" smtClean="0"/>
              <a:t>Wall </a:t>
            </a:r>
            <a:r>
              <a:rPr lang="hu-HU" dirty="0" err="1" smtClean="0"/>
              <a:t>section</a:t>
            </a:r>
            <a:endParaRPr lang="hu-HU" dirty="0"/>
          </a:p>
        </p:txBody>
      </p:sp>
      <p:sp>
        <p:nvSpPr>
          <p:cNvPr id="16" name="Szövegdoboz 15"/>
          <p:cNvSpPr txBox="1"/>
          <p:nvPr/>
        </p:nvSpPr>
        <p:spPr>
          <a:xfrm>
            <a:off x="6300193" y="5808700"/>
            <a:ext cx="2033293" cy="369332"/>
          </a:xfrm>
          <a:prstGeom prst="rect">
            <a:avLst/>
          </a:prstGeom>
          <a:noFill/>
        </p:spPr>
        <p:txBody>
          <a:bodyPr wrap="square" rtlCol="0">
            <a:spAutoFit/>
          </a:bodyPr>
          <a:lstStyle/>
          <a:p>
            <a:r>
              <a:rPr lang="hu-HU" dirty="0" smtClean="0"/>
              <a:t>Wall </a:t>
            </a:r>
            <a:r>
              <a:rPr lang="hu-HU" dirty="0" err="1" smtClean="0"/>
              <a:t>corner</a:t>
            </a:r>
            <a:r>
              <a:rPr lang="hu-HU" dirty="0" smtClean="0"/>
              <a:t> </a:t>
            </a:r>
            <a:r>
              <a:rPr lang="hu-HU" dirty="0" err="1" smtClean="0"/>
              <a:t>joint</a:t>
            </a:r>
            <a:endParaRPr lang="hu-HU" dirty="0"/>
          </a:p>
        </p:txBody>
      </p:sp>
      <p:sp>
        <p:nvSpPr>
          <p:cNvPr id="12" name="TextBox 11"/>
          <p:cNvSpPr txBox="1"/>
          <p:nvPr/>
        </p:nvSpPr>
        <p:spPr>
          <a:xfrm>
            <a:off x="0" y="34838"/>
            <a:ext cx="4884671" cy="261610"/>
          </a:xfrm>
          <a:prstGeom prst="rect">
            <a:avLst/>
          </a:prstGeom>
          <a:noFill/>
        </p:spPr>
        <p:txBody>
          <a:bodyPr wrap="none" rtlCol="0">
            <a:spAutoFit/>
          </a:bodyPr>
          <a:lstStyle/>
          <a:p>
            <a:r>
              <a:rPr lang="hu-HU" sz="1100" dirty="0" err="1" smtClean="0"/>
              <a:t>Multidimensional</a:t>
            </a:r>
            <a:r>
              <a:rPr lang="hu-HU" sz="1100" dirty="0" smtClean="0"/>
              <a:t> Hygrothermal</a:t>
            </a:r>
            <a:r>
              <a:rPr lang="hu-HU" sz="1100" baseline="0" dirty="0" smtClean="0"/>
              <a:t> </a:t>
            </a:r>
            <a:r>
              <a:rPr lang="hu-HU" sz="1100" baseline="0" dirty="0" err="1" smtClean="0"/>
              <a:t>Analysis</a:t>
            </a:r>
            <a:r>
              <a:rPr lang="hu-HU" sz="1100" baseline="0" dirty="0" smtClean="0"/>
              <a:t> of </a:t>
            </a:r>
            <a:r>
              <a:rPr lang="hu-HU" sz="1100" baseline="0" dirty="0" err="1" smtClean="0"/>
              <a:t>Complex</a:t>
            </a:r>
            <a:r>
              <a:rPr lang="hu-HU" sz="1100" baseline="0" dirty="0" smtClean="0"/>
              <a:t> Building </a:t>
            </a:r>
            <a:r>
              <a:rPr lang="hu-HU" sz="1100" baseline="0" dirty="0" err="1" smtClean="0"/>
              <a:t>Constructions</a:t>
            </a:r>
            <a:endParaRPr lang="hu-HU" sz="1100" dirty="0"/>
          </a:p>
        </p:txBody>
      </p:sp>
      <p:sp>
        <p:nvSpPr>
          <p:cNvPr id="14" name="Textfeld 11"/>
          <p:cNvSpPr txBox="1"/>
          <p:nvPr/>
        </p:nvSpPr>
        <p:spPr>
          <a:xfrm>
            <a:off x="15343" y="6536634"/>
            <a:ext cx="6858000" cy="215444"/>
          </a:xfrm>
          <a:prstGeom prst="rect">
            <a:avLst/>
          </a:prstGeom>
          <a:noFill/>
        </p:spPr>
        <p:txBody>
          <a:bodyPr wrap="square" rtlCol="0">
            <a:spAutoFit/>
          </a:bodyPr>
          <a:lstStyle/>
          <a:p>
            <a:pPr eaLnBrk="0" fontAlgn="base" hangingPunct="0">
              <a:spcBef>
                <a:spcPct val="0"/>
              </a:spcBef>
              <a:spcAft>
                <a:spcPct val="0"/>
              </a:spcAft>
              <a:defRPr/>
            </a:pPr>
            <a:r>
              <a:rPr lang="hu-HU" sz="800" b="1" dirty="0" smtClean="0">
                <a:solidFill>
                  <a:prstClr val="white">
                    <a:lumMod val="50000"/>
                  </a:prstClr>
                </a:solidFill>
                <a:latin typeface="Century Gothic" panose="020B0502020202020204" pitchFamily="34" charset="0"/>
              </a:rPr>
              <a:t>Izvor: </a:t>
            </a:r>
            <a:r>
              <a:rPr lang="hu-HU" sz="800" b="1" dirty="0" smtClean="0">
                <a:solidFill>
                  <a:srgbClr val="29282C"/>
                </a:solidFill>
                <a:latin typeface="Century Gothic" panose="020B0502020202020204" pitchFamily="34" charset="0"/>
                <a:cs typeface="Arial" panose="020B0604020202020204" pitchFamily="34" charset="0"/>
              </a:rPr>
              <a:t>Balázs NAGY</a:t>
            </a:r>
            <a:r>
              <a:rPr lang="hu-HU" sz="800" b="1" baseline="0" dirty="0" smtClean="0">
                <a:solidFill>
                  <a:srgbClr val="29282C"/>
                </a:solidFill>
                <a:latin typeface="Century Gothic" panose="020B0502020202020204" pitchFamily="34" charset="0"/>
                <a:cs typeface="Arial" panose="020B0604020202020204" pitchFamily="34" charset="0"/>
              </a:rPr>
              <a:t> </a:t>
            </a:r>
            <a:r>
              <a:rPr lang="hu-HU" sz="800" b="0" baseline="0" dirty="0" smtClean="0">
                <a:solidFill>
                  <a:srgbClr val="29282C"/>
                </a:solidFill>
                <a:latin typeface="Century Gothic" panose="020B0502020202020204" pitchFamily="34" charset="0"/>
                <a:cs typeface="Arial" panose="020B0604020202020204" pitchFamily="34" charset="0"/>
              </a:rPr>
              <a:t>Budapest University of Technology and Economics </a:t>
            </a:r>
            <a:r>
              <a:rPr lang="hu-HU" sz="800" dirty="0" smtClean="0">
                <a:solidFill>
                  <a:srgbClr val="29282C"/>
                </a:solidFill>
                <a:latin typeface="Century Gothic" panose="020B0502020202020204" pitchFamily="34" charset="0"/>
                <a:cs typeface="Arial" panose="020B0604020202020204" pitchFamily="34" charset="0"/>
              </a:rPr>
              <a:t>       </a:t>
            </a:r>
            <a:endParaRPr lang="hu-HU" sz="800" dirty="0">
              <a:solidFill>
                <a:srgbClr val="29282C"/>
              </a:solidFill>
              <a:latin typeface="Century Gothic" panose="020B0502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671" y="296448"/>
            <a:ext cx="8229600" cy="1143000"/>
          </a:xfrm>
        </p:spPr>
        <p:txBody>
          <a:bodyPr>
            <a:noAutofit/>
          </a:bodyPr>
          <a:lstStyle/>
          <a:p>
            <a:r>
              <a:rPr lang="hu-HU" sz="2800" dirty="0" smtClean="0"/>
              <a:t>Zaključak ovog ispitivanja</a:t>
            </a:r>
            <a:endParaRPr lang="hu-HU" sz="2800" dirty="0"/>
          </a:p>
        </p:txBody>
      </p:sp>
      <p:sp>
        <p:nvSpPr>
          <p:cNvPr id="12" name="TextBox 11"/>
          <p:cNvSpPr txBox="1"/>
          <p:nvPr/>
        </p:nvSpPr>
        <p:spPr>
          <a:xfrm>
            <a:off x="0" y="34838"/>
            <a:ext cx="4884671" cy="261610"/>
          </a:xfrm>
          <a:prstGeom prst="rect">
            <a:avLst/>
          </a:prstGeom>
          <a:noFill/>
        </p:spPr>
        <p:txBody>
          <a:bodyPr wrap="none" rtlCol="0">
            <a:spAutoFit/>
          </a:bodyPr>
          <a:lstStyle/>
          <a:p>
            <a:r>
              <a:rPr lang="hu-HU" sz="1100" dirty="0" err="1" smtClean="0"/>
              <a:t>Multidimensional</a:t>
            </a:r>
            <a:r>
              <a:rPr lang="hu-HU" sz="1100" dirty="0" smtClean="0"/>
              <a:t> Hygrothermal</a:t>
            </a:r>
            <a:r>
              <a:rPr lang="hu-HU" sz="1100" baseline="0" dirty="0" smtClean="0"/>
              <a:t> </a:t>
            </a:r>
            <a:r>
              <a:rPr lang="hu-HU" sz="1100" baseline="0" dirty="0" err="1" smtClean="0"/>
              <a:t>Analysis</a:t>
            </a:r>
            <a:r>
              <a:rPr lang="hu-HU" sz="1100" baseline="0" dirty="0" smtClean="0"/>
              <a:t> of </a:t>
            </a:r>
            <a:r>
              <a:rPr lang="hu-HU" sz="1100" baseline="0" dirty="0" err="1" smtClean="0"/>
              <a:t>Complex</a:t>
            </a:r>
            <a:r>
              <a:rPr lang="hu-HU" sz="1100" baseline="0" dirty="0" smtClean="0"/>
              <a:t> Building </a:t>
            </a:r>
            <a:r>
              <a:rPr lang="hu-HU" sz="1100" baseline="0" dirty="0" err="1" smtClean="0"/>
              <a:t>Constructions</a:t>
            </a:r>
            <a:endParaRPr lang="hu-HU" sz="1100" dirty="0"/>
          </a:p>
        </p:txBody>
      </p:sp>
      <p:sp>
        <p:nvSpPr>
          <p:cNvPr id="8" name="TextBox 7"/>
          <p:cNvSpPr txBox="1"/>
          <p:nvPr/>
        </p:nvSpPr>
        <p:spPr>
          <a:xfrm>
            <a:off x="443754" y="1317812"/>
            <a:ext cx="8202706" cy="4247317"/>
          </a:xfrm>
          <a:prstGeom prst="rect">
            <a:avLst/>
          </a:prstGeom>
          <a:noFill/>
        </p:spPr>
        <p:txBody>
          <a:bodyPr wrap="square" rtlCol="0">
            <a:spAutoFit/>
          </a:bodyPr>
          <a:lstStyle/>
          <a:p>
            <a:r>
              <a:rPr lang="hr-HR" dirty="0" smtClean="0"/>
              <a:t>- </a:t>
            </a:r>
            <a:r>
              <a:rPr lang="vi-VN" dirty="0" smtClean="0"/>
              <a:t>iako </a:t>
            </a:r>
            <a:r>
              <a:rPr lang="vi-VN" dirty="0"/>
              <a:t>su prosječni godišnji prijenosi topline dobiveni dinamičkim simulacijama niži od </a:t>
            </a:r>
            <a:r>
              <a:rPr lang="hr-HR" dirty="0" smtClean="0"/>
              <a:t>rezultata u </a:t>
            </a:r>
            <a:r>
              <a:rPr lang="vi-VN" dirty="0" smtClean="0"/>
              <a:t>s</a:t>
            </a:r>
            <a:r>
              <a:rPr lang="hr-HR" dirty="0" smtClean="0"/>
              <a:t>tacionarnim uvjetima</a:t>
            </a:r>
            <a:r>
              <a:rPr lang="vi-VN" dirty="0" smtClean="0"/>
              <a:t>, </a:t>
            </a:r>
            <a:r>
              <a:rPr lang="vi-VN" dirty="0"/>
              <a:t>prosječni </a:t>
            </a:r>
            <a:r>
              <a:rPr lang="hr-HR" dirty="0" smtClean="0"/>
              <a:t>prijenos topline u </a:t>
            </a:r>
            <a:r>
              <a:rPr lang="vi-VN" dirty="0" smtClean="0"/>
              <a:t>sezon</a:t>
            </a:r>
            <a:r>
              <a:rPr lang="hr-HR" dirty="0" smtClean="0"/>
              <a:t>i</a:t>
            </a:r>
            <a:r>
              <a:rPr lang="vi-VN" dirty="0" smtClean="0"/>
              <a:t> </a:t>
            </a:r>
            <a:r>
              <a:rPr lang="vi-VN" dirty="0"/>
              <a:t>grijanja </a:t>
            </a:r>
            <a:r>
              <a:rPr lang="vi-VN" dirty="0" smtClean="0"/>
              <a:t>pokazuj</a:t>
            </a:r>
            <a:r>
              <a:rPr lang="hr-HR" dirty="0" smtClean="0"/>
              <a:t>e</a:t>
            </a:r>
            <a:r>
              <a:rPr lang="vi-VN" dirty="0" smtClean="0"/>
              <a:t> </a:t>
            </a:r>
            <a:r>
              <a:rPr lang="vi-VN" dirty="0"/>
              <a:t>razlike do 17%, ovisno o </a:t>
            </a:r>
            <a:r>
              <a:rPr lang="hr-HR" dirty="0" smtClean="0"/>
              <a:t>toplinskoj izolaciji </a:t>
            </a:r>
            <a:r>
              <a:rPr lang="vi-VN" dirty="0" smtClean="0"/>
              <a:t>i </a:t>
            </a:r>
            <a:r>
              <a:rPr lang="vi-VN" dirty="0"/>
              <a:t>orijentaciji zida. Zbog toga bi se toplinske karakteristike </a:t>
            </a:r>
            <a:r>
              <a:rPr lang="hr-HR" dirty="0" smtClean="0"/>
              <a:t>građevnih dijelova</a:t>
            </a:r>
            <a:r>
              <a:rPr lang="vi-VN" dirty="0" smtClean="0"/>
              <a:t> </a:t>
            </a:r>
            <a:r>
              <a:rPr lang="vi-VN" dirty="0"/>
              <a:t>trebale izračunati uporabom </a:t>
            </a:r>
            <a:r>
              <a:rPr lang="vi-VN" dirty="0" smtClean="0"/>
              <a:t>dinamički</a:t>
            </a:r>
            <a:r>
              <a:rPr lang="hr-HR" dirty="0" smtClean="0"/>
              <a:t>h</a:t>
            </a:r>
            <a:r>
              <a:rPr lang="vi-VN" dirty="0" smtClean="0"/>
              <a:t> simulacija</a:t>
            </a:r>
            <a:r>
              <a:rPr lang="vi-VN" dirty="0"/>
              <a:t>.</a:t>
            </a:r>
            <a:br>
              <a:rPr lang="vi-VN" dirty="0"/>
            </a:br>
            <a:r>
              <a:rPr lang="hr-HR" dirty="0" smtClean="0"/>
              <a:t>- </a:t>
            </a:r>
            <a:r>
              <a:rPr lang="vi-VN" dirty="0" smtClean="0"/>
              <a:t>higrotermalna </a:t>
            </a:r>
            <a:r>
              <a:rPr lang="vi-VN" dirty="0"/>
              <a:t>izvedba modernih zidanih konstrukcija ovisi o klimi. </a:t>
            </a:r>
            <a:r>
              <a:rPr lang="hr-HR" dirty="0" smtClean="0"/>
              <a:t>Zanimljive su </a:t>
            </a:r>
            <a:r>
              <a:rPr lang="vi-VN" dirty="0" smtClean="0"/>
              <a:t>male </a:t>
            </a:r>
            <a:r>
              <a:rPr lang="vi-VN" dirty="0"/>
              <a:t>razlike između </a:t>
            </a:r>
            <a:r>
              <a:rPr lang="hr-HR" dirty="0" smtClean="0"/>
              <a:t>prijenosa topline </a:t>
            </a:r>
            <a:r>
              <a:rPr lang="vi-VN" dirty="0" smtClean="0"/>
              <a:t>Espoo</a:t>
            </a:r>
            <a:r>
              <a:rPr lang="hr-HR" dirty="0" smtClean="0"/>
              <a:t>-a</a:t>
            </a:r>
            <a:r>
              <a:rPr lang="vi-VN" dirty="0" smtClean="0"/>
              <a:t> </a:t>
            </a:r>
            <a:r>
              <a:rPr lang="vi-VN" dirty="0"/>
              <a:t>i </a:t>
            </a:r>
            <a:r>
              <a:rPr lang="vi-VN" dirty="0" smtClean="0"/>
              <a:t>Budimpešt</a:t>
            </a:r>
            <a:r>
              <a:rPr lang="hr-HR" dirty="0" smtClean="0"/>
              <a:t>e</a:t>
            </a:r>
            <a:r>
              <a:rPr lang="vi-VN" dirty="0" smtClean="0"/>
              <a:t>, </a:t>
            </a:r>
            <a:r>
              <a:rPr lang="vi-VN" dirty="0"/>
              <a:t>ali postoje znatno veće razlike između Lisabona i Budimpešte. Stoga, u tehničkim listovima podataka, toplinski prijenos treba dati s obzirom na učinak različitih klimatskih uvjeta.</a:t>
            </a:r>
            <a:br>
              <a:rPr lang="vi-VN" dirty="0"/>
            </a:br>
            <a:r>
              <a:rPr lang="hr-HR" dirty="0" smtClean="0"/>
              <a:t>- </a:t>
            </a:r>
            <a:r>
              <a:rPr lang="vi-VN" dirty="0" smtClean="0"/>
              <a:t>razlike </a:t>
            </a:r>
            <a:r>
              <a:rPr lang="vi-VN" dirty="0"/>
              <a:t>između toplinskih prijenosa i linearnih toplinskih </a:t>
            </a:r>
            <a:r>
              <a:rPr lang="vi-VN" dirty="0" smtClean="0"/>
              <a:t>prijenosa</a:t>
            </a:r>
            <a:r>
              <a:rPr lang="hr-HR" dirty="0" smtClean="0"/>
              <a:t> (toplinskih mostova)</a:t>
            </a:r>
            <a:r>
              <a:rPr lang="vi-VN" dirty="0" smtClean="0"/>
              <a:t> </a:t>
            </a:r>
            <a:r>
              <a:rPr lang="vi-VN" dirty="0"/>
              <a:t>zidova i </a:t>
            </a:r>
            <a:r>
              <a:rPr lang="hr-HR" dirty="0" smtClean="0"/>
              <a:t>uglova zidova</a:t>
            </a:r>
            <a:r>
              <a:rPr lang="vi-VN" dirty="0" smtClean="0"/>
              <a:t> </a:t>
            </a:r>
            <a:r>
              <a:rPr lang="vi-VN" dirty="0"/>
              <a:t>izrađenih od </a:t>
            </a:r>
            <a:r>
              <a:rPr lang="hr-HR" dirty="0" smtClean="0"/>
              <a:t>blok opeke izolirane </a:t>
            </a:r>
            <a:r>
              <a:rPr lang="vi-VN" dirty="0" smtClean="0"/>
              <a:t>mineraln</a:t>
            </a:r>
            <a:r>
              <a:rPr lang="hr-HR" dirty="0" smtClean="0"/>
              <a:t>om</a:t>
            </a:r>
            <a:r>
              <a:rPr lang="vi-VN" dirty="0" smtClean="0"/>
              <a:t> vun</a:t>
            </a:r>
            <a:r>
              <a:rPr lang="hr-HR" dirty="0" smtClean="0"/>
              <a:t>om</a:t>
            </a:r>
            <a:r>
              <a:rPr lang="vi-VN" dirty="0" smtClean="0"/>
              <a:t> </a:t>
            </a:r>
            <a:r>
              <a:rPr lang="vi-VN" dirty="0"/>
              <a:t>i </a:t>
            </a:r>
            <a:r>
              <a:rPr lang="vi-VN" dirty="0" smtClean="0"/>
              <a:t>ekspandiran</a:t>
            </a:r>
            <a:r>
              <a:rPr lang="hr-HR" dirty="0" smtClean="0"/>
              <a:t>im</a:t>
            </a:r>
            <a:r>
              <a:rPr lang="vi-VN" dirty="0" smtClean="0"/>
              <a:t> polistiren</a:t>
            </a:r>
            <a:r>
              <a:rPr lang="hr-HR" dirty="0" smtClean="0"/>
              <a:t>om su</a:t>
            </a:r>
            <a:r>
              <a:rPr lang="vi-VN" dirty="0" smtClean="0"/>
              <a:t> </a:t>
            </a:r>
            <a:r>
              <a:rPr lang="vi-VN" dirty="0"/>
              <a:t>ispod 10%, ali razlike između prijenosa vlage i linearnog prijenosa vlage bile su veće za </a:t>
            </a:r>
            <a:r>
              <a:rPr lang="vi-VN" dirty="0" smtClean="0"/>
              <a:t>jed</a:t>
            </a:r>
            <a:r>
              <a:rPr lang="hr-HR" dirty="0" smtClean="0"/>
              <a:t>nu</a:t>
            </a:r>
            <a:r>
              <a:rPr lang="vi-VN" dirty="0" smtClean="0"/>
              <a:t> </a:t>
            </a:r>
            <a:r>
              <a:rPr lang="hr-HR" dirty="0" smtClean="0"/>
              <a:t>„magnitudu”</a:t>
            </a:r>
            <a:r>
              <a:rPr lang="vi-VN" dirty="0" smtClean="0"/>
              <a:t>.</a:t>
            </a:r>
            <a:r>
              <a:rPr lang="vi-VN" dirty="0"/>
              <a:t/>
            </a:r>
            <a:br>
              <a:rPr lang="vi-VN" dirty="0"/>
            </a:br>
            <a:endParaRPr lang="vi-VN" dirty="0"/>
          </a:p>
        </p:txBody>
      </p:sp>
      <p:sp>
        <p:nvSpPr>
          <p:cNvPr id="7" name="Textfeld 11"/>
          <p:cNvSpPr txBox="1"/>
          <p:nvPr/>
        </p:nvSpPr>
        <p:spPr>
          <a:xfrm>
            <a:off x="15343" y="6536634"/>
            <a:ext cx="6858000" cy="215444"/>
          </a:xfrm>
          <a:prstGeom prst="rect">
            <a:avLst/>
          </a:prstGeom>
          <a:noFill/>
        </p:spPr>
        <p:txBody>
          <a:bodyPr wrap="square" rtlCol="0">
            <a:spAutoFit/>
          </a:bodyPr>
          <a:lstStyle/>
          <a:p>
            <a:pPr eaLnBrk="0" fontAlgn="base" hangingPunct="0">
              <a:spcBef>
                <a:spcPct val="0"/>
              </a:spcBef>
              <a:spcAft>
                <a:spcPct val="0"/>
              </a:spcAft>
              <a:defRPr/>
            </a:pPr>
            <a:r>
              <a:rPr lang="hu-HU" sz="800" b="1" dirty="0" smtClean="0">
                <a:solidFill>
                  <a:prstClr val="white">
                    <a:lumMod val="50000"/>
                  </a:prstClr>
                </a:solidFill>
                <a:latin typeface="Century Gothic" panose="020B0502020202020204" pitchFamily="34" charset="0"/>
              </a:rPr>
              <a:t>Izvor: </a:t>
            </a:r>
            <a:r>
              <a:rPr lang="hu-HU" sz="800" b="1" dirty="0" smtClean="0">
                <a:solidFill>
                  <a:srgbClr val="29282C"/>
                </a:solidFill>
                <a:latin typeface="Century Gothic" panose="020B0502020202020204" pitchFamily="34" charset="0"/>
                <a:cs typeface="Arial" panose="020B0604020202020204" pitchFamily="34" charset="0"/>
              </a:rPr>
              <a:t>Balázs NAGY</a:t>
            </a:r>
            <a:r>
              <a:rPr lang="hu-HU" sz="800" b="1" baseline="0" dirty="0" smtClean="0">
                <a:solidFill>
                  <a:srgbClr val="29282C"/>
                </a:solidFill>
                <a:latin typeface="Century Gothic" panose="020B0502020202020204" pitchFamily="34" charset="0"/>
                <a:cs typeface="Arial" panose="020B0604020202020204" pitchFamily="34" charset="0"/>
              </a:rPr>
              <a:t> </a:t>
            </a:r>
            <a:r>
              <a:rPr lang="hu-HU" sz="800" b="0" baseline="0" dirty="0" smtClean="0">
                <a:solidFill>
                  <a:srgbClr val="29282C"/>
                </a:solidFill>
                <a:latin typeface="Century Gothic" panose="020B0502020202020204" pitchFamily="34" charset="0"/>
                <a:cs typeface="Arial" panose="020B0604020202020204" pitchFamily="34" charset="0"/>
              </a:rPr>
              <a:t>Budapest University of Technology and Economics </a:t>
            </a:r>
            <a:r>
              <a:rPr lang="hu-HU" sz="800" dirty="0" smtClean="0">
                <a:solidFill>
                  <a:srgbClr val="29282C"/>
                </a:solidFill>
                <a:latin typeface="Century Gothic" panose="020B0502020202020204" pitchFamily="34" charset="0"/>
                <a:cs typeface="Arial" panose="020B0604020202020204" pitchFamily="34" charset="0"/>
              </a:rPr>
              <a:t>       </a:t>
            </a:r>
            <a:endParaRPr lang="hu-HU" sz="800" dirty="0">
              <a:solidFill>
                <a:srgbClr val="29282C"/>
              </a:solidFill>
              <a:latin typeface="Century Gothic" panose="020B0502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0"/>
          </p:nvPr>
        </p:nvSpPr>
        <p:spPr>
          <a:noFill/>
        </p:spPr>
        <p:txBody>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r" eaLnBrk="1" hangingPunct="1">
              <a:spcBef>
                <a:spcPct val="0"/>
              </a:spcBef>
              <a:buClrTx/>
              <a:buFontTx/>
              <a:buNone/>
            </a:pPr>
            <a:fld id="{11C5300A-8EE2-48EB-9FB5-B8C844C9CFF9}" type="slidenum">
              <a:rPr lang="de-DE" altLang="sr-Latn-RS" sz="800" smtClean="0"/>
              <a:t>76</a:t>
            </a:fld>
            <a:endParaRPr lang="de-DE" altLang="sr-Latn-RS" sz="800" smtClean="0"/>
          </a:p>
        </p:txBody>
      </p:sp>
      <p:sp>
        <p:nvSpPr>
          <p:cNvPr id="53251" name="Date Placeholder 4"/>
          <p:cNvSpPr>
            <a:spLocks noGrp="1"/>
          </p:cNvSpPr>
          <p:nvPr>
            <p:ph type="dt" sz="quarter" idx="11"/>
          </p:nvPr>
        </p:nvSpPr>
        <p:spPr>
          <a:noFill/>
        </p:spPr>
        <p:txBody>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spcBef>
                <a:spcPct val="0"/>
              </a:spcBef>
              <a:buClrTx/>
              <a:buFontTx/>
              <a:buNone/>
            </a:pPr>
            <a:fld id="{83BE1965-B62E-492F-8C36-1BAB67FF314F}" type="datetime1">
              <a:rPr lang="en-GB" altLang="sr-Latn-RS" sz="800" smtClean="0"/>
              <a:t>14/06/2019</a:t>
            </a:fld>
            <a:endParaRPr lang="en-GB" altLang="sr-Latn-RS" sz="800" smtClean="0"/>
          </a:p>
        </p:txBody>
      </p:sp>
      <p:sp>
        <p:nvSpPr>
          <p:cNvPr id="53252" name="Rectangle 3"/>
          <p:cNvSpPr>
            <a:spLocks noGrp="1" noChangeArrowheads="1"/>
          </p:cNvSpPr>
          <p:nvPr>
            <p:ph type="body" idx="1"/>
          </p:nvPr>
        </p:nvSpPr>
        <p:spPr>
          <a:xfrm>
            <a:off x="323850" y="1268413"/>
            <a:ext cx="8496300" cy="4525962"/>
          </a:xfrm>
          <a:noFill/>
        </p:spPr>
        <p:txBody>
          <a:bodyPr/>
          <a:lstStyle/>
          <a:p>
            <a:pPr eaLnBrk="1" hangingPunct="1">
              <a:lnSpc>
                <a:spcPct val="80000"/>
              </a:lnSpc>
              <a:buFont typeface="Wingdings" panose="05000000000000000000" pitchFamily="2" charset="2"/>
              <a:buNone/>
            </a:pPr>
            <a:r>
              <a:rPr lang="hr-HR" altLang="sr-Latn-RS" sz="1600" b="1" dirty="0" smtClean="0"/>
              <a:t>Prednosti kamene vune – paropropusnost</a:t>
            </a:r>
          </a:p>
          <a:p>
            <a:pPr eaLnBrk="1" hangingPunct="1">
              <a:lnSpc>
                <a:spcPct val="80000"/>
              </a:lnSpc>
              <a:buFont typeface="Wingdings" panose="05000000000000000000" pitchFamily="2" charset="2"/>
              <a:buNone/>
            </a:pPr>
            <a:r>
              <a:rPr lang="hr-HR" altLang="sr-Latn-RS" sz="1600" b="1" dirty="0" smtClean="0"/>
              <a:t>Utjecaj na koroziju armature i betona:</a:t>
            </a:r>
          </a:p>
          <a:p>
            <a:pPr eaLnBrk="1" hangingPunct="1">
              <a:lnSpc>
                <a:spcPct val="80000"/>
              </a:lnSpc>
              <a:buFont typeface="Wingdings" panose="05000000000000000000" pitchFamily="2" charset="2"/>
              <a:buNone/>
            </a:pPr>
            <a:endParaRPr lang="hr-HR" altLang="sr-Latn-RS" sz="1600" dirty="0" smtClean="0"/>
          </a:p>
          <a:p>
            <a:pPr lvl="1" eaLnBrk="1" hangingPunct="1">
              <a:lnSpc>
                <a:spcPct val="80000"/>
              </a:lnSpc>
              <a:buFont typeface="Wingdings" panose="05000000000000000000" pitchFamily="2" charset="2"/>
              <a:buNone/>
            </a:pPr>
            <a:endParaRPr lang="hr-HR" altLang="sr-Latn-RS" dirty="0" smtClean="0"/>
          </a:p>
        </p:txBody>
      </p:sp>
      <p:pic>
        <p:nvPicPr>
          <p:cNvPr id="53253" name="Picture 2"/>
          <p:cNvPicPr>
            <a:picLocks noChangeAspect="1" noChangeArrowheads="1"/>
          </p:cNvPicPr>
          <p:nvPr/>
        </p:nvPicPr>
        <p:blipFill>
          <a:blip r:embed="rId3"/>
          <a:srcRect/>
          <a:stretch>
            <a:fillRect/>
          </a:stretch>
        </p:blipFill>
        <p:spPr bwMode="auto">
          <a:xfrm>
            <a:off x="539751" y="2276475"/>
            <a:ext cx="3802063" cy="261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4" name="Picture 3"/>
          <p:cNvPicPr>
            <a:picLocks noChangeAspect="1" noChangeArrowheads="1"/>
          </p:cNvPicPr>
          <p:nvPr/>
        </p:nvPicPr>
        <p:blipFill>
          <a:blip r:embed="rId4"/>
          <a:srcRect/>
          <a:stretch>
            <a:fillRect/>
          </a:stretch>
        </p:blipFill>
        <p:spPr bwMode="auto">
          <a:xfrm>
            <a:off x="4702598" y="116631"/>
            <a:ext cx="3341687" cy="47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5" name="Picture 2"/>
          <p:cNvPicPr>
            <a:picLocks noChangeAspect="1" noChangeArrowheads="1"/>
          </p:cNvPicPr>
          <p:nvPr/>
        </p:nvPicPr>
        <p:blipFill>
          <a:blip r:embed="rId5"/>
          <a:srcRect/>
          <a:stretch>
            <a:fillRect/>
          </a:stretch>
        </p:blipFill>
        <p:spPr bwMode="auto">
          <a:xfrm>
            <a:off x="4724674" y="4833094"/>
            <a:ext cx="3319611" cy="185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0"/>
          </p:nvPr>
        </p:nvSpPr>
        <p:spPr>
          <a:noFill/>
        </p:spPr>
        <p:txBody>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r" eaLnBrk="1" hangingPunct="1">
              <a:spcBef>
                <a:spcPct val="0"/>
              </a:spcBef>
              <a:buClrTx/>
              <a:buFontTx/>
              <a:buNone/>
            </a:pPr>
            <a:fld id="{E519D8FC-2AD4-427F-B364-D7B008BEE4EE}" type="slidenum">
              <a:rPr lang="de-DE" altLang="sr-Latn-RS" sz="800" smtClean="0"/>
              <a:t>77</a:t>
            </a:fld>
            <a:endParaRPr lang="de-DE" altLang="sr-Latn-RS" sz="800" smtClean="0"/>
          </a:p>
        </p:txBody>
      </p:sp>
      <p:sp>
        <p:nvSpPr>
          <p:cNvPr id="54275" name="Date Placeholder 4"/>
          <p:cNvSpPr>
            <a:spLocks noGrp="1"/>
          </p:cNvSpPr>
          <p:nvPr>
            <p:ph type="dt" sz="quarter" idx="11"/>
          </p:nvPr>
        </p:nvSpPr>
        <p:spPr>
          <a:noFill/>
        </p:spPr>
        <p:txBody>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spcBef>
                <a:spcPct val="0"/>
              </a:spcBef>
              <a:buClrTx/>
              <a:buFontTx/>
              <a:buNone/>
            </a:pPr>
            <a:fld id="{9A558172-C893-4EA1-9134-DB941B0CC672}" type="datetime1">
              <a:rPr lang="en-GB" altLang="sr-Latn-RS" sz="800" smtClean="0"/>
              <a:t>14/06/2019</a:t>
            </a:fld>
            <a:endParaRPr lang="en-GB" altLang="sr-Latn-RS" sz="800" smtClean="0"/>
          </a:p>
        </p:txBody>
      </p:sp>
      <p:pic>
        <p:nvPicPr>
          <p:cNvPr id="54277" name="Picture 2"/>
          <p:cNvPicPr>
            <a:picLocks noChangeAspect="1" noChangeArrowheads="1"/>
          </p:cNvPicPr>
          <p:nvPr/>
        </p:nvPicPr>
        <p:blipFill>
          <a:blip r:embed="rId3"/>
          <a:srcRect/>
          <a:stretch>
            <a:fillRect/>
          </a:stretch>
        </p:blipFill>
        <p:spPr bwMode="auto">
          <a:xfrm>
            <a:off x="1259632" y="1628800"/>
            <a:ext cx="6912768" cy="3962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a:xfrm>
            <a:off x="0" y="27856"/>
            <a:ext cx="8496300" cy="4525962"/>
          </a:xfrm>
          <a:prstGeom prst="rect">
            <a:avLst/>
          </a:prstGeom>
          <a:no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lnSpc>
                <a:spcPct val="80000"/>
              </a:lnSpc>
              <a:buFont typeface="Wingdings" panose="05000000000000000000" pitchFamily="2" charset="2"/>
              <a:buNone/>
            </a:pPr>
            <a:r>
              <a:rPr lang="hr-HR" altLang="sr-Latn-RS" sz="2000" b="1" dirty="0" smtClean="0">
                <a:solidFill>
                  <a:srgbClr val="0070C0"/>
                </a:solidFill>
              </a:rPr>
              <a:t>Prednosti kamene vune – paropropusnost</a:t>
            </a:r>
          </a:p>
          <a:p>
            <a:pPr eaLnBrk="1" hangingPunct="1">
              <a:lnSpc>
                <a:spcPct val="80000"/>
              </a:lnSpc>
              <a:buFont typeface="Wingdings" panose="05000000000000000000" pitchFamily="2" charset="2"/>
              <a:buNone/>
            </a:pPr>
            <a:r>
              <a:rPr lang="hr-HR" altLang="sr-Latn-RS" sz="2000" b="1" dirty="0" smtClean="0">
                <a:solidFill>
                  <a:srgbClr val="0070C0"/>
                </a:solidFill>
              </a:rPr>
              <a:t>Utjecaj na koroziju armature i betona:</a:t>
            </a:r>
          </a:p>
          <a:p>
            <a:pPr eaLnBrk="1" hangingPunct="1">
              <a:lnSpc>
                <a:spcPct val="80000"/>
              </a:lnSpc>
              <a:buFont typeface="Wingdings" panose="05000000000000000000" pitchFamily="2" charset="2"/>
              <a:buNone/>
            </a:pPr>
            <a:endParaRPr lang="hr-HR" altLang="sr-Latn-RS" sz="1600" dirty="0" smtClean="0"/>
          </a:p>
          <a:p>
            <a:pPr lvl="1" eaLnBrk="1" hangingPunct="1">
              <a:lnSpc>
                <a:spcPct val="80000"/>
              </a:lnSpc>
              <a:buFont typeface="Wingdings" panose="05000000000000000000" pitchFamily="2" charset="2"/>
              <a:buNone/>
            </a:pPr>
            <a:endParaRPr lang="hr-HR" altLang="sr-Latn-RS" dirty="0" smtClean="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0"/>
          </p:nvPr>
        </p:nvSpPr>
        <p:spPr>
          <a:noFill/>
        </p:spPr>
        <p:txBody>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r" eaLnBrk="1" hangingPunct="1">
              <a:spcBef>
                <a:spcPct val="0"/>
              </a:spcBef>
              <a:buClrTx/>
              <a:buFontTx/>
              <a:buNone/>
            </a:pPr>
            <a:fld id="{8EC16C94-3C00-4A0F-B060-C77997DFCE5B}" type="slidenum">
              <a:rPr lang="de-DE" altLang="sr-Latn-RS" sz="800" smtClean="0"/>
              <a:t>78</a:t>
            </a:fld>
            <a:endParaRPr lang="de-DE" altLang="sr-Latn-RS" sz="800" smtClean="0"/>
          </a:p>
        </p:txBody>
      </p:sp>
      <p:sp>
        <p:nvSpPr>
          <p:cNvPr id="93188" name="TextBox 1"/>
          <p:cNvSpPr txBox="1">
            <a:spLocks noChangeArrowheads="1"/>
          </p:cNvSpPr>
          <p:nvPr/>
        </p:nvSpPr>
        <p:spPr bwMode="auto">
          <a:xfrm>
            <a:off x="323850" y="1196975"/>
            <a:ext cx="6840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ctr" eaLnBrk="1" hangingPunct="1">
              <a:spcBef>
                <a:spcPct val="0"/>
              </a:spcBef>
              <a:buClrTx/>
              <a:buFontTx/>
              <a:buNone/>
            </a:pPr>
            <a:r>
              <a:rPr lang="hr-HR" altLang="sr-Latn-RS" b="1">
                <a:solidFill>
                  <a:schemeClr val="tx2"/>
                </a:solidFill>
              </a:rPr>
              <a:t>Kalorijska vrijednost izolacije</a:t>
            </a:r>
          </a:p>
        </p:txBody>
      </p:sp>
      <p:sp>
        <p:nvSpPr>
          <p:cNvPr id="8" name="Title 1"/>
          <p:cNvSpPr>
            <a:spLocks noGrp="1"/>
          </p:cNvSpPr>
          <p:nvPr>
            <p:ph type="title"/>
          </p:nvPr>
        </p:nvSpPr>
        <p:spPr>
          <a:xfrm>
            <a:off x="0" y="0"/>
            <a:ext cx="9144000" cy="384175"/>
          </a:xfrm>
        </p:spPr>
        <p:txBody>
          <a:bodyPr/>
          <a:lstStyle/>
          <a:p>
            <a:pPr algn="l" eaLnBrk="1" hangingPunct="1"/>
            <a:r>
              <a:rPr lang="hr-HR" altLang="sr-Latn-RS" sz="2400" b="1" dirty="0" smtClean="0">
                <a:solidFill>
                  <a:srgbClr val="0070C0"/>
                </a:solidFill>
              </a:rPr>
              <a:t>ZAŠTITA OD POŽARA – „SIGURNOST U SLUČAJU POŽARA”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9" y="2117633"/>
            <a:ext cx="6410896"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68314" y="1173164"/>
            <a:ext cx="8351837"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eaLnBrk="1" hangingPunct="1">
              <a:spcBef>
                <a:spcPct val="0"/>
              </a:spcBef>
              <a:buClrTx/>
              <a:buFontTx/>
              <a:buNone/>
              <a:defRPr/>
            </a:pPr>
            <a:r>
              <a:rPr lang="hr-HR" altLang="sr-Latn-RS" sz="1600" dirty="0"/>
              <a:t>Za razvoj vatre (požara) potrebna su tri elementa:</a:t>
            </a:r>
          </a:p>
          <a:p>
            <a:pPr eaLnBrk="1" hangingPunct="1">
              <a:spcBef>
                <a:spcPct val="0"/>
              </a:spcBef>
              <a:buClrTx/>
              <a:buFontTx/>
              <a:buNone/>
              <a:defRPr/>
            </a:pPr>
            <a:endParaRPr lang="hr-HR" altLang="sr-Latn-RS" sz="1600" dirty="0"/>
          </a:p>
          <a:p>
            <a:pPr marL="285750" indent="-285750" eaLnBrk="1" hangingPunct="1">
              <a:spcBef>
                <a:spcPct val="0"/>
              </a:spcBef>
              <a:buClrTx/>
              <a:buFont typeface="Wingdings" panose="05000000000000000000" pitchFamily="2" charset="2"/>
              <a:buChar char="Ø"/>
              <a:defRPr/>
            </a:pPr>
            <a:r>
              <a:rPr lang="hr-HR" altLang="sr-Latn-RS" sz="1600" dirty="0"/>
              <a:t>goriv (zapaljiv) materijal – kao papir, drvo, benzin i sl.</a:t>
            </a:r>
          </a:p>
          <a:p>
            <a:pPr marL="285750" indent="-285750" eaLnBrk="1" hangingPunct="1">
              <a:spcBef>
                <a:spcPct val="0"/>
              </a:spcBef>
              <a:buClrTx/>
              <a:buFont typeface="Wingdings" panose="05000000000000000000" pitchFamily="2" charset="2"/>
              <a:buChar char="Ø"/>
              <a:defRPr/>
            </a:pPr>
            <a:r>
              <a:rPr lang="hr-HR" altLang="sr-Latn-RS" sz="1600" dirty="0"/>
              <a:t>kisik – obavezno </a:t>
            </a:r>
            <a:r>
              <a:rPr lang="hr-HR" altLang="sr-Latn-RS" sz="1600" dirty="0" err="1"/>
              <a:t>prisustvo</a:t>
            </a:r>
            <a:endParaRPr lang="hr-HR" altLang="sr-Latn-RS" sz="1600" dirty="0"/>
          </a:p>
          <a:p>
            <a:pPr marL="285750" indent="-285750" eaLnBrk="1" hangingPunct="1">
              <a:spcBef>
                <a:spcPct val="0"/>
              </a:spcBef>
              <a:buClrTx/>
              <a:buFont typeface="Wingdings" panose="05000000000000000000" pitchFamily="2" charset="2"/>
              <a:buChar char="Ø"/>
              <a:defRPr/>
            </a:pPr>
            <a:r>
              <a:rPr lang="hr-HR" altLang="sr-Latn-RS" sz="1600" dirty="0"/>
              <a:t>izvor topline – može biti plamen, iskra, </a:t>
            </a:r>
            <a:r>
              <a:rPr lang="hr-HR" altLang="sr-Latn-RS" sz="1600" dirty="0" smtClean="0"/>
              <a:t>koncentrirani </a:t>
            </a:r>
            <a:r>
              <a:rPr lang="hr-HR" altLang="sr-Latn-RS" sz="1600" dirty="0"/>
              <a:t>izvor svjetla i sl.</a:t>
            </a:r>
          </a:p>
          <a:p>
            <a:pPr eaLnBrk="1" hangingPunct="1">
              <a:spcBef>
                <a:spcPct val="0"/>
              </a:spcBef>
              <a:buClrTx/>
              <a:buFontTx/>
              <a:buChar char="-"/>
              <a:defRPr/>
            </a:pPr>
            <a:endParaRPr lang="hr-HR" altLang="sr-Latn-RS" sz="1600" dirty="0"/>
          </a:p>
          <a:p>
            <a:pPr eaLnBrk="1" hangingPunct="1">
              <a:spcBef>
                <a:spcPct val="0"/>
              </a:spcBef>
              <a:buClrTx/>
              <a:buFontTx/>
              <a:buNone/>
              <a:defRPr/>
            </a:pPr>
            <a:r>
              <a:rPr lang="hr-HR" altLang="sr-Latn-RS" sz="1600" dirty="0"/>
              <a:t>Ukoliko jedan od tih elemenata nedostaje nema opasnosti od razvoja požara.</a:t>
            </a:r>
          </a:p>
          <a:p>
            <a:pPr eaLnBrk="1" hangingPunct="1">
              <a:spcBef>
                <a:spcPct val="0"/>
              </a:spcBef>
              <a:buClrTx/>
              <a:buFontTx/>
              <a:buNone/>
              <a:defRPr/>
            </a:pPr>
            <a:endParaRPr lang="hr-HR" altLang="sr-Latn-RS" sz="1600" dirty="0"/>
          </a:p>
          <a:p>
            <a:pPr eaLnBrk="1" hangingPunct="1">
              <a:spcBef>
                <a:spcPct val="0"/>
              </a:spcBef>
              <a:buClrTx/>
              <a:buFontTx/>
              <a:buNone/>
              <a:defRPr/>
            </a:pPr>
            <a:r>
              <a:rPr lang="hr-HR" altLang="sr-Latn-RS" sz="1600" dirty="0"/>
              <a:t>Budući da je kisik uvijek u većoj ili manjoj mjeri prisutan u zraku, a izvor topline je obično uzrokovan slučajno, jedini </a:t>
            </a:r>
            <a:r>
              <a:rPr lang="hr-HR" altLang="sr-Latn-RS" sz="1600" dirty="0" smtClean="0"/>
              <a:t>faktor </a:t>
            </a:r>
            <a:r>
              <a:rPr lang="hr-HR" altLang="sr-Latn-RS" sz="1600" dirty="0"/>
              <a:t>koji možemo kontrolirati je gorivost materijala, odnosno odabir materijala.</a:t>
            </a:r>
          </a:p>
        </p:txBody>
      </p:sp>
      <p:sp>
        <p:nvSpPr>
          <p:cNvPr id="98307" name="Text Box 3"/>
          <p:cNvSpPr txBox="1">
            <a:spLocks noChangeArrowheads="1"/>
          </p:cNvSpPr>
          <p:nvPr/>
        </p:nvSpPr>
        <p:spPr bwMode="auto">
          <a:xfrm>
            <a:off x="0" y="-794"/>
            <a:ext cx="9144000" cy="4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ctr" eaLnBrk="1" hangingPunct="1">
              <a:spcBef>
                <a:spcPct val="50000"/>
              </a:spcBef>
              <a:buClrTx/>
              <a:buFontTx/>
              <a:buNone/>
            </a:pPr>
            <a:r>
              <a:rPr lang="hr-HR" altLang="sr-Latn-RS" sz="3200" b="1" baseline="-25000" dirty="0">
                <a:solidFill>
                  <a:srgbClr val="0088CE"/>
                </a:solidFill>
                <a:latin typeface="+mj-lt"/>
              </a:rPr>
              <a:t>OSNOVE PROTUPOŽARSTVA</a:t>
            </a:r>
          </a:p>
        </p:txBody>
      </p:sp>
      <p:pic>
        <p:nvPicPr>
          <p:cNvPr id="98308" name="Picture 4"/>
          <p:cNvPicPr>
            <a:picLocks noChangeAspect="1" noChangeArrowheads="1"/>
          </p:cNvPicPr>
          <p:nvPr/>
        </p:nvPicPr>
        <p:blipFill>
          <a:blip r:embed="rId2"/>
          <a:srcRect/>
          <a:stretch>
            <a:fillRect/>
          </a:stretch>
        </p:blipFill>
        <p:spPr bwMode="auto">
          <a:xfrm>
            <a:off x="3113088" y="3973931"/>
            <a:ext cx="241935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136" y="1113069"/>
            <a:ext cx="4108076" cy="3286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0135" y="2312894"/>
            <a:ext cx="1848971" cy="2763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10" name="Rectangle 9"/>
          <p:cNvSpPr/>
          <p:nvPr/>
        </p:nvSpPr>
        <p:spPr>
          <a:xfrm>
            <a:off x="3704665" y="2327141"/>
            <a:ext cx="403412" cy="2763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85" y="4476798"/>
            <a:ext cx="3993776" cy="2115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24435" y="5208494"/>
            <a:ext cx="3866030" cy="2510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12"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0225" y="1081617"/>
            <a:ext cx="2962642" cy="246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0224" y="3645024"/>
            <a:ext cx="3022175" cy="300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3"/>
          <p:cNvSpPr txBox="1">
            <a:spLocks noChangeArrowheads="1"/>
          </p:cNvSpPr>
          <p:nvPr/>
        </p:nvSpPr>
        <p:spPr bwMode="auto">
          <a:xfrm>
            <a:off x="179389" y="1196976"/>
            <a:ext cx="2916237" cy="539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ctr" eaLnBrk="1" hangingPunct="1">
              <a:spcBef>
                <a:spcPct val="50000"/>
              </a:spcBef>
              <a:buClrTx/>
              <a:buFontTx/>
              <a:buNone/>
            </a:pPr>
            <a:r>
              <a:rPr lang="hr-HR" altLang="sr-Latn-RS" sz="1100" b="1"/>
              <a:t>Faza 1. – početna faza</a:t>
            </a:r>
          </a:p>
          <a:p>
            <a:pPr algn="ctr" eaLnBrk="1" hangingPunct="1">
              <a:spcBef>
                <a:spcPct val="50000"/>
              </a:spcBef>
              <a:buClrTx/>
              <a:buFontTx/>
              <a:buNone/>
            </a:pPr>
            <a:r>
              <a:rPr lang="hr-HR" altLang="sr-Latn-RS" sz="1100"/>
              <a:t>Uključuje pred-zapaljenje (tinjanje) i stadij kada se vatra počinje širiti i kada je produkcija topline relativno niska.</a:t>
            </a:r>
          </a:p>
          <a:p>
            <a:pPr algn="ctr" eaLnBrk="1" hangingPunct="1">
              <a:spcBef>
                <a:spcPct val="50000"/>
              </a:spcBef>
              <a:buClrTx/>
              <a:buFontTx/>
              <a:buNone/>
            </a:pPr>
            <a:r>
              <a:rPr lang="hr-HR" altLang="sr-Latn-RS" sz="1100"/>
              <a:t>Faza završava kada dolazi do zapaljenja materijala (gorivog).</a:t>
            </a:r>
          </a:p>
          <a:p>
            <a:pPr algn="ctr" eaLnBrk="1" hangingPunct="1">
              <a:spcBef>
                <a:spcPct val="50000"/>
              </a:spcBef>
              <a:buClrTx/>
              <a:buFontTx/>
              <a:buNone/>
            </a:pPr>
            <a:r>
              <a:rPr lang="hr-HR" altLang="sr-Latn-RS" sz="1100"/>
              <a:t>Vrlo važna faza za razvoj požara</a:t>
            </a:r>
          </a:p>
          <a:p>
            <a:pPr algn="ctr" eaLnBrk="1" hangingPunct="1">
              <a:spcBef>
                <a:spcPct val="50000"/>
              </a:spcBef>
              <a:buClrTx/>
              <a:buFontTx/>
              <a:buNone/>
            </a:pPr>
            <a:r>
              <a:rPr lang="hr-HR" altLang="sr-Latn-RS" sz="1100" b="1"/>
              <a:t>Faza 2. - Razvoj (rast)</a:t>
            </a:r>
          </a:p>
          <a:p>
            <a:pPr algn="ctr" eaLnBrk="1" hangingPunct="1">
              <a:spcBef>
                <a:spcPct val="50000"/>
              </a:spcBef>
              <a:buClrTx/>
              <a:buFontTx/>
              <a:buNone/>
            </a:pPr>
            <a:r>
              <a:rPr lang="hr-HR" altLang="sr-Latn-RS" sz="1100"/>
              <a:t>Počinje s “</a:t>
            </a:r>
            <a:r>
              <a:rPr lang="hr-HR" altLang="sr-Latn-RS" sz="1100" b="1"/>
              <a:t>flashoverom</a:t>
            </a:r>
            <a:r>
              <a:rPr lang="hr-HR" altLang="sr-Latn-RS" sz="1100"/>
              <a:t>” (razbuktavanjem) gdje dolazi do “uključenja” svih goriva i naglog porasta prijenosa i temperature koja može prijeći i 1000 </a:t>
            </a:r>
            <a:r>
              <a:rPr lang="en-US" altLang="sr-Latn-RS" sz="1100">
                <a:cs typeface="Arial" panose="020B0604020202020204" pitchFamily="34" charset="0"/>
              </a:rPr>
              <a:t>°</a:t>
            </a:r>
            <a:r>
              <a:rPr lang="hr-HR" altLang="sr-Latn-RS" sz="1100">
                <a:cs typeface="Arial" panose="020B0604020202020204" pitchFamily="34" charset="0"/>
              </a:rPr>
              <a:t>C.</a:t>
            </a:r>
          </a:p>
          <a:p>
            <a:pPr algn="ctr" eaLnBrk="1" hangingPunct="1">
              <a:spcBef>
                <a:spcPct val="50000"/>
              </a:spcBef>
              <a:buClrTx/>
              <a:buFontTx/>
              <a:buNone/>
            </a:pPr>
            <a:r>
              <a:rPr lang="hr-HR" altLang="sr-Latn-RS" sz="1100">
                <a:cs typeface="Arial" panose="020B0604020202020204" pitchFamily="34" charset="0"/>
              </a:rPr>
              <a:t>U ovoj fazi materijali s </a:t>
            </a:r>
            <a:r>
              <a:rPr lang="hr-HR" altLang="sr-Latn-RS" sz="1100" b="1">
                <a:cs typeface="Arial" panose="020B0604020202020204" pitchFamily="34" charset="0"/>
              </a:rPr>
              <a:t>većom otpornošću</a:t>
            </a:r>
            <a:r>
              <a:rPr lang="hr-HR" altLang="sr-Latn-RS" sz="1100">
                <a:cs typeface="Arial" panose="020B0604020202020204" pitchFamily="34" charset="0"/>
              </a:rPr>
              <a:t> na požar imaju manji doprinos razvoju požara.</a:t>
            </a:r>
          </a:p>
          <a:p>
            <a:pPr algn="ctr" eaLnBrk="1" hangingPunct="1">
              <a:spcBef>
                <a:spcPct val="50000"/>
              </a:spcBef>
              <a:buClrTx/>
              <a:buFontTx/>
              <a:buNone/>
            </a:pPr>
            <a:r>
              <a:rPr lang="hr-HR" altLang="sr-Latn-RS" sz="1100">
                <a:cs typeface="Arial" panose="020B0604020202020204" pitchFamily="34" charset="0"/>
              </a:rPr>
              <a:t>Najopasnija faza požara kako za korisnike tako i za gasitelje.</a:t>
            </a:r>
          </a:p>
          <a:p>
            <a:pPr algn="ctr" eaLnBrk="1" hangingPunct="1">
              <a:spcBef>
                <a:spcPct val="50000"/>
              </a:spcBef>
              <a:buClrTx/>
              <a:buFontTx/>
              <a:buNone/>
            </a:pPr>
            <a:r>
              <a:rPr lang="hr-HR" altLang="sr-Latn-RS" sz="1100" b="1">
                <a:cs typeface="Arial" panose="020B0604020202020204" pitchFamily="34" charset="0"/>
              </a:rPr>
              <a:t>Faza 3. - potpuno razvijen požar</a:t>
            </a:r>
          </a:p>
          <a:p>
            <a:pPr algn="ctr" eaLnBrk="1" hangingPunct="1">
              <a:spcBef>
                <a:spcPct val="50000"/>
              </a:spcBef>
              <a:buClrTx/>
              <a:buFontTx/>
              <a:buNone/>
            </a:pPr>
            <a:r>
              <a:rPr lang="hr-HR" altLang="sr-Latn-RS" sz="1100">
                <a:cs typeface="Arial" panose="020B0604020202020204" pitchFamily="34" charset="0"/>
              </a:rPr>
              <a:t>Gotovo stacionarna faza koja traje do nedostatka goriva</a:t>
            </a:r>
          </a:p>
          <a:p>
            <a:pPr algn="ctr" eaLnBrk="1" hangingPunct="1">
              <a:spcBef>
                <a:spcPct val="50000"/>
              </a:spcBef>
              <a:buClrTx/>
              <a:buFontTx/>
              <a:buNone/>
            </a:pPr>
            <a:r>
              <a:rPr lang="hr-HR" altLang="sr-Latn-RS" sz="1100" b="1">
                <a:cs typeface="Arial" panose="020B0604020202020204" pitchFamily="34" charset="0"/>
              </a:rPr>
              <a:t>Faza 4. – faza opadanja</a:t>
            </a:r>
          </a:p>
          <a:p>
            <a:pPr algn="ctr" eaLnBrk="1" hangingPunct="1">
              <a:spcBef>
                <a:spcPct val="50000"/>
              </a:spcBef>
              <a:buClrTx/>
              <a:buFontTx/>
              <a:buNone/>
            </a:pPr>
            <a:r>
              <a:rPr lang="hr-HR" altLang="sr-Latn-RS" sz="1100">
                <a:cs typeface="Arial" panose="020B0604020202020204" pitchFamily="34" charset="0"/>
              </a:rPr>
              <a:t>Nestajanje goriva i opadanje temperature</a:t>
            </a:r>
          </a:p>
          <a:p>
            <a:pPr algn="ctr" eaLnBrk="1" hangingPunct="1">
              <a:spcBef>
                <a:spcPct val="50000"/>
              </a:spcBef>
              <a:buClrTx/>
              <a:buFontTx/>
              <a:buNone/>
            </a:pPr>
            <a:endParaRPr lang="en-US" altLang="sr-Latn-RS" sz="1400">
              <a:cs typeface="Arial" panose="020B0604020202020204" pitchFamily="34" charset="0"/>
            </a:endParaRPr>
          </a:p>
          <a:p>
            <a:pPr algn="ctr" eaLnBrk="1" hangingPunct="1">
              <a:spcBef>
                <a:spcPct val="50000"/>
              </a:spcBef>
              <a:buClrTx/>
              <a:buFontTx/>
              <a:buNone/>
            </a:pPr>
            <a:endParaRPr lang="hr-HR" altLang="sr-Latn-RS" sz="1400"/>
          </a:p>
        </p:txBody>
      </p:sp>
      <p:pic>
        <p:nvPicPr>
          <p:cNvPr id="99331" name="Picture 4"/>
          <p:cNvPicPr>
            <a:picLocks noChangeAspect="1" noChangeArrowheads="1"/>
          </p:cNvPicPr>
          <p:nvPr/>
        </p:nvPicPr>
        <p:blipFill>
          <a:blip r:embed="rId2"/>
          <a:srcRect/>
          <a:stretch>
            <a:fillRect/>
          </a:stretch>
        </p:blipFill>
        <p:spPr bwMode="auto">
          <a:xfrm>
            <a:off x="3635375" y="1988840"/>
            <a:ext cx="4752975"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332" name="Text Box 2"/>
          <p:cNvSpPr txBox="1">
            <a:spLocks noChangeArrowheads="1"/>
          </p:cNvSpPr>
          <p:nvPr/>
        </p:nvSpPr>
        <p:spPr bwMode="auto">
          <a:xfrm>
            <a:off x="0" y="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ctr" eaLnBrk="1" hangingPunct="1">
              <a:spcBef>
                <a:spcPct val="50000"/>
              </a:spcBef>
              <a:buClrTx/>
              <a:buFontTx/>
              <a:buNone/>
            </a:pPr>
            <a:r>
              <a:rPr lang="hr-HR" altLang="sr-Latn-RS" sz="3200" b="1" dirty="0">
                <a:solidFill>
                  <a:srgbClr val="0088CE"/>
                </a:solidFill>
                <a:latin typeface="+mj-lt"/>
              </a:rPr>
              <a:t>Faze razvoja požara</a:t>
            </a: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71600" y="980728"/>
          <a:ext cx="7704137" cy="5259390"/>
        </p:xfrm>
        <a:graphic>
          <a:graphicData uri="http://schemas.openxmlformats.org/drawingml/2006/table">
            <a:tbl>
              <a:tblPr firstRow="1" firstCol="1" bandRow="1">
                <a:tableStyleId>{5C22544A-7EE6-4342-B048-85BDC9FD1C3A}</a:tableStyleId>
              </a:tblPr>
              <a:tblGrid>
                <a:gridCol w="1477921"/>
                <a:gridCol w="2432156"/>
                <a:gridCol w="1897030"/>
                <a:gridCol w="1897030"/>
              </a:tblGrid>
              <a:tr h="618752">
                <a:tc>
                  <a:txBody>
                    <a:bodyPr/>
                    <a:lstStyle/>
                    <a:p>
                      <a:pPr>
                        <a:spcAft>
                          <a:spcPts val="0"/>
                        </a:spcAft>
                      </a:pPr>
                      <a:r>
                        <a:rPr lang="hr-HR" sz="1100" dirty="0">
                          <a:effectLst/>
                        </a:rPr>
                        <a:t>Razred reakcije na požar</a:t>
                      </a:r>
                    </a:p>
                    <a:p>
                      <a:pPr>
                        <a:spcAft>
                          <a:spcPts val="0"/>
                        </a:spcAft>
                      </a:pPr>
                      <a:r>
                        <a:rPr lang="hr-HR" sz="1100" dirty="0" err="1">
                          <a:effectLst/>
                        </a:rPr>
                        <a:t>Euroclass</a:t>
                      </a:r>
                      <a:endParaRPr lang="hr-HR" sz="1100" dirty="0">
                        <a:effectLst/>
                        <a:latin typeface="Calibri" panose="020F0502020204030204"/>
                        <a:ea typeface="Calibri" panose="020F0502020204030204"/>
                        <a:cs typeface="Times New Roman" panose="02020603050405020304"/>
                      </a:endParaRPr>
                    </a:p>
                  </a:txBody>
                  <a:tcPr marL="28479" marR="28479" marT="0" marB="0"/>
                </a:tc>
                <a:tc>
                  <a:txBody>
                    <a:bodyPr/>
                    <a:lstStyle/>
                    <a:p>
                      <a:pPr>
                        <a:spcAft>
                          <a:spcPts val="0"/>
                        </a:spcAft>
                      </a:pPr>
                      <a:r>
                        <a:rPr lang="hr-HR" sz="1100" dirty="0">
                          <a:effectLst/>
                        </a:rPr>
                        <a:t>Ponašanje materijala kod ispitivanja u sobnom kutnom testu (nastanak požarnog preskoka</a:t>
                      </a:r>
                      <a:r>
                        <a:rPr lang="hr-HR" sz="1100" dirty="0" smtClean="0">
                          <a:effectLst/>
                        </a:rPr>
                        <a:t>)</a:t>
                      </a:r>
                      <a:endParaRPr lang="hr-HR" sz="1100" dirty="0">
                        <a:effectLst/>
                      </a:endParaRPr>
                    </a:p>
                  </a:txBody>
                  <a:tcPr marL="28479" marR="28479" marT="0" marB="0"/>
                </a:tc>
                <a:tc>
                  <a:txBody>
                    <a:bodyPr/>
                    <a:lstStyle/>
                    <a:p>
                      <a:pPr>
                        <a:spcAft>
                          <a:spcPts val="0"/>
                        </a:spcAft>
                      </a:pPr>
                      <a:r>
                        <a:rPr lang="hr-HR" sz="1100" dirty="0">
                          <a:effectLst/>
                        </a:rPr>
                        <a:t>Ponašanje materijala  kod ispitivanja SBI testom izražena kao FIGRA (W/s</a:t>
                      </a:r>
                      <a:r>
                        <a:rPr lang="hr-HR" sz="1100" dirty="0" smtClean="0">
                          <a:effectLst/>
                        </a:rPr>
                        <a:t>)</a:t>
                      </a:r>
                      <a:endParaRPr lang="hr-HR" sz="1100" dirty="0">
                        <a:effectLst/>
                      </a:endParaRPr>
                    </a:p>
                  </a:txBody>
                  <a:tcPr marL="28479" marR="28479" marT="0" marB="0"/>
                </a:tc>
                <a:tc>
                  <a:txBody>
                    <a:bodyPr/>
                    <a:lstStyle/>
                    <a:p>
                      <a:pPr>
                        <a:spcAft>
                          <a:spcPts val="0"/>
                        </a:spcAft>
                      </a:pPr>
                      <a:r>
                        <a:rPr lang="hr-HR" sz="1100" dirty="0">
                          <a:effectLst/>
                        </a:rPr>
                        <a:t>Primjeri  </a:t>
                      </a:r>
                      <a:r>
                        <a:rPr lang="hr-HR" sz="1100" dirty="0" smtClean="0">
                          <a:effectLst/>
                        </a:rPr>
                        <a:t>materijala</a:t>
                      </a:r>
                      <a:endParaRPr lang="hr-HR" sz="1100" dirty="0">
                        <a:effectLst/>
                      </a:endParaRPr>
                    </a:p>
                  </a:txBody>
                  <a:tcPr marL="28479" marR="28479" marT="0" marB="0"/>
                </a:tc>
              </a:tr>
              <a:tr h="618752">
                <a:tc>
                  <a:txBody>
                    <a:bodyPr/>
                    <a:lstStyle/>
                    <a:p>
                      <a:pPr algn="ctr">
                        <a:spcAft>
                          <a:spcPts val="0"/>
                        </a:spcAft>
                      </a:pPr>
                      <a:r>
                        <a:rPr lang="hr-HR" sz="1100" dirty="0">
                          <a:effectLst/>
                        </a:rPr>
                        <a:t>A1</a:t>
                      </a:r>
                      <a:endParaRPr lang="hr-HR" sz="1100" dirty="0">
                        <a:effectLst/>
                        <a:latin typeface="Calibri" panose="020F0502020204030204"/>
                        <a:ea typeface="Calibri" panose="020F0502020204030204"/>
                        <a:cs typeface="Times New Roman" panose="02020603050405020304"/>
                      </a:endParaRPr>
                    </a:p>
                  </a:txBody>
                  <a:tcPr marL="28479" marR="28479" marT="0" marB="0"/>
                </a:tc>
                <a:tc>
                  <a:txBody>
                    <a:bodyPr/>
                    <a:lstStyle/>
                    <a:p>
                      <a:pPr>
                        <a:spcAft>
                          <a:spcPts val="0"/>
                        </a:spcAft>
                      </a:pPr>
                      <a:r>
                        <a:rPr lang="hr-HR" sz="1100" dirty="0">
                          <a:effectLst/>
                        </a:rPr>
                        <a:t>Nema požarnog preskoka  (</a:t>
                      </a:r>
                      <a:r>
                        <a:rPr lang="hr-HR" sz="1100" dirty="0" err="1">
                          <a:effectLst/>
                        </a:rPr>
                        <a:t>flashovera</a:t>
                      </a:r>
                      <a:r>
                        <a:rPr lang="hr-HR" sz="1100" dirty="0">
                          <a:effectLst/>
                        </a:rPr>
                        <a:t>) kod ispitivanja gorionikom snage 100 ili 300 </a:t>
                      </a:r>
                      <a:r>
                        <a:rPr lang="hr-HR" sz="1100" dirty="0" smtClean="0">
                          <a:effectLst/>
                        </a:rPr>
                        <a:t>kW</a:t>
                      </a:r>
                      <a:endParaRPr lang="hr-HR" sz="1100" dirty="0">
                        <a:effectLst/>
                      </a:endParaRPr>
                    </a:p>
                  </a:txBody>
                  <a:tcPr marL="28479" marR="28479" marT="0" marB="0"/>
                </a:tc>
                <a:tc>
                  <a:txBody>
                    <a:bodyPr/>
                    <a:lstStyle/>
                    <a:p>
                      <a:pPr>
                        <a:spcAft>
                          <a:spcPts val="0"/>
                        </a:spcAft>
                      </a:pPr>
                      <a:r>
                        <a:rPr lang="hr-HR" sz="1100" dirty="0">
                          <a:effectLst/>
                        </a:rPr>
                        <a:t>Negoriv materijal, vrlo male kalorične vrijednosti, ne ispituje se SBI </a:t>
                      </a:r>
                      <a:r>
                        <a:rPr lang="hr-HR" sz="1100" dirty="0" smtClean="0">
                          <a:effectLst/>
                        </a:rPr>
                        <a:t>testom</a:t>
                      </a:r>
                      <a:endParaRPr lang="hr-HR" sz="1100" dirty="0">
                        <a:effectLst/>
                      </a:endParaRPr>
                    </a:p>
                  </a:txBody>
                  <a:tcPr marL="28479" marR="28479" marT="0" marB="0"/>
                </a:tc>
                <a:tc>
                  <a:txBody>
                    <a:bodyPr/>
                    <a:lstStyle/>
                    <a:p>
                      <a:pPr>
                        <a:spcAft>
                          <a:spcPts val="0"/>
                        </a:spcAft>
                      </a:pPr>
                      <a:r>
                        <a:rPr lang="hr-HR" sz="1100" dirty="0">
                          <a:effectLst/>
                        </a:rPr>
                        <a:t>Beton, opeka, metali, mineralna </a:t>
                      </a:r>
                      <a:r>
                        <a:rPr lang="hr-HR" sz="1100" dirty="0" smtClean="0">
                          <a:effectLst/>
                        </a:rPr>
                        <a:t>vuna</a:t>
                      </a:r>
                      <a:endParaRPr lang="hr-HR" sz="1100" dirty="0">
                        <a:effectLst/>
                      </a:endParaRPr>
                    </a:p>
                  </a:txBody>
                  <a:tcPr marL="28479" marR="28479" marT="0" marB="0"/>
                </a:tc>
              </a:tr>
              <a:tr h="773439">
                <a:tc>
                  <a:txBody>
                    <a:bodyPr/>
                    <a:lstStyle/>
                    <a:p>
                      <a:pPr algn="ctr">
                        <a:spcAft>
                          <a:spcPts val="0"/>
                        </a:spcAft>
                      </a:pPr>
                      <a:r>
                        <a:rPr lang="hr-HR" sz="1100" dirty="0">
                          <a:effectLst/>
                        </a:rPr>
                        <a:t>A2</a:t>
                      </a:r>
                      <a:endParaRPr lang="hr-HR" sz="1100" dirty="0">
                        <a:effectLst/>
                        <a:latin typeface="Calibri" panose="020F0502020204030204"/>
                        <a:ea typeface="Calibri" panose="020F0502020204030204"/>
                        <a:cs typeface="Times New Roman" panose="02020603050405020304"/>
                      </a:endParaRPr>
                    </a:p>
                  </a:txBody>
                  <a:tcPr marL="28479" marR="28479" marT="0" marB="0"/>
                </a:tc>
                <a:tc>
                  <a:txBody>
                    <a:bodyPr/>
                    <a:lstStyle/>
                    <a:p>
                      <a:pPr>
                        <a:spcAft>
                          <a:spcPts val="0"/>
                        </a:spcAft>
                      </a:pPr>
                      <a:r>
                        <a:rPr lang="hr-HR" sz="1100" dirty="0">
                          <a:effectLst/>
                        </a:rPr>
                        <a:t>Nema požarnog preskoka  (</a:t>
                      </a:r>
                      <a:r>
                        <a:rPr lang="hr-HR" sz="1100" dirty="0" err="1">
                          <a:effectLst/>
                        </a:rPr>
                        <a:t>flashovera</a:t>
                      </a:r>
                      <a:r>
                        <a:rPr lang="hr-HR" sz="1100" dirty="0">
                          <a:effectLst/>
                        </a:rPr>
                        <a:t>) kod ispitivanja gorionikom snage 100 ili 300 </a:t>
                      </a:r>
                      <a:r>
                        <a:rPr lang="hr-HR" sz="1100" dirty="0" smtClean="0">
                          <a:effectLst/>
                        </a:rPr>
                        <a:t>kW</a:t>
                      </a:r>
                      <a:endParaRPr lang="hr-HR" sz="1100" dirty="0">
                        <a:effectLst/>
                      </a:endParaRPr>
                    </a:p>
                  </a:txBody>
                  <a:tcPr marL="28479" marR="28479" marT="0" marB="0"/>
                </a:tc>
                <a:tc>
                  <a:txBody>
                    <a:bodyPr/>
                    <a:lstStyle/>
                    <a:p>
                      <a:pPr>
                        <a:spcAft>
                          <a:spcPts val="0"/>
                        </a:spcAft>
                      </a:pPr>
                      <a:r>
                        <a:rPr lang="hr-HR" sz="1100" dirty="0">
                          <a:effectLst/>
                        </a:rPr>
                        <a:t> </a:t>
                      </a:r>
                    </a:p>
                    <a:p>
                      <a:pPr>
                        <a:spcAft>
                          <a:spcPts val="0"/>
                        </a:spcAft>
                      </a:pPr>
                      <a:r>
                        <a:rPr lang="hr-HR" sz="1100" dirty="0">
                          <a:effectLst/>
                        </a:rPr>
                        <a:t>FIGRA&lt;= 120 </a:t>
                      </a:r>
                      <a:r>
                        <a:rPr lang="hr-HR" sz="1100" dirty="0" smtClean="0">
                          <a:effectLst/>
                        </a:rPr>
                        <a:t>W/s</a:t>
                      </a:r>
                      <a:endParaRPr lang="hr-HR" sz="1100" dirty="0">
                        <a:effectLst/>
                      </a:endParaRPr>
                    </a:p>
                  </a:txBody>
                  <a:tcPr marL="28479" marR="28479" marT="0" marB="0"/>
                </a:tc>
                <a:tc>
                  <a:txBody>
                    <a:bodyPr/>
                    <a:lstStyle/>
                    <a:p>
                      <a:pPr>
                        <a:spcAft>
                          <a:spcPts val="0"/>
                        </a:spcAft>
                      </a:pPr>
                      <a:r>
                        <a:rPr lang="hr-HR" sz="1100" dirty="0" err="1">
                          <a:effectLst/>
                        </a:rPr>
                        <a:t>Gipskartonska</a:t>
                      </a:r>
                      <a:r>
                        <a:rPr lang="hr-HR" sz="1100" dirty="0">
                          <a:effectLst/>
                        </a:rPr>
                        <a:t> ploče, vlaknasto-cementne ploče, mineralna vuna, sendvič-paneli s mineralnom </a:t>
                      </a:r>
                      <a:r>
                        <a:rPr lang="hr-HR" sz="1100" dirty="0" smtClean="0">
                          <a:effectLst/>
                        </a:rPr>
                        <a:t>vunom</a:t>
                      </a:r>
                      <a:endParaRPr lang="hr-HR" sz="1100" dirty="0">
                        <a:effectLst/>
                      </a:endParaRPr>
                    </a:p>
                  </a:txBody>
                  <a:tcPr marL="28479" marR="28479" marT="0" marB="0"/>
                </a:tc>
              </a:tr>
              <a:tr h="928127">
                <a:tc>
                  <a:txBody>
                    <a:bodyPr/>
                    <a:lstStyle/>
                    <a:p>
                      <a:pPr algn="ctr">
                        <a:spcAft>
                          <a:spcPts val="0"/>
                        </a:spcAft>
                      </a:pPr>
                      <a:r>
                        <a:rPr lang="hr-HR" sz="1100" dirty="0">
                          <a:effectLst/>
                        </a:rPr>
                        <a:t>B</a:t>
                      </a:r>
                      <a:endParaRPr lang="hr-HR" sz="1100" dirty="0">
                        <a:effectLst/>
                        <a:latin typeface="Calibri" panose="020F0502020204030204"/>
                        <a:ea typeface="Calibri" panose="020F0502020204030204"/>
                        <a:cs typeface="Times New Roman" panose="02020603050405020304"/>
                      </a:endParaRPr>
                    </a:p>
                  </a:txBody>
                  <a:tcPr marL="28479" marR="28479" marT="0" marB="0"/>
                </a:tc>
                <a:tc>
                  <a:txBody>
                    <a:bodyPr/>
                    <a:lstStyle/>
                    <a:p>
                      <a:pPr>
                        <a:spcAft>
                          <a:spcPts val="0"/>
                        </a:spcAft>
                      </a:pPr>
                      <a:r>
                        <a:rPr lang="hr-HR" sz="1100" dirty="0">
                          <a:effectLst/>
                        </a:rPr>
                        <a:t>Nema požarnog preskoka  (</a:t>
                      </a:r>
                      <a:r>
                        <a:rPr lang="hr-HR" sz="1100" dirty="0" err="1">
                          <a:effectLst/>
                        </a:rPr>
                        <a:t>flashovera</a:t>
                      </a:r>
                      <a:r>
                        <a:rPr lang="hr-HR" sz="1100" dirty="0">
                          <a:effectLst/>
                        </a:rPr>
                        <a:t>) kod ispitivanja gorionikom snage 100 ili 300 </a:t>
                      </a:r>
                      <a:r>
                        <a:rPr lang="hr-HR" sz="1100" dirty="0" smtClean="0">
                          <a:effectLst/>
                        </a:rPr>
                        <a:t>kW</a:t>
                      </a:r>
                      <a:endParaRPr lang="hr-HR" sz="1100" dirty="0">
                        <a:effectLst/>
                      </a:endParaRPr>
                    </a:p>
                  </a:txBody>
                  <a:tcPr marL="28479" marR="28479" marT="0" marB="0"/>
                </a:tc>
                <a:tc>
                  <a:txBody>
                    <a:bodyPr/>
                    <a:lstStyle/>
                    <a:p>
                      <a:pPr>
                        <a:spcAft>
                          <a:spcPts val="0"/>
                        </a:spcAft>
                      </a:pPr>
                      <a:r>
                        <a:rPr lang="hr-HR" sz="1100" dirty="0">
                          <a:effectLst/>
                        </a:rPr>
                        <a:t> </a:t>
                      </a:r>
                    </a:p>
                    <a:p>
                      <a:pPr>
                        <a:spcAft>
                          <a:spcPts val="0"/>
                        </a:spcAft>
                      </a:pPr>
                      <a:r>
                        <a:rPr lang="hr-HR" sz="1100" dirty="0">
                          <a:effectLst/>
                        </a:rPr>
                        <a:t>FIGRA&lt;= 120 </a:t>
                      </a:r>
                      <a:r>
                        <a:rPr lang="hr-HR" sz="1100" dirty="0" smtClean="0">
                          <a:effectLst/>
                        </a:rPr>
                        <a:t>W/s</a:t>
                      </a:r>
                      <a:endParaRPr lang="hr-HR" sz="1100" dirty="0">
                        <a:effectLst/>
                      </a:endParaRPr>
                    </a:p>
                  </a:txBody>
                  <a:tcPr marL="28479" marR="28479" marT="0" marB="0"/>
                </a:tc>
                <a:tc>
                  <a:txBody>
                    <a:bodyPr/>
                    <a:lstStyle/>
                    <a:p>
                      <a:pPr>
                        <a:spcAft>
                          <a:spcPts val="0"/>
                        </a:spcAft>
                      </a:pPr>
                      <a:r>
                        <a:rPr lang="hr-HR" sz="1100" dirty="0">
                          <a:effectLst/>
                        </a:rPr>
                        <a:t>Prebojane </a:t>
                      </a:r>
                      <a:r>
                        <a:rPr lang="hr-HR" sz="1100" dirty="0" err="1">
                          <a:effectLst/>
                        </a:rPr>
                        <a:t>gipskartonske</a:t>
                      </a:r>
                      <a:r>
                        <a:rPr lang="hr-HR" sz="1100" dirty="0">
                          <a:effectLst/>
                        </a:rPr>
                        <a:t> ploče, neke drvene ploče dorađene s </a:t>
                      </a:r>
                      <a:r>
                        <a:rPr lang="hr-HR" sz="1100" dirty="0" err="1">
                          <a:effectLst/>
                        </a:rPr>
                        <a:t>retardantima</a:t>
                      </a:r>
                      <a:r>
                        <a:rPr lang="hr-HR" sz="1100" dirty="0">
                          <a:effectLst/>
                        </a:rPr>
                        <a:t>, PIR </a:t>
                      </a:r>
                      <a:r>
                        <a:rPr lang="hr-HR" sz="1100" dirty="0" smtClean="0">
                          <a:effectLst/>
                        </a:rPr>
                        <a:t>sendvič-ploče</a:t>
                      </a:r>
                      <a:endParaRPr lang="hr-HR" sz="1100" dirty="0">
                        <a:effectLst/>
                      </a:endParaRPr>
                    </a:p>
                  </a:txBody>
                  <a:tcPr marL="28479" marR="28479" marT="0" marB="0"/>
                </a:tc>
              </a:tr>
              <a:tr h="618752">
                <a:tc>
                  <a:txBody>
                    <a:bodyPr/>
                    <a:lstStyle/>
                    <a:p>
                      <a:pPr algn="ctr">
                        <a:spcAft>
                          <a:spcPts val="0"/>
                        </a:spcAft>
                      </a:pPr>
                      <a:r>
                        <a:rPr lang="hr-HR" sz="1100" dirty="0">
                          <a:effectLst/>
                        </a:rPr>
                        <a:t>C</a:t>
                      </a:r>
                      <a:endParaRPr lang="hr-HR" sz="1100" dirty="0">
                        <a:effectLst/>
                        <a:latin typeface="Calibri" panose="020F0502020204030204"/>
                        <a:ea typeface="Calibri" panose="020F0502020204030204"/>
                        <a:cs typeface="Times New Roman" panose="02020603050405020304"/>
                      </a:endParaRPr>
                    </a:p>
                  </a:txBody>
                  <a:tcPr marL="28479" marR="28479" marT="0" marB="0"/>
                </a:tc>
                <a:tc>
                  <a:txBody>
                    <a:bodyPr/>
                    <a:lstStyle/>
                    <a:p>
                      <a:pPr>
                        <a:spcAft>
                          <a:spcPts val="0"/>
                        </a:spcAft>
                      </a:pPr>
                      <a:r>
                        <a:rPr lang="hr-HR" sz="1100" dirty="0">
                          <a:effectLst/>
                        </a:rPr>
                        <a:t>Između 10. i 20. minute nema požarnog preskoka  (</a:t>
                      </a:r>
                      <a:r>
                        <a:rPr lang="hr-HR" sz="1100" dirty="0" err="1">
                          <a:effectLst/>
                        </a:rPr>
                        <a:t>flashovera</a:t>
                      </a:r>
                      <a:r>
                        <a:rPr lang="hr-HR" sz="1100" dirty="0">
                          <a:effectLst/>
                        </a:rPr>
                        <a:t>) kod ispitivanja gorionikom snage 100 </a:t>
                      </a:r>
                      <a:r>
                        <a:rPr lang="hr-HR" sz="1100" dirty="0" smtClean="0">
                          <a:effectLst/>
                        </a:rPr>
                        <a:t>kW</a:t>
                      </a:r>
                      <a:endParaRPr lang="hr-HR" sz="1100" dirty="0">
                        <a:effectLst/>
                      </a:endParaRPr>
                    </a:p>
                  </a:txBody>
                  <a:tcPr marL="28479" marR="28479" marT="0" marB="0"/>
                </a:tc>
                <a:tc>
                  <a:txBody>
                    <a:bodyPr/>
                    <a:lstStyle/>
                    <a:p>
                      <a:pPr>
                        <a:spcAft>
                          <a:spcPts val="0"/>
                        </a:spcAft>
                      </a:pPr>
                      <a:r>
                        <a:rPr lang="hr-HR" sz="1100" dirty="0">
                          <a:effectLst/>
                        </a:rPr>
                        <a:t> </a:t>
                      </a:r>
                    </a:p>
                    <a:p>
                      <a:pPr>
                        <a:spcAft>
                          <a:spcPts val="0"/>
                        </a:spcAft>
                      </a:pPr>
                      <a:r>
                        <a:rPr lang="hr-HR" sz="1100" dirty="0">
                          <a:effectLst/>
                        </a:rPr>
                        <a:t>FIGRA&lt;= 250 </a:t>
                      </a:r>
                      <a:r>
                        <a:rPr lang="hr-HR" sz="1100" dirty="0" smtClean="0">
                          <a:effectLst/>
                        </a:rPr>
                        <a:t>W/s</a:t>
                      </a:r>
                      <a:endParaRPr lang="hr-HR" sz="1100" dirty="0">
                        <a:effectLst/>
                      </a:endParaRPr>
                    </a:p>
                  </a:txBody>
                  <a:tcPr marL="28479" marR="28479" marT="0" marB="0"/>
                </a:tc>
                <a:tc>
                  <a:txBody>
                    <a:bodyPr/>
                    <a:lstStyle/>
                    <a:p>
                      <a:pPr>
                        <a:spcAft>
                          <a:spcPts val="0"/>
                        </a:spcAft>
                      </a:pPr>
                      <a:r>
                        <a:rPr lang="hr-HR" sz="1100" dirty="0">
                          <a:effectLst/>
                        </a:rPr>
                        <a:t>PUR sendvič-ploče, </a:t>
                      </a:r>
                      <a:r>
                        <a:rPr lang="hr-HR" sz="1100" dirty="0" err="1">
                          <a:effectLst/>
                        </a:rPr>
                        <a:t>fenolne</a:t>
                      </a:r>
                      <a:r>
                        <a:rPr lang="hr-HR" sz="1100" dirty="0">
                          <a:effectLst/>
                        </a:rPr>
                        <a:t> i PIR pjene u AL foliji, </a:t>
                      </a:r>
                      <a:r>
                        <a:rPr lang="hr-HR" sz="1100" dirty="0" err="1">
                          <a:effectLst/>
                        </a:rPr>
                        <a:t>večina</a:t>
                      </a:r>
                      <a:r>
                        <a:rPr lang="hr-HR" sz="1100" dirty="0">
                          <a:effectLst/>
                        </a:rPr>
                        <a:t> drvenih ploča s </a:t>
                      </a:r>
                      <a:r>
                        <a:rPr lang="hr-HR" sz="1100" dirty="0" err="1" smtClean="0">
                          <a:effectLst/>
                        </a:rPr>
                        <a:t>retardantima</a:t>
                      </a:r>
                      <a:endParaRPr lang="hr-HR" sz="1100" dirty="0">
                        <a:effectLst/>
                      </a:endParaRPr>
                    </a:p>
                  </a:txBody>
                  <a:tcPr marL="28479" marR="28479" marT="0" marB="0"/>
                </a:tc>
              </a:tr>
              <a:tr h="618752">
                <a:tc>
                  <a:txBody>
                    <a:bodyPr/>
                    <a:lstStyle/>
                    <a:p>
                      <a:pPr algn="ctr">
                        <a:spcAft>
                          <a:spcPts val="0"/>
                        </a:spcAft>
                      </a:pPr>
                      <a:r>
                        <a:rPr lang="hr-HR" sz="1100" dirty="0">
                          <a:effectLst/>
                        </a:rPr>
                        <a:t>D</a:t>
                      </a:r>
                      <a:endParaRPr lang="hr-HR" sz="1100" dirty="0">
                        <a:effectLst/>
                        <a:latin typeface="Calibri" panose="020F0502020204030204"/>
                        <a:ea typeface="Calibri" panose="020F0502020204030204"/>
                        <a:cs typeface="Times New Roman" panose="02020603050405020304"/>
                      </a:endParaRPr>
                    </a:p>
                  </a:txBody>
                  <a:tcPr marL="28479" marR="28479" marT="0" marB="0"/>
                </a:tc>
                <a:tc>
                  <a:txBody>
                    <a:bodyPr/>
                    <a:lstStyle/>
                    <a:p>
                      <a:pPr>
                        <a:spcAft>
                          <a:spcPts val="0"/>
                        </a:spcAft>
                      </a:pPr>
                      <a:r>
                        <a:rPr lang="hr-HR" sz="1100" dirty="0">
                          <a:effectLst/>
                        </a:rPr>
                        <a:t>Između 2. i 10. minute nema požarnog preskoka  (</a:t>
                      </a:r>
                      <a:r>
                        <a:rPr lang="hr-HR" sz="1100" dirty="0" err="1">
                          <a:effectLst/>
                        </a:rPr>
                        <a:t>flashovera</a:t>
                      </a:r>
                      <a:r>
                        <a:rPr lang="hr-HR" sz="1100" dirty="0">
                          <a:effectLst/>
                        </a:rPr>
                        <a:t>) kod ispitivanja gorionikom snage 100 </a:t>
                      </a:r>
                      <a:r>
                        <a:rPr lang="hr-HR" sz="1100" dirty="0" smtClean="0">
                          <a:effectLst/>
                        </a:rPr>
                        <a:t>kW</a:t>
                      </a:r>
                      <a:endParaRPr lang="hr-HR" sz="1100" dirty="0">
                        <a:effectLst/>
                      </a:endParaRPr>
                    </a:p>
                  </a:txBody>
                  <a:tcPr marL="28479" marR="28479" marT="0" marB="0"/>
                </a:tc>
                <a:tc>
                  <a:txBody>
                    <a:bodyPr/>
                    <a:lstStyle/>
                    <a:p>
                      <a:pPr>
                        <a:spcAft>
                          <a:spcPts val="0"/>
                        </a:spcAft>
                      </a:pPr>
                      <a:r>
                        <a:rPr lang="hr-HR" sz="1100" dirty="0">
                          <a:effectLst/>
                        </a:rPr>
                        <a:t> </a:t>
                      </a:r>
                    </a:p>
                    <a:p>
                      <a:pPr>
                        <a:spcAft>
                          <a:spcPts val="0"/>
                        </a:spcAft>
                      </a:pPr>
                      <a:r>
                        <a:rPr lang="hr-HR" sz="1100" dirty="0">
                          <a:effectLst/>
                        </a:rPr>
                        <a:t>FIGRA&lt;= 750 </a:t>
                      </a:r>
                      <a:r>
                        <a:rPr lang="hr-HR" sz="1100" dirty="0" smtClean="0">
                          <a:effectLst/>
                        </a:rPr>
                        <a:t>W/s</a:t>
                      </a:r>
                      <a:endParaRPr lang="hr-HR" sz="1100" dirty="0">
                        <a:effectLst/>
                      </a:endParaRPr>
                    </a:p>
                  </a:txBody>
                  <a:tcPr marL="28479" marR="28479" marT="0" marB="0"/>
                </a:tc>
                <a:tc>
                  <a:txBody>
                    <a:bodyPr/>
                    <a:lstStyle/>
                    <a:p>
                      <a:pPr>
                        <a:spcAft>
                          <a:spcPts val="0"/>
                        </a:spcAft>
                      </a:pPr>
                      <a:r>
                        <a:rPr lang="hr-HR" sz="1100" dirty="0">
                          <a:effectLst/>
                        </a:rPr>
                        <a:t>Drveni proizvodi, </a:t>
                      </a:r>
                      <a:r>
                        <a:rPr lang="hr-HR" sz="1100" dirty="0" smtClean="0">
                          <a:effectLst/>
                        </a:rPr>
                        <a:t>XPS</a:t>
                      </a:r>
                      <a:endParaRPr lang="hr-HR" sz="1100" dirty="0">
                        <a:effectLst/>
                      </a:endParaRPr>
                    </a:p>
                  </a:txBody>
                  <a:tcPr marL="28479" marR="28479" marT="0" marB="0"/>
                </a:tc>
              </a:tr>
              <a:tr h="618752">
                <a:tc>
                  <a:txBody>
                    <a:bodyPr/>
                    <a:lstStyle/>
                    <a:p>
                      <a:pPr algn="ctr">
                        <a:spcAft>
                          <a:spcPts val="0"/>
                        </a:spcAft>
                      </a:pPr>
                      <a:r>
                        <a:rPr lang="hr-HR" sz="1100" dirty="0">
                          <a:effectLst/>
                        </a:rPr>
                        <a:t>E</a:t>
                      </a:r>
                      <a:endParaRPr lang="hr-HR" sz="1100" dirty="0">
                        <a:effectLst/>
                        <a:latin typeface="Calibri" panose="020F0502020204030204"/>
                        <a:ea typeface="Calibri" panose="020F0502020204030204"/>
                        <a:cs typeface="Times New Roman" panose="02020603050405020304"/>
                      </a:endParaRPr>
                    </a:p>
                  </a:txBody>
                  <a:tcPr marL="28479" marR="28479" marT="0" marB="0"/>
                </a:tc>
                <a:tc>
                  <a:txBody>
                    <a:bodyPr/>
                    <a:lstStyle/>
                    <a:p>
                      <a:pPr>
                        <a:spcAft>
                          <a:spcPts val="0"/>
                        </a:spcAft>
                      </a:pPr>
                      <a:r>
                        <a:rPr lang="hr-HR" sz="1100" dirty="0">
                          <a:effectLst/>
                        </a:rPr>
                        <a:t>Požarni preskok (</a:t>
                      </a:r>
                      <a:r>
                        <a:rPr lang="hr-HR" sz="1100" dirty="0" err="1">
                          <a:effectLst/>
                        </a:rPr>
                        <a:t>flashover</a:t>
                      </a:r>
                      <a:r>
                        <a:rPr lang="hr-HR" sz="1100" dirty="0">
                          <a:effectLst/>
                        </a:rPr>
                        <a:t>) u manje od dvije minute kod ispitivanja gorionikom snage 100 </a:t>
                      </a:r>
                      <a:r>
                        <a:rPr lang="hr-HR" sz="1100" dirty="0" smtClean="0">
                          <a:effectLst/>
                        </a:rPr>
                        <a:t>kW</a:t>
                      </a:r>
                      <a:endParaRPr lang="hr-HR" sz="1100" dirty="0">
                        <a:effectLst/>
                      </a:endParaRPr>
                    </a:p>
                  </a:txBody>
                  <a:tcPr marL="28479" marR="28479" marT="0" marB="0"/>
                </a:tc>
                <a:tc>
                  <a:txBody>
                    <a:bodyPr/>
                    <a:lstStyle/>
                    <a:p>
                      <a:pPr>
                        <a:spcAft>
                          <a:spcPts val="0"/>
                        </a:spcAft>
                      </a:pPr>
                      <a:r>
                        <a:rPr lang="hr-HR" sz="1100" dirty="0">
                          <a:effectLst/>
                        </a:rPr>
                        <a:t>Ne ispituje se SBI </a:t>
                      </a:r>
                      <a:r>
                        <a:rPr lang="hr-HR" sz="1100" dirty="0" smtClean="0">
                          <a:effectLst/>
                        </a:rPr>
                        <a:t>testom</a:t>
                      </a:r>
                      <a:endParaRPr lang="hr-HR" sz="1100" dirty="0">
                        <a:effectLst/>
                      </a:endParaRPr>
                    </a:p>
                  </a:txBody>
                  <a:tcPr marL="28479" marR="28479" marT="0" marB="0"/>
                </a:tc>
                <a:tc>
                  <a:txBody>
                    <a:bodyPr/>
                    <a:lstStyle/>
                    <a:p>
                      <a:pPr>
                        <a:spcAft>
                          <a:spcPts val="0"/>
                        </a:spcAft>
                      </a:pPr>
                      <a:r>
                        <a:rPr lang="hr-HR" sz="1100" dirty="0">
                          <a:effectLst/>
                        </a:rPr>
                        <a:t>Sendvič-ploče od </a:t>
                      </a:r>
                      <a:r>
                        <a:rPr lang="hr-HR" sz="1100" dirty="0" smtClean="0">
                          <a:effectLst/>
                        </a:rPr>
                        <a:t>EPS-a</a:t>
                      </a:r>
                      <a:endParaRPr lang="hr-HR" sz="1100" dirty="0">
                        <a:effectLst/>
                      </a:endParaRPr>
                    </a:p>
                  </a:txBody>
                  <a:tcPr marL="28479" marR="28479" marT="0" marB="0"/>
                </a:tc>
              </a:tr>
              <a:tr h="464064">
                <a:tc>
                  <a:txBody>
                    <a:bodyPr/>
                    <a:lstStyle/>
                    <a:p>
                      <a:pPr algn="ctr">
                        <a:spcAft>
                          <a:spcPts val="0"/>
                        </a:spcAft>
                      </a:pPr>
                      <a:r>
                        <a:rPr lang="hr-HR" sz="1100" dirty="0">
                          <a:effectLst/>
                        </a:rPr>
                        <a:t>F</a:t>
                      </a:r>
                      <a:endParaRPr lang="hr-HR" sz="1100" dirty="0">
                        <a:effectLst/>
                        <a:latin typeface="Calibri" panose="020F0502020204030204"/>
                        <a:ea typeface="Calibri" panose="020F0502020204030204"/>
                        <a:cs typeface="Times New Roman" panose="02020603050405020304"/>
                      </a:endParaRPr>
                    </a:p>
                  </a:txBody>
                  <a:tcPr marL="28479" marR="28479" marT="0" marB="0"/>
                </a:tc>
                <a:tc>
                  <a:txBody>
                    <a:bodyPr/>
                    <a:lstStyle/>
                    <a:p>
                      <a:pPr>
                        <a:spcAft>
                          <a:spcPts val="0"/>
                        </a:spcAft>
                      </a:pPr>
                      <a:r>
                        <a:rPr lang="hr-HR" sz="1100" dirty="0">
                          <a:effectLst/>
                        </a:rPr>
                        <a:t>Požarni preskok (</a:t>
                      </a:r>
                      <a:r>
                        <a:rPr lang="hr-HR" sz="1100" dirty="0" err="1">
                          <a:effectLst/>
                        </a:rPr>
                        <a:t>flashover</a:t>
                      </a:r>
                      <a:r>
                        <a:rPr lang="hr-HR" sz="1100" dirty="0">
                          <a:effectLst/>
                        </a:rPr>
                        <a:t>) vrlo brzo nakon početka </a:t>
                      </a:r>
                      <a:r>
                        <a:rPr lang="hr-HR" sz="1100" dirty="0" smtClean="0">
                          <a:effectLst/>
                        </a:rPr>
                        <a:t>ispitivanja</a:t>
                      </a:r>
                      <a:endParaRPr lang="hr-HR" sz="1100" dirty="0">
                        <a:effectLst/>
                      </a:endParaRPr>
                    </a:p>
                  </a:txBody>
                  <a:tcPr marL="28479" marR="28479" marT="0" marB="0"/>
                </a:tc>
                <a:tc>
                  <a:txBody>
                    <a:bodyPr/>
                    <a:lstStyle/>
                    <a:p>
                      <a:pPr>
                        <a:spcAft>
                          <a:spcPts val="0"/>
                        </a:spcAft>
                      </a:pPr>
                      <a:r>
                        <a:rPr lang="hr-HR" sz="1100" dirty="0">
                          <a:effectLst/>
                        </a:rPr>
                        <a:t>Materijal kojem nisu ispitana svojstva reakcije na </a:t>
                      </a:r>
                      <a:r>
                        <a:rPr lang="hr-HR" sz="1100" dirty="0" smtClean="0">
                          <a:effectLst/>
                        </a:rPr>
                        <a:t>požar</a:t>
                      </a:r>
                      <a:endParaRPr lang="hr-HR" sz="1100" dirty="0">
                        <a:effectLst/>
                      </a:endParaRPr>
                    </a:p>
                  </a:txBody>
                  <a:tcPr marL="28479" marR="28479" marT="0" marB="0"/>
                </a:tc>
                <a:tc>
                  <a:txBody>
                    <a:bodyPr/>
                    <a:lstStyle/>
                    <a:p>
                      <a:pPr>
                        <a:spcAft>
                          <a:spcPts val="0"/>
                        </a:spcAft>
                      </a:pPr>
                      <a:r>
                        <a:rPr lang="hr-HR" sz="1100" dirty="0">
                          <a:effectLst/>
                        </a:rPr>
                        <a:t>EPS, neispitani </a:t>
                      </a:r>
                      <a:r>
                        <a:rPr lang="hr-HR" sz="1100" dirty="0" smtClean="0">
                          <a:effectLst/>
                        </a:rPr>
                        <a:t>materijali</a:t>
                      </a:r>
                      <a:endParaRPr lang="hr-HR" sz="1100" dirty="0">
                        <a:effectLst/>
                      </a:endParaRPr>
                    </a:p>
                  </a:txBody>
                  <a:tcPr marL="28479" marR="28479" marT="0" marB="0"/>
                </a:tc>
              </a:tr>
            </a:tbl>
          </a:graphicData>
        </a:graphic>
      </p:graphicFrame>
      <p:sp>
        <p:nvSpPr>
          <p:cNvPr id="100401" name="Text Box 4"/>
          <p:cNvSpPr>
            <a:spLocks noGrp="1" noChangeArrowheads="1"/>
          </p:cNvSpPr>
          <p:nvPr>
            <p:ph type="title"/>
          </p:nvPr>
        </p:nvSpPr>
        <p:spPr>
          <a:xfrm>
            <a:off x="1331640" y="332656"/>
            <a:ext cx="6804025" cy="912813"/>
          </a:xfrm>
        </p:spPr>
        <p:txBody>
          <a:bodyPr lIns="91440" tIns="45720" rIns="91440" bIns="45720"/>
          <a:lstStyle/>
          <a:p>
            <a:pPr eaLnBrk="1" hangingPunct="1">
              <a:spcBef>
                <a:spcPct val="50000"/>
              </a:spcBef>
            </a:pPr>
            <a:r>
              <a:rPr lang="hr-HR" altLang="sr-Latn-RS" sz="1600" dirty="0" smtClean="0">
                <a:solidFill>
                  <a:srgbClr val="0070C0"/>
                </a:solidFill>
              </a:rPr>
              <a:t>Klasifikacija građevnih proizvoda s obzirom na reakciju na požar  - razredi reakcije na požar</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174031" y="1108458"/>
            <a:ext cx="3088561" cy="4800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srcRect/>
          <a:stretch>
            <a:fillRect/>
          </a:stretch>
        </p:blipFill>
        <p:spPr bwMode="auto">
          <a:xfrm>
            <a:off x="3345698" y="1317812"/>
            <a:ext cx="2446397" cy="459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5"/>
          <a:srcRect/>
          <a:stretch>
            <a:fillRect/>
          </a:stretch>
        </p:blipFill>
        <p:spPr bwMode="auto">
          <a:xfrm>
            <a:off x="6287125" y="1514607"/>
            <a:ext cx="2423887" cy="517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
          <p:cNvSpPr>
            <a:spLocks noChangeArrowheads="1"/>
          </p:cNvSpPr>
          <p:nvPr/>
        </p:nvSpPr>
        <p:spPr bwMode="auto">
          <a:xfrm>
            <a:off x="6337977" y="2422598"/>
            <a:ext cx="2295035" cy="246221"/>
          </a:xfrm>
          <a:prstGeom prst="rect">
            <a:avLst/>
          </a:prstGeom>
          <a:noFill/>
          <a:ln w="38100" algn="ctr">
            <a:solidFill>
              <a:srgbClr val="FF0000"/>
            </a:solidFill>
            <a:round/>
            <a:tailEnd type="triangle" w="med" len="me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ctr" eaLnBrk="1" hangingPunct="1">
              <a:spcBef>
                <a:spcPct val="0"/>
              </a:spcBef>
              <a:buClrTx/>
              <a:buFontTx/>
              <a:buNone/>
            </a:pPr>
            <a:endParaRPr lang="hr-HR" altLang="en-US" sz="1600">
              <a:solidFill>
                <a:schemeClr val="tx2"/>
              </a:solidFill>
            </a:endParaRPr>
          </a:p>
        </p:txBody>
      </p:sp>
      <p:sp>
        <p:nvSpPr>
          <p:cNvPr id="8" name="Title 1"/>
          <p:cNvSpPr>
            <a:spLocks noGrp="1"/>
          </p:cNvSpPr>
          <p:nvPr>
            <p:ph type="title"/>
          </p:nvPr>
        </p:nvSpPr>
        <p:spPr>
          <a:xfrm>
            <a:off x="0" y="0"/>
            <a:ext cx="9144000" cy="384175"/>
          </a:xfrm>
        </p:spPr>
        <p:txBody>
          <a:bodyPr/>
          <a:lstStyle/>
          <a:p>
            <a:pPr algn="l" eaLnBrk="1" hangingPunct="1"/>
            <a:r>
              <a:rPr lang="hr-HR" altLang="sr-Latn-RS" sz="2400" b="1" dirty="0" smtClean="0">
                <a:solidFill>
                  <a:srgbClr val="0070C0"/>
                </a:solidFill>
              </a:rPr>
              <a:t>ZAŠTITA OD POŽARA – „SIGURNOST U SLUČAJU POŽARA”</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ovakS\Desktop\Screen\2019-04-01 09_31_18-20190329_075045.jpg - IrfanView (Zoom_ 1658 x 80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428" y="943107"/>
            <a:ext cx="4812395" cy="574635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0" y="0"/>
            <a:ext cx="9144000" cy="384175"/>
          </a:xfrm>
        </p:spPr>
        <p:txBody>
          <a:bodyPr/>
          <a:lstStyle/>
          <a:p>
            <a:pPr algn="l" eaLnBrk="1" hangingPunct="1"/>
            <a:r>
              <a:rPr lang="hr-HR" altLang="sr-Latn-RS" sz="2400" b="1" dirty="0" smtClean="0">
                <a:solidFill>
                  <a:srgbClr val="0070C0"/>
                </a:solidFill>
              </a:rPr>
              <a:t>ZAŠTITA OD POŽARA – „SIGURNOST U SLUČAJU POŽARA”</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0"/>
          </p:nvPr>
        </p:nvSpPr>
        <p:spPr>
          <a:noFill/>
        </p:spPr>
        <p:txBody>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r" eaLnBrk="1" hangingPunct="1">
              <a:spcBef>
                <a:spcPct val="0"/>
              </a:spcBef>
              <a:buClrTx/>
              <a:buFontTx/>
              <a:buNone/>
            </a:pPr>
            <a:fld id="{C0754385-382F-4430-B364-AEC37605CAAD}" type="slidenum">
              <a:rPr lang="de-DE" altLang="sr-Latn-RS" sz="800" smtClean="0"/>
              <a:t>84</a:t>
            </a:fld>
            <a:endParaRPr lang="de-DE" altLang="sr-Latn-RS" sz="800" smtClean="0"/>
          </a:p>
        </p:txBody>
      </p:sp>
      <p:pic>
        <p:nvPicPr>
          <p:cNvPr id="6" name="pozar_u_studentsk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3" y="1196752"/>
            <a:ext cx="8379112" cy="4608512"/>
          </a:xfrm>
          <a:prstGeom prst="rect">
            <a:avLst/>
          </a:prstGeom>
        </p:spPr>
      </p:pic>
      <p:sp>
        <p:nvSpPr>
          <p:cNvPr id="7" name="Title 1"/>
          <p:cNvSpPr>
            <a:spLocks noGrp="1"/>
          </p:cNvSpPr>
          <p:nvPr>
            <p:ph type="title"/>
          </p:nvPr>
        </p:nvSpPr>
        <p:spPr>
          <a:xfrm>
            <a:off x="0" y="0"/>
            <a:ext cx="9144000" cy="384175"/>
          </a:xfrm>
        </p:spPr>
        <p:txBody>
          <a:bodyPr/>
          <a:lstStyle/>
          <a:p>
            <a:pPr algn="l" eaLnBrk="1" hangingPunct="1"/>
            <a:r>
              <a:rPr lang="hr-HR" altLang="sr-Latn-RS" sz="2400" b="1" dirty="0" smtClean="0">
                <a:solidFill>
                  <a:srgbClr val="0070C0"/>
                </a:solidFill>
              </a:rPr>
              <a:t>ZAŠTITA OD POŽARA – „SIGURNOST U SLUČAJU POŽARA”</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Slide Number Placeholder 3"/>
          <p:cNvSpPr>
            <a:spLocks noGrp="1"/>
          </p:cNvSpPr>
          <p:nvPr>
            <p:ph type="sldNum" sz="quarter" idx="10"/>
          </p:nvPr>
        </p:nvSpPr>
        <p:spPr>
          <a:noFill/>
        </p:spPr>
        <p:txBody>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r" eaLnBrk="1" hangingPunct="1">
              <a:spcBef>
                <a:spcPct val="0"/>
              </a:spcBef>
              <a:buClrTx/>
              <a:buFontTx/>
              <a:buNone/>
            </a:pPr>
            <a:fld id="{290E6E76-9F1B-42E6-B4AB-99E93FB1D2AA}" type="slidenum">
              <a:rPr lang="de-DE" altLang="sr-Latn-RS" sz="800" smtClean="0"/>
              <a:t>85</a:t>
            </a:fld>
            <a:endParaRPr lang="de-DE" altLang="sr-Latn-RS" sz="800" smtClean="0"/>
          </a:p>
        </p:txBody>
      </p:sp>
      <p:sp>
        <p:nvSpPr>
          <p:cNvPr id="106501" name="TextBox 5"/>
          <p:cNvSpPr txBox="1">
            <a:spLocks noChangeArrowheads="1"/>
          </p:cNvSpPr>
          <p:nvPr/>
        </p:nvSpPr>
        <p:spPr bwMode="auto">
          <a:xfrm>
            <a:off x="1619251" y="1196975"/>
            <a:ext cx="5976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ctr" eaLnBrk="1">
              <a:spcBef>
                <a:spcPct val="0"/>
              </a:spcBef>
              <a:buClrTx/>
              <a:buFontTx/>
              <a:buNone/>
            </a:pPr>
            <a:r>
              <a:rPr lang="hr-HR" altLang="sr-Latn-RS" sz="1400" b="1">
                <a:solidFill>
                  <a:srgbClr val="FF0000"/>
                </a:solidFill>
              </a:rPr>
              <a:t>P  R  A V  I  L  N  I  K </a:t>
            </a:r>
            <a:endParaRPr lang="hr-HR" altLang="sr-Latn-RS" sz="1400">
              <a:solidFill>
                <a:srgbClr val="FF0000"/>
              </a:solidFill>
            </a:endParaRPr>
          </a:p>
          <a:p>
            <a:pPr algn="ctr" eaLnBrk="1">
              <a:spcBef>
                <a:spcPct val="0"/>
              </a:spcBef>
              <a:buClrTx/>
              <a:buFontTx/>
              <a:buNone/>
            </a:pPr>
            <a:r>
              <a:rPr lang="hr-HR" altLang="sr-Latn-RS" sz="1400" b="1">
                <a:solidFill>
                  <a:srgbClr val="FF0000"/>
                </a:solidFill>
              </a:rPr>
              <a:t> </a:t>
            </a:r>
            <a:endParaRPr lang="hr-HR" altLang="sr-Latn-RS" sz="1400">
              <a:solidFill>
                <a:srgbClr val="FF0000"/>
              </a:solidFill>
            </a:endParaRPr>
          </a:p>
          <a:p>
            <a:pPr algn="ctr" eaLnBrk="1">
              <a:spcBef>
                <a:spcPct val="0"/>
              </a:spcBef>
              <a:buClrTx/>
              <a:buFontTx/>
              <a:buNone/>
            </a:pPr>
            <a:r>
              <a:rPr lang="hr-HR" altLang="sr-Latn-RS" sz="1400" b="1">
                <a:solidFill>
                  <a:srgbClr val="FF0000"/>
                </a:solidFill>
              </a:rPr>
              <a:t>o  otpornosti na požar i drugim zahtjevima</a:t>
            </a:r>
            <a:endParaRPr lang="hr-HR" altLang="sr-Latn-RS" sz="1400">
              <a:solidFill>
                <a:srgbClr val="FF0000"/>
              </a:solidFill>
            </a:endParaRPr>
          </a:p>
          <a:p>
            <a:pPr algn="ctr" eaLnBrk="1">
              <a:spcBef>
                <a:spcPct val="0"/>
              </a:spcBef>
              <a:buClrTx/>
              <a:buFontTx/>
              <a:buNone/>
            </a:pPr>
            <a:r>
              <a:rPr lang="hr-HR" altLang="sr-Latn-RS" sz="1400" b="1">
                <a:solidFill>
                  <a:srgbClr val="FF0000"/>
                </a:solidFill>
              </a:rPr>
              <a:t>koje građevine moraju zadovoljiti u slučaju požara</a:t>
            </a:r>
            <a:endParaRPr lang="hr-HR" altLang="sr-Latn-RS" sz="1400">
              <a:solidFill>
                <a:srgbClr val="FF0000"/>
              </a:solidFill>
            </a:endParaRPr>
          </a:p>
        </p:txBody>
      </p:sp>
      <p:sp>
        <p:nvSpPr>
          <p:cNvPr id="106502" name="TextBox 6"/>
          <p:cNvSpPr txBox="1">
            <a:spLocks noChangeArrowheads="1"/>
          </p:cNvSpPr>
          <p:nvPr/>
        </p:nvSpPr>
        <p:spPr bwMode="auto">
          <a:xfrm>
            <a:off x="971551" y="2205039"/>
            <a:ext cx="7561263"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ctr" eaLnBrk="1">
              <a:spcBef>
                <a:spcPct val="0"/>
              </a:spcBef>
              <a:buClrTx/>
              <a:buFontTx/>
              <a:buNone/>
            </a:pPr>
            <a:r>
              <a:rPr lang="hr-HR" altLang="sr-Latn-RS" sz="1200" i="1">
                <a:solidFill>
                  <a:schemeClr val="tx2"/>
                </a:solidFill>
              </a:rPr>
              <a:t>I.  TEMELJNE ODREDBE</a:t>
            </a:r>
          </a:p>
          <a:p>
            <a:pPr algn="ctr" eaLnBrk="1">
              <a:spcBef>
                <a:spcPct val="0"/>
              </a:spcBef>
              <a:buClrTx/>
              <a:buFontTx/>
              <a:buNone/>
            </a:pPr>
            <a:r>
              <a:rPr lang="hr-HR" altLang="sr-Latn-RS" sz="1200" i="1">
                <a:solidFill>
                  <a:schemeClr val="tx2"/>
                </a:solidFill>
              </a:rPr>
              <a:t> </a:t>
            </a:r>
          </a:p>
          <a:p>
            <a:pPr algn="ctr" eaLnBrk="1">
              <a:spcBef>
                <a:spcPct val="0"/>
              </a:spcBef>
              <a:buClrTx/>
              <a:buFontTx/>
              <a:buNone/>
            </a:pPr>
            <a:r>
              <a:rPr lang="hr-HR" altLang="sr-Latn-RS" sz="1200" i="1">
                <a:solidFill>
                  <a:schemeClr val="tx2"/>
                </a:solidFill>
              </a:rPr>
              <a:t>Članak 1.</a:t>
            </a:r>
          </a:p>
          <a:p>
            <a:pPr eaLnBrk="1" hangingPunct="1">
              <a:spcBef>
                <a:spcPct val="0"/>
              </a:spcBef>
              <a:buClrTx/>
              <a:buFontTx/>
              <a:buAutoNum type="arabicParenBoth"/>
            </a:pPr>
            <a:r>
              <a:rPr lang="hr-HR" altLang="sr-Latn-RS" sz="1200" i="1">
                <a:solidFill>
                  <a:schemeClr val="tx2"/>
                </a:solidFill>
              </a:rPr>
              <a:t>Ovim Pravilnikom propisuje se otpornost na požar te drugi zahtjevi koje </a:t>
            </a:r>
            <a:r>
              <a:rPr lang="hr-HR" altLang="sr-Latn-RS" sz="1200" b="1" i="1" u="sng">
                <a:solidFill>
                  <a:schemeClr val="tx2"/>
                </a:solidFill>
              </a:rPr>
              <a:t>građevina mora zadovoljiti u slučaju požara u svrhu sprječavanja širenja vatre i dima unutar građevine, sprječavanja širenja požara na susjedne građevine, omogućavanja da osobe mogu neozlijeđene napustiti građevinu, odnosno osiguravanje njihovog spašavanja i zaštite spašavatelja.</a:t>
            </a:r>
          </a:p>
          <a:p>
            <a:pPr eaLnBrk="1" hangingPunct="1">
              <a:spcBef>
                <a:spcPct val="0"/>
              </a:spcBef>
              <a:buClrTx/>
              <a:buFontTx/>
              <a:buNone/>
            </a:pPr>
            <a:endParaRPr lang="hr-HR" altLang="sr-Latn-RS" sz="1200" i="1">
              <a:solidFill>
                <a:schemeClr val="tx2"/>
              </a:solidFill>
            </a:endParaRPr>
          </a:p>
          <a:p>
            <a:pPr eaLnBrk="1" hangingPunct="1">
              <a:spcBef>
                <a:spcPct val="0"/>
              </a:spcBef>
              <a:buClrTx/>
              <a:buFontTx/>
              <a:buNone/>
            </a:pPr>
            <a:r>
              <a:rPr lang="hr-HR" altLang="sr-Latn-RS" sz="1200" i="1">
                <a:solidFill>
                  <a:schemeClr val="tx2"/>
                </a:solidFill>
              </a:rPr>
              <a:t>(2) </a:t>
            </a:r>
            <a:r>
              <a:rPr lang="hr-HR" altLang="sr-Latn-RS" sz="1200" b="1" i="1">
                <a:solidFill>
                  <a:schemeClr val="tx2"/>
                </a:solidFill>
              </a:rPr>
              <a:t>Odredbe ovog Pravilnika primjenjuju se kod projektiranja i građenja novih građevina, a na odgovarajući način i kod rekonstrukcija (projektiranja i građenja) kao i održavanja građevina,</a:t>
            </a:r>
            <a:r>
              <a:rPr lang="hr-HR" altLang="sr-Latn-RS" sz="1200" i="1">
                <a:solidFill>
                  <a:schemeClr val="tx2"/>
                </a:solidFill>
              </a:rPr>
              <a:t> osim ako nije drugačije propisano posebnim propisom.</a:t>
            </a:r>
          </a:p>
          <a:p>
            <a:pPr eaLnBrk="1" hangingPunct="1">
              <a:spcBef>
                <a:spcPct val="0"/>
              </a:spcBef>
              <a:buClrTx/>
              <a:buFontTx/>
              <a:buNone/>
            </a:pPr>
            <a:endParaRPr lang="hr-HR" altLang="sr-Latn-RS" sz="1200" i="1">
              <a:solidFill>
                <a:schemeClr val="tx2"/>
              </a:solidFill>
            </a:endParaRPr>
          </a:p>
          <a:p>
            <a:pPr eaLnBrk="1">
              <a:spcBef>
                <a:spcPct val="0"/>
              </a:spcBef>
              <a:buClrTx/>
              <a:buFontTx/>
              <a:buNone/>
            </a:pPr>
            <a:r>
              <a:rPr lang="hr-HR" altLang="sr-Latn-RS" sz="1200" i="1">
                <a:solidFill>
                  <a:schemeClr val="tx2"/>
                </a:solidFill>
              </a:rPr>
              <a:t>(3) Kod projektiranja građevina mogu se primijeniti proračunske metode i/ili modeli koji se temelje na provjerenim tehničkim rješenjima i/ili novijim dostignućima na tom području.</a:t>
            </a:r>
          </a:p>
          <a:p>
            <a:pPr eaLnBrk="1">
              <a:spcBef>
                <a:spcPct val="0"/>
              </a:spcBef>
              <a:buClrTx/>
              <a:buFontTx/>
              <a:buNone/>
            </a:pPr>
            <a:r>
              <a:rPr lang="hr-HR" altLang="sr-Latn-RS" sz="1200" i="1">
                <a:solidFill>
                  <a:schemeClr val="tx2"/>
                </a:solidFill>
              </a:rPr>
              <a:t> </a:t>
            </a:r>
          </a:p>
          <a:p>
            <a:pPr eaLnBrk="1">
              <a:spcBef>
                <a:spcPct val="0"/>
              </a:spcBef>
              <a:buClrTx/>
              <a:buFontTx/>
              <a:buNone/>
            </a:pPr>
            <a:r>
              <a:rPr lang="hr-HR" altLang="sr-Latn-RS" sz="1200" i="1">
                <a:solidFill>
                  <a:schemeClr val="tx2"/>
                </a:solidFill>
              </a:rPr>
              <a:t>(4) U slučajevima iz stavka 3. ovog članka, kao i u iznimnim slučajevima, kad se uz odobrenje Ministarstva ispunjenje bitnog zahtjeva dokazuje na drugi način, a koji nije obuhvaćen ovim Pravilnikom</a:t>
            </a:r>
            <a:r>
              <a:rPr lang="hr-HR" altLang="sr-Latn-RS" sz="1200" b="1" i="1">
                <a:solidFill>
                  <a:schemeClr val="tx2"/>
                </a:solidFill>
              </a:rPr>
              <a:t>, obavezno je glavnim projektom dokazati da će tako projektirana građevina zadovoljiti bitni zahtjev zaštite od požara najmanje na razini koja bi bila postignuta primjenom odredbi ovog Pravilnika.</a:t>
            </a:r>
          </a:p>
          <a:p>
            <a:pPr algn="ctr" eaLnBrk="1">
              <a:spcBef>
                <a:spcPct val="0"/>
              </a:spcBef>
              <a:buClrTx/>
              <a:buFontTx/>
              <a:buNone/>
            </a:pPr>
            <a:r>
              <a:rPr lang="hr-HR" altLang="sr-Latn-RS" sz="1600" i="1">
                <a:solidFill>
                  <a:schemeClr val="tx2"/>
                </a:solidFill>
              </a:rPr>
              <a:t> </a:t>
            </a:r>
          </a:p>
        </p:txBody>
      </p:sp>
      <p:sp>
        <p:nvSpPr>
          <p:cNvPr id="7" name="Title 1"/>
          <p:cNvSpPr>
            <a:spLocks noGrp="1"/>
          </p:cNvSpPr>
          <p:nvPr>
            <p:ph type="title"/>
          </p:nvPr>
        </p:nvSpPr>
        <p:spPr>
          <a:xfrm>
            <a:off x="0" y="0"/>
            <a:ext cx="9144000" cy="384175"/>
          </a:xfrm>
        </p:spPr>
        <p:txBody>
          <a:bodyPr/>
          <a:lstStyle/>
          <a:p>
            <a:pPr algn="l" eaLnBrk="1" hangingPunct="1"/>
            <a:r>
              <a:rPr lang="hr-HR" altLang="sr-Latn-RS" sz="2400" b="1" dirty="0" smtClean="0">
                <a:solidFill>
                  <a:srgbClr val="0070C0"/>
                </a:solidFill>
              </a:rPr>
              <a:t>ZAŠTITA OD POŽARA – „SIGURNOST U SLUČAJU POŽARA”</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3"/>
          <p:cNvSpPr>
            <a:spLocks noGrp="1"/>
          </p:cNvSpPr>
          <p:nvPr>
            <p:ph type="sldNum" sz="quarter" idx="10"/>
          </p:nvPr>
        </p:nvSpPr>
        <p:spPr>
          <a:noFill/>
        </p:spPr>
        <p:txBody>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r" eaLnBrk="1" hangingPunct="1">
              <a:spcBef>
                <a:spcPct val="0"/>
              </a:spcBef>
              <a:buClrTx/>
              <a:buFontTx/>
              <a:buNone/>
            </a:pPr>
            <a:fld id="{38C4774A-CD89-4A0B-A79F-61275F0B1A5D}" type="slidenum">
              <a:rPr lang="de-DE" altLang="sr-Latn-RS" sz="800" smtClean="0"/>
              <a:t>86</a:t>
            </a:fld>
            <a:endParaRPr lang="de-DE" altLang="sr-Latn-RS" sz="800" smtClean="0"/>
          </a:p>
        </p:txBody>
      </p:sp>
      <p:pic>
        <p:nvPicPr>
          <p:cNvPr id="107524" name="Picture 4"/>
          <p:cNvPicPr>
            <a:picLocks noChangeAspect="1" noChangeArrowheads="1"/>
          </p:cNvPicPr>
          <p:nvPr/>
        </p:nvPicPr>
        <p:blipFill>
          <a:blip r:embed="rId2"/>
          <a:srcRect/>
          <a:stretch>
            <a:fillRect/>
          </a:stretch>
        </p:blipFill>
        <p:spPr bwMode="auto">
          <a:xfrm>
            <a:off x="4643438" y="1233488"/>
            <a:ext cx="299085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10"/>
          <p:cNvPicPr>
            <a:picLocks noChangeAspect="1" noChangeArrowheads="1"/>
          </p:cNvPicPr>
          <p:nvPr/>
        </p:nvPicPr>
        <p:blipFill>
          <a:blip r:embed="rId3"/>
          <a:srcRect/>
          <a:stretch>
            <a:fillRect/>
          </a:stretch>
        </p:blipFill>
        <p:spPr bwMode="auto">
          <a:xfrm>
            <a:off x="395536" y="692696"/>
            <a:ext cx="3790950"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Lst>
        </p:spPr>
      </p:pic>
      <p:pic>
        <p:nvPicPr>
          <p:cNvPr id="107526" name="Picture 11"/>
          <p:cNvPicPr>
            <a:picLocks noChangeAspect="1" noChangeArrowheads="1"/>
          </p:cNvPicPr>
          <p:nvPr/>
        </p:nvPicPr>
        <p:blipFill>
          <a:blip r:embed="rId4"/>
          <a:srcRect/>
          <a:stretch>
            <a:fillRect/>
          </a:stretch>
        </p:blipFill>
        <p:spPr bwMode="auto">
          <a:xfrm>
            <a:off x="4360864" y="3644902"/>
            <a:ext cx="463867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Lst>
        </p:spPr>
      </p:pic>
      <p:sp>
        <p:nvSpPr>
          <p:cNvPr id="107527" name="Oval 1"/>
          <p:cNvSpPr>
            <a:spLocks noChangeArrowheads="1"/>
          </p:cNvSpPr>
          <p:nvPr/>
        </p:nvSpPr>
        <p:spPr bwMode="auto">
          <a:xfrm>
            <a:off x="5795964" y="3821113"/>
            <a:ext cx="1260475" cy="346234"/>
          </a:xfrm>
          <a:prstGeom prst="ellipse">
            <a:avLst/>
          </a:prstGeom>
          <a:noFill/>
          <a:ln w="38100" algn="ctr">
            <a:solidFill>
              <a:srgbClr val="FF0000"/>
            </a:solidFill>
            <a:round/>
            <a:tailEnd type="triangle" w="med" len="med"/>
          </a:ln>
          <a:extLst>
            <a:ext uri="{909E8E84-426E-40DD-AFC4-6F175D3DCCD1}">
              <a14:hiddenFill xmlns:a14="http://schemas.microsoft.com/office/drawing/2010/main">
                <a:solidFill>
                  <a:srgbClr val="FFFFFF"/>
                </a:solidFill>
              </a14:hiddenFill>
            </a:ext>
          </a:extLst>
        </p:spPr>
        <p:txBody>
          <a:bodyPr lIns="0" tIns="0" rIns="0" bIns="0">
            <a:spAutoFit/>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ctr" eaLnBrk="1" hangingPunct="1">
              <a:spcBef>
                <a:spcPct val="0"/>
              </a:spcBef>
              <a:buClrTx/>
              <a:buFontTx/>
              <a:buNone/>
            </a:pPr>
            <a:endParaRPr lang="hr-HR" altLang="sr-Latn-RS" sz="1600">
              <a:solidFill>
                <a:schemeClr val="tx2"/>
              </a:solidFill>
            </a:endParaRPr>
          </a:p>
        </p:txBody>
      </p:sp>
      <p:sp>
        <p:nvSpPr>
          <p:cNvPr id="9" name="Title 1"/>
          <p:cNvSpPr>
            <a:spLocks noGrp="1"/>
          </p:cNvSpPr>
          <p:nvPr>
            <p:ph type="title"/>
          </p:nvPr>
        </p:nvSpPr>
        <p:spPr>
          <a:xfrm>
            <a:off x="0" y="0"/>
            <a:ext cx="9144000" cy="384175"/>
          </a:xfrm>
        </p:spPr>
        <p:txBody>
          <a:bodyPr/>
          <a:lstStyle/>
          <a:p>
            <a:pPr eaLnBrk="1" hangingPunct="1"/>
            <a:r>
              <a:rPr lang="hr-HR" altLang="sr-Latn-RS" sz="2800" b="1" dirty="0" smtClean="0">
                <a:solidFill>
                  <a:srgbClr val="0070C0"/>
                </a:solidFill>
              </a:rPr>
              <a:t>ZAŠTITA OD POŽARA – „SIGURNOST U SLUČAJU POŽARA”</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3"/>
          <p:cNvSpPr>
            <a:spLocks noGrp="1"/>
          </p:cNvSpPr>
          <p:nvPr>
            <p:ph type="sldNum" sz="quarter" idx="10"/>
          </p:nvPr>
        </p:nvSpPr>
        <p:spPr>
          <a:noFill/>
        </p:spPr>
        <p:txBody>
          <a:bodyPr/>
          <a:lstStyle>
            <a:lvl1pPr algn="l" eaLnBrk="0" hangingPunct="0">
              <a:spcBef>
                <a:spcPct val="20000"/>
              </a:spcBef>
              <a:buClr>
                <a:srgbClr val="FF9933"/>
              </a:buClr>
              <a:buFont typeface="Wingdings" panose="05000000000000000000" pitchFamily="2" charset="2"/>
              <a:buChar char="§"/>
              <a:defRPr sz="2000">
                <a:solidFill>
                  <a:schemeClr val="tx1"/>
                </a:solidFill>
                <a:latin typeface="Arial" panose="020B0604020202020204" pitchFamily="34" charset="0"/>
              </a:defRPr>
            </a:lvl1pPr>
            <a:lvl2pPr marL="742950" indent="-285750" algn="l" eaLnBrk="0" hangingPunct="0">
              <a:spcBef>
                <a:spcPct val="20000"/>
              </a:spcBef>
              <a:buClr>
                <a:srgbClr val="FF9933"/>
              </a:buClr>
              <a:buFont typeface="Wingdings" panose="05000000000000000000" pitchFamily="2" charset="2"/>
              <a:buChar char="§"/>
              <a:defRPr sz="1600">
                <a:solidFill>
                  <a:schemeClr val="tx1"/>
                </a:solidFill>
                <a:latin typeface="Arial" panose="020B0604020202020204" pitchFamily="34" charset="0"/>
              </a:defRPr>
            </a:lvl2pPr>
            <a:lvl3pPr marL="1143000" indent="-228600" algn="l" eaLnBrk="0" hangingPunct="0">
              <a:spcBef>
                <a:spcPct val="20000"/>
              </a:spcBef>
              <a:buClr>
                <a:srgbClr val="FF9933"/>
              </a:buClr>
              <a:buFont typeface="Wingdings" panose="05000000000000000000" pitchFamily="2" charset="2"/>
              <a:buChar char="§"/>
              <a:defRPr sz="1400">
                <a:solidFill>
                  <a:schemeClr val="tx1"/>
                </a:solidFill>
                <a:latin typeface="Arial" panose="020B0604020202020204" pitchFamily="34" charset="0"/>
              </a:defRPr>
            </a:lvl3pPr>
            <a:lvl4pPr marL="1600200" indent="-228600" algn="l" eaLnBrk="0" hangingPunct="0">
              <a:spcBef>
                <a:spcPct val="20000"/>
              </a:spcBef>
              <a:defRPr>
                <a:solidFill>
                  <a:schemeClr val="tx1"/>
                </a:solidFill>
                <a:latin typeface="Arial" panose="020B0604020202020204" pitchFamily="34" charset="0"/>
              </a:defRPr>
            </a:lvl4pPr>
            <a:lvl5pPr marL="2057400" indent="-228600" algn="l"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algn="r" eaLnBrk="1" hangingPunct="1">
              <a:spcBef>
                <a:spcPct val="0"/>
              </a:spcBef>
              <a:buClrTx/>
              <a:buFontTx/>
              <a:buNone/>
            </a:pPr>
            <a:fld id="{25A0D479-4442-4DA8-ABD4-CEA9BC015533}" type="slidenum">
              <a:rPr lang="de-DE" altLang="sr-Latn-RS" sz="800" smtClean="0"/>
              <a:t>87</a:t>
            </a:fld>
            <a:endParaRPr lang="de-DE" altLang="sr-Latn-RS" sz="800" smtClean="0"/>
          </a:p>
        </p:txBody>
      </p:sp>
      <p:pic>
        <p:nvPicPr>
          <p:cNvPr id="2" name="Picture 2"/>
          <p:cNvPicPr>
            <a:picLocks noChangeAspect="1" noChangeArrowheads="1"/>
          </p:cNvPicPr>
          <p:nvPr/>
        </p:nvPicPr>
        <p:blipFill>
          <a:blip r:embed="rId2"/>
          <a:srcRect/>
          <a:stretch>
            <a:fillRect/>
          </a:stretch>
        </p:blipFill>
        <p:spPr bwMode="auto">
          <a:xfrm>
            <a:off x="188259" y="1125538"/>
            <a:ext cx="3591579"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5"/>
          <p:cNvPicPr>
            <a:picLocks noChangeAspect="1" noChangeArrowheads="1"/>
          </p:cNvPicPr>
          <p:nvPr/>
        </p:nvPicPr>
        <p:blipFill>
          <a:blip r:embed="rId3"/>
          <a:srcRect/>
          <a:stretch>
            <a:fillRect/>
          </a:stretch>
        </p:blipFill>
        <p:spPr bwMode="auto">
          <a:xfrm>
            <a:off x="200959" y="2028827"/>
            <a:ext cx="3591579" cy="76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4"/>
          <a:srcRect/>
          <a:stretch>
            <a:fillRect/>
          </a:stretch>
        </p:blipFill>
        <p:spPr bwMode="auto">
          <a:xfrm>
            <a:off x="206677" y="2843215"/>
            <a:ext cx="3579512"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3" name="Picture 7"/>
          <p:cNvPicPr>
            <a:picLocks noChangeAspect="1" noChangeArrowheads="1"/>
          </p:cNvPicPr>
          <p:nvPr/>
        </p:nvPicPr>
        <p:blipFill>
          <a:blip r:embed="rId5"/>
          <a:srcRect/>
          <a:stretch>
            <a:fillRect/>
          </a:stretch>
        </p:blipFill>
        <p:spPr bwMode="auto">
          <a:xfrm>
            <a:off x="4216908" y="639763"/>
            <a:ext cx="4638168"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4" name="Picture 8"/>
          <p:cNvPicPr>
            <a:picLocks noChangeAspect="1" noChangeArrowheads="1"/>
          </p:cNvPicPr>
          <p:nvPr/>
        </p:nvPicPr>
        <p:blipFill>
          <a:blip r:embed="rId6"/>
          <a:srcRect/>
          <a:stretch>
            <a:fillRect/>
          </a:stretch>
        </p:blipFill>
        <p:spPr bwMode="auto">
          <a:xfrm>
            <a:off x="4211638" y="1611313"/>
            <a:ext cx="4530726"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5" name="Picture 9"/>
          <p:cNvPicPr>
            <a:picLocks noChangeAspect="1" noChangeArrowheads="1"/>
          </p:cNvPicPr>
          <p:nvPr/>
        </p:nvPicPr>
        <p:blipFill>
          <a:blip r:embed="rId7"/>
          <a:srcRect/>
          <a:stretch>
            <a:fillRect/>
          </a:stretch>
        </p:blipFill>
        <p:spPr bwMode="auto">
          <a:xfrm>
            <a:off x="4280592" y="2963865"/>
            <a:ext cx="4350647"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53" name="Picture 2"/>
          <p:cNvPicPr>
            <a:picLocks noChangeAspect="1" noChangeArrowheads="1"/>
          </p:cNvPicPr>
          <p:nvPr/>
        </p:nvPicPr>
        <p:blipFill>
          <a:blip r:embed="rId8" cstate="screen"/>
          <a:srcRect/>
          <a:stretch>
            <a:fillRect/>
          </a:stretch>
        </p:blipFill>
        <p:spPr bwMode="auto">
          <a:xfrm>
            <a:off x="1619250" y="3617913"/>
            <a:ext cx="5399088"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19250" y="5373688"/>
            <a:ext cx="1512888" cy="215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hr-HR"/>
          </a:p>
        </p:txBody>
      </p:sp>
      <p:sp>
        <p:nvSpPr>
          <p:cNvPr id="7" name="Rectangle 6"/>
          <p:cNvSpPr/>
          <p:nvPr/>
        </p:nvSpPr>
        <p:spPr>
          <a:xfrm>
            <a:off x="1619251" y="6165850"/>
            <a:ext cx="5184775" cy="287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hr-HR"/>
          </a:p>
        </p:txBody>
      </p:sp>
      <p:sp>
        <p:nvSpPr>
          <p:cNvPr id="15" name="Title 1"/>
          <p:cNvSpPr>
            <a:spLocks noGrp="1"/>
          </p:cNvSpPr>
          <p:nvPr>
            <p:ph type="title"/>
          </p:nvPr>
        </p:nvSpPr>
        <p:spPr>
          <a:xfrm>
            <a:off x="0" y="0"/>
            <a:ext cx="9144000" cy="384175"/>
          </a:xfrm>
        </p:spPr>
        <p:txBody>
          <a:bodyPr/>
          <a:lstStyle/>
          <a:p>
            <a:pPr eaLnBrk="1" hangingPunct="1"/>
            <a:r>
              <a:rPr lang="hr-HR" altLang="sr-Latn-RS" sz="2800" b="1" dirty="0" smtClean="0">
                <a:solidFill>
                  <a:srgbClr val="0070C0"/>
                </a:solidFill>
              </a:rPr>
              <a:t>ZAŠTITA OD POŽARA – „SIGURNOST U SLUČAJU POŽARA”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0903"/>
                                        </p:tgtEl>
                                        <p:attrNameLst>
                                          <p:attrName>style.visibility</p:attrName>
                                        </p:attrNameLst>
                                      </p:cBhvr>
                                      <p:to>
                                        <p:strVal val="visible"/>
                                      </p:to>
                                    </p:set>
                                    <p:anim calcmode="lin" valueType="num">
                                      <p:cBhvr>
                                        <p:cTn id="28" dur="500" fill="hold"/>
                                        <p:tgtEl>
                                          <p:spTgt spid="80903"/>
                                        </p:tgtEl>
                                        <p:attrNameLst>
                                          <p:attrName>ppt_w</p:attrName>
                                        </p:attrNameLst>
                                      </p:cBhvr>
                                      <p:tavLst>
                                        <p:tav tm="0">
                                          <p:val>
                                            <p:fltVal val="0"/>
                                          </p:val>
                                        </p:tav>
                                        <p:tav tm="100000">
                                          <p:val>
                                            <p:strVal val="#ppt_w"/>
                                          </p:val>
                                        </p:tav>
                                      </p:tavLst>
                                    </p:anim>
                                    <p:anim calcmode="lin" valueType="num">
                                      <p:cBhvr>
                                        <p:cTn id="29" dur="500" fill="hold"/>
                                        <p:tgtEl>
                                          <p:spTgt spid="80903"/>
                                        </p:tgtEl>
                                        <p:attrNameLst>
                                          <p:attrName>ppt_h</p:attrName>
                                        </p:attrNameLst>
                                      </p:cBhvr>
                                      <p:tavLst>
                                        <p:tav tm="0">
                                          <p:val>
                                            <p:fltVal val="0"/>
                                          </p:val>
                                        </p:tav>
                                        <p:tav tm="100000">
                                          <p:val>
                                            <p:strVal val="#ppt_h"/>
                                          </p:val>
                                        </p:tav>
                                      </p:tavLst>
                                    </p:anim>
                                    <p:animEffect transition="in" filter="fade">
                                      <p:cBhvr>
                                        <p:cTn id="30" dur="500"/>
                                        <p:tgtEl>
                                          <p:spTgt spid="8090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0904"/>
                                        </p:tgtEl>
                                        <p:attrNameLst>
                                          <p:attrName>style.visibility</p:attrName>
                                        </p:attrNameLst>
                                      </p:cBhvr>
                                      <p:to>
                                        <p:strVal val="visible"/>
                                      </p:to>
                                    </p:set>
                                    <p:anim calcmode="lin" valueType="num">
                                      <p:cBhvr>
                                        <p:cTn id="35" dur="500" fill="hold"/>
                                        <p:tgtEl>
                                          <p:spTgt spid="80904"/>
                                        </p:tgtEl>
                                        <p:attrNameLst>
                                          <p:attrName>ppt_w</p:attrName>
                                        </p:attrNameLst>
                                      </p:cBhvr>
                                      <p:tavLst>
                                        <p:tav tm="0">
                                          <p:val>
                                            <p:fltVal val="0"/>
                                          </p:val>
                                        </p:tav>
                                        <p:tav tm="100000">
                                          <p:val>
                                            <p:strVal val="#ppt_w"/>
                                          </p:val>
                                        </p:tav>
                                      </p:tavLst>
                                    </p:anim>
                                    <p:anim calcmode="lin" valueType="num">
                                      <p:cBhvr>
                                        <p:cTn id="36" dur="500" fill="hold"/>
                                        <p:tgtEl>
                                          <p:spTgt spid="80904"/>
                                        </p:tgtEl>
                                        <p:attrNameLst>
                                          <p:attrName>ppt_h</p:attrName>
                                        </p:attrNameLst>
                                      </p:cBhvr>
                                      <p:tavLst>
                                        <p:tav tm="0">
                                          <p:val>
                                            <p:fltVal val="0"/>
                                          </p:val>
                                        </p:tav>
                                        <p:tav tm="100000">
                                          <p:val>
                                            <p:strVal val="#ppt_h"/>
                                          </p:val>
                                        </p:tav>
                                      </p:tavLst>
                                    </p:anim>
                                    <p:animEffect transition="in" filter="fade">
                                      <p:cBhvr>
                                        <p:cTn id="37" dur="500"/>
                                        <p:tgtEl>
                                          <p:spTgt spid="8090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0905"/>
                                        </p:tgtEl>
                                        <p:attrNameLst>
                                          <p:attrName>style.visibility</p:attrName>
                                        </p:attrNameLst>
                                      </p:cBhvr>
                                      <p:to>
                                        <p:strVal val="visible"/>
                                      </p:to>
                                    </p:set>
                                    <p:anim calcmode="lin" valueType="num">
                                      <p:cBhvr>
                                        <p:cTn id="42" dur="500" fill="hold"/>
                                        <p:tgtEl>
                                          <p:spTgt spid="80905"/>
                                        </p:tgtEl>
                                        <p:attrNameLst>
                                          <p:attrName>ppt_w</p:attrName>
                                        </p:attrNameLst>
                                      </p:cBhvr>
                                      <p:tavLst>
                                        <p:tav tm="0">
                                          <p:val>
                                            <p:fltVal val="0"/>
                                          </p:val>
                                        </p:tav>
                                        <p:tav tm="100000">
                                          <p:val>
                                            <p:strVal val="#ppt_w"/>
                                          </p:val>
                                        </p:tav>
                                      </p:tavLst>
                                    </p:anim>
                                    <p:anim calcmode="lin" valueType="num">
                                      <p:cBhvr>
                                        <p:cTn id="43" dur="500" fill="hold"/>
                                        <p:tgtEl>
                                          <p:spTgt spid="80905"/>
                                        </p:tgtEl>
                                        <p:attrNameLst>
                                          <p:attrName>ppt_h</p:attrName>
                                        </p:attrNameLst>
                                      </p:cBhvr>
                                      <p:tavLst>
                                        <p:tav tm="0">
                                          <p:val>
                                            <p:fltVal val="0"/>
                                          </p:val>
                                        </p:tav>
                                        <p:tav tm="100000">
                                          <p:val>
                                            <p:strVal val="#ppt_h"/>
                                          </p:val>
                                        </p:tav>
                                      </p:tavLst>
                                    </p:anim>
                                    <p:animEffect transition="in" filter="fade">
                                      <p:cBhvr>
                                        <p:cTn id="44" dur="500"/>
                                        <p:tgtEl>
                                          <p:spTgt spid="80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txBox="1"/>
          <p:nvPr/>
        </p:nvSpPr>
        <p:spPr>
          <a:xfrm>
            <a:off x="1259632" y="-6052"/>
            <a:ext cx="8242837"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KOSI krovovi</a:t>
            </a:r>
            <a:endParaRPr lang="en-US" sz="3200" dirty="0" smtClean="0">
              <a:solidFill>
                <a:srgbClr val="0088CE"/>
              </a:solidFill>
            </a:endParaRPr>
          </a:p>
        </p:txBody>
      </p:sp>
      <p:pic>
        <p:nvPicPr>
          <p:cNvPr id="10" name="Picture 2"/>
          <p:cNvPicPr>
            <a:picLocks noChangeAspect="1" noChangeArrowheads="1"/>
          </p:cNvPicPr>
          <p:nvPr/>
        </p:nvPicPr>
        <p:blipFill>
          <a:blip r:embed="rId4"/>
          <a:srcRect/>
          <a:stretch>
            <a:fillRect/>
          </a:stretch>
        </p:blipFill>
        <p:spPr bwMode="auto">
          <a:xfrm>
            <a:off x="179512" y="1524297"/>
            <a:ext cx="4597004"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5"/>
          <a:srcRect/>
          <a:stretch>
            <a:fillRect/>
          </a:stretch>
        </p:blipFill>
        <p:spPr bwMode="auto">
          <a:xfrm>
            <a:off x="3838442" y="3212976"/>
            <a:ext cx="5305558"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347283" cy="14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txBox="1"/>
          <p:nvPr/>
        </p:nvSpPr>
        <p:spPr>
          <a:xfrm>
            <a:off x="1259632" y="-6052"/>
            <a:ext cx="8242837"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KOSI krovovi</a:t>
            </a:r>
            <a:endParaRPr lang="en-US" sz="3200" dirty="0" smtClean="0">
              <a:solidFill>
                <a:srgbClr val="0088CE"/>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47283" cy="14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16"/>
          <p:cNvPicPr>
            <a:picLocks noChangeAspect="1" noChangeArrowheads="1"/>
          </p:cNvPicPr>
          <p:nvPr/>
        </p:nvPicPr>
        <p:blipFill>
          <a:blip r:embed="rId5" cstate="email"/>
          <a:srcRect/>
          <a:stretch>
            <a:fillRect/>
          </a:stretch>
        </p:blipFill>
        <p:spPr bwMode="auto">
          <a:xfrm>
            <a:off x="0" y="1412900"/>
            <a:ext cx="4680520" cy="247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Bild15 Kopie"/>
          <p:cNvPicPr>
            <a:picLocks noChangeAspect="1" noChangeArrowheads="1"/>
          </p:cNvPicPr>
          <p:nvPr/>
        </p:nvPicPr>
        <p:blipFill>
          <a:blip r:embed="rId6"/>
          <a:srcRect/>
          <a:stretch>
            <a:fillRect/>
          </a:stretch>
        </p:blipFill>
        <p:spPr bwMode="auto">
          <a:xfrm>
            <a:off x="4355976" y="3356992"/>
            <a:ext cx="4463480" cy="264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novaks.GROUP\Desktop\kosi krov\HPIM1468.JPG"/>
          <p:cNvPicPr>
            <a:picLocks noChangeAspect="1" noChangeArrowheads="1"/>
          </p:cNvPicPr>
          <p:nvPr/>
        </p:nvPicPr>
        <p:blipFill>
          <a:blip r:embed="rId7" cstate="email"/>
          <a:srcRect/>
          <a:stretch>
            <a:fillRect/>
          </a:stretch>
        </p:blipFill>
        <p:spPr bwMode="auto">
          <a:xfrm>
            <a:off x="1124118" y="4437112"/>
            <a:ext cx="2432283" cy="16896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euzelle_07b_kl"/>
          <p:cNvPicPr>
            <a:picLocks noChangeAspect="1" noChangeArrowheads="1"/>
          </p:cNvPicPr>
          <p:nvPr/>
        </p:nvPicPr>
        <p:blipFill>
          <a:blip r:embed="rId8"/>
          <a:srcRect/>
          <a:stretch>
            <a:fillRect/>
          </a:stretch>
        </p:blipFill>
        <p:spPr bwMode="auto">
          <a:xfrm>
            <a:off x="6012160" y="1537015"/>
            <a:ext cx="2963998" cy="181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KI LDS Universalmanschette"/>
          <p:cNvPicPr>
            <a:picLocks noChangeAspect="1" noChangeArrowheads="1"/>
          </p:cNvPicPr>
          <p:nvPr/>
        </p:nvPicPr>
        <p:blipFill>
          <a:blip r:embed="rId9"/>
          <a:srcRect/>
          <a:stretch>
            <a:fillRect/>
          </a:stretch>
        </p:blipFill>
        <p:spPr bwMode="auto">
          <a:xfrm>
            <a:off x="4540356" y="1268760"/>
            <a:ext cx="1471804" cy="126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vakS\Desktop\KI EXPERT_vizu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990" y="468000"/>
            <a:ext cx="7093393" cy="596111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p:nvPr/>
        </p:nvSpPr>
        <p:spPr>
          <a:xfrm>
            <a:off x="0" y="0"/>
            <a:ext cx="9144000"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3"/>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4"/>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200" dirty="0" smtClean="0">
                <a:solidFill>
                  <a:srgbClr val="0088CE"/>
                </a:solidFill>
              </a:rPr>
              <a:t>nZEB – konkretan primjer / KI Expert PLUS </a:t>
            </a:r>
            <a:endParaRPr lang="en-US" sz="3200" dirty="0" smtClean="0">
              <a:solidFill>
                <a:srgbClr val="0088CE"/>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txBox="1"/>
          <p:nvPr/>
        </p:nvSpPr>
        <p:spPr>
          <a:xfrm>
            <a:off x="1259632" y="-6052"/>
            <a:ext cx="8242837"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2"/>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3"/>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RAVNI krovovi</a:t>
            </a:r>
            <a:endParaRPr lang="en-US" sz="3200" dirty="0" smtClean="0">
              <a:solidFill>
                <a:srgbClr val="0088CE"/>
              </a:solidFill>
            </a:endParaRP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
            <a:ext cx="1259631" cy="115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
          <p:cNvPicPr>
            <a:picLocks noChangeAspect="1"/>
          </p:cNvPicPr>
          <p:nvPr/>
        </p:nvPicPr>
        <p:blipFill>
          <a:blip r:embed="rId5"/>
          <a:srcRect/>
          <a:stretch>
            <a:fillRect/>
          </a:stretch>
        </p:blipFill>
        <p:spPr bwMode="auto">
          <a:xfrm>
            <a:off x="4499992" y="908720"/>
            <a:ext cx="4403725"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205" y="3346604"/>
            <a:ext cx="2386853" cy="369332"/>
          </a:xfrm>
          <a:prstGeom prst="rect">
            <a:avLst/>
          </a:prstGeom>
          <a:noFill/>
        </p:spPr>
        <p:txBody>
          <a:bodyPr wrap="square" rtlCol="0">
            <a:spAutoFit/>
          </a:bodyPr>
          <a:lstStyle/>
          <a:p>
            <a:r>
              <a:rPr lang="hr-HR" dirty="0" smtClean="0">
                <a:solidFill>
                  <a:srgbClr val="FF0000"/>
                </a:solidFill>
              </a:rPr>
              <a:t>Odzračnici!</a:t>
            </a:r>
            <a:endParaRPr lang="hr-HR" dirty="0">
              <a:solidFill>
                <a:srgbClr val="FF0000"/>
              </a:solidFill>
            </a:endParaRPr>
          </a:p>
        </p:txBody>
      </p:sp>
      <p:pic>
        <p:nvPicPr>
          <p:cNvPr id="12" name="Picture 2"/>
          <p:cNvPicPr>
            <a:picLocks noChangeAspect="1" noChangeArrowheads="1"/>
          </p:cNvPicPr>
          <p:nvPr/>
        </p:nvPicPr>
        <p:blipFill>
          <a:blip r:embed="rId6" cstate="email"/>
          <a:srcRect/>
          <a:stretch>
            <a:fillRect/>
          </a:stretch>
        </p:blipFill>
        <p:spPr bwMode="auto">
          <a:xfrm>
            <a:off x="179512" y="1340768"/>
            <a:ext cx="3437930"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89" y="3715935"/>
            <a:ext cx="3959378" cy="2899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73506" y="2169459"/>
            <a:ext cx="1996889" cy="2217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12" name="Rectangle 11"/>
          <p:cNvSpPr/>
          <p:nvPr/>
        </p:nvSpPr>
        <p:spPr>
          <a:xfrm>
            <a:off x="3173506" y="3711389"/>
            <a:ext cx="1996889" cy="2217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sp>
        <p:nvSpPr>
          <p:cNvPr id="13" name="Rectangle 12"/>
          <p:cNvSpPr/>
          <p:nvPr/>
        </p:nvSpPr>
        <p:spPr>
          <a:xfrm>
            <a:off x="3287806" y="5609496"/>
            <a:ext cx="1996889" cy="2217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err="1"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53935"/>
            <a:ext cx="5467427" cy="4119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1259631" cy="115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5"/>
          <p:cNvSpPr txBox="1"/>
          <p:nvPr/>
        </p:nvSpPr>
        <p:spPr>
          <a:xfrm>
            <a:off x="1259632" y="-6052"/>
            <a:ext cx="8242837"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4"/>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5"/>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RAVNI krovovi</a:t>
            </a:r>
            <a:endParaRPr lang="en-US" sz="3200" dirty="0" smtClean="0">
              <a:solidFill>
                <a:srgbClr val="0088CE"/>
              </a:solidFill>
            </a:endParaRPr>
          </a:p>
        </p:txBody>
      </p:sp>
      <p:sp>
        <p:nvSpPr>
          <p:cNvPr id="2" name="TextBox 1"/>
          <p:cNvSpPr txBox="1"/>
          <p:nvPr/>
        </p:nvSpPr>
        <p:spPr>
          <a:xfrm>
            <a:off x="1763688" y="836712"/>
            <a:ext cx="6624736" cy="369332"/>
          </a:xfrm>
          <a:prstGeom prst="rect">
            <a:avLst/>
          </a:prstGeom>
          <a:noFill/>
        </p:spPr>
        <p:txBody>
          <a:bodyPr wrap="square" rtlCol="0">
            <a:spAutoFit/>
          </a:bodyPr>
          <a:lstStyle/>
          <a:p>
            <a:r>
              <a:rPr lang="hr-HR" dirty="0" smtClean="0">
                <a:solidFill>
                  <a:srgbClr val="0070C0"/>
                </a:solidFill>
              </a:rPr>
              <a:t>Paziti na izbor vrste izolacije!</a:t>
            </a:r>
            <a:endParaRPr lang="hr-HR" dirty="0">
              <a:solidFill>
                <a:srgbClr val="0070C0"/>
              </a:solidFill>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0631" y="3965472"/>
            <a:ext cx="4803369" cy="289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r>
              <a:rPr lang="hr-HR" altLang="sr-Latn-RS" sz="2800" b="1" dirty="0"/>
              <a:t/>
            </a:r>
            <a:br>
              <a:rPr lang="hr-HR" altLang="sr-Latn-RS" sz="2800" b="1" dirty="0"/>
            </a:br>
            <a:endParaRPr lang="hr-HR" altLang="sr-Latn-RS" sz="2800" b="1" dirty="0" smtClean="0"/>
          </a:p>
        </p:txBody>
      </p:sp>
      <p:pic>
        <p:nvPicPr>
          <p:cNvPr id="3074" name="Picture 2"/>
          <p:cNvPicPr>
            <a:picLocks noChangeAspect="1" noChangeArrowheads="1"/>
          </p:cNvPicPr>
          <p:nvPr/>
        </p:nvPicPr>
        <p:blipFill>
          <a:blip r:embed="rId3" cstate="screen"/>
          <a:srcRect/>
          <a:stretch>
            <a:fillRect/>
          </a:stretch>
        </p:blipFill>
        <p:spPr bwMode="auto">
          <a:xfrm>
            <a:off x="152701" y="943108"/>
            <a:ext cx="1979120" cy="182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screen"/>
          <a:srcRect/>
          <a:stretch>
            <a:fillRect/>
          </a:stretch>
        </p:blipFill>
        <p:spPr bwMode="auto">
          <a:xfrm>
            <a:off x="2525358" y="960065"/>
            <a:ext cx="4036247" cy="1810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srcRect/>
          <a:stretch>
            <a:fillRect/>
          </a:stretch>
        </p:blipFill>
        <p:spPr bwMode="auto">
          <a:xfrm>
            <a:off x="3549154" y="3025711"/>
            <a:ext cx="1654444" cy="3304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0">
                <a:solidFill>
                  <a:srgbClr val="FF0000"/>
                </a:solidFill>
                <a:miter lim="800000"/>
                <a:headEnd/>
                <a:tailEnd/>
              </a14:hiddenLine>
            </a:ext>
          </a:extLst>
        </p:spPr>
      </p:pic>
      <p:pic>
        <p:nvPicPr>
          <p:cNvPr id="3076" name="Picture 4"/>
          <p:cNvPicPr>
            <a:picLocks noChangeAspect="1" noChangeArrowheads="1"/>
          </p:cNvPicPr>
          <p:nvPr/>
        </p:nvPicPr>
        <p:blipFill>
          <a:blip r:embed="rId6"/>
          <a:srcRect/>
          <a:stretch>
            <a:fillRect/>
          </a:stretch>
        </p:blipFill>
        <p:spPr bwMode="auto">
          <a:xfrm>
            <a:off x="792494" y="3143559"/>
            <a:ext cx="1989783" cy="2879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srcRect/>
          <a:stretch>
            <a:fillRect/>
          </a:stretch>
        </p:blipFill>
        <p:spPr bwMode="auto">
          <a:xfrm>
            <a:off x="5483505" y="3212307"/>
            <a:ext cx="3260633" cy="293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1355464" y="1753497"/>
            <a:ext cx="1073075" cy="2796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 Placeholder 5"/>
          <p:cNvSpPr txBox="1"/>
          <p:nvPr/>
        </p:nvSpPr>
        <p:spPr>
          <a:xfrm>
            <a:off x="1331640" y="10186"/>
            <a:ext cx="8242837" cy="468000"/>
          </a:xfrm>
          <a:prstGeom prst="rect">
            <a:avLst/>
          </a:prstGeom>
        </p:spPr>
        <p:txBody>
          <a:bodyPr/>
          <a:lstStyle>
            <a:lvl1pPr marL="252095" indent="-252095" algn="l" defTabSz="914400" rtl="0" eaLnBrk="1" latinLnBrk="0" hangingPunct="1">
              <a:lnSpc>
                <a:spcPct val="95000"/>
              </a:lnSpc>
              <a:spcBef>
                <a:spcPts val="1800"/>
              </a:spcBef>
              <a:buSzPct val="75000"/>
              <a:buFontTx/>
              <a:buBlip>
                <a:blip r:embed="rId8"/>
              </a:buBlip>
              <a:defRPr sz="1800" b="1" kern="1200" cap="none" baseline="0">
                <a:solidFill>
                  <a:schemeClr val="tx1"/>
                </a:solidFill>
                <a:latin typeface="+mn-lt"/>
                <a:ea typeface="+mn-ea"/>
                <a:cs typeface="+mn-cs"/>
              </a:defRPr>
            </a:lvl1pPr>
            <a:lvl2pPr marL="431800" indent="-179705" algn="l" defTabSz="914400" rtl="0" eaLnBrk="1" latinLnBrk="0" hangingPunct="1">
              <a:lnSpc>
                <a:spcPct val="100000"/>
              </a:lnSpc>
              <a:spcBef>
                <a:spcPts val="300"/>
              </a:spcBef>
              <a:buSzPct val="75000"/>
              <a:buFontTx/>
              <a:buBlip>
                <a:blip r:embed="rId9"/>
              </a:buBlip>
              <a:defRPr sz="1600" kern="1200">
                <a:solidFill>
                  <a:schemeClr val="tx1"/>
                </a:solidFill>
                <a:latin typeface="+mn-lt"/>
                <a:ea typeface="+mn-ea"/>
                <a:cs typeface="+mn-cs"/>
              </a:defRPr>
            </a:lvl2pPr>
            <a:lvl3pPr marL="683895" indent="-179705" algn="l" defTabSz="914400" rtl="0" eaLnBrk="1" latinLnBrk="0" hangingPunct="1">
              <a:lnSpc>
                <a:spcPct val="100000"/>
              </a:lnSpc>
              <a:spcBef>
                <a:spcPts val="3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dirty="0" smtClean="0">
                <a:solidFill>
                  <a:srgbClr val="0088CE"/>
                </a:solidFill>
              </a:rPr>
              <a:t>Građevni dijelovi – vanjski zidovi-ventilirane fasade</a:t>
            </a:r>
            <a:endParaRPr lang="en-US" sz="3200" dirty="0" smtClean="0">
              <a:solidFill>
                <a:srgbClr val="0088CE"/>
              </a:solidFill>
            </a:endParaRPr>
          </a:p>
        </p:txBody>
      </p:sp>
      <p:pic>
        <p:nvPicPr>
          <p:cNvPr id="11"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 y="1"/>
            <a:ext cx="1331639" cy="1415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 calcmode="lin" valueType="num">
                                      <p:cBhvr>
                                        <p:cTn id="28" dur="500" fill="hold"/>
                                        <p:tgtEl>
                                          <p:spTgt spid="3076"/>
                                        </p:tgtEl>
                                        <p:attrNameLst>
                                          <p:attrName>ppt_w</p:attrName>
                                        </p:attrNameLst>
                                      </p:cBhvr>
                                      <p:tavLst>
                                        <p:tav tm="0">
                                          <p:val>
                                            <p:fltVal val="0"/>
                                          </p:val>
                                        </p:tav>
                                        <p:tav tm="100000">
                                          <p:val>
                                            <p:strVal val="#ppt_w"/>
                                          </p:val>
                                        </p:tav>
                                      </p:tavLst>
                                    </p:anim>
                                    <p:anim calcmode="lin" valueType="num">
                                      <p:cBhvr>
                                        <p:cTn id="29" dur="500" fill="hold"/>
                                        <p:tgtEl>
                                          <p:spTgt spid="3076"/>
                                        </p:tgtEl>
                                        <p:attrNameLst>
                                          <p:attrName>ppt_h</p:attrName>
                                        </p:attrNameLst>
                                      </p:cBhvr>
                                      <p:tavLst>
                                        <p:tav tm="0">
                                          <p:val>
                                            <p:fltVal val="0"/>
                                          </p:val>
                                        </p:tav>
                                        <p:tav tm="100000">
                                          <p:val>
                                            <p:strVal val="#ppt_h"/>
                                          </p:val>
                                        </p:tav>
                                      </p:tavLst>
                                    </p:anim>
                                    <p:animEffect transition="in" filter="fade">
                                      <p:cBhvr>
                                        <p:cTn id="30" dur="500"/>
                                        <p:tgtEl>
                                          <p:spTgt spid="3076"/>
                                        </p:tgtEl>
                                      </p:cBhvr>
                                    </p:animEffect>
                                  </p:childTnLst>
                                </p:cTn>
                              </p:par>
                              <p:par>
                                <p:cTn id="31" presetID="53" presetClass="entr" presetSubtype="16"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nodeType="withEffect">
                                  <p:stCondLst>
                                    <p:cond delay="0"/>
                                  </p:stCondLst>
                                  <p:childTnLst>
                                    <p:set>
                                      <p:cBhvr>
                                        <p:cTn id="37" dur="1" fill="hold">
                                          <p:stCondLst>
                                            <p:cond delay="0"/>
                                          </p:stCondLst>
                                        </p:cTn>
                                        <p:tgtEl>
                                          <p:spTgt spid="3077"/>
                                        </p:tgtEl>
                                        <p:attrNameLst>
                                          <p:attrName>style.visibility</p:attrName>
                                        </p:attrNameLst>
                                      </p:cBhvr>
                                      <p:to>
                                        <p:strVal val="visible"/>
                                      </p:to>
                                    </p:set>
                                    <p:anim calcmode="lin" valueType="num">
                                      <p:cBhvr>
                                        <p:cTn id="38" dur="500" fill="hold"/>
                                        <p:tgtEl>
                                          <p:spTgt spid="3077"/>
                                        </p:tgtEl>
                                        <p:attrNameLst>
                                          <p:attrName>ppt_w</p:attrName>
                                        </p:attrNameLst>
                                      </p:cBhvr>
                                      <p:tavLst>
                                        <p:tav tm="0">
                                          <p:val>
                                            <p:fltVal val="0"/>
                                          </p:val>
                                        </p:tav>
                                        <p:tav tm="100000">
                                          <p:val>
                                            <p:strVal val="#ppt_w"/>
                                          </p:val>
                                        </p:tav>
                                      </p:tavLst>
                                    </p:anim>
                                    <p:anim calcmode="lin" valueType="num">
                                      <p:cBhvr>
                                        <p:cTn id="39" dur="500" fill="hold"/>
                                        <p:tgtEl>
                                          <p:spTgt spid="3077"/>
                                        </p:tgtEl>
                                        <p:attrNameLst>
                                          <p:attrName>ppt_h</p:attrName>
                                        </p:attrNameLst>
                                      </p:cBhvr>
                                      <p:tavLst>
                                        <p:tav tm="0">
                                          <p:val>
                                            <p:fltVal val="0"/>
                                          </p:val>
                                        </p:tav>
                                        <p:tav tm="100000">
                                          <p:val>
                                            <p:strVal val="#ppt_h"/>
                                          </p:val>
                                        </p:tav>
                                      </p:tavLst>
                                    </p:anim>
                                    <p:animEffect transition="in" filter="fade">
                                      <p:cBhvr>
                                        <p:cTn id="40"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39752" y="2420888"/>
            <a:ext cx="4098300" cy="769441"/>
          </a:xfrm>
          <a:prstGeom prst="rect">
            <a:avLst/>
          </a:prstGeom>
          <a:noFill/>
        </p:spPr>
        <p:txBody>
          <a:bodyPr wrap="square" rtlCol="0">
            <a:spAutoFit/>
          </a:bodyPr>
          <a:lstStyle/>
          <a:p>
            <a:pPr algn="ctr"/>
            <a:r>
              <a:rPr lang="hr-HR" sz="4400" b="1" dirty="0" smtClean="0">
                <a:solidFill>
                  <a:srgbClr val="0088CE"/>
                </a:solidFill>
              </a:rPr>
              <a:t>HVALA!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4011</Words>
  <Application>Microsoft Office PowerPoint</Application>
  <PresentationFormat>On-screen Show (4:3)</PresentationFormat>
  <Paragraphs>617</Paragraphs>
  <Slides>93</Slides>
  <Notes>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93</vt:i4>
      </vt:variant>
    </vt:vector>
  </HeadingPairs>
  <TitlesOfParts>
    <vt:vector size="96" baseType="lpstr">
      <vt:lpstr>Office Theme</vt:lpstr>
      <vt:lpstr>Bitmap Image</vt:lpstr>
      <vt:lpstr>Equation</vt:lpstr>
      <vt:lpstr>Primjena softvera prilikom proračuna određenih vrsta zgrada javne namjene (nZEB) – bitni detalji za proračun, projektiranje, nadzor i energetsko certificiranje zgrada gotovo nulte energije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Hygrothermal performance of building constructions</vt:lpstr>
      <vt:lpstr>Hygrothermal performance of building constructions</vt:lpstr>
      <vt:lpstr>Thermal transmittances</vt:lpstr>
      <vt:lpstr>Thermal transmittances</vt:lpstr>
      <vt:lpstr>Thermal transmittances</vt:lpstr>
      <vt:lpstr>Linear thermal and moisture transmittances</vt:lpstr>
      <vt:lpstr>Linear thermal and moisture transmittances</vt:lpstr>
      <vt:lpstr>Effective water vapor diffusion resistance factor</vt:lpstr>
      <vt:lpstr>Zaključak ovog ispitivanja</vt:lpstr>
      <vt:lpstr>PowerPoint Presentation</vt:lpstr>
      <vt:lpstr>PowerPoint Presentation</vt:lpstr>
      <vt:lpstr>ZAŠTITA OD POŽARA – „SIGURNOST U SLUČAJU POŽARA”</vt:lpstr>
      <vt:lpstr>PowerPoint Presentation</vt:lpstr>
      <vt:lpstr>PowerPoint Presentation</vt:lpstr>
      <vt:lpstr>Klasifikacija građevnih proizvoda s obzirom na reakciju na požar  - razredi reakcije na požar</vt:lpstr>
      <vt:lpstr>ZAŠTITA OD POŽARA – „SIGURNOST U SLUČAJU POŽARA”</vt:lpstr>
      <vt:lpstr>ZAŠTITA OD POŽARA – „SIGURNOST U SLUČAJU POŽARA”</vt:lpstr>
      <vt:lpstr>ZAŠTITA OD POŽARA – „SIGURNOST U SLUČAJU POŽARA”</vt:lpstr>
      <vt:lpstr>ZAŠTITA OD POŽARA – „SIGURNOST U SLUČAJU POŽARA”</vt:lpstr>
      <vt:lpstr>ZAŠTITA OD POŽARA – „SIGURNOST U SLUČAJU POŽARA”</vt:lpstr>
      <vt:lpstr>ZAŠTITA OD POŽARA – „SIGURNOST U SLUČAJU POŽARA”</vt:lpstr>
      <vt:lpstr>PowerPoint Presentation</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Berislav Rupčić</dc:creator>
  <cp:lastModifiedBy>NovakS</cp:lastModifiedBy>
  <cp:revision>87</cp:revision>
  <dcterms:created xsi:type="dcterms:W3CDTF">2010-03-22T21:50:00Z</dcterms:created>
  <dcterms:modified xsi:type="dcterms:W3CDTF">2019-06-14T18:05:04Z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2057-10.2.0.7646</vt:lpwstr>
  </property>
</Properties>
</file>