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diagrams/drawing3.xml" ContentType="application/vnd.ms-office.drawingml.diagramDrawing+xml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diagrams/quickStyle3.xml" ContentType="application/vnd.openxmlformats-officedocument.drawingml.diagramStyl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Default Extension="emf" ContentType="image/x-emf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layout2.xml" ContentType="application/vnd.openxmlformats-officedocument.drawingml.diagramLayout+xml"/>
  <Override PartName="/ppt/slides/slide89.xml" ContentType="application/vnd.openxmlformats-officedocument.presentationml.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layout3.xml" ContentType="application/vnd.openxmlformats-officedocument.drawingml.diagramLayout+xml"/>
  <Override PartName="/ppt/notesSlides/notesSlide50.xml" ContentType="application/vnd.openxmlformats-officedocument.presentationml.notesSlide+xml"/>
  <Override PartName="/ppt/diagrams/data4.xml" ContentType="application/vnd.openxmlformats-officedocument.drawingml.diagramData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notesSlides/notesSlide5.xml" ContentType="application/vnd.openxmlformats-officedocument.presentationml.notesSlide+xml"/>
  <Override PartName="/ppt/diagrams/drawing5.xml" ContentType="application/vnd.ms-office.drawingml.diagramDrawing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notesSlides/notesSlide59.xml" ContentType="application/vnd.openxmlformats-officedocument.presentationml.notesSlide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notesSlides/notesSlide19.xml" ContentType="application/vnd.openxmlformats-officedocument.presentationml.notesSlide+xml"/>
  <Override PartName="/ppt/diagrams/drawing1.xml" ContentType="application/vnd.ms-office.drawingml.diagramDrawing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diagrams/quickStyle1.xml" ContentType="application/vnd.openxmlformats-officedocument.drawingml.diagramStyl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diagrams/layout4.xml" ContentType="application/vnd.openxmlformats-officedocument.drawingml.diagramLayout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diagrams/data5.xml" ContentType="application/vnd.openxmlformats-officedocument.drawingml.diagramData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diagrams/drawing2.xml" ContentType="application/vnd.ms-office.drawingml.diagramDrawing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diagrams/quickStyle2.xml" ContentType="application/vnd.openxmlformats-officedocument.drawingml.diagramStyle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diagrams/layout5.xml" ContentType="application/vnd.openxmlformats-officedocument.drawingml.diagramLayout+xml"/>
  <Override PartName="/ppt/notesSlides/notesSlide1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93"/>
  </p:notesMasterIdLst>
  <p:handoutMasterIdLst>
    <p:handoutMasterId r:id="rId94"/>
  </p:handoutMasterIdLst>
  <p:sldIdLst>
    <p:sldId id="261" r:id="rId2"/>
    <p:sldId id="346" r:id="rId3"/>
    <p:sldId id="372" r:id="rId4"/>
    <p:sldId id="348" r:id="rId5"/>
    <p:sldId id="374" r:id="rId6"/>
    <p:sldId id="375" r:id="rId7"/>
    <p:sldId id="376" r:id="rId8"/>
    <p:sldId id="349" r:id="rId9"/>
    <p:sldId id="351" r:id="rId10"/>
    <p:sldId id="263" r:id="rId11"/>
    <p:sldId id="269" r:id="rId12"/>
    <p:sldId id="278" r:id="rId13"/>
    <p:sldId id="279" r:id="rId14"/>
    <p:sldId id="280" r:id="rId15"/>
    <p:sldId id="281" r:id="rId16"/>
    <p:sldId id="283" r:id="rId17"/>
    <p:sldId id="284" r:id="rId18"/>
    <p:sldId id="296" r:id="rId19"/>
    <p:sldId id="285" r:id="rId20"/>
    <p:sldId id="286" r:id="rId21"/>
    <p:sldId id="308" r:id="rId22"/>
    <p:sldId id="309" r:id="rId23"/>
    <p:sldId id="313" r:id="rId24"/>
    <p:sldId id="314" r:id="rId25"/>
    <p:sldId id="315" r:id="rId26"/>
    <p:sldId id="316" r:id="rId27"/>
    <p:sldId id="317" r:id="rId28"/>
    <p:sldId id="318" r:id="rId29"/>
    <p:sldId id="319" r:id="rId30"/>
    <p:sldId id="320" r:id="rId31"/>
    <p:sldId id="312" r:id="rId32"/>
    <p:sldId id="310" r:id="rId33"/>
    <p:sldId id="311" r:id="rId34"/>
    <p:sldId id="274" r:id="rId35"/>
    <p:sldId id="297" r:id="rId36"/>
    <p:sldId id="298" r:id="rId37"/>
    <p:sldId id="287" r:id="rId38"/>
    <p:sldId id="295" r:id="rId39"/>
    <p:sldId id="288" r:id="rId40"/>
    <p:sldId id="300" r:id="rId41"/>
    <p:sldId id="301" r:id="rId42"/>
    <p:sldId id="290" r:id="rId43"/>
    <p:sldId id="289" r:id="rId44"/>
    <p:sldId id="291" r:id="rId45"/>
    <p:sldId id="276" r:id="rId46"/>
    <p:sldId id="292" r:id="rId47"/>
    <p:sldId id="302" r:id="rId48"/>
    <p:sldId id="322" r:id="rId49"/>
    <p:sldId id="304" r:id="rId50"/>
    <p:sldId id="321" r:id="rId51"/>
    <p:sldId id="352" r:id="rId52"/>
    <p:sldId id="305" r:id="rId53"/>
    <p:sldId id="306" r:id="rId54"/>
    <p:sldId id="307" r:id="rId55"/>
    <p:sldId id="294" r:id="rId56"/>
    <p:sldId id="323" r:id="rId57"/>
    <p:sldId id="324" r:id="rId58"/>
    <p:sldId id="327" r:id="rId59"/>
    <p:sldId id="328" r:id="rId60"/>
    <p:sldId id="326" r:id="rId61"/>
    <p:sldId id="325" r:id="rId62"/>
    <p:sldId id="353" r:id="rId63"/>
    <p:sldId id="271" r:id="rId64"/>
    <p:sldId id="273" r:id="rId65"/>
    <p:sldId id="354" r:id="rId66"/>
    <p:sldId id="355" r:id="rId67"/>
    <p:sldId id="356" r:id="rId68"/>
    <p:sldId id="360" r:id="rId69"/>
    <p:sldId id="357" r:id="rId70"/>
    <p:sldId id="358" r:id="rId71"/>
    <p:sldId id="336" r:id="rId72"/>
    <p:sldId id="338" r:id="rId73"/>
    <p:sldId id="368" r:id="rId74"/>
    <p:sldId id="361" r:id="rId75"/>
    <p:sldId id="363" r:id="rId76"/>
    <p:sldId id="339" r:id="rId77"/>
    <p:sldId id="345" r:id="rId78"/>
    <p:sldId id="369" r:id="rId79"/>
    <p:sldId id="370" r:id="rId80"/>
    <p:sldId id="371" r:id="rId81"/>
    <p:sldId id="359" r:id="rId82"/>
    <p:sldId id="342" r:id="rId83"/>
    <p:sldId id="343" r:id="rId84"/>
    <p:sldId id="364" r:id="rId85"/>
    <p:sldId id="365" r:id="rId86"/>
    <p:sldId id="377" r:id="rId87"/>
    <p:sldId id="378" r:id="rId88"/>
    <p:sldId id="379" r:id="rId89"/>
    <p:sldId id="380" r:id="rId90"/>
    <p:sldId id="381" r:id="rId91"/>
    <p:sldId id="344" r:id="rId92"/>
  </p:sldIdLst>
  <p:sldSz cx="9144000" cy="6858000" type="screen4x3"/>
  <p:notesSz cx="6858000" cy="9144000"/>
  <p:defaultTextStyle>
    <a:defPPr>
      <a:defRPr lang="sr-Latn-C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14A850"/>
    <a:srgbClr val="32E67B"/>
    <a:srgbClr val="82F0AF"/>
    <a:srgbClr val="0A238C"/>
    <a:srgbClr val="0B28A1"/>
    <a:srgbClr val="0C2AAC"/>
    <a:srgbClr val="112A71"/>
    <a:srgbClr val="122E7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91" autoAdjust="0"/>
    <p:restoredTop sz="97642" autoAdjust="0"/>
  </p:normalViewPr>
  <p:slideViewPr>
    <p:cSldViewPr>
      <p:cViewPr varScale="1">
        <p:scale>
          <a:sx n="120" d="100"/>
          <a:sy n="120" d="100"/>
        </p:scale>
        <p:origin x="-112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1" d="100"/>
          <a:sy n="91" d="100"/>
        </p:scale>
        <p:origin x="3756" y="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notesMaster" Target="notesMasters/notesMaster1.xml"/><Relationship Id="rId98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485646-C697-4F35-8129-D37137D608F6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3A1538DD-7372-42D6-9DD9-12A157BFBA99}">
      <dgm:prSet phldrT="[Text]" custT="1"/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hr-HR" sz="2000" b="1" dirty="0" smtClean="0">
              <a:latin typeface="Century Gothic" panose="020B0502020202020204" pitchFamily="34" charset="0"/>
            </a:rPr>
            <a:t>PROJEKTIRANJE	</a:t>
          </a:r>
          <a:endParaRPr lang="hr-HR" sz="2000" b="1" dirty="0">
            <a:latin typeface="Century Gothic" panose="020B0502020202020204" pitchFamily="34" charset="0"/>
          </a:endParaRPr>
        </a:p>
      </dgm:t>
    </dgm:pt>
    <dgm:pt modelId="{DB1C6474-3B6E-4CE4-B4B5-17EF7D4FC59B}" type="parTrans" cxnId="{01717333-A163-4E5E-8C6C-8A489EEC5EF4}">
      <dgm:prSet/>
      <dgm:spPr/>
      <dgm:t>
        <a:bodyPr/>
        <a:lstStyle/>
        <a:p>
          <a:endParaRPr lang="hr-HR" sz="2000" b="1">
            <a:latin typeface="Century Gothic" panose="020B0502020202020204" pitchFamily="34" charset="0"/>
          </a:endParaRPr>
        </a:p>
      </dgm:t>
    </dgm:pt>
    <dgm:pt modelId="{0D497F56-F550-4EAC-B9B8-676BEC86EC8C}" type="sibTrans" cxnId="{01717333-A163-4E5E-8C6C-8A489EEC5EF4}">
      <dgm:prSet/>
      <dgm:spPr/>
      <dgm:t>
        <a:bodyPr/>
        <a:lstStyle/>
        <a:p>
          <a:endParaRPr lang="hr-HR" sz="2000" b="1">
            <a:latin typeface="Century Gothic" panose="020B0502020202020204" pitchFamily="34" charset="0"/>
          </a:endParaRPr>
        </a:p>
      </dgm:t>
    </dgm:pt>
    <dgm:pt modelId="{97094EB2-5AB7-4806-BBAC-822597ABE431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hr-HR" b="1" dirty="0" smtClean="0">
              <a:latin typeface="Century Gothic" panose="020B0502020202020204" pitchFamily="34" charset="0"/>
            </a:rPr>
            <a:t>PROIZVODNJA</a:t>
          </a:r>
          <a:endParaRPr lang="hr-HR" b="1" dirty="0">
            <a:latin typeface="Century Gothic" panose="020B0502020202020204" pitchFamily="34" charset="0"/>
          </a:endParaRPr>
        </a:p>
      </dgm:t>
    </dgm:pt>
    <dgm:pt modelId="{0BC44A6D-F99E-4038-A46C-1F694BE15375}" type="parTrans" cxnId="{7790DEC9-10E2-40FA-AE61-2CBC02F83529}">
      <dgm:prSet/>
      <dgm:spPr/>
      <dgm:t>
        <a:bodyPr/>
        <a:lstStyle/>
        <a:p>
          <a:endParaRPr lang="hr-HR"/>
        </a:p>
      </dgm:t>
    </dgm:pt>
    <dgm:pt modelId="{B3244E57-255F-4EA3-94D6-926FC2448439}" type="sibTrans" cxnId="{7790DEC9-10E2-40FA-AE61-2CBC02F83529}">
      <dgm:prSet/>
      <dgm:spPr/>
      <dgm:t>
        <a:bodyPr/>
        <a:lstStyle/>
        <a:p>
          <a:endParaRPr lang="hr-HR"/>
        </a:p>
      </dgm:t>
    </dgm:pt>
    <dgm:pt modelId="{E6BB9205-A6DC-4475-A2DF-68F43BFA9F7F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hr-HR" b="1" dirty="0" smtClean="0">
              <a:latin typeface="Century Gothic" panose="020B0502020202020204" pitchFamily="34" charset="0"/>
            </a:rPr>
            <a:t>UGRADNJA</a:t>
          </a:r>
          <a:endParaRPr lang="hr-HR" b="1" dirty="0">
            <a:latin typeface="Century Gothic" panose="020B0502020202020204" pitchFamily="34" charset="0"/>
          </a:endParaRPr>
        </a:p>
      </dgm:t>
    </dgm:pt>
    <dgm:pt modelId="{0FF9B606-B9B4-4494-8CC2-C920FC90E7E3}" type="parTrans" cxnId="{9B6B3F08-4AD6-44B9-A982-6E230A1CD59C}">
      <dgm:prSet/>
      <dgm:spPr/>
      <dgm:t>
        <a:bodyPr/>
        <a:lstStyle/>
        <a:p>
          <a:endParaRPr lang="hr-HR"/>
        </a:p>
      </dgm:t>
    </dgm:pt>
    <dgm:pt modelId="{DA9365E9-9BFB-4D15-883D-CDFD0995866E}" type="sibTrans" cxnId="{9B6B3F08-4AD6-44B9-A982-6E230A1CD59C}">
      <dgm:prSet/>
      <dgm:spPr/>
      <dgm:t>
        <a:bodyPr/>
        <a:lstStyle/>
        <a:p>
          <a:endParaRPr lang="hr-HR"/>
        </a:p>
      </dgm:t>
    </dgm:pt>
    <dgm:pt modelId="{7FE045AB-8CDD-41FE-941C-A33CAA1BB8DB}" type="pres">
      <dgm:prSet presAssocID="{B9485646-C697-4F35-8129-D37137D608F6}" presName="Name0" presStyleCnt="0">
        <dgm:presLayoutVars>
          <dgm:dir/>
          <dgm:resizeHandles val="exact"/>
        </dgm:presLayoutVars>
      </dgm:prSet>
      <dgm:spPr/>
    </dgm:pt>
    <dgm:pt modelId="{6090B717-323A-46F6-A571-09733C9498F6}" type="pres">
      <dgm:prSet presAssocID="{3A1538DD-7372-42D6-9DD9-12A157BFBA99}" presName="parTxOnly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4B27E37C-E821-469A-AF68-0DAF82F05D6B}" type="pres">
      <dgm:prSet presAssocID="{0D497F56-F550-4EAC-B9B8-676BEC86EC8C}" presName="parSpace" presStyleCnt="0"/>
      <dgm:spPr/>
    </dgm:pt>
    <dgm:pt modelId="{15B68F2B-E53B-4A30-98F0-CC0A14201D8B}" type="pres">
      <dgm:prSet presAssocID="{97094EB2-5AB7-4806-BBAC-822597ABE431}" presName="parTxOnly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31D06D0D-A763-4181-AFF8-86C0BB6562F3}" type="pres">
      <dgm:prSet presAssocID="{B3244E57-255F-4EA3-94D6-926FC2448439}" presName="parSpace" presStyleCnt="0"/>
      <dgm:spPr/>
    </dgm:pt>
    <dgm:pt modelId="{F5ADF9DE-61FC-45DD-AD02-70606A23A5AB}" type="pres">
      <dgm:prSet presAssocID="{E6BB9205-A6DC-4475-A2DF-68F43BFA9F7F}" presName="parTxOnly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C82D2EE3-3DCF-4652-BDAE-79128E691948}" type="presOf" srcId="{B9485646-C697-4F35-8129-D37137D608F6}" destId="{7FE045AB-8CDD-41FE-941C-A33CAA1BB8DB}" srcOrd="0" destOrd="0" presId="urn:microsoft.com/office/officeart/2005/8/layout/hChevron3"/>
    <dgm:cxn modelId="{B2BCB714-ECF4-4ACE-8DCA-6463A73F3B1E}" type="presOf" srcId="{3A1538DD-7372-42D6-9DD9-12A157BFBA99}" destId="{6090B717-323A-46F6-A571-09733C9498F6}" srcOrd="0" destOrd="0" presId="urn:microsoft.com/office/officeart/2005/8/layout/hChevron3"/>
    <dgm:cxn modelId="{9B6B3F08-4AD6-44B9-A982-6E230A1CD59C}" srcId="{B9485646-C697-4F35-8129-D37137D608F6}" destId="{E6BB9205-A6DC-4475-A2DF-68F43BFA9F7F}" srcOrd="2" destOrd="0" parTransId="{0FF9B606-B9B4-4494-8CC2-C920FC90E7E3}" sibTransId="{DA9365E9-9BFB-4D15-883D-CDFD0995866E}"/>
    <dgm:cxn modelId="{45FA0DB7-1A27-4C17-9D33-866AF6556EBB}" type="presOf" srcId="{E6BB9205-A6DC-4475-A2DF-68F43BFA9F7F}" destId="{F5ADF9DE-61FC-45DD-AD02-70606A23A5AB}" srcOrd="0" destOrd="0" presId="urn:microsoft.com/office/officeart/2005/8/layout/hChevron3"/>
    <dgm:cxn modelId="{01717333-A163-4E5E-8C6C-8A489EEC5EF4}" srcId="{B9485646-C697-4F35-8129-D37137D608F6}" destId="{3A1538DD-7372-42D6-9DD9-12A157BFBA99}" srcOrd="0" destOrd="0" parTransId="{DB1C6474-3B6E-4CE4-B4B5-17EF7D4FC59B}" sibTransId="{0D497F56-F550-4EAC-B9B8-676BEC86EC8C}"/>
    <dgm:cxn modelId="{7790DEC9-10E2-40FA-AE61-2CBC02F83529}" srcId="{B9485646-C697-4F35-8129-D37137D608F6}" destId="{97094EB2-5AB7-4806-BBAC-822597ABE431}" srcOrd="1" destOrd="0" parTransId="{0BC44A6D-F99E-4038-A46C-1F694BE15375}" sibTransId="{B3244E57-255F-4EA3-94D6-926FC2448439}"/>
    <dgm:cxn modelId="{705AB6AB-FBEE-4A9E-A4A2-87574948C23F}" type="presOf" srcId="{97094EB2-5AB7-4806-BBAC-822597ABE431}" destId="{15B68F2B-E53B-4A30-98F0-CC0A14201D8B}" srcOrd="0" destOrd="0" presId="urn:microsoft.com/office/officeart/2005/8/layout/hChevron3"/>
    <dgm:cxn modelId="{8A6A382B-B923-49CF-AEE9-E2A743BA735F}" type="presParOf" srcId="{7FE045AB-8CDD-41FE-941C-A33CAA1BB8DB}" destId="{6090B717-323A-46F6-A571-09733C9498F6}" srcOrd="0" destOrd="0" presId="urn:microsoft.com/office/officeart/2005/8/layout/hChevron3"/>
    <dgm:cxn modelId="{A19956F9-7B95-4B25-BA63-94378BFFD8AD}" type="presParOf" srcId="{7FE045AB-8CDD-41FE-941C-A33CAA1BB8DB}" destId="{4B27E37C-E821-469A-AF68-0DAF82F05D6B}" srcOrd="1" destOrd="0" presId="urn:microsoft.com/office/officeart/2005/8/layout/hChevron3"/>
    <dgm:cxn modelId="{ABB9336F-E1AD-4898-AB79-3CCF074D12E8}" type="presParOf" srcId="{7FE045AB-8CDD-41FE-941C-A33CAA1BB8DB}" destId="{15B68F2B-E53B-4A30-98F0-CC0A14201D8B}" srcOrd="2" destOrd="0" presId="urn:microsoft.com/office/officeart/2005/8/layout/hChevron3"/>
    <dgm:cxn modelId="{C3CECCDA-FA75-4482-9C00-960B234F9357}" type="presParOf" srcId="{7FE045AB-8CDD-41FE-941C-A33CAA1BB8DB}" destId="{31D06D0D-A763-4181-AFF8-86C0BB6562F3}" srcOrd="3" destOrd="0" presId="urn:microsoft.com/office/officeart/2005/8/layout/hChevron3"/>
    <dgm:cxn modelId="{B7CAF9B5-1444-4708-99B3-18CF44F75DD9}" type="presParOf" srcId="{7FE045AB-8CDD-41FE-941C-A33CAA1BB8DB}" destId="{F5ADF9DE-61FC-45DD-AD02-70606A23A5AB}" srcOrd="4" destOrd="0" presId="urn:microsoft.com/office/officeart/2005/8/layout/hChevron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9485646-C697-4F35-8129-D37137D608F6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3A1538DD-7372-42D6-9DD9-12A157BFBA99}">
      <dgm:prSet phldrT="[Text]" custT="1"/>
      <dgm:spPr/>
      <dgm:t>
        <a:bodyPr/>
        <a:lstStyle/>
        <a:p>
          <a:r>
            <a:rPr lang="hr-HR" sz="2000" b="1" dirty="0" smtClean="0">
              <a:latin typeface="Century Gothic" panose="020B0502020202020204" pitchFamily="34" charset="0"/>
            </a:rPr>
            <a:t>PROJEKTIRANJE	</a:t>
          </a:r>
          <a:endParaRPr lang="hr-HR" sz="2000" b="1" dirty="0">
            <a:latin typeface="Century Gothic" panose="020B0502020202020204" pitchFamily="34" charset="0"/>
          </a:endParaRPr>
        </a:p>
      </dgm:t>
    </dgm:pt>
    <dgm:pt modelId="{DB1C6474-3B6E-4CE4-B4B5-17EF7D4FC59B}" type="parTrans" cxnId="{01717333-A163-4E5E-8C6C-8A489EEC5EF4}">
      <dgm:prSet/>
      <dgm:spPr/>
      <dgm:t>
        <a:bodyPr/>
        <a:lstStyle/>
        <a:p>
          <a:endParaRPr lang="hr-HR" sz="2000" b="1">
            <a:latin typeface="Century Gothic" panose="020B0502020202020204" pitchFamily="34" charset="0"/>
          </a:endParaRPr>
        </a:p>
      </dgm:t>
    </dgm:pt>
    <dgm:pt modelId="{0D497F56-F550-4EAC-B9B8-676BEC86EC8C}" type="sibTrans" cxnId="{01717333-A163-4E5E-8C6C-8A489EEC5EF4}">
      <dgm:prSet/>
      <dgm:spPr/>
      <dgm:t>
        <a:bodyPr/>
        <a:lstStyle/>
        <a:p>
          <a:endParaRPr lang="hr-HR" sz="2000" b="1">
            <a:latin typeface="Century Gothic" panose="020B0502020202020204" pitchFamily="34" charset="0"/>
          </a:endParaRPr>
        </a:p>
      </dgm:t>
    </dgm:pt>
    <dgm:pt modelId="{E6BB9205-A6DC-4475-A2DF-68F43BFA9F7F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hr-HR" b="1" dirty="0" smtClean="0">
              <a:latin typeface="Century Gothic" panose="020B0502020202020204" pitchFamily="34" charset="0"/>
            </a:rPr>
            <a:t>UGRADNJA</a:t>
          </a:r>
          <a:endParaRPr lang="hr-HR" b="1" dirty="0">
            <a:latin typeface="Century Gothic" panose="020B0502020202020204" pitchFamily="34" charset="0"/>
          </a:endParaRPr>
        </a:p>
      </dgm:t>
    </dgm:pt>
    <dgm:pt modelId="{0FF9B606-B9B4-4494-8CC2-C920FC90E7E3}" type="parTrans" cxnId="{9B6B3F08-4AD6-44B9-A982-6E230A1CD59C}">
      <dgm:prSet/>
      <dgm:spPr/>
      <dgm:t>
        <a:bodyPr/>
        <a:lstStyle/>
        <a:p>
          <a:endParaRPr lang="hr-HR"/>
        </a:p>
      </dgm:t>
    </dgm:pt>
    <dgm:pt modelId="{DA9365E9-9BFB-4D15-883D-CDFD0995866E}" type="sibTrans" cxnId="{9B6B3F08-4AD6-44B9-A982-6E230A1CD59C}">
      <dgm:prSet/>
      <dgm:spPr/>
      <dgm:t>
        <a:bodyPr/>
        <a:lstStyle/>
        <a:p>
          <a:endParaRPr lang="hr-HR"/>
        </a:p>
      </dgm:t>
    </dgm:pt>
    <dgm:pt modelId="{97094EB2-5AB7-4806-BBAC-822597ABE431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hr-HR" b="1" dirty="0" smtClean="0">
              <a:latin typeface="Century Gothic" panose="020B0502020202020204" pitchFamily="34" charset="0"/>
            </a:rPr>
            <a:t>PROIZVODNJA</a:t>
          </a:r>
          <a:endParaRPr lang="hr-HR" b="1" dirty="0">
            <a:latin typeface="Century Gothic" panose="020B0502020202020204" pitchFamily="34" charset="0"/>
          </a:endParaRPr>
        </a:p>
      </dgm:t>
    </dgm:pt>
    <dgm:pt modelId="{B3244E57-255F-4EA3-94D6-926FC2448439}" type="sibTrans" cxnId="{7790DEC9-10E2-40FA-AE61-2CBC02F83529}">
      <dgm:prSet/>
      <dgm:spPr/>
      <dgm:t>
        <a:bodyPr/>
        <a:lstStyle/>
        <a:p>
          <a:endParaRPr lang="hr-HR"/>
        </a:p>
      </dgm:t>
    </dgm:pt>
    <dgm:pt modelId="{0BC44A6D-F99E-4038-A46C-1F694BE15375}" type="parTrans" cxnId="{7790DEC9-10E2-40FA-AE61-2CBC02F83529}">
      <dgm:prSet/>
      <dgm:spPr/>
      <dgm:t>
        <a:bodyPr/>
        <a:lstStyle/>
        <a:p>
          <a:endParaRPr lang="hr-HR"/>
        </a:p>
      </dgm:t>
    </dgm:pt>
    <dgm:pt modelId="{7FE045AB-8CDD-41FE-941C-A33CAA1BB8DB}" type="pres">
      <dgm:prSet presAssocID="{B9485646-C697-4F35-8129-D37137D608F6}" presName="Name0" presStyleCnt="0">
        <dgm:presLayoutVars>
          <dgm:dir/>
          <dgm:resizeHandles val="exact"/>
        </dgm:presLayoutVars>
      </dgm:prSet>
      <dgm:spPr/>
    </dgm:pt>
    <dgm:pt modelId="{6090B717-323A-46F6-A571-09733C9498F6}" type="pres">
      <dgm:prSet presAssocID="{3A1538DD-7372-42D6-9DD9-12A157BFBA99}" presName="parTxOnly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4B27E37C-E821-469A-AF68-0DAF82F05D6B}" type="pres">
      <dgm:prSet presAssocID="{0D497F56-F550-4EAC-B9B8-676BEC86EC8C}" presName="parSpace" presStyleCnt="0"/>
      <dgm:spPr/>
    </dgm:pt>
    <dgm:pt modelId="{15B68F2B-E53B-4A30-98F0-CC0A14201D8B}" type="pres">
      <dgm:prSet presAssocID="{97094EB2-5AB7-4806-BBAC-822597ABE431}" presName="parTxOnly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31D06D0D-A763-4181-AFF8-86C0BB6562F3}" type="pres">
      <dgm:prSet presAssocID="{B3244E57-255F-4EA3-94D6-926FC2448439}" presName="parSpace" presStyleCnt="0"/>
      <dgm:spPr/>
    </dgm:pt>
    <dgm:pt modelId="{F5ADF9DE-61FC-45DD-AD02-70606A23A5AB}" type="pres">
      <dgm:prSet presAssocID="{E6BB9205-A6DC-4475-A2DF-68F43BFA9F7F}" presName="parTxOnly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0FAE89F0-A811-477E-A0C3-8D78AED35A8A}" type="presOf" srcId="{97094EB2-5AB7-4806-BBAC-822597ABE431}" destId="{15B68F2B-E53B-4A30-98F0-CC0A14201D8B}" srcOrd="0" destOrd="0" presId="urn:microsoft.com/office/officeart/2005/8/layout/hChevron3"/>
    <dgm:cxn modelId="{7210C1F8-4A71-4A34-B1AC-6C854CBD0F72}" type="presOf" srcId="{3A1538DD-7372-42D6-9DD9-12A157BFBA99}" destId="{6090B717-323A-46F6-A571-09733C9498F6}" srcOrd="0" destOrd="0" presId="urn:microsoft.com/office/officeart/2005/8/layout/hChevron3"/>
    <dgm:cxn modelId="{DAF476EE-E4B5-4723-A05F-C22BBE2B7FD7}" type="presOf" srcId="{B9485646-C697-4F35-8129-D37137D608F6}" destId="{7FE045AB-8CDD-41FE-941C-A33CAA1BB8DB}" srcOrd="0" destOrd="0" presId="urn:microsoft.com/office/officeart/2005/8/layout/hChevron3"/>
    <dgm:cxn modelId="{D1E66D83-7AAD-47EE-83AF-140D15EB4352}" type="presOf" srcId="{E6BB9205-A6DC-4475-A2DF-68F43BFA9F7F}" destId="{F5ADF9DE-61FC-45DD-AD02-70606A23A5AB}" srcOrd="0" destOrd="0" presId="urn:microsoft.com/office/officeart/2005/8/layout/hChevron3"/>
    <dgm:cxn modelId="{9B6B3F08-4AD6-44B9-A982-6E230A1CD59C}" srcId="{B9485646-C697-4F35-8129-D37137D608F6}" destId="{E6BB9205-A6DC-4475-A2DF-68F43BFA9F7F}" srcOrd="2" destOrd="0" parTransId="{0FF9B606-B9B4-4494-8CC2-C920FC90E7E3}" sibTransId="{DA9365E9-9BFB-4D15-883D-CDFD0995866E}"/>
    <dgm:cxn modelId="{01717333-A163-4E5E-8C6C-8A489EEC5EF4}" srcId="{B9485646-C697-4F35-8129-D37137D608F6}" destId="{3A1538DD-7372-42D6-9DD9-12A157BFBA99}" srcOrd="0" destOrd="0" parTransId="{DB1C6474-3B6E-4CE4-B4B5-17EF7D4FC59B}" sibTransId="{0D497F56-F550-4EAC-B9B8-676BEC86EC8C}"/>
    <dgm:cxn modelId="{7790DEC9-10E2-40FA-AE61-2CBC02F83529}" srcId="{B9485646-C697-4F35-8129-D37137D608F6}" destId="{97094EB2-5AB7-4806-BBAC-822597ABE431}" srcOrd="1" destOrd="0" parTransId="{0BC44A6D-F99E-4038-A46C-1F694BE15375}" sibTransId="{B3244E57-255F-4EA3-94D6-926FC2448439}"/>
    <dgm:cxn modelId="{9AFF2CC6-DC77-417A-B5F1-13F81FAD67F1}" type="presParOf" srcId="{7FE045AB-8CDD-41FE-941C-A33CAA1BB8DB}" destId="{6090B717-323A-46F6-A571-09733C9498F6}" srcOrd="0" destOrd="0" presId="urn:microsoft.com/office/officeart/2005/8/layout/hChevron3"/>
    <dgm:cxn modelId="{93D35AD9-3403-4465-920B-6976DB1E2EA1}" type="presParOf" srcId="{7FE045AB-8CDD-41FE-941C-A33CAA1BB8DB}" destId="{4B27E37C-E821-469A-AF68-0DAF82F05D6B}" srcOrd="1" destOrd="0" presId="urn:microsoft.com/office/officeart/2005/8/layout/hChevron3"/>
    <dgm:cxn modelId="{47A31421-9D36-4BCD-8D6D-B8E78B68373B}" type="presParOf" srcId="{7FE045AB-8CDD-41FE-941C-A33CAA1BB8DB}" destId="{15B68F2B-E53B-4A30-98F0-CC0A14201D8B}" srcOrd="2" destOrd="0" presId="urn:microsoft.com/office/officeart/2005/8/layout/hChevron3"/>
    <dgm:cxn modelId="{ED02CD00-582F-4130-B7F0-26B779E70570}" type="presParOf" srcId="{7FE045AB-8CDD-41FE-941C-A33CAA1BB8DB}" destId="{31D06D0D-A763-4181-AFF8-86C0BB6562F3}" srcOrd="3" destOrd="0" presId="urn:microsoft.com/office/officeart/2005/8/layout/hChevron3"/>
    <dgm:cxn modelId="{B8A9A364-125E-49BF-A9D8-34C85DEFFFE8}" type="presParOf" srcId="{7FE045AB-8CDD-41FE-941C-A33CAA1BB8DB}" destId="{F5ADF9DE-61FC-45DD-AD02-70606A23A5AB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9485646-C697-4F35-8129-D37137D608F6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3A1538DD-7372-42D6-9DD9-12A157BFBA99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endParaRPr lang="hr-HR" sz="2000" b="1" dirty="0">
            <a:latin typeface="Century Gothic" panose="020B0502020202020204" pitchFamily="34" charset="0"/>
          </a:endParaRPr>
        </a:p>
      </dgm:t>
    </dgm:pt>
    <dgm:pt modelId="{DB1C6474-3B6E-4CE4-B4B5-17EF7D4FC59B}" type="parTrans" cxnId="{01717333-A163-4E5E-8C6C-8A489EEC5EF4}">
      <dgm:prSet/>
      <dgm:spPr/>
      <dgm:t>
        <a:bodyPr/>
        <a:lstStyle/>
        <a:p>
          <a:endParaRPr lang="hr-HR" sz="2000" b="1">
            <a:latin typeface="Century Gothic" panose="020B0502020202020204" pitchFamily="34" charset="0"/>
          </a:endParaRPr>
        </a:p>
      </dgm:t>
    </dgm:pt>
    <dgm:pt modelId="{0D497F56-F550-4EAC-B9B8-676BEC86EC8C}" type="sibTrans" cxnId="{01717333-A163-4E5E-8C6C-8A489EEC5EF4}">
      <dgm:prSet/>
      <dgm:spPr/>
      <dgm:t>
        <a:bodyPr/>
        <a:lstStyle/>
        <a:p>
          <a:endParaRPr lang="hr-HR" sz="2000" b="1">
            <a:latin typeface="Century Gothic" panose="020B0502020202020204" pitchFamily="34" charset="0"/>
          </a:endParaRPr>
        </a:p>
      </dgm:t>
    </dgm:pt>
    <dgm:pt modelId="{C0131FFB-2E44-4763-992E-BD2ED3BD72CB}">
      <dgm:prSet phldrT="[Text]" custT="1"/>
      <dgm:spPr/>
      <dgm:t>
        <a:bodyPr/>
        <a:lstStyle/>
        <a:p>
          <a:r>
            <a:rPr lang="hr-HR" sz="2000" b="1" dirty="0" smtClean="0">
              <a:latin typeface="Century Gothic" panose="020B0502020202020204" pitchFamily="34" charset="0"/>
            </a:rPr>
            <a:t>PROIZVODNJA</a:t>
          </a:r>
          <a:endParaRPr lang="hr-HR" sz="2000" b="1" dirty="0">
            <a:latin typeface="Century Gothic" panose="020B0502020202020204" pitchFamily="34" charset="0"/>
          </a:endParaRPr>
        </a:p>
      </dgm:t>
    </dgm:pt>
    <dgm:pt modelId="{ED5338AA-F951-4841-B093-F270C749AD5E}" type="parTrans" cxnId="{09E80991-99F9-4222-B7FA-B6E46C4163A0}">
      <dgm:prSet/>
      <dgm:spPr/>
      <dgm:t>
        <a:bodyPr/>
        <a:lstStyle/>
        <a:p>
          <a:endParaRPr lang="hr-HR" sz="2000" b="1">
            <a:latin typeface="Century Gothic" panose="020B0502020202020204" pitchFamily="34" charset="0"/>
          </a:endParaRPr>
        </a:p>
      </dgm:t>
    </dgm:pt>
    <dgm:pt modelId="{343736FC-27CB-4424-9FD1-68D16A43538C}" type="sibTrans" cxnId="{09E80991-99F9-4222-B7FA-B6E46C4163A0}">
      <dgm:prSet/>
      <dgm:spPr/>
      <dgm:t>
        <a:bodyPr/>
        <a:lstStyle/>
        <a:p>
          <a:endParaRPr lang="hr-HR" sz="2000" b="1">
            <a:latin typeface="Century Gothic" panose="020B0502020202020204" pitchFamily="34" charset="0"/>
          </a:endParaRPr>
        </a:p>
      </dgm:t>
    </dgm:pt>
    <dgm:pt modelId="{E34E3C75-0328-413E-BF4C-A98C6F19F637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endParaRPr lang="hr-HR" sz="2000" b="1" dirty="0">
            <a:latin typeface="Century Gothic" panose="020B0502020202020204" pitchFamily="34" charset="0"/>
          </a:endParaRPr>
        </a:p>
      </dgm:t>
    </dgm:pt>
    <dgm:pt modelId="{B57AA547-EDF0-4966-B434-352C7E164DB5}" type="parTrans" cxnId="{2C58CBA6-845E-46F6-B8E8-847282DB8F13}">
      <dgm:prSet/>
      <dgm:spPr/>
      <dgm:t>
        <a:bodyPr/>
        <a:lstStyle/>
        <a:p>
          <a:endParaRPr lang="hr-HR" sz="2000" b="1">
            <a:latin typeface="Century Gothic" panose="020B0502020202020204" pitchFamily="34" charset="0"/>
          </a:endParaRPr>
        </a:p>
      </dgm:t>
    </dgm:pt>
    <dgm:pt modelId="{B97F608A-D3FA-40EE-AB1C-A7360E5623F9}" type="sibTrans" cxnId="{2C58CBA6-845E-46F6-B8E8-847282DB8F13}">
      <dgm:prSet/>
      <dgm:spPr/>
      <dgm:t>
        <a:bodyPr/>
        <a:lstStyle/>
        <a:p>
          <a:endParaRPr lang="hr-HR" sz="2000" b="1">
            <a:latin typeface="Century Gothic" panose="020B0502020202020204" pitchFamily="34" charset="0"/>
          </a:endParaRPr>
        </a:p>
      </dgm:t>
    </dgm:pt>
    <dgm:pt modelId="{7FE045AB-8CDD-41FE-941C-A33CAA1BB8DB}" type="pres">
      <dgm:prSet presAssocID="{B9485646-C697-4F35-8129-D37137D608F6}" presName="Name0" presStyleCnt="0">
        <dgm:presLayoutVars>
          <dgm:dir/>
          <dgm:resizeHandles val="exact"/>
        </dgm:presLayoutVars>
      </dgm:prSet>
      <dgm:spPr/>
    </dgm:pt>
    <dgm:pt modelId="{6090B717-323A-46F6-A571-09733C9498F6}" type="pres">
      <dgm:prSet presAssocID="{3A1538DD-7372-42D6-9DD9-12A157BFBA99}" presName="parTxOnly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4B27E37C-E821-469A-AF68-0DAF82F05D6B}" type="pres">
      <dgm:prSet presAssocID="{0D497F56-F550-4EAC-B9B8-676BEC86EC8C}" presName="parSpace" presStyleCnt="0"/>
      <dgm:spPr/>
    </dgm:pt>
    <dgm:pt modelId="{1E25173D-2857-4C52-84FC-1BE611599C32}" type="pres">
      <dgm:prSet presAssocID="{C0131FFB-2E44-4763-992E-BD2ED3BD72CB}" presName="parTxOnly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00F35663-1650-4549-AF4D-086CEFB3347A}" type="pres">
      <dgm:prSet presAssocID="{343736FC-27CB-4424-9FD1-68D16A43538C}" presName="parSpace" presStyleCnt="0"/>
      <dgm:spPr/>
    </dgm:pt>
    <dgm:pt modelId="{ED037EAB-5520-4F3B-A2F9-2E378BDCCA21}" type="pres">
      <dgm:prSet presAssocID="{E34E3C75-0328-413E-BF4C-A98C6F19F637}" presName="parTxOnly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C2183001-5063-446D-8858-CFEB55AF7D4C}" type="presOf" srcId="{3A1538DD-7372-42D6-9DD9-12A157BFBA99}" destId="{6090B717-323A-46F6-A571-09733C9498F6}" srcOrd="0" destOrd="0" presId="urn:microsoft.com/office/officeart/2005/8/layout/hChevron3"/>
    <dgm:cxn modelId="{B595581F-8B6D-48AC-A26B-8FDC0E2DEDA4}" type="presOf" srcId="{B9485646-C697-4F35-8129-D37137D608F6}" destId="{7FE045AB-8CDD-41FE-941C-A33CAA1BB8DB}" srcOrd="0" destOrd="0" presId="urn:microsoft.com/office/officeart/2005/8/layout/hChevron3"/>
    <dgm:cxn modelId="{01717333-A163-4E5E-8C6C-8A489EEC5EF4}" srcId="{B9485646-C697-4F35-8129-D37137D608F6}" destId="{3A1538DD-7372-42D6-9DD9-12A157BFBA99}" srcOrd="0" destOrd="0" parTransId="{DB1C6474-3B6E-4CE4-B4B5-17EF7D4FC59B}" sibTransId="{0D497F56-F550-4EAC-B9B8-676BEC86EC8C}"/>
    <dgm:cxn modelId="{74F62D7B-15BE-415F-8E64-1F8A116B6317}" type="presOf" srcId="{C0131FFB-2E44-4763-992E-BD2ED3BD72CB}" destId="{1E25173D-2857-4C52-84FC-1BE611599C32}" srcOrd="0" destOrd="0" presId="urn:microsoft.com/office/officeart/2005/8/layout/hChevron3"/>
    <dgm:cxn modelId="{2C58CBA6-845E-46F6-B8E8-847282DB8F13}" srcId="{B9485646-C697-4F35-8129-D37137D608F6}" destId="{E34E3C75-0328-413E-BF4C-A98C6F19F637}" srcOrd="2" destOrd="0" parTransId="{B57AA547-EDF0-4966-B434-352C7E164DB5}" sibTransId="{B97F608A-D3FA-40EE-AB1C-A7360E5623F9}"/>
    <dgm:cxn modelId="{09E80991-99F9-4222-B7FA-B6E46C4163A0}" srcId="{B9485646-C697-4F35-8129-D37137D608F6}" destId="{C0131FFB-2E44-4763-992E-BD2ED3BD72CB}" srcOrd="1" destOrd="0" parTransId="{ED5338AA-F951-4841-B093-F270C749AD5E}" sibTransId="{343736FC-27CB-4424-9FD1-68D16A43538C}"/>
    <dgm:cxn modelId="{84A50BE4-90F2-4239-BA67-B41914A569D4}" type="presOf" srcId="{E34E3C75-0328-413E-BF4C-A98C6F19F637}" destId="{ED037EAB-5520-4F3B-A2F9-2E378BDCCA21}" srcOrd="0" destOrd="0" presId="urn:microsoft.com/office/officeart/2005/8/layout/hChevron3"/>
    <dgm:cxn modelId="{4564EEF8-C63E-4D20-B5E6-B6DC0530C550}" type="presParOf" srcId="{7FE045AB-8CDD-41FE-941C-A33CAA1BB8DB}" destId="{6090B717-323A-46F6-A571-09733C9498F6}" srcOrd="0" destOrd="0" presId="urn:microsoft.com/office/officeart/2005/8/layout/hChevron3"/>
    <dgm:cxn modelId="{BAAA458A-279F-4377-BEE8-302809B245E9}" type="presParOf" srcId="{7FE045AB-8CDD-41FE-941C-A33CAA1BB8DB}" destId="{4B27E37C-E821-469A-AF68-0DAF82F05D6B}" srcOrd="1" destOrd="0" presId="urn:microsoft.com/office/officeart/2005/8/layout/hChevron3"/>
    <dgm:cxn modelId="{01A5CE9F-837B-4E8E-BC15-719361F7C7B6}" type="presParOf" srcId="{7FE045AB-8CDD-41FE-941C-A33CAA1BB8DB}" destId="{1E25173D-2857-4C52-84FC-1BE611599C32}" srcOrd="2" destOrd="0" presId="urn:microsoft.com/office/officeart/2005/8/layout/hChevron3"/>
    <dgm:cxn modelId="{9F9E4A28-8E7D-405D-851B-B025E0693544}" type="presParOf" srcId="{7FE045AB-8CDD-41FE-941C-A33CAA1BB8DB}" destId="{00F35663-1650-4549-AF4D-086CEFB3347A}" srcOrd="3" destOrd="0" presId="urn:microsoft.com/office/officeart/2005/8/layout/hChevron3"/>
    <dgm:cxn modelId="{1E54F747-9BA4-493D-A905-08326362B23A}" type="presParOf" srcId="{7FE045AB-8CDD-41FE-941C-A33CAA1BB8DB}" destId="{ED037EAB-5520-4F3B-A2F9-2E378BDCCA21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9485646-C697-4F35-8129-D37137D608F6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3A1538DD-7372-42D6-9DD9-12A157BFBA99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endParaRPr lang="hr-HR" sz="2000" b="1" dirty="0">
            <a:latin typeface="Century Gothic" panose="020B0502020202020204" pitchFamily="34" charset="0"/>
          </a:endParaRPr>
        </a:p>
      </dgm:t>
    </dgm:pt>
    <dgm:pt modelId="{DB1C6474-3B6E-4CE4-B4B5-17EF7D4FC59B}" type="parTrans" cxnId="{01717333-A163-4E5E-8C6C-8A489EEC5EF4}">
      <dgm:prSet/>
      <dgm:spPr/>
      <dgm:t>
        <a:bodyPr/>
        <a:lstStyle/>
        <a:p>
          <a:endParaRPr lang="hr-HR" sz="2000" b="1">
            <a:latin typeface="Century Gothic" panose="020B0502020202020204" pitchFamily="34" charset="0"/>
          </a:endParaRPr>
        </a:p>
      </dgm:t>
    </dgm:pt>
    <dgm:pt modelId="{0D497F56-F550-4EAC-B9B8-676BEC86EC8C}" type="sibTrans" cxnId="{01717333-A163-4E5E-8C6C-8A489EEC5EF4}">
      <dgm:prSet/>
      <dgm:spPr/>
      <dgm:t>
        <a:bodyPr/>
        <a:lstStyle/>
        <a:p>
          <a:endParaRPr lang="hr-HR" sz="2000" b="1">
            <a:latin typeface="Century Gothic" panose="020B0502020202020204" pitchFamily="34" charset="0"/>
          </a:endParaRPr>
        </a:p>
      </dgm:t>
    </dgm:pt>
    <dgm:pt modelId="{C0131FFB-2E44-4763-992E-BD2ED3BD72CB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endParaRPr lang="hr-HR" sz="2000" b="1" dirty="0">
            <a:latin typeface="Century Gothic" panose="020B0502020202020204" pitchFamily="34" charset="0"/>
          </a:endParaRPr>
        </a:p>
      </dgm:t>
    </dgm:pt>
    <dgm:pt modelId="{ED5338AA-F951-4841-B093-F270C749AD5E}" type="parTrans" cxnId="{09E80991-99F9-4222-B7FA-B6E46C4163A0}">
      <dgm:prSet/>
      <dgm:spPr/>
      <dgm:t>
        <a:bodyPr/>
        <a:lstStyle/>
        <a:p>
          <a:endParaRPr lang="hr-HR" sz="2000" b="1">
            <a:latin typeface="Century Gothic" panose="020B0502020202020204" pitchFamily="34" charset="0"/>
          </a:endParaRPr>
        </a:p>
      </dgm:t>
    </dgm:pt>
    <dgm:pt modelId="{343736FC-27CB-4424-9FD1-68D16A43538C}" type="sibTrans" cxnId="{09E80991-99F9-4222-B7FA-B6E46C4163A0}">
      <dgm:prSet/>
      <dgm:spPr/>
      <dgm:t>
        <a:bodyPr/>
        <a:lstStyle/>
        <a:p>
          <a:endParaRPr lang="hr-HR" sz="2000" b="1">
            <a:latin typeface="Century Gothic" panose="020B0502020202020204" pitchFamily="34" charset="0"/>
          </a:endParaRPr>
        </a:p>
      </dgm:t>
    </dgm:pt>
    <dgm:pt modelId="{E34E3C75-0328-413E-BF4C-A98C6F19F637}">
      <dgm:prSet phldrT="[Text]" custT="1"/>
      <dgm:spPr/>
      <dgm:t>
        <a:bodyPr/>
        <a:lstStyle/>
        <a:p>
          <a:r>
            <a:rPr lang="hr-HR" sz="2000" b="1" dirty="0" smtClean="0">
              <a:latin typeface="Century Gothic" panose="020B0502020202020204" pitchFamily="34" charset="0"/>
            </a:rPr>
            <a:t>UGRADNJA</a:t>
          </a:r>
          <a:endParaRPr lang="hr-HR" sz="2000" b="1" dirty="0">
            <a:latin typeface="Century Gothic" panose="020B0502020202020204" pitchFamily="34" charset="0"/>
          </a:endParaRPr>
        </a:p>
      </dgm:t>
    </dgm:pt>
    <dgm:pt modelId="{B57AA547-EDF0-4966-B434-352C7E164DB5}" type="parTrans" cxnId="{2C58CBA6-845E-46F6-B8E8-847282DB8F13}">
      <dgm:prSet/>
      <dgm:spPr/>
      <dgm:t>
        <a:bodyPr/>
        <a:lstStyle/>
        <a:p>
          <a:endParaRPr lang="hr-HR" sz="2000" b="1">
            <a:latin typeface="Century Gothic" panose="020B0502020202020204" pitchFamily="34" charset="0"/>
          </a:endParaRPr>
        </a:p>
      </dgm:t>
    </dgm:pt>
    <dgm:pt modelId="{B97F608A-D3FA-40EE-AB1C-A7360E5623F9}" type="sibTrans" cxnId="{2C58CBA6-845E-46F6-B8E8-847282DB8F13}">
      <dgm:prSet/>
      <dgm:spPr/>
      <dgm:t>
        <a:bodyPr/>
        <a:lstStyle/>
        <a:p>
          <a:endParaRPr lang="hr-HR" sz="2000" b="1">
            <a:latin typeface="Century Gothic" panose="020B0502020202020204" pitchFamily="34" charset="0"/>
          </a:endParaRPr>
        </a:p>
      </dgm:t>
    </dgm:pt>
    <dgm:pt modelId="{7FE045AB-8CDD-41FE-941C-A33CAA1BB8DB}" type="pres">
      <dgm:prSet presAssocID="{B9485646-C697-4F35-8129-D37137D608F6}" presName="Name0" presStyleCnt="0">
        <dgm:presLayoutVars>
          <dgm:dir/>
          <dgm:resizeHandles val="exact"/>
        </dgm:presLayoutVars>
      </dgm:prSet>
      <dgm:spPr/>
    </dgm:pt>
    <dgm:pt modelId="{6090B717-323A-46F6-A571-09733C9498F6}" type="pres">
      <dgm:prSet presAssocID="{3A1538DD-7372-42D6-9DD9-12A157BFBA99}" presName="parTxOnly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4B27E37C-E821-469A-AF68-0DAF82F05D6B}" type="pres">
      <dgm:prSet presAssocID="{0D497F56-F550-4EAC-B9B8-676BEC86EC8C}" presName="parSpace" presStyleCnt="0"/>
      <dgm:spPr/>
    </dgm:pt>
    <dgm:pt modelId="{1E25173D-2857-4C52-84FC-1BE611599C32}" type="pres">
      <dgm:prSet presAssocID="{C0131FFB-2E44-4763-992E-BD2ED3BD72CB}" presName="parTxOnly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00F35663-1650-4549-AF4D-086CEFB3347A}" type="pres">
      <dgm:prSet presAssocID="{343736FC-27CB-4424-9FD1-68D16A43538C}" presName="parSpace" presStyleCnt="0"/>
      <dgm:spPr/>
    </dgm:pt>
    <dgm:pt modelId="{ED037EAB-5520-4F3B-A2F9-2E378BDCCA21}" type="pres">
      <dgm:prSet presAssocID="{E34E3C75-0328-413E-BF4C-A98C6F19F637}" presName="parTxOnly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88B154BC-D5BF-4E81-A438-D4C11F332795}" type="presOf" srcId="{3A1538DD-7372-42D6-9DD9-12A157BFBA99}" destId="{6090B717-323A-46F6-A571-09733C9498F6}" srcOrd="0" destOrd="0" presId="urn:microsoft.com/office/officeart/2005/8/layout/hChevron3"/>
    <dgm:cxn modelId="{D4092BB9-E26F-401C-8DBE-05450C6382F4}" type="presOf" srcId="{B9485646-C697-4F35-8129-D37137D608F6}" destId="{7FE045AB-8CDD-41FE-941C-A33CAA1BB8DB}" srcOrd="0" destOrd="0" presId="urn:microsoft.com/office/officeart/2005/8/layout/hChevron3"/>
    <dgm:cxn modelId="{DAA86A44-8CAA-4164-A622-D43D9D585C56}" type="presOf" srcId="{C0131FFB-2E44-4763-992E-BD2ED3BD72CB}" destId="{1E25173D-2857-4C52-84FC-1BE611599C32}" srcOrd="0" destOrd="0" presId="urn:microsoft.com/office/officeart/2005/8/layout/hChevron3"/>
    <dgm:cxn modelId="{01717333-A163-4E5E-8C6C-8A489EEC5EF4}" srcId="{B9485646-C697-4F35-8129-D37137D608F6}" destId="{3A1538DD-7372-42D6-9DD9-12A157BFBA99}" srcOrd="0" destOrd="0" parTransId="{DB1C6474-3B6E-4CE4-B4B5-17EF7D4FC59B}" sibTransId="{0D497F56-F550-4EAC-B9B8-676BEC86EC8C}"/>
    <dgm:cxn modelId="{2172E551-3244-449B-954D-6DD8584FA53F}" type="presOf" srcId="{E34E3C75-0328-413E-BF4C-A98C6F19F637}" destId="{ED037EAB-5520-4F3B-A2F9-2E378BDCCA21}" srcOrd="0" destOrd="0" presId="urn:microsoft.com/office/officeart/2005/8/layout/hChevron3"/>
    <dgm:cxn modelId="{2C58CBA6-845E-46F6-B8E8-847282DB8F13}" srcId="{B9485646-C697-4F35-8129-D37137D608F6}" destId="{E34E3C75-0328-413E-BF4C-A98C6F19F637}" srcOrd="2" destOrd="0" parTransId="{B57AA547-EDF0-4966-B434-352C7E164DB5}" sibTransId="{B97F608A-D3FA-40EE-AB1C-A7360E5623F9}"/>
    <dgm:cxn modelId="{09E80991-99F9-4222-B7FA-B6E46C4163A0}" srcId="{B9485646-C697-4F35-8129-D37137D608F6}" destId="{C0131FFB-2E44-4763-992E-BD2ED3BD72CB}" srcOrd="1" destOrd="0" parTransId="{ED5338AA-F951-4841-B093-F270C749AD5E}" sibTransId="{343736FC-27CB-4424-9FD1-68D16A43538C}"/>
    <dgm:cxn modelId="{B45EBFF3-FCBA-4D8F-A2A1-73E495B8E029}" type="presParOf" srcId="{7FE045AB-8CDD-41FE-941C-A33CAA1BB8DB}" destId="{6090B717-323A-46F6-A571-09733C9498F6}" srcOrd="0" destOrd="0" presId="urn:microsoft.com/office/officeart/2005/8/layout/hChevron3"/>
    <dgm:cxn modelId="{85BFB08D-D860-4E73-A7B7-8D0ADADD192A}" type="presParOf" srcId="{7FE045AB-8CDD-41FE-941C-A33CAA1BB8DB}" destId="{4B27E37C-E821-469A-AF68-0DAF82F05D6B}" srcOrd="1" destOrd="0" presId="urn:microsoft.com/office/officeart/2005/8/layout/hChevron3"/>
    <dgm:cxn modelId="{90B26038-5166-4867-BE2A-5DD7CC1FEDA5}" type="presParOf" srcId="{7FE045AB-8CDD-41FE-941C-A33CAA1BB8DB}" destId="{1E25173D-2857-4C52-84FC-1BE611599C32}" srcOrd="2" destOrd="0" presId="urn:microsoft.com/office/officeart/2005/8/layout/hChevron3"/>
    <dgm:cxn modelId="{2A052D36-4ADF-4EAD-87C0-FBE2E2332038}" type="presParOf" srcId="{7FE045AB-8CDD-41FE-941C-A33CAA1BB8DB}" destId="{00F35663-1650-4549-AF4D-086CEFB3347A}" srcOrd="3" destOrd="0" presId="urn:microsoft.com/office/officeart/2005/8/layout/hChevron3"/>
    <dgm:cxn modelId="{0BF8EFD4-7820-4114-9A8E-12A944AB3464}" type="presParOf" srcId="{7FE045AB-8CDD-41FE-941C-A33CAA1BB8DB}" destId="{ED037EAB-5520-4F3B-A2F9-2E378BDCCA21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9485646-C697-4F35-8129-D37137D608F6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3A1538DD-7372-42D6-9DD9-12A157BFBA99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endParaRPr lang="hr-HR" sz="2000" b="1" dirty="0">
            <a:latin typeface="Century Gothic" panose="020B0502020202020204" pitchFamily="34" charset="0"/>
          </a:endParaRPr>
        </a:p>
      </dgm:t>
    </dgm:pt>
    <dgm:pt modelId="{DB1C6474-3B6E-4CE4-B4B5-17EF7D4FC59B}" type="parTrans" cxnId="{01717333-A163-4E5E-8C6C-8A489EEC5EF4}">
      <dgm:prSet/>
      <dgm:spPr/>
      <dgm:t>
        <a:bodyPr/>
        <a:lstStyle/>
        <a:p>
          <a:endParaRPr lang="hr-HR" sz="2000" b="1">
            <a:latin typeface="Century Gothic" panose="020B0502020202020204" pitchFamily="34" charset="0"/>
          </a:endParaRPr>
        </a:p>
      </dgm:t>
    </dgm:pt>
    <dgm:pt modelId="{0D497F56-F550-4EAC-B9B8-676BEC86EC8C}" type="sibTrans" cxnId="{01717333-A163-4E5E-8C6C-8A489EEC5EF4}">
      <dgm:prSet/>
      <dgm:spPr/>
      <dgm:t>
        <a:bodyPr/>
        <a:lstStyle/>
        <a:p>
          <a:endParaRPr lang="hr-HR" sz="2000" b="1">
            <a:latin typeface="Century Gothic" panose="020B0502020202020204" pitchFamily="34" charset="0"/>
          </a:endParaRPr>
        </a:p>
      </dgm:t>
    </dgm:pt>
    <dgm:pt modelId="{C0131FFB-2E44-4763-992E-BD2ED3BD72CB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endParaRPr lang="hr-HR" sz="2000" b="1" dirty="0">
            <a:latin typeface="Century Gothic" panose="020B0502020202020204" pitchFamily="34" charset="0"/>
          </a:endParaRPr>
        </a:p>
      </dgm:t>
    </dgm:pt>
    <dgm:pt modelId="{ED5338AA-F951-4841-B093-F270C749AD5E}" type="parTrans" cxnId="{09E80991-99F9-4222-B7FA-B6E46C4163A0}">
      <dgm:prSet/>
      <dgm:spPr/>
      <dgm:t>
        <a:bodyPr/>
        <a:lstStyle/>
        <a:p>
          <a:endParaRPr lang="hr-HR" sz="2000" b="1">
            <a:latin typeface="Century Gothic" panose="020B0502020202020204" pitchFamily="34" charset="0"/>
          </a:endParaRPr>
        </a:p>
      </dgm:t>
    </dgm:pt>
    <dgm:pt modelId="{343736FC-27CB-4424-9FD1-68D16A43538C}" type="sibTrans" cxnId="{09E80991-99F9-4222-B7FA-B6E46C4163A0}">
      <dgm:prSet/>
      <dgm:spPr/>
      <dgm:t>
        <a:bodyPr/>
        <a:lstStyle/>
        <a:p>
          <a:endParaRPr lang="hr-HR" sz="2000" b="1">
            <a:latin typeface="Century Gothic" panose="020B0502020202020204" pitchFamily="34" charset="0"/>
          </a:endParaRPr>
        </a:p>
      </dgm:t>
    </dgm:pt>
    <dgm:pt modelId="{E34E3C75-0328-413E-BF4C-A98C6F19F637}">
      <dgm:prSet phldrT="[Text]" custT="1"/>
      <dgm:spPr/>
      <dgm:t>
        <a:bodyPr/>
        <a:lstStyle/>
        <a:p>
          <a:r>
            <a:rPr lang="hr-HR" sz="2000" b="1" dirty="0" smtClean="0">
              <a:latin typeface="Century Gothic" panose="020B0502020202020204" pitchFamily="34" charset="0"/>
            </a:rPr>
            <a:t>UGRADNJA</a:t>
          </a:r>
          <a:endParaRPr lang="hr-HR" sz="2000" b="1" dirty="0">
            <a:latin typeface="Century Gothic" panose="020B0502020202020204" pitchFamily="34" charset="0"/>
          </a:endParaRPr>
        </a:p>
      </dgm:t>
    </dgm:pt>
    <dgm:pt modelId="{B57AA547-EDF0-4966-B434-352C7E164DB5}" type="parTrans" cxnId="{2C58CBA6-845E-46F6-B8E8-847282DB8F13}">
      <dgm:prSet/>
      <dgm:spPr/>
      <dgm:t>
        <a:bodyPr/>
        <a:lstStyle/>
        <a:p>
          <a:endParaRPr lang="hr-HR" sz="2000" b="1">
            <a:latin typeface="Century Gothic" panose="020B0502020202020204" pitchFamily="34" charset="0"/>
          </a:endParaRPr>
        </a:p>
      </dgm:t>
    </dgm:pt>
    <dgm:pt modelId="{B97F608A-D3FA-40EE-AB1C-A7360E5623F9}" type="sibTrans" cxnId="{2C58CBA6-845E-46F6-B8E8-847282DB8F13}">
      <dgm:prSet/>
      <dgm:spPr/>
      <dgm:t>
        <a:bodyPr/>
        <a:lstStyle/>
        <a:p>
          <a:endParaRPr lang="hr-HR" sz="2000" b="1">
            <a:latin typeface="Century Gothic" panose="020B0502020202020204" pitchFamily="34" charset="0"/>
          </a:endParaRPr>
        </a:p>
      </dgm:t>
    </dgm:pt>
    <dgm:pt modelId="{7FE045AB-8CDD-41FE-941C-A33CAA1BB8DB}" type="pres">
      <dgm:prSet presAssocID="{B9485646-C697-4F35-8129-D37137D608F6}" presName="Name0" presStyleCnt="0">
        <dgm:presLayoutVars>
          <dgm:dir/>
          <dgm:resizeHandles val="exact"/>
        </dgm:presLayoutVars>
      </dgm:prSet>
      <dgm:spPr/>
    </dgm:pt>
    <dgm:pt modelId="{6090B717-323A-46F6-A571-09733C9498F6}" type="pres">
      <dgm:prSet presAssocID="{3A1538DD-7372-42D6-9DD9-12A157BFBA99}" presName="parTxOnly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4B27E37C-E821-469A-AF68-0DAF82F05D6B}" type="pres">
      <dgm:prSet presAssocID="{0D497F56-F550-4EAC-B9B8-676BEC86EC8C}" presName="parSpace" presStyleCnt="0"/>
      <dgm:spPr/>
    </dgm:pt>
    <dgm:pt modelId="{1E25173D-2857-4C52-84FC-1BE611599C32}" type="pres">
      <dgm:prSet presAssocID="{C0131FFB-2E44-4763-992E-BD2ED3BD72CB}" presName="parTxOnly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00F35663-1650-4549-AF4D-086CEFB3347A}" type="pres">
      <dgm:prSet presAssocID="{343736FC-27CB-4424-9FD1-68D16A43538C}" presName="parSpace" presStyleCnt="0"/>
      <dgm:spPr/>
    </dgm:pt>
    <dgm:pt modelId="{ED037EAB-5520-4F3B-A2F9-2E378BDCCA21}" type="pres">
      <dgm:prSet presAssocID="{E34E3C75-0328-413E-BF4C-A98C6F19F637}" presName="parTxOnly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18E61E31-BD8C-4E9A-81DD-A3CD0AEDF60C}" type="presOf" srcId="{B9485646-C697-4F35-8129-D37137D608F6}" destId="{7FE045AB-8CDD-41FE-941C-A33CAA1BB8DB}" srcOrd="0" destOrd="0" presId="urn:microsoft.com/office/officeart/2005/8/layout/hChevron3"/>
    <dgm:cxn modelId="{D3BB059B-BF80-4639-ACD6-AAEBAFE56BA2}" type="presOf" srcId="{C0131FFB-2E44-4763-992E-BD2ED3BD72CB}" destId="{1E25173D-2857-4C52-84FC-1BE611599C32}" srcOrd="0" destOrd="0" presId="urn:microsoft.com/office/officeart/2005/8/layout/hChevron3"/>
    <dgm:cxn modelId="{01717333-A163-4E5E-8C6C-8A489EEC5EF4}" srcId="{B9485646-C697-4F35-8129-D37137D608F6}" destId="{3A1538DD-7372-42D6-9DD9-12A157BFBA99}" srcOrd="0" destOrd="0" parTransId="{DB1C6474-3B6E-4CE4-B4B5-17EF7D4FC59B}" sibTransId="{0D497F56-F550-4EAC-B9B8-676BEC86EC8C}"/>
    <dgm:cxn modelId="{88677D93-2145-4E17-8804-BE26FA5512C6}" type="presOf" srcId="{E34E3C75-0328-413E-BF4C-A98C6F19F637}" destId="{ED037EAB-5520-4F3B-A2F9-2E378BDCCA21}" srcOrd="0" destOrd="0" presId="urn:microsoft.com/office/officeart/2005/8/layout/hChevron3"/>
    <dgm:cxn modelId="{2C58CBA6-845E-46F6-B8E8-847282DB8F13}" srcId="{B9485646-C697-4F35-8129-D37137D608F6}" destId="{E34E3C75-0328-413E-BF4C-A98C6F19F637}" srcOrd="2" destOrd="0" parTransId="{B57AA547-EDF0-4966-B434-352C7E164DB5}" sibTransId="{B97F608A-D3FA-40EE-AB1C-A7360E5623F9}"/>
    <dgm:cxn modelId="{09E80991-99F9-4222-B7FA-B6E46C4163A0}" srcId="{B9485646-C697-4F35-8129-D37137D608F6}" destId="{C0131FFB-2E44-4763-992E-BD2ED3BD72CB}" srcOrd="1" destOrd="0" parTransId="{ED5338AA-F951-4841-B093-F270C749AD5E}" sibTransId="{343736FC-27CB-4424-9FD1-68D16A43538C}"/>
    <dgm:cxn modelId="{1790D4CD-C57A-4B2E-BD24-0ED4175900B8}" type="presOf" srcId="{3A1538DD-7372-42D6-9DD9-12A157BFBA99}" destId="{6090B717-323A-46F6-A571-09733C9498F6}" srcOrd="0" destOrd="0" presId="urn:microsoft.com/office/officeart/2005/8/layout/hChevron3"/>
    <dgm:cxn modelId="{60DDDCEA-9527-4AAD-83BF-1B6D33994F95}" type="presParOf" srcId="{7FE045AB-8CDD-41FE-941C-A33CAA1BB8DB}" destId="{6090B717-323A-46F6-A571-09733C9498F6}" srcOrd="0" destOrd="0" presId="urn:microsoft.com/office/officeart/2005/8/layout/hChevron3"/>
    <dgm:cxn modelId="{6FC0DF7D-474C-43BF-B0AE-F3DCEF6066FB}" type="presParOf" srcId="{7FE045AB-8CDD-41FE-941C-A33CAA1BB8DB}" destId="{4B27E37C-E821-469A-AF68-0DAF82F05D6B}" srcOrd="1" destOrd="0" presId="urn:microsoft.com/office/officeart/2005/8/layout/hChevron3"/>
    <dgm:cxn modelId="{3B19BE74-E430-4C54-AA79-66014F5F816D}" type="presParOf" srcId="{7FE045AB-8CDD-41FE-941C-A33CAA1BB8DB}" destId="{1E25173D-2857-4C52-84FC-1BE611599C32}" srcOrd="2" destOrd="0" presId="urn:microsoft.com/office/officeart/2005/8/layout/hChevron3"/>
    <dgm:cxn modelId="{2B0D822E-B13E-449B-98A0-291C2988B352}" type="presParOf" srcId="{7FE045AB-8CDD-41FE-941C-A33CAA1BB8DB}" destId="{00F35663-1650-4549-AF4D-086CEFB3347A}" srcOrd="3" destOrd="0" presId="urn:microsoft.com/office/officeart/2005/8/layout/hChevron3"/>
    <dgm:cxn modelId="{C85B2C74-FFC7-4006-A35B-AF789A7DC40C}" type="presParOf" srcId="{7FE045AB-8CDD-41FE-941C-A33CAA1BB8DB}" destId="{ED037EAB-5520-4F3B-A2F9-2E378BDCCA21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090B717-323A-46F6-A571-09733C9498F6}">
      <dsp:nvSpPr>
        <dsp:cNvPr id="0" name=""/>
        <dsp:cNvSpPr/>
      </dsp:nvSpPr>
      <dsp:spPr>
        <a:xfrm>
          <a:off x="3664" y="0"/>
          <a:ext cx="3204744" cy="1032934"/>
        </a:xfrm>
        <a:prstGeom prst="homePlate">
          <a:avLst/>
        </a:prstGeom>
        <a:solidFill>
          <a:schemeClr val="accent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26670" bIns="533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b="1" kern="1200" dirty="0" smtClean="0">
              <a:latin typeface="Century Gothic" panose="020B0502020202020204" pitchFamily="34" charset="0"/>
            </a:rPr>
            <a:t>PROJEKTIRANJE	</a:t>
          </a:r>
          <a:endParaRPr lang="hr-HR" sz="2000" b="1" kern="1200" dirty="0">
            <a:latin typeface="Century Gothic" panose="020B0502020202020204" pitchFamily="34" charset="0"/>
          </a:endParaRPr>
        </a:p>
      </dsp:txBody>
      <dsp:txXfrm>
        <a:off x="3664" y="0"/>
        <a:ext cx="3204744" cy="1032934"/>
      </dsp:txXfrm>
    </dsp:sp>
    <dsp:sp modelId="{15B68F2B-E53B-4A30-98F0-CC0A14201D8B}">
      <dsp:nvSpPr>
        <dsp:cNvPr id="0" name=""/>
        <dsp:cNvSpPr/>
      </dsp:nvSpPr>
      <dsp:spPr>
        <a:xfrm>
          <a:off x="2567460" y="0"/>
          <a:ext cx="3204744" cy="1032934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012" tIns="61341" rIns="30671" bIns="61341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300" b="1" kern="1200" dirty="0" smtClean="0">
              <a:latin typeface="Century Gothic" panose="020B0502020202020204" pitchFamily="34" charset="0"/>
            </a:rPr>
            <a:t>PROIZVODNJA</a:t>
          </a:r>
          <a:endParaRPr lang="hr-HR" sz="2300" b="1" kern="1200" dirty="0">
            <a:latin typeface="Century Gothic" panose="020B0502020202020204" pitchFamily="34" charset="0"/>
          </a:endParaRPr>
        </a:p>
      </dsp:txBody>
      <dsp:txXfrm>
        <a:off x="2567460" y="0"/>
        <a:ext cx="3204744" cy="1032934"/>
      </dsp:txXfrm>
    </dsp:sp>
    <dsp:sp modelId="{F5ADF9DE-61FC-45DD-AD02-70606A23A5AB}">
      <dsp:nvSpPr>
        <dsp:cNvPr id="0" name=""/>
        <dsp:cNvSpPr/>
      </dsp:nvSpPr>
      <dsp:spPr>
        <a:xfrm>
          <a:off x="5131256" y="0"/>
          <a:ext cx="3204744" cy="1032934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012" tIns="61341" rIns="30671" bIns="61341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300" b="1" kern="1200" dirty="0" smtClean="0">
              <a:latin typeface="Century Gothic" panose="020B0502020202020204" pitchFamily="34" charset="0"/>
            </a:rPr>
            <a:t>UGRADNJA</a:t>
          </a:r>
          <a:endParaRPr lang="hr-HR" sz="2300" b="1" kern="1200" dirty="0">
            <a:latin typeface="Century Gothic" panose="020B0502020202020204" pitchFamily="34" charset="0"/>
          </a:endParaRPr>
        </a:p>
      </dsp:txBody>
      <dsp:txXfrm>
        <a:off x="5131256" y="0"/>
        <a:ext cx="3204744" cy="1032934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090B717-323A-46F6-A571-09733C9498F6}">
      <dsp:nvSpPr>
        <dsp:cNvPr id="0" name=""/>
        <dsp:cNvSpPr/>
      </dsp:nvSpPr>
      <dsp:spPr>
        <a:xfrm>
          <a:off x="3664" y="0"/>
          <a:ext cx="3204744" cy="103293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26670" bIns="533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b="1" kern="1200" dirty="0" smtClean="0">
              <a:latin typeface="Century Gothic" panose="020B0502020202020204" pitchFamily="34" charset="0"/>
            </a:rPr>
            <a:t>PROJEKTIRANJE	</a:t>
          </a:r>
          <a:endParaRPr lang="hr-HR" sz="2000" b="1" kern="1200" dirty="0">
            <a:latin typeface="Century Gothic" panose="020B0502020202020204" pitchFamily="34" charset="0"/>
          </a:endParaRPr>
        </a:p>
      </dsp:txBody>
      <dsp:txXfrm>
        <a:off x="3664" y="0"/>
        <a:ext cx="3204744" cy="1032934"/>
      </dsp:txXfrm>
    </dsp:sp>
    <dsp:sp modelId="{15B68F2B-E53B-4A30-98F0-CC0A14201D8B}">
      <dsp:nvSpPr>
        <dsp:cNvPr id="0" name=""/>
        <dsp:cNvSpPr/>
      </dsp:nvSpPr>
      <dsp:spPr>
        <a:xfrm>
          <a:off x="2567460" y="0"/>
          <a:ext cx="3204744" cy="1032934"/>
        </a:xfrm>
        <a:prstGeom prst="chevron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012" tIns="61341" rIns="30671" bIns="61341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300" b="1" kern="1200" dirty="0" smtClean="0">
              <a:latin typeface="Century Gothic" panose="020B0502020202020204" pitchFamily="34" charset="0"/>
            </a:rPr>
            <a:t>PROIZVODNJA</a:t>
          </a:r>
          <a:endParaRPr lang="hr-HR" sz="2300" b="1" kern="1200" dirty="0">
            <a:latin typeface="Century Gothic" panose="020B0502020202020204" pitchFamily="34" charset="0"/>
          </a:endParaRPr>
        </a:p>
      </dsp:txBody>
      <dsp:txXfrm>
        <a:off x="2567460" y="0"/>
        <a:ext cx="3204744" cy="1032934"/>
      </dsp:txXfrm>
    </dsp:sp>
    <dsp:sp modelId="{F5ADF9DE-61FC-45DD-AD02-70606A23A5AB}">
      <dsp:nvSpPr>
        <dsp:cNvPr id="0" name=""/>
        <dsp:cNvSpPr/>
      </dsp:nvSpPr>
      <dsp:spPr>
        <a:xfrm>
          <a:off x="5131256" y="0"/>
          <a:ext cx="3204744" cy="1032934"/>
        </a:xfrm>
        <a:prstGeom prst="chevron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012" tIns="61341" rIns="30671" bIns="61341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300" b="1" kern="1200" dirty="0" smtClean="0">
              <a:latin typeface="Century Gothic" panose="020B0502020202020204" pitchFamily="34" charset="0"/>
            </a:rPr>
            <a:t>UGRADNJA</a:t>
          </a:r>
          <a:endParaRPr lang="hr-HR" sz="2300" b="1" kern="1200" dirty="0">
            <a:latin typeface="Century Gothic" panose="020B0502020202020204" pitchFamily="34" charset="0"/>
          </a:endParaRPr>
        </a:p>
      </dsp:txBody>
      <dsp:txXfrm>
        <a:off x="5131256" y="0"/>
        <a:ext cx="3204744" cy="1032934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090B717-323A-46F6-A571-09733C9498F6}">
      <dsp:nvSpPr>
        <dsp:cNvPr id="0" name=""/>
        <dsp:cNvSpPr/>
      </dsp:nvSpPr>
      <dsp:spPr>
        <a:xfrm>
          <a:off x="3664" y="0"/>
          <a:ext cx="3204744" cy="1032934"/>
        </a:xfrm>
        <a:prstGeom prst="homePlate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26670" bIns="533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000" b="1" kern="1200" dirty="0">
            <a:latin typeface="Century Gothic" panose="020B0502020202020204" pitchFamily="34" charset="0"/>
          </a:endParaRPr>
        </a:p>
      </dsp:txBody>
      <dsp:txXfrm>
        <a:off x="3664" y="0"/>
        <a:ext cx="3204744" cy="1032934"/>
      </dsp:txXfrm>
    </dsp:sp>
    <dsp:sp modelId="{1E25173D-2857-4C52-84FC-1BE611599C32}">
      <dsp:nvSpPr>
        <dsp:cNvPr id="0" name=""/>
        <dsp:cNvSpPr/>
      </dsp:nvSpPr>
      <dsp:spPr>
        <a:xfrm>
          <a:off x="2567460" y="0"/>
          <a:ext cx="3204744" cy="103293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b="1" kern="1200" dirty="0" smtClean="0">
              <a:latin typeface="Century Gothic" panose="020B0502020202020204" pitchFamily="34" charset="0"/>
            </a:rPr>
            <a:t>PROIZVODNJA</a:t>
          </a:r>
          <a:endParaRPr lang="hr-HR" sz="2000" b="1" kern="1200" dirty="0">
            <a:latin typeface="Century Gothic" panose="020B0502020202020204" pitchFamily="34" charset="0"/>
          </a:endParaRPr>
        </a:p>
      </dsp:txBody>
      <dsp:txXfrm>
        <a:off x="2567460" y="0"/>
        <a:ext cx="3204744" cy="1032934"/>
      </dsp:txXfrm>
    </dsp:sp>
    <dsp:sp modelId="{ED037EAB-5520-4F3B-A2F9-2E378BDCCA21}">
      <dsp:nvSpPr>
        <dsp:cNvPr id="0" name=""/>
        <dsp:cNvSpPr/>
      </dsp:nvSpPr>
      <dsp:spPr>
        <a:xfrm>
          <a:off x="5131256" y="0"/>
          <a:ext cx="3204744" cy="1032934"/>
        </a:xfrm>
        <a:prstGeom prst="chevron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000" b="1" kern="1200" dirty="0">
            <a:latin typeface="Century Gothic" panose="020B0502020202020204" pitchFamily="34" charset="0"/>
          </a:endParaRPr>
        </a:p>
      </dsp:txBody>
      <dsp:txXfrm>
        <a:off x="5131256" y="0"/>
        <a:ext cx="3204744" cy="1032934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090B717-323A-46F6-A571-09733C9498F6}">
      <dsp:nvSpPr>
        <dsp:cNvPr id="0" name=""/>
        <dsp:cNvSpPr/>
      </dsp:nvSpPr>
      <dsp:spPr>
        <a:xfrm>
          <a:off x="3664" y="0"/>
          <a:ext cx="3204744" cy="1032934"/>
        </a:xfrm>
        <a:prstGeom prst="homePlate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26670" bIns="533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000" b="1" kern="1200" dirty="0">
            <a:latin typeface="Century Gothic" panose="020B0502020202020204" pitchFamily="34" charset="0"/>
          </a:endParaRPr>
        </a:p>
      </dsp:txBody>
      <dsp:txXfrm>
        <a:off x="3664" y="0"/>
        <a:ext cx="3204744" cy="1032934"/>
      </dsp:txXfrm>
    </dsp:sp>
    <dsp:sp modelId="{1E25173D-2857-4C52-84FC-1BE611599C32}">
      <dsp:nvSpPr>
        <dsp:cNvPr id="0" name=""/>
        <dsp:cNvSpPr/>
      </dsp:nvSpPr>
      <dsp:spPr>
        <a:xfrm>
          <a:off x="2567460" y="0"/>
          <a:ext cx="3204744" cy="1032934"/>
        </a:xfrm>
        <a:prstGeom prst="chevron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000" b="1" kern="1200" dirty="0">
            <a:latin typeface="Century Gothic" panose="020B0502020202020204" pitchFamily="34" charset="0"/>
          </a:endParaRPr>
        </a:p>
      </dsp:txBody>
      <dsp:txXfrm>
        <a:off x="2567460" y="0"/>
        <a:ext cx="3204744" cy="1032934"/>
      </dsp:txXfrm>
    </dsp:sp>
    <dsp:sp modelId="{ED037EAB-5520-4F3B-A2F9-2E378BDCCA21}">
      <dsp:nvSpPr>
        <dsp:cNvPr id="0" name=""/>
        <dsp:cNvSpPr/>
      </dsp:nvSpPr>
      <dsp:spPr>
        <a:xfrm>
          <a:off x="5131256" y="0"/>
          <a:ext cx="3204744" cy="103293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b="1" kern="1200" dirty="0" smtClean="0">
              <a:latin typeface="Century Gothic" panose="020B0502020202020204" pitchFamily="34" charset="0"/>
            </a:rPr>
            <a:t>UGRADNJA</a:t>
          </a:r>
          <a:endParaRPr lang="hr-HR" sz="2000" b="1" kern="1200" dirty="0">
            <a:latin typeface="Century Gothic" panose="020B0502020202020204" pitchFamily="34" charset="0"/>
          </a:endParaRPr>
        </a:p>
      </dsp:txBody>
      <dsp:txXfrm>
        <a:off x="5131256" y="0"/>
        <a:ext cx="3204744" cy="1032934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090B717-323A-46F6-A571-09733C9498F6}">
      <dsp:nvSpPr>
        <dsp:cNvPr id="0" name=""/>
        <dsp:cNvSpPr/>
      </dsp:nvSpPr>
      <dsp:spPr>
        <a:xfrm>
          <a:off x="3664" y="0"/>
          <a:ext cx="3204744" cy="1032934"/>
        </a:xfrm>
        <a:prstGeom prst="homePlate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26670" bIns="533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000" b="1" kern="1200" dirty="0">
            <a:latin typeface="Century Gothic" panose="020B0502020202020204" pitchFamily="34" charset="0"/>
          </a:endParaRPr>
        </a:p>
      </dsp:txBody>
      <dsp:txXfrm>
        <a:off x="3664" y="0"/>
        <a:ext cx="3204744" cy="1032934"/>
      </dsp:txXfrm>
    </dsp:sp>
    <dsp:sp modelId="{1E25173D-2857-4C52-84FC-1BE611599C32}">
      <dsp:nvSpPr>
        <dsp:cNvPr id="0" name=""/>
        <dsp:cNvSpPr/>
      </dsp:nvSpPr>
      <dsp:spPr>
        <a:xfrm>
          <a:off x="2567460" y="0"/>
          <a:ext cx="3204744" cy="1032934"/>
        </a:xfrm>
        <a:prstGeom prst="chevron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000" b="1" kern="1200" dirty="0">
            <a:latin typeface="Century Gothic" panose="020B0502020202020204" pitchFamily="34" charset="0"/>
          </a:endParaRPr>
        </a:p>
      </dsp:txBody>
      <dsp:txXfrm>
        <a:off x="2567460" y="0"/>
        <a:ext cx="3204744" cy="1032934"/>
      </dsp:txXfrm>
    </dsp:sp>
    <dsp:sp modelId="{ED037EAB-5520-4F3B-A2F9-2E378BDCCA21}">
      <dsp:nvSpPr>
        <dsp:cNvPr id="0" name=""/>
        <dsp:cNvSpPr/>
      </dsp:nvSpPr>
      <dsp:spPr>
        <a:xfrm>
          <a:off x="5131256" y="0"/>
          <a:ext cx="3204744" cy="103293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b="1" kern="1200" dirty="0" smtClean="0">
              <a:latin typeface="Century Gothic" panose="020B0502020202020204" pitchFamily="34" charset="0"/>
            </a:rPr>
            <a:t>UGRADNJA</a:t>
          </a:r>
          <a:endParaRPr lang="hr-HR" sz="2000" b="1" kern="1200" dirty="0">
            <a:latin typeface="Century Gothic" panose="020B0502020202020204" pitchFamily="34" charset="0"/>
          </a:endParaRPr>
        </a:p>
      </dsp:txBody>
      <dsp:txXfrm>
        <a:off x="5131256" y="0"/>
        <a:ext cx="3204744" cy="10329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B4CC671-EDDB-4CEF-B406-A152F8F02B95}" type="datetimeFigureOut">
              <a:rPr lang="sr-Latn-CS"/>
              <a:pPr>
                <a:defRPr/>
              </a:pPr>
              <a:t>8.6.2019.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0B0DFA91-BBD8-4A40-8679-52B83F5E2828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="" xmlns:p14="http://schemas.microsoft.com/office/powerpoint/2010/main" val="4073489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8F97882-A59F-479F-A386-7D5B1B513A03}" type="datetimeFigureOut">
              <a:rPr lang="sr-Latn-CS"/>
              <a:pPr>
                <a:defRPr/>
              </a:pPr>
              <a:t>8.6.2019.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r-HR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hr-H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32032C6C-E4E8-4DA8-A996-ACD8E1833339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="" xmlns:p14="http://schemas.microsoft.com/office/powerpoint/2010/main" val="39756966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altLang="sr-Latn-RS"/>
          </a:p>
        </p:txBody>
      </p:sp>
      <p:sp>
        <p:nvSpPr>
          <p:cNvPr id="61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96212A0-EF72-4E55-94C9-A86CBE6E2D52}" type="slidenum">
              <a:rPr lang="hr-HR" altLang="sr-Latn-R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311800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E892472-57FF-46EF-96C6-16E7C540B38A}" type="slidenum">
              <a:rPr lang="hr-HR" smtClean="0"/>
              <a:pPr/>
              <a:t>13</a:t>
            </a:fld>
            <a:endParaRPr lang="hr-H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70AB9D5-5C26-4988-933A-E9F835984B4C}" type="slidenum">
              <a:rPr lang="hr-HR" smtClean="0"/>
              <a:pPr/>
              <a:t>14</a:t>
            </a:fld>
            <a:endParaRPr lang="hr-H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B29D9C8-7054-4C1E-BFCA-8B99BF0B9A01}" type="slidenum">
              <a:rPr lang="hr-HR" smtClean="0"/>
              <a:pPr/>
              <a:t>15</a:t>
            </a:fld>
            <a:endParaRPr lang="hr-H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364FF6B-D585-4811-8636-28C6971C21F6}" type="slidenum">
              <a:rPr lang="hr-HR" smtClean="0"/>
              <a:pPr/>
              <a:t>16</a:t>
            </a:fld>
            <a:endParaRPr lang="hr-HR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F198ECB-2111-4A43-BD43-0B3F63C056A8}" type="slidenum">
              <a:rPr lang="hr-HR" smtClean="0"/>
              <a:pPr/>
              <a:t>17</a:t>
            </a:fld>
            <a:endParaRPr lang="hr-HR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B4B5410-6D23-49AE-B0FF-85F465B69775}" type="slidenum">
              <a:rPr lang="hr-HR" smtClean="0"/>
              <a:pPr/>
              <a:t>18</a:t>
            </a:fld>
            <a:endParaRPr lang="hr-HR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47F7D2C-0D97-4382-9784-232D358997B4}" type="slidenum">
              <a:rPr lang="hr-HR" smtClean="0"/>
              <a:pPr/>
              <a:t>19</a:t>
            </a:fld>
            <a:endParaRPr lang="hr-HR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05AA8D2-E9B9-43FD-BF5D-FB8F2C994572}" type="slidenum">
              <a:rPr lang="hr-HR" smtClean="0"/>
              <a:pPr/>
              <a:t>20</a:t>
            </a:fld>
            <a:endParaRPr lang="hr-HR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21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39471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22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3947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39471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23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39471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24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39471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25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39471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26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39471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27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39471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28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39471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29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39471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30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39471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31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39471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32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39471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39471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33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39471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34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39471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35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39471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36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39471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A37407F-0A38-49B0-BBBB-2667506E2229}" type="slidenum">
              <a:rPr lang="hr-HR" smtClean="0"/>
              <a:pPr/>
              <a:t>37</a:t>
            </a:fld>
            <a:endParaRPr lang="hr-HR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38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39471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6355554-35F0-4BDB-8735-25883399B4F4}" type="slidenum">
              <a:rPr lang="hr-HR" smtClean="0"/>
              <a:pPr/>
              <a:t>39</a:t>
            </a:fld>
            <a:endParaRPr lang="hr-HR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6355554-35F0-4BDB-8735-25883399B4F4}" type="slidenum">
              <a:rPr lang="hr-HR" smtClean="0"/>
              <a:pPr/>
              <a:t>40</a:t>
            </a:fld>
            <a:endParaRPr lang="hr-HR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6355554-35F0-4BDB-8735-25883399B4F4}" type="slidenum">
              <a:rPr lang="hr-HR" smtClean="0"/>
              <a:pPr/>
              <a:t>41</a:t>
            </a:fld>
            <a:endParaRPr lang="hr-HR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B4B5410-6D23-49AE-B0FF-85F465B69775}" type="slidenum">
              <a:rPr lang="hr-HR" smtClean="0"/>
              <a:pPr/>
              <a:t>42</a:t>
            </a:fld>
            <a:endParaRPr lang="hr-H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39471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B4B5410-6D23-49AE-B0FF-85F465B69775}" type="slidenum">
              <a:rPr lang="hr-HR" smtClean="0"/>
              <a:pPr/>
              <a:t>43</a:t>
            </a:fld>
            <a:endParaRPr lang="hr-HR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B4B5410-6D23-49AE-B0FF-85F465B69775}" type="slidenum">
              <a:rPr lang="hr-HR" smtClean="0"/>
              <a:pPr/>
              <a:t>44</a:t>
            </a:fld>
            <a:endParaRPr lang="hr-HR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45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394717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46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394717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47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394717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48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394717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49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394717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50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394717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51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394717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52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39471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394717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53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394717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54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394717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55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394717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56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394717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57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394717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58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394717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59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394717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60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394717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61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394717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62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3947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394717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63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394717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64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394717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65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394717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66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394717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67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394717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68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394717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69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394717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70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394717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71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394717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72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39471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394717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73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394717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74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394717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75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394717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76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394717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77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394717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78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394717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79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394717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80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394717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81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394717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82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39471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11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394717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83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394717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84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394717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85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394717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91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39471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4098F0D-2242-405F-BF8B-91C2B9A1507A}" type="slidenum">
              <a:rPr lang="hr-HR" smtClean="0"/>
              <a:pPr/>
              <a:t>12</a:t>
            </a:fld>
            <a:endParaRPr lang="hr-H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 altLang="sr-Latn-RS" smtClean="0"/>
              <a:t>Zoran Veršić</a:t>
            </a:r>
            <a:endParaRPr lang="hr-HR" altLang="sr-Latn-R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59B5C4-5052-48BC-B74C-450AB8A92364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="" xmlns:p14="http://schemas.microsoft.com/office/powerpoint/2010/main" val="4117395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"/>
            <a:ext cx="9318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0125"/>
            <a:ext cx="9144000" cy="10795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8"/>
          <p:cNvSpPr>
            <a:spLocks noChangeArrowheads="1"/>
          </p:cNvSpPr>
          <p:nvPr userDrawn="1"/>
        </p:nvSpPr>
        <p:spPr bwMode="auto">
          <a:xfrm>
            <a:off x="1143000" y="142875"/>
            <a:ext cx="7715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altLang="sr-Latn-RS" sz="1400" b="1"/>
              <a:t>HRVATSKA KOMORA INŽENJERA GRAĐEVINARSTVA</a:t>
            </a:r>
            <a:endParaRPr lang="hr-HR" altLang="sr-Latn-RS" sz="140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1143000" y="457200"/>
            <a:ext cx="7715250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hr-HR" altLang="sr-Latn-RS" sz="1200" b="1">
                <a:solidFill>
                  <a:srgbClr val="7F7F7F"/>
                </a:solidFill>
                <a:cs typeface="Times New Roman" pitchFamily="18" charset="0"/>
              </a:rPr>
              <a:t>DANI OVLAŠTENIH INŽENJERA GRAĐEVINARSTVA</a:t>
            </a:r>
            <a:endParaRPr lang="hr-HR" altLang="sr-Latn-RS" sz="1200">
              <a:solidFill>
                <a:srgbClr val="7F7F7F"/>
              </a:solidFill>
            </a:endParaRPr>
          </a:p>
          <a:p>
            <a:pPr algn="ctr">
              <a:spcAft>
                <a:spcPts val="600"/>
              </a:spcAft>
              <a:defRPr/>
            </a:pPr>
            <a:r>
              <a:rPr lang="hr-HR" altLang="sr-Latn-RS" sz="1200">
                <a:cs typeface="Times New Roman" pitchFamily="18" charset="0"/>
              </a:rPr>
              <a:t>Opatija, 2010.</a:t>
            </a:r>
            <a:endParaRPr lang="hr-HR" altLang="sr-Latn-R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sr-Latn-CS" smtClean="0"/>
              <a:t>Zoran Veršić</a:t>
            </a:r>
            <a:endParaRPr lang="hr-HR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 algn="l">
              <a:defRPr sz="18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40EEC7C-AA2A-4A1B-B288-589E9A700F40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="" xmlns:p14="http://schemas.microsoft.com/office/powerpoint/2010/main" val="1951211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 altLang="sr-Latn-RS" smtClean="0"/>
              <a:t>Zoran Veršić</a:t>
            </a:r>
            <a:endParaRPr lang="hr-HR" altLang="sr-Latn-R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742FF3-B87A-45D6-9A3E-D782A254165A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="" xmlns:p14="http://schemas.microsoft.com/office/powerpoint/2010/main" val="964408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 altLang="sr-Latn-RS" smtClean="0"/>
              <a:t>Zoran Veršić</a:t>
            </a:r>
            <a:endParaRPr lang="hr-HR" altLang="sr-Latn-R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97B197-5111-4B02-8047-EF5F65D3E305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="" xmlns:p14="http://schemas.microsoft.com/office/powerpoint/2010/main" val="2696357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image001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6337300"/>
            <a:ext cx="611188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>
            <a:off x="0" y="6308725"/>
            <a:ext cx="914400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7950" y="6381750"/>
            <a:ext cx="5976938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 Narrow" pitchFamily="34" charset="0"/>
                <a:cs typeface="Arial" charset="0"/>
              </a:defRPr>
            </a:lvl1pPr>
          </a:lstStyle>
          <a:p>
            <a:pPr>
              <a:defRPr/>
            </a:pPr>
            <a:r>
              <a:rPr lang="sr-Latn-CS" altLang="sr-Latn-RS" smtClean="0"/>
              <a:t>Zoran Veršić</a:t>
            </a:r>
            <a:endParaRPr lang="hr-HR" altLang="sr-Latn-RS" dirty="0"/>
          </a:p>
        </p:txBody>
      </p:sp>
      <p:sp>
        <p:nvSpPr>
          <p:cNvPr id="1029" name="Rectangle 12"/>
          <p:cNvSpPr>
            <a:spLocks noChangeArrowheads="1"/>
          </p:cNvSpPr>
          <p:nvPr/>
        </p:nvSpPr>
        <p:spPr bwMode="auto">
          <a:xfrm>
            <a:off x="6011863" y="6381750"/>
            <a:ext cx="194468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hr-HR" altLang="sr-Latn-RS" sz="1400" dirty="0"/>
              <a:t>HKIG – Opatija 2019.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6400" y="6381750"/>
            <a:ext cx="1117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000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79AD9910-7AB1-46C5-8FA7-ED2DDB5247A5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7" r:id="rId2"/>
    <p:sldLayoutId id="2147483775" r:id="rId3"/>
    <p:sldLayoutId id="2147483776" r:id="rId4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4.jpeg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7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3.jpeg"/><Relationship Id="rId5" Type="http://schemas.openxmlformats.org/officeDocument/2006/relationships/image" Target="../media/image92.emf"/><Relationship Id="rId4" Type="http://schemas.openxmlformats.org/officeDocument/2006/relationships/image" Target="../media/image91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6.emf"/><Relationship Id="rId4" Type="http://schemas.openxmlformats.org/officeDocument/2006/relationships/image" Target="../media/image95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8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2.e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4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0.e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0.png"/><Relationship Id="rId5" Type="http://schemas.openxmlformats.org/officeDocument/2006/relationships/image" Target="../media/image119.jpeg"/><Relationship Id="rId4" Type="http://schemas.openxmlformats.org/officeDocument/2006/relationships/image" Target="../media/image1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zervirano mjesto datuma 1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r-Latn-CS" altLang="sr-Latn-RS" smtClean="0">
                <a:latin typeface="Arial Narrow" panose="020B0606020202030204" pitchFamily="34" charset="0"/>
              </a:rPr>
              <a:t>Zoran Veršić</a:t>
            </a:r>
            <a:endParaRPr lang="hr-HR" altLang="sr-Latn-RS">
              <a:latin typeface="Arial Narrow" panose="020B0606020202030204" pitchFamily="34" charset="0"/>
            </a:endParaRPr>
          </a:p>
        </p:txBody>
      </p:sp>
      <p:sp>
        <p:nvSpPr>
          <p:cNvPr id="5123" name="Rezervirano mjesto broja slajda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09DE799-DA9D-44F6-BE07-3F637AC10E48}" type="slidenum">
              <a:rPr lang="hr-HR" altLang="sr-Latn-RS">
                <a:latin typeface="Verdana" panose="020B0604030504040204" pitchFamily="34" charset="0"/>
              </a:rPr>
              <a:pPr/>
              <a:t>1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908050"/>
            <a:ext cx="9144000" cy="5949950"/>
          </a:xfrm>
          <a:prstGeom prst="rect">
            <a:avLst/>
          </a:prstGeom>
          <a:solidFill>
            <a:srgbClr val="112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/>
          </a:p>
        </p:txBody>
      </p:sp>
      <p:sp>
        <p:nvSpPr>
          <p:cNvPr id="5125" name="Title 5"/>
          <p:cNvSpPr>
            <a:spLocks noGrp="1"/>
          </p:cNvSpPr>
          <p:nvPr>
            <p:ph type="ctrTitle" idx="4294967295"/>
          </p:nvPr>
        </p:nvSpPr>
        <p:spPr bwMode="auto">
          <a:xfrm>
            <a:off x="0" y="2071688"/>
            <a:ext cx="9144000" cy="14700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hr-HR" altLang="sr-Latn-R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Zahtjevi za prozore </a:t>
            </a:r>
            <a:br>
              <a:rPr lang="hr-HR" altLang="sr-Latn-R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altLang="sr-Latn-R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 projektiranju i izvedbi </a:t>
            </a:r>
            <a:r>
              <a:rPr lang="hr-HR" altLang="sr-Latn-R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nZEB</a:t>
            </a:r>
            <a:endParaRPr lang="hr-HR" altLang="sr-Latn-R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6" name="Subtitle 6"/>
          <p:cNvSpPr>
            <a:spLocks noGrp="1"/>
          </p:cNvSpPr>
          <p:nvPr>
            <p:ph type="subTitle" idx="4294967295"/>
          </p:nvPr>
        </p:nvSpPr>
        <p:spPr bwMode="auto">
          <a:xfrm>
            <a:off x="214312" y="5572125"/>
            <a:ext cx="8390135" cy="1143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hr-HR" altLang="sr-Latn-RS" sz="1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</a:t>
            </a:r>
            <a:r>
              <a:rPr lang="hr-HR" altLang="sr-Latn-R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hr-HR" altLang="sr-Latn-RS" sz="1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dr.sc</a:t>
            </a:r>
            <a:r>
              <a:rPr lang="hr-HR" altLang="sr-Latn-R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Zoran </a:t>
            </a:r>
            <a:r>
              <a:rPr lang="hr-HR" altLang="sr-Latn-RS" sz="1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Veršić</a:t>
            </a:r>
            <a:r>
              <a:rPr lang="hr-HR" altLang="sr-Latn-R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dipl.ing.arh., Arhitektonski fakultet Sveučilišta u Zagrebu</a:t>
            </a:r>
            <a:endParaRPr lang="hr-HR" altLang="sr-Latn-R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7" name="TextBox 3"/>
          <p:cNvSpPr txBox="1">
            <a:spLocks noChangeArrowheads="1"/>
          </p:cNvSpPr>
          <p:nvPr/>
        </p:nvSpPr>
        <p:spPr bwMode="auto">
          <a:xfrm>
            <a:off x="0" y="0"/>
            <a:ext cx="9144000" cy="8556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r-HR" altLang="sr-Latn-R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HRVATSKA  KOMORA  INŽENJERA  GRAĐEVINARSTVA</a:t>
            </a:r>
          </a:p>
          <a:p>
            <a:pPr eaLnBrk="1" hangingPunct="1"/>
            <a:endParaRPr lang="hr-HR" altLang="sr-Latn-RS" sz="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hr-HR" altLang="sr-Latn-R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Dani  Hrvatske komore inženjera  građevinarstva</a:t>
            </a:r>
            <a:r>
              <a:rPr lang="hr-HR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hr-HR" altLang="sr-Latn-R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Opatija, 2019.</a:t>
            </a:r>
          </a:p>
          <a:p>
            <a:pPr eaLnBrk="1" hangingPunct="1"/>
            <a:endParaRPr lang="hr-HR" altLang="sr-Latn-R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5429250"/>
            <a:ext cx="914400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9" name="Subtitle 6"/>
          <p:cNvSpPr txBox="1">
            <a:spLocks/>
          </p:cNvSpPr>
          <p:nvPr/>
        </p:nvSpPr>
        <p:spPr bwMode="auto">
          <a:xfrm>
            <a:off x="0" y="3857625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r-HR" altLang="sr-Latn-R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Zoran </a:t>
            </a:r>
            <a:r>
              <a:rPr lang="hr-HR" altLang="sr-Latn-R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Veršić</a:t>
            </a:r>
            <a:endParaRPr lang="hr-HR" altLang="sr-Latn-R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3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"/>
            <a:ext cx="9318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r-Latn-CS" altLang="sr-Latn-RS" smtClean="0">
                <a:latin typeface="Arial Narrow" panose="020B0606020202030204" pitchFamily="34" charset="0"/>
              </a:rPr>
              <a:t>Zoran Veršić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10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6" name="Picture 2" descr="haas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2633" y="980182"/>
            <a:ext cx="3921815" cy="4609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31813" y="620688"/>
            <a:ext cx="3752850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47" tIns="40074" rIns="80147" bIns="40074">
            <a:spAutoFit/>
          </a:bodyPr>
          <a:lstStyle/>
          <a:p>
            <a:pPr defTabSz="801688">
              <a:spcBef>
                <a:spcPct val="50000"/>
              </a:spcBef>
              <a:buClr>
                <a:schemeClr val="tx1"/>
              </a:buClr>
            </a:pPr>
            <a:r>
              <a:rPr lang="hr-HR" sz="2000" b="1" dirty="0"/>
              <a:t>Zahtjevi za prozor</a:t>
            </a:r>
          </a:p>
          <a:p>
            <a:pPr defTabSz="801688">
              <a:spcBef>
                <a:spcPct val="50000"/>
              </a:spcBef>
              <a:buClr>
                <a:schemeClr val="tx1"/>
              </a:buClr>
            </a:pPr>
            <a:endParaRPr lang="en-GB" sz="800" dirty="0">
              <a:latin typeface="Times New Roman" pitchFamily="18" charset="0"/>
            </a:endParaRPr>
          </a:p>
          <a:p>
            <a:pPr defTabSz="801688">
              <a:spcBef>
                <a:spcPct val="50000"/>
              </a:spcBef>
              <a:buFontTx/>
              <a:buChar char="•"/>
            </a:pPr>
            <a:r>
              <a:rPr lang="hr-HR" dirty="0"/>
              <a:t> osvjetljenje prostorija</a:t>
            </a:r>
            <a:endParaRPr lang="hr-HR" dirty="0">
              <a:latin typeface="Times New Roman" pitchFamily="18" charset="0"/>
            </a:endParaRPr>
          </a:p>
          <a:p>
            <a:pPr defTabSz="801688">
              <a:spcBef>
                <a:spcPct val="50000"/>
              </a:spcBef>
              <a:buFontTx/>
              <a:buChar char="•"/>
            </a:pPr>
            <a:r>
              <a:rPr lang="hr-HR" dirty="0"/>
              <a:t> provjetravanje prostorija</a:t>
            </a:r>
          </a:p>
          <a:p>
            <a:pPr defTabSz="801688">
              <a:spcBef>
                <a:spcPct val="50000"/>
              </a:spcBef>
              <a:buFontTx/>
              <a:buChar char="•"/>
            </a:pPr>
            <a:r>
              <a:rPr lang="hr-HR" dirty="0"/>
              <a:t> toplinska zaštita</a:t>
            </a:r>
          </a:p>
          <a:p>
            <a:pPr defTabSz="801688">
              <a:spcBef>
                <a:spcPct val="50000"/>
              </a:spcBef>
              <a:buFontTx/>
              <a:buChar char="•"/>
            </a:pPr>
            <a:r>
              <a:rPr lang="hr-HR" dirty="0"/>
              <a:t> zvučna zaštita</a:t>
            </a:r>
          </a:p>
          <a:p>
            <a:pPr defTabSz="801688">
              <a:spcBef>
                <a:spcPct val="50000"/>
              </a:spcBef>
              <a:buFontTx/>
              <a:buChar char="•"/>
            </a:pPr>
            <a:r>
              <a:rPr lang="hr-HR" dirty="0"/>
              <a:t> zaštita od atmosferskih utjecaja</a:t>
            </a:r>
          </a:p>
          <a:p>
            <a:pPr defTabSz="801688">
              <a:spcBef>
                <a:spcPct val="50000"/>
              </a:spcBef>
              <a:buFontTx/>
              <a:buChar char="•"/>
            </a:pPr>
            <a:r>
              <a:rPr lang="hr-HR" dirty="0"/>
              <a:t> zaštita od </a:t>
            </a:r>
            <a:r>
              <a:rPr lang="hr-HR" dirty="0" err="1"/>
              <a:t>osunčanja</a:t>
            </a:r>
            <a:r>
              <a:rPr lang="hr-HR" dirty="0"/>
              <a:t> (</a:t>
            </a:r>
            <a:r>
              <a:rPr lang="hr-HR" dirty="0" err="1"/>
              <a:t>insolacije</a:t>
            </a:r>
            <a:r>
              <a:rPr lang="hr-HR" dirty="0"/>
              <a:t>)</a:t>
            </a:r>
          </a:p>
          <a:p>
            <a:pPr defTabSz="801688">
              <a:spcBef>
                <a:spcPct val="50000"/>
              </a:spcBef>
              <a:buFontTx/>
              <a:buChar char="•"/>
            </a:pPr>
            <a:r>
              <a:rPr lang="hr-HR" dirty="0"/>
              <a:t> sigurnost</a:t>
            </a:r>
            <a:endParaRPr lang="hr-HR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r-Latn-CS" altLang="sr-Latn-RS" smtClean="0">
                <a:latin typeface="Arial Narrow" panose="020B0606020202030204" pitchFamily="34" charset="0"/>
              </a:rPr>
              <a:t>Zoran Veršić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11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468313" y="404813"/>
            <a:ext cx="8496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1042988">
              <a:spcBef>
                <a:spcPct val="50000"/>
              </a:spcBef>
            </a:pPr>
            <a:r>
              <a:rPr lang="hr-HR" sz="2000" b="1" dirty="0"/>
              <a:t>Dijelovi prozora</a:t>
            </a:r>
            <a:endParaRPr lang="en-US" sz="2000" dirty="0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95536" y="908050"/>
            <a:ext cx="3456384" cy="244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042988">
              <a:spcBef>
                <a:spcPct val="50000"/>
              </a:spcBef>
              <a:buFontTx/>
              <a:buChar char="-"/>
            </a:pPr>
            <a:r>
              <a:rPr lang="hr-HR" dirty="0"/>
              <a:t> Prozorski profili</a:t>
            </a:r>
          </a:p>
          <a:p>
            <a:pPr defTabSz="1042988">
              <a:spcBef>
                <a:spcPct val="50000"/>
              </a:spcBef>
              <a:buFontTx/>
              <a:buChar char="-"/>
            </a:pPr>
            <a:r>
              <a:rPr lang="hr-HR" dirty="0"/>
              <a:t> Staklo i </a:t>
            </a:r>
            <a:r>
              <a:rPr lang="hr-HR" dirty="0" err="1"/>
              <a:t>distanceri</a:t>
            </a:r>
            <a:endParaRPr lang="hr-HR" dirty="0"/>
          </a:p>
          <a:p>
            <a:pPr defTabSz="1042988">
              <a:spcBef>
                <a:spcPct val="50000"/>
              </a:spcBef>
              <a:buFontTx/>
              <a:buChar char="-"/>
            </a:pPr>
            <a:r>
              <a:rPr lang="hr-HR" dirty="0"/>
              <a:t> Brtve</a:t>
            </a:r>
          </a:p>
          <a:p>
            <a:pPr defTabSz="1042988">
              <a:spcBef>
                <a:spcPct val="50000"/>
              </a:spcBef>
              <a:buFontTx/>
              <a:buChar char="-"/>
            </a:pPr>
            <a:r>
              <a:rPr lang="hr-HR" dirty="0"/>
              <a:t> Okov</a:t>
            </a:r>
          </a:p>
          <a:p>
            <a:pPr defTabSz="1042988">
              <a:spcBef>
                <a:spcPct val="50000"/>
              </a:spcBef>
              <a:buFontTx/>
              <a:buChar char="-"/>
            </a:pPr>
            <a:r>
              <a:rPr lang="hr-HR" dirty="0"/>
              <a:t> Kutije za </a:t>
            </a:r>
            <a:r>
              <a:rPr lang="hr-HR" dirty="0" smtClean="0"/>
              <a:t>rolete</a:t>
            </a:r>
          </a:p>
          <a:p>
            <a:pPr defTabSz="1042988">
              <a:spcBef>
                <a:spcPct val="50000"/>
              </a:spcBef>
              <a:buFontTx/>
              <a:buChar char="-"/>
            </a:pPr>
            <a:r>
              <a:rPr lang="hr-HR" dirty="0" smtClean="0"/>
              <a:t> Zaštita od </a:t>
            </a:r>
            <a:r>
              <a:rPr lang="hr-HR" dirty="0" err="1" smtClean="0"/>
              <a:t>osunčanja</a:t>
            </a:r>
            <a:r>
              <a:rPr lang="hr-HR" dirty="0" smtClean="0"/>
              <a:t> (rolete,..)</a:t>
            </a:r>
            <a:endParaRPr lang="en-US" dirty="0"/>
          </a:p>
        </p:txBody>
      </p:sp>
      <p:pic>
        <p:nvPicPr>
          <p:cNvPr id="10" name="Picture 9" descr="Aluminum_Profil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2397" y="2994025"/>
            <a:ext cx="2378075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beschlaeg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4365104"/>
            <a:ext cx="3148920" cy="1816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Dachfensterdichtungen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0784" y="1484784"/>
            <a:ext cx="2376264" cy="1204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swisspacer between glasses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48422" y="2984500"/>
            <a:ext cx="2305050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elite-xt-rollladenkasten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48422" y="608013"/>
            <a:ext cx="2305050" cy="210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sr-Latn-CS" smtClean="0"/>
              <a:t>Zoran Veršić</a:t>
            </a:r>
            <a:endParaRPr lang="hr-HR" smtClean="0"/>
          </a:p>
        </p:txBody>
      </p:sp>
      <p:sp>
        <p:nvSpPr>
          <p:cNvPr id="9219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D47CA60-4EC1-491E-9840-A2E2FBB02E13}" type="slidenum">
              <a:rPr lang="hr-HR" smtClean="0"/>
              <a:pPr/>
              <a:t>12</a:t>
            </a:fld>
            <a:endParaRPr lang="hr-HR" smtClean="0"/>
          </a:p>
        </p:txBody>
      </p:sp>
      <p:sp>
        <p:nvSpPr>
          <p:cNvPr id="9220" name="Text Box 3"/>
          <p:cNvSpPr txBox="1">
            <a:spLocks noChangeArrowheads="1"/>
          </p:cNvSpPr>
          <p:nvPr/>
        </p:nvSpPr>
        <p:spPr bwMode="auto">
          <a:xfrm>
            <a:off x="539750" y="404813"/>
            <a:ext cx="41481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1042988">
              <a:spcBef>
                <a:spcPct val="50000"/>
              </a:spcBef>
            </a:pPr>
            <a:r>
              <a:rPr lang="hr-HR" sz="2000" i="1"/>
              <a:t>Utjecaj na pojedini zahtjev</a:t>
            </a:r>
            <a:endParaRPr lang="en-US" sz="2000" i="1"/>
          </a:p>
        </p:txBody>
      </p:sp>
      <p:sp>
        <p:nvSpPr>
          <p:cNvPr id="9221" name="TextBox 8"/>
          <p:cNvSpPr txBox="1">
            <a:spLocks noChangeArrowheads="1"/>
          </p:cNvSpPr>
          <p:nvPr/>
        </p:nvSpPr>
        <p:spPr bwMode="auto">
          <a:xfrm>
            <a:off x="539750" y="981075"/>
            <a:ext cx="72723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b="1"/>
              <a:t>Osvjetljenje prostorija </a:t>
            </a:r>
            <a:r>
              <a:rPr lang="hr-HR"/>
              <a:t>/ staklo</a:t>
            </a:r>
          </a:p>
        </p:txBody>
      </p:sp>
      <p:sp>
        <p:nvSpPr>
          <p:cNvPr id="9222" name="Text Box 2"/>
          <p:cNvSpPr txBox="1">
            <a:spLocks noChangeArrowheads="1"/>
          </p:cNvSpPr>
          <p:nvPr/>
        </p:nvSpPr>
        <p:spPr bwMode="auto">
          <a:xfrm>
            <a:off x="539750" y="1557338"/>
            <a:ext cx="8374063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60" tIns="45680" rIns="91360" bIns="45680">
            <a:spAutoFit/>
          </a:bodyPr>
          <a:lstStyle/>
          <a:p>
            <a:pPr defTabSz="912813"/>
            <a:r>
              <a:rPr lang="hr-HR" sz="1600">
                <a:cs typeface="Times New Roman" pitchFamily="18" charset="0"/>
              </a:rPr>
              <a:t>Prolaz (transmisija) svjetlosti – LT / </a:t>
            </a:r>
            <a:r>
              <a:rPr lang="hr-HR" sz="2000">
                <a:sym typeface="Symbol" pitchFamily="18" charset="2"/>
              </a:rPr>
              <a:t></a:t>
            </a:r>
            <a:r>
              <a:rPr lang="hr-HR" sz="2000" baseline="-25000"/>
              <a:t>v</a:t>
            </a:r>
            <a:r>
              <a:rPr lang="hr-HR" sz="1600" baseline="-25000"/>
              <a:t> </a:t>
            </a:r>
            <a:endParaRPr lang="hr-HR" sz="1600">
              <a:cs typeface="Times New Roman" pitchFamily="18" charset="0"/>
            </a:endParaRPr>
          </a:p>
          <a:p>
            <a:pPr defTabSz="912813"/>
            <a:endParaRPr lang="en-AU" sz="1600">
              <a:cs typeface="Times New Roman" pitchFamily="18" charset="0"/>
            </a:endParaRPr>
          </a:p>
          <a:p>
            <a:pPr defTabSz="912813"/>
            <a:r>
              <a:rPr lang="hr-HR" sz="1600">
                <a:cs typeface="Times New Roman" pitchFamily="18" charset="0"/>
              </a:rPr>
              <a:t>Odbijanje (refleksija) svjetlosti – LR</a:t>
            </a:r>
            <a:endParaRPr lang="en-AU" sz="1600">
              <a:cs typeface="Times New Roman" pitchFamily="18" charset="0"/>
            </a:endParaRPr>
          </a:p>
        </p:txBody>
      </p:sp>
      <p:pic>
        <p:nvPicPr>
          <p:cNvPr id="9223" name="Picture 3" descr="sgg_cool-lite_st_transmisie_luminoasa_en (1)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825" y="908050"/>
            <a:ext cx="3495675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825" y="3686175"/>
            <a:ext cx="3502025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188" y="4868863"/>
            <a:ext cx="4367212" cy="114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sr-Latn-CS" smtClean="0"/>
              <a:t>Zoran Veršić</a:t>
            </a:r>
            <a:endParaRPr lang="hr-HR" smtClean="0"/>
          </a:p>
        </p:txBody>
      </p:sp>
      <p:sp>
        <p:nvSpPr>
          <p:cNvPr id="10243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96058D4-FDFF-4A78-B477-388F38CB2424}" type="slidenum">
              <a:rPr lang="hr-HR" smtClean="0"/>
              <a:pPr/>
              <a:t>13</a:t>
            </a:fld>
            <a:endParaRPr lang="hr-HR" smtClean="0"/>
          </a:p>
        </p:txBody>
      </p:sp>
      <p:sp>
        <p:nvSpPr>
          <p:cNvPr id="10244" name="Text Box 3"/>
          <p:cNvSpPr txBox="1">
            <a:spLocks noChangeArrowheads="1"/>
          </p:cNvSpPr>
          <p:nvPr/>
        </p:nvSpPr>
        <p:spPr bwMode="auto">
          <a:xfrm>
            <a:off x="539750" y="404813"/>
            <a:ext cx="41481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1042988">
              <a:spcBef>
                <a:spcPct val="50000"/>
              </a:spcBef>
            </a:pPr>
            <a:r>
              <a:rPr lang="hr-HR" sz="2000" i="1" dirty="0"/>
              <a:t>Utjecaj na pojedini zahtjev</a:t>
            </a:r>
            <a:endParaRPr lang="en-US" sz="2000" i="1" dirty="0"/>
          </a:p>
        </p:txBody>
      </p:sp>
      <p:sp>
        <p:nvSpPr>
          <p:cNvPr id="10245" name="TextBox 8"/>
          <p:cNvSpPr txBox="1">
            <a:spLocks noChangeArrowheads="1"/>
          </p:cNvSpPr>
          <p:nvPr/>
        </p:nvSpPr>
        <p:spPr bwMode="auto">
          <a:xfrm>
            <a:off x="539750" y="981075"/>
            <a:ext cx="80645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b="1"/>
              <a:t>Provjetravanje prostorija </a:t>
            </a:r>
            <a:r>
              <a:rPr lang="hr-HR"/>
              <a:t>/ brtve, okov i profili </a:t>
            </a:r>
          </a:p>
          <a:p>
            <a:endParaRPr lang="hr-HR"/>
          </a:p>
          <a:p>
            <a:r>
              <a:rPr lang="hr-HR"/>
              <a:t>Kod zatvorenog prozora – zrakotijesnost sljubnica (brtve i okov) i profili s ugrađenim dijelom za provjetravanje</a:t>
            </a:r>
          </a:p>
        </p:txBody>
      </p:sp>
      <p:pic>
        <p:nvPicPr>
          <p:cNvPr id="102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0713" y="2541588"/>
            <a:ext cx="2278062" cy="201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2" descr="C:\Users\38aterer01.PROFINE\Desktop\HT TROPLAST\MARKETING\MARKETING 2013\Veršić Energetska sanacija zgrada\Slike za prezentaciju\AirMatic\AirMatic 88+ (2)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0075" y="2560638"/>
            <a:ext cx="1719263" cy="199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20" descr="sicherheitsschliessstueck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188" y="4892675"/>
            <a:ext cx="2863850" cy="127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9" name="Picture 21" descr="fenster-wendebeschlag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19500" y="4848225"/>
            <a:ext cx="2879725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0" name="Picture 7" descr="Airtronic_1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0425" y="2603500"/>
            <a:ext cx="2592388" cy="195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sr-Latn-CS" smtClean="0"/>
              <a:t>Zoran Veršić</a:t>
            </a:r>
            <a:endParaRPr lang="hr-HR" smtClean="0"/>
          </a:p>
        </p:txBody>
      </p:sp>
      <p:sp>
        <p:nvSpPr>
          <p:cNvPr id="1028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AF919F0-AEE1-4DAC-AF50-097DFE77B971}" type="slidenum">
              <a:rPr lang="hr-HR" smtClean="0"/>
              <a:pPr/>
              <a:t>14</a:t>
            </a:fld>
            <a:endParaRPr lang="hr-HR" smtClean="0"/>
          </a:p>
        </p:txBody>
      </p:sp>
      <p:sp>
        <p:nvSpPr>
          <p:cNvPr id="1029" name="Text Box 3"/>
          <p:cNvSpPr txBox="1">
            <a:spLocks noChangeArrowheads="1"/>
          </p:cNvSpPr>
          <p:nvPr/>
        </p:nvSpPr>
        <p:spPr bwMode="auto">
          <a:xfrm>
            <a:off x="539750" y="404813"/>
            <a:ext cx="41481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1042988">
              <a:spcBef>
                <a:spcPct val="50000"/>
              </a:spcBef>
            </a:pPr>
            <a:r>
              <a:rPr lang="hr-HR" sz="2000" i="1"/>
              <a:t>Utjecaj na pojedini zahtjev</a:t>
            </a:r>
            <a:endParaRPr lang="en-US" sz="2000" i="1"/>
          </a:p>
        </p:txBody>
      </p:sp>
      <p:sp>
        <p:nvSpPr>
          <p:cNvPr id="1030" name="TextBox 8"/>
          <p:cNvSpPr txBox="1">
            <a:spLocks noChangeArrowheads="1"/>
          </p:cNvSpPr>
          <p:nvPr/>
        </p:nvSpPr>
        <p:spPr bwMode="auto">
          <a:xfrm>
            <a:off x="539750" y="981075"/>
            <a:ext cx="72723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b="1"/>
              <a:t>Toplinska zaštita - gubitak topline </a:t>
            </a:r>
            <a:r>
              <a:rPr lang="hr-HR"/>
              <a:t>/ staklo i profili*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611188" y="1916113"/>
          <a:ext cx="3168650" cy="915987"/>
        </p:xfrm>
        <a:graphic>
          <a:graphicData uri="http://schemas.openxmlformats.org/presentationml/2006/ole">
            <p:oleObj spid="_x0000_s1026" name="Equation" r:id="rId4" imgW="1612900" imgH="469900" progId="">
              <p:embed/>
            </p:oleObj>
          </a:graphicData>
        </a:graphic>
      </p:graphicFrame>
      <p:pic>
        <p:nvPicPr>
          <p:cNvPr id="1031" name="Picture 9" descr="Prozor_1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6100" y="1909763"/>
            <a:ext cx="4464050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539750" y="3068638"/>
            <a:ext cx="3816350" cy="16462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1344" tIns="45672" rIns="91344" bIns="4567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hr-HR" altLang="x-none" sz="1400" b="1" i="1" dirty="0" err="1">
                <a:latin typeface="+mn-lt"/>
                <a:cs typeface="Times New Roman" pitchFamily="18" charset="0"/>
              </a:rPr>
              <a:t>U</a:t>
            </a:r>
            <a:r>
              <a:rPr lang="hr-HR" altLang="x-none" sz="1400" b="1" baseline="-30000" dirty="0" err="1">
                <a:latin typeface="+mn-lt"/>
                <a:cs typeface="Times New Roman" pitchFamily="18" charset="0"/>
              </a:rPr>
              <a:t>g</a:t>
            </a:r>
            <a:r>
              <a:rPr lang="hr-HR" altLang="x-none" sz="1400" b="1" dirty="0">
                <a:latin typeface="+mn-lt"/>
              </a:rPr>
              <a:t> </a:t>
            </a:r>
            <a:r>
              <a:rPr lang="hr-HR" altLang="x-none" sz="1400" dirty="0">
                <a:latin typeface="+mn-lt"/>
              </a:rPr>
              <a:t>- koeficijent prolaska topline ostakljenja;</a:t>
            </a:r>
            <a:endParaRPr lang="en-US" altLang="x-none" sz="1400" dirty="0">
              <a:latin typeface="+mn-lt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hr-HR" altLang="x-none" sz="1400" b="1" i="1" dirty="0">
                <a:latin typeface="+mn-lt"/>
                <a:cs typeface="Times New Roman" pitchFamily="18" charset="0"/>
              </a:rPr>
              <a:t>U</a:t>
            </a:r>
            <a:r>
              <a:rPr lang="hr-HR" altLang="x-none" sz="1400" b="1" baseline="-30000" dirty="0">
                <a:latin typeface="+mn-lt"/>
                <a:cs typeface="Times New Roman" pitchFamily="18" charset="0"/>
              </a:rPr>
              <a:t>f</a:t>
            </a:r>
            <a:r>
              <a:rPr lang="hr-HR" altLang="x-none" sz="1400" b="1" dirty="0">
                <a:latin typeface="+mn-lt"/>
              </a:rPr>
              <a:t> </a:t>
            </a:r>
            <a:r>
              <a:rPr lang="hr-HR" altLang="x-none" sz="1400" dirty="0">
                <a:latin typeface="+mn-lt"/>
              </a:rPr>
              <a:t>- koeficijent prolaska topline okvira;</a:t>
            </a:r>
            <a:endParaRPr lang="en-US" altLang="x-none" sz="1400" dirty="0">
              <a:latin typeface="+mn-lt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hr-HR" altLang="x-none" sz="1400" b="1" i="1" dirty="0" err="1">
                <a:latin typeface="+mn-lt"/>
                <a:cs typeface="Times New Roman" pitchFamily="18" charset="0"/>
              </a:rPr>
              <a:t>Ψ</a:t>
            </a:r>
            <a:r>
              <a:rPr lang="hr-HR" altLang="x-none" sz="1400" b="1" baseline="-30000" dirty="0" err="1">
                <a:latin typeface="+mn-lt"/>
                <a:cs typeface="Times New Roman" pitchFamily="18" charset="0"/>
              </a:rPr>
              <a:t>g</a:t>
            </a:r>
            <a:r>
              <a:rPr lang="hr-HR" altLang="x-none" sz="1400" dirty="0">
                <a:latin typeface="+mn-lt"/>
              </a:rPr>
              <a:t> - </a:t>
            </a:r>
            <a:r>
              <a:rPr lang="hr-HR" altLang="x-none" sz="1400" dirty="0">
                <a:latin typeface="+mn-lt"/>
                <a:cs typeface="Times New Roman" pitchFamily="18" charset="0"/>
              </a:rPr>
              <a:t>koeficijent </a:t>
            </a:r>
            <a:r>
              <a:rPr lang="hr-HR" altLang="x-none" sz="1400" dirty="0" err="1">
                <a:latin typeface="+mn-lt"/>
                <a:cs typeface="Times New Roman" pitchFamily="18" charset="0"/>
              </a:rPr>
              <a:t>duljinskog</a:t>
            </a:r>
            <a:r>
              <a:rPr lang="hr-HR" altLang="x-none" sz="1400" dirty="0">
                <a:latin typeface="+mn-lt"/>
                <a:cs typeface="Times New Roman" pitchFamily="18" charset="0"/>
              </a:rPr>
              <a:t> prolaska topline 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hr-HR" altLang="x-none" sz="1400" dirty="0">
                <a:latin typeface="+mn-lt"/>
                <a:cs typeface="Times New Roman" pitchFamily="18" charset="0"/>
              </a:rPr>
              <a:t>zbog kombiniranog toplinskog utjecaja 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hr-HR" altLang="x-none" sz="1400" dirty="0">
                <a:latin typeface="+mn-lt"/>
                <a:cs typeface="Times New Roman" pitchFamily="18" charset="0"/>
              </a:rPr>
              <a:t>ostakljenja, </a:t>
            </a:r>
            <a:r>
              <a:rPr lang="hr-HR" altLang="x-none" sz="1400" dirty="0" err="1">
                <a:latin typeface="+mn-lt"/>
                <a:cs typeface="Times New Roman" pitchFamily="18" charset="0"/>
              </a:rPr>
              <a:t>odstojnika</a:t>
            </a:r>
            <a:r>
              <a:rPr lang="hr-HR" altLang="x-none" sz="1400" dirty="0">
                <a:latin typeface="+mn-lt"/>
                <a:cs typeface="Times New Roman" pitchFamily="18" charset="0"/>
              </a:rPr>
              <a:t> i okvira</a:t>
            </a:r>
            <a:r>
              <a:rPr lang="en-GB" altLang="x-none" sz="1400" dirty="0">
                <a:latin typeface="+mn-lt"/>
              </a:rPr>
              <a:t> </a:t>
            </a:r>
          </a:p>
        </p:txBody>
      </p:sp>
      <p:sp>
        <p:nvSpPr>
          <p:cNvPr id="1033" name="TextBox 8"/>
          <p:cNvSpPr txBox="1">
            <a:spLocks noChangeArrowheads="1"/>
          </p:cNvSpPr>
          <p:nvPr/>
        </p:nvSpPr>
        <p:spPr bwMode="auto">
          <a:xfrm>
            <a:off x="611188" y="5300663"/>
            <a:ext cx="360045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1600" i="1"/>
              <a:t>*Kutije za rolete – zaseban zahtjev </a:t>
            </a:r>
          </a:p>
          <a:p>
            <a:r>
              <a:rPr lang="hr-HR" sz="1600" i="1"/>
              <a:t>U-vrijednosti (0,60 ili 0,80 W/m</a:t>
            </a:r>
            <a:r>
              <a:rPr lang="hr-HR" sz="1600" i="1" baseline="30000"/>
              <a:t>2</a:t>
            </a:r>
            <a:r>
              <a:rPr lang="hr-HR" sz="1600" i="1"/>
              <a:t>K)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sr-Latn-CS" smtClean="0"/>
              <a:t>Zoran Veršić</a:t>
            </a:r>
            <a:endParaRPr lang="hr-HR" smtClean="0"/>
          </a:p>
        </p:txBody>
      </p:sp>
      <p:sp>
        <p:nvSpPr>
          <p:cNvPr id="11267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B0777B1-360C-47DA-ACAC-20683F564DF2}" type="slidenum">
              <a:rPr lang="hr-HR" smtClean="0"/>
              <a:pPr/>
              <a:t>15</a:t>
            </a:fld>
            <a:endParaRPr lang="hr-HR" smtClean="0"/>
          </a:p>
        </p:txBody>
      </p:sp>
      <p:sp>
        <p:nvSpPr>
          <p:cNvPr id="11268" name="Text Box 3"/>
          <p:cNvSpPr txBox="1">
            <a:spLocks noChangeArrowheads="1"/>
          </p:cNvSpPr>
          <p:nvPr/>
        </p:nvSpPr>
        <p:spPr bwMode="auto">
          <a:xfrm>
            <a:off x="539750" y="404813"/>
            <a:ext cx="41481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1042988">
              <a:spcBef>
                <a:spcPct val="50000"/>
              </a:spcBef>
            </a:pPr>
            <a:r>
              <a:rPr lang="hr-HR" sz="2000" i="1"/>
              <a:t>Utjecaj na pojedini zahtjev</a:t>
            </a:r>
            <a:endParaRPr lang="en-US" sz="2000" i="1"/>
          </a:p>
        </p:txBody>
      </p:sp>
      <p:sp>
        <p:nvSpPr>
          <p:cNvPr id="11269" name="TextBox 8"/>
          <p:cNvSpPr txBox="1">
            <a:spLocks noChangeArrowheads="1"/>
          </p:cNvSpPr>
          <p:nvPr/>
        </p:nvSpPr>
        <p:spPr bwMode="auto">
          <a:xfrm>
            <a:off x="539750" y="981075"/>
            <a:ext cx="72723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b="1"/>
              <a:t>Toplinska zaštita – dobitak topline </a:t>
            </a:r>
            <a:r>
              <a:rPr lang="hr-HR"/>
              <a:t>/ staklo</a:t>
            </a:r>
          </a:p>
        </p:txBody>
      </p:sp>
      <p:sp>
        <p:nvSpPr>
          <p:cNvPr id="11270" name="Text Box 2"/>
          <p:cNvSpPr txBox="1">
            <a:spLocks noChangeArrowheads="1"/>
          </p:cNvSpPr>
          <p:nvPr/>
        </p:nvSpPr>
        <p:spPr bwMode="auto">
          <a:xfrm>
            <a:off x="611188" y="1484313"/>
            <a:ext cx="837406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60" tIns="45680" rIns="91360" bIns="45680">
            <a:spAutoFit/>
          </a:bodyPr>
          <a:lstStyle/>
          <a:p>
            <a:pPr defTabSz="912813"/>
            <a:r>
              <a:rPr lang="hr-HR" sz="1600" dirty="0">
                <a:cs typeface="Times New Roman" pitchFamily="18" charset="0"/>
              </a:rPr>
              <a:t>Solarni faktor ili ukupni prolaz energije – SF (g)</a:t>
            </a:r>
            <a:endParaRPr lang="en-AU" sz="1600" dirty="0">
              <a:cs typeface="Times New Roman" pitchFamily="18" charset="0"/>
            </a:endParaRPr>
          </a:p>
        </p:txBody>
      </p:sp>
      <p:pic>
        <p:nvPicPr>
          <p:cNvPr id="11271" name="Picture 4" descr="energiakon_idiotiton_en_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2276475"/>
            <a:ext cx="4738688" cy="338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2" name="TextBox 5"/>
          <p:cNvSpPr txBox="1">
            <a:spLocks noChangeArrowheads="1"/>
          </p:cNvSpPr>
          <p:nvPr/>
        </p:nvSpPr>
        <p:spPr bwMode="auto">
          <a:xfrm>
            <a:off x="3492500" y="5084763"/>
            <a:ext cx="180022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1400" b="1"/>
              <a:t>Solarni faktor – g</a:t>
            </a:r>
          </a:p>
          <a:p>
            <a:pPr algn="ctr"/>
            <a:r>
              <a:rPr lang="hr-HR" sz="1400" b="1"/>
              <a:t>SF=ET+EA</a:t>
            </a:r>
          </a:p>
        </p:txBody>
      </p:sp>
      <p:pic>
        <p:nvPicPr>
          <p:cNvPr id="11273" name="Picture 12" descr="Imsa_25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03850" y="2276475"/>
            <a:ext cx="3271838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sr-Latn-CS" smtClean="0"/>
              <a:t>Zoran Veršić</a:t>
            </a:r>
            <a:endParaRPr lang="hr-HR" smtClean="0"/>
          </a:p>
        </p:txBody>
      </p:sp>
      <p:sp>
        <p:nvSpPr>
          <p:cNvPr id="13315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AEA12D7-735A-4E10-B09D-34A00838FF26}" type="slidenum">
              <a:rPr lang="hr-HR" smtClean="0"/>
              <a:pPr/>
              <a:t>16</a:t>
            </a:fld>
            <a:endParaRPr lang="hr-HR" smtClean="0"/>
          </a:p>
        </p:txBody>
      </p:sp>
      <p:sp>
        <p:nvSpPr>
          <p:cNvPr id="13316" name="Text Box 3"/>
          <p:cNvSpPr txBox="1">
            <a:spLocks noChangeArrowheads="1"/>
          </p:cNvSpPr>
          <p:nvPr/>
        </p:nvSpPr>
        <p:spPr bwMode="auto">
          <a:xfrm>
            <a:off x="539750" y="404813"/>
            <a:ext cx="41481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1042988">
              <a:spcBef>
                <a:spcPct val="50000"/>
              </a:spcBef>
            </a:pPr>
            <a:r>
              <a:rPr lang="hr-HR" sz="2000" i="1"/>
              <a:t>Utjecaj na pojedini zahtjev</a:t>
            </a:r>
            <a:endParaRPr lang="en-US" sz="2000" i="1"/>
          </a:p>
        </p:txBody>
      </p:sp>
      <p:sp>
        <p:nvSpPr>
          <p:cNvPr id="13317" name="TextBox 8"/>
          <p:cNvSpPr txBox="1">
            <a:spLocks noChangeArrowheads="1"/>
          </p:cNvSpPr>
          <p:nvPr/>
        </p:nvSpPr>
        <p:spPr bwMode="auto">
          <a:xfrm>
            <a:off x="539750" y="981075"/>
            <a:ext cx="72723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b="1"/>
              <a:t>Zvučna zaštita </a:t>
            </a:r>
            <a:r>
              <a:rPr lang="hr-HR"/>
              <a:t>/ svi elementi prozora</a:t>
            </a:r>
          </a:p>
        </p:txBody>
      </p:sp>
      <p:sp>
        <p:nvSpPr>
          <p:cNvPr id="13318" name="Text Box 2"/>
          <p:cNvSpPr txBox="1">
            <a:spLocks noChangeArrowheads="1"/>
          </p:cNvSpPr>
          <p:nvPr/>
        </p:nvSpPr>
        <p:spPr bwMode="auto">
          <a:xfrm>
            <a:off x="395288" y="1557338"/>
            <a:ext cx="8439150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47" tIns="40074" rIns="80147" bIns="40074">
            <a:spAutoFit/>
          </a:bodyPr>
          <a:lstStyle/>
          <a:p>
            <a:pPr marL="342900" indent="-342900" defTabSz="1042988">
              <a:lnSpc>
                <a:spcPct val="140000"/>
              </a:lnSpc>
              <a:buFontTx/>
              <a:buChar char="•"/>
            </a:pPr>
            <a:r>
              <a:rPr lang="hr-HR" sz="1600"/>
              <a:t> zvučna izolacija ostakljenja,</a:t>
            </a:r>
          </a:p>
          <a:p>
            <a:pPr marL="342900" indent="-342900" defTabSz="1042988">
              <a:lnSpc>
                <a:spcPct val="140000"/>
              </a:lnSpc>
              <a:buFontTx/>
              <a:buChar char="•"/>
            </a:pPr>
            <a:r>
              <a:rPr lang="hr-HR" sz="1600"/>
              <a:t> zvučna izolacija doprozornika i okvira prozorskih krila,</a:t>
            </a:r>
          </a:p>
          <a:p>
            <a:pPr marL="342900" indent="-342900" defTabSz="1042988">
              <a:lnSpc>
                <a:spcPct val="140000"/>
              </a:lnSpc>
              <a:buFontTx/>
              <a:buChar char="•"/>
            </a:pPr>
            <a:r>
              <a:rPr lang="hr-HR" sz="1600"/>
              <a:t> zvučna izolacija spojeva i preklopa,</a:t>
            </a:r>
          </a:p>
          <a:p>
            <a:pPr marL="342900" indent="-342900" defTabSz="1042988">
              <a:lnSpc>
                <a:spcPct val="140000"/>
              </a:lnSpc>
              <a:buFontTx/>
              <a:buChar char="•"/>
            </a:pPr>
            <a:r>
              <a:rPr lang="hr-HR" sz="1600"/>
              <a:t> zvučna izolacija uređaja i elemenata za provjetravanje koji se nalaze na prozoru,</a:t>
            </a:r>
          </a:p>
          <a:p>
            <a:pPr marL="342900" indent="-342900" defTabSz="1042988">
              <a:lnSpc>
                <a:spcPct val="140000"/>
              </a:lnSpc>
              <a:buFontTx/>
              <a:buChar char="•"/>
            </a:pPr>
            <a:r>
              <a:rPr lang="hr-HR" sz="1600"/>
              <a:t> zvučna izolacija kutije za rolete.</a:t>
            </a:r>
            <a:r>
              <a:rPr lang="en-US" sz="1600"/>
              <a:t> </a:t>
            </a:r>
          </a:p>
        </p:txBody>
      </p:sp>
      <p:pic>
        <p:nvPicPr>
          <p:cNvPr id="13319" name="Picture 4" descr="s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063" y="3500438"/>
            <a:ext cx="2760662" cy="260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125" y="798513"/>
            <a:ext cx="1655763" cy="165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8" descr="Air_matic_Trocal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9950" y="3500438"/>
            <a:ext cx="3973513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2" name="Rectangle 9"/>
          <p:cNvSpPr>
            <a:spLocks noChangeArrowheads="1"/>
          </p:cNvSpPr>
          <p:nvPr/>
        </p:nvSpPr>
        <p:spPr bwMode="auto">
          <a:xfrm>
            <a:off x="3403600" y="5805488"/>
            <a:ext cx="1455738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r-HR" sz="1000"/>
              <a:t>Izvor: ProfineTROCAL</a:t>
            </a:r>
            <a:endParaRPr lang="de-DE" sz="1000"/>
          </a:p>
        </p:txBody>
      </p:sp>
      <p:sp>
        <p:nvSpPr>
          <p:cNvPr id="13323" name="TextBox 10"/>
          <p:cNvSpPr txBox="1">
            <a:spLocks noChangeArrowheads="1"/>
          </p:cNvSpPr>
          <p:nvPr/>
        </p:nvSpPr>
        <p:spPr bwMode="auto">
          <a:xfrm>
            <a:off x="869950" y="5805488"/>
            <a:ext cx="16922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1400"/>
              <a:t>R</a:t>
            </a:r>
            <a:r>
              <a:rPr lang="hr-HR" sz="1400" baseline="-25000"/>
              <a:t>w</a:t>
            </a:r>
            <a:r>
              <a:rPr lang="hr-HR" sz="1400"/>
              <a:t>=42 dB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sr-Latn-CS" smtClean="0"/>
              <a:t>Zoran Veršić</a:t>
            </a:r>
            <a:endParaRPr lang="hr-HR" smtClean="0"/>
          </a:p>
        </p:txBody>
      </p:sp>
      <p:sp>
        <p:nvSpPr>
          <p:cNvPr id="14339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9D7CC4B-BEA2-4CA7-8634-1B96220FCB36}" type="slidenum">
              <a:rPr lang="hr-HR" smtClean="0"/>
              <a:pPr/>
              <a:t>17</a:t>
            </a:fld>
            <a:endParaRPr lang="hr-HR" smtClean="0"/>
          </a:p>
        </p:txBody>
      </p:sp>
      <p:sp>
        <p:nvSpPr>
          <p:cNvPr id="14340" name="Text Box 3"/>
          <p:cNvSpPr txBox="1">
            <a:spLocks noChangeArrowheads="1"/>
          </p:cNvSpPr>
          <p:nvPr/>
        </p:nvSpPr>
        <p:spPr bwMode="auto">
          <a:xfrm>
            <a:off x="539750" y="404813"/>
            <a:ext cx="41481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1042988">
              <a:spcBef>
                <a:spcPct val="50000"/>
              </a:spcBef>
            </a:pPr>
            <a:r>
              <a:rPr lang="hr-HR" sz="2000" i="1"/>
              <a:t>Utjecaj na pojedini zahtjev</a:t>
            </a:r>
            <a:endParaRPr lang="en-US" sz="2000" i="1"/>
          </a:p>
        </p:txBody>
      </p:sp>
      <p:sp>
        <p:nvSpPr>
          <p:cNvPr id="14341" name="TextBox 8"/>
          <p:cNvSpPr txBox="1">
            <a:spLocks noChangeArrowheads="1"/>
          </p:cNvSpPr>
          <p:nvPr/>
        </p:nvSpPr>
        <p:spPr bwMode="auto">
          <a:xfrm>
            <a:off x="539750" y="981075"/>
            <a:ext cx="72723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b="1"/>
              <a:t>Zaštita od atmosferskih utjecaja </a:t>
            </a:r>
            <a:r>
              <a:rPr lang="hr-HR"/>
              <a:t>- kiša, vjetar / svi elementi prozora</a:t>
            </a:r>
          </a:p>
        </p:txBody>
      </p:sp>
      <p:pic>
        <p:nvPicPr>
          <p:cNvPr id="14342" name="Picture 12" descr="trocal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1589218"/>
            <a:ext cx="3672408" cy="313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13" descr="t_ift_bild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556519"/>
            <a:ext cx="136842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Text Box 7"/>
          <p:cNvSpPr txBox="1">
            <a:spLocks noChangeArrowheads="1"/>
          </p:cNvSpPr>
          <p:nvPr/>
        </p:nvSpPr>
        <p:spPr bwMode="auto">
          <a:xfrm>
            <a:off x="1547664" y="4725144"/>
            <a:ext cx="58594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1042988">
              <a:spcBef>
                <a:spcPct val="50000"/>
              </a:spcBef>
            </a:pPr>
            <a:r>
              <a:rPr lang="hr-HR" sz="1600" dirty="0"/>
              <a:t>Ispitivanje prozora u laboratoriju</a:t>
            </a:r>
            <a:endParaRPr lang="en-US" sz="1600" dirty="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39552" y="5229200"/>
            <a:ext cx="7848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dirty="0" smtClean="0"/>
              <a:t>HRN EN 12207 – Prozori i vrata – Propuštanje zraka</a:t>
            </a:r>
          </a:p>
          <a:p>
            <a:r>
              <a:rPr lang="hr-HR" dirty="0" smtClean="0"/>
              <a:t>HRN EN 12208 – Prozori i vrata – </a:t>
            </a:r>
            <a:r>
              <a:rPr lang="hr-HR" dirty="0" err="1" smtClean="0"/>
              <a:t>Vodotijesnost</a:t>
            </a:r>
            <a:endParaRPr lang="hr-HR" dirty="0" smtClean="0"/>
          </a:p>
          <a:p>
            <a:r>
              <a:rPr lang="hr-HR" dirty="0" smtClean="0"/>
              <a:t>HRN EN 12210 – Prozori i vrata – Otpornost na opterećenje vjetrom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sr-Latn-CS" smtClean="0"/>
              <a:t>Zoran Veršić</a:t>
            </a:r>
            <a:endParaRPr lang="hr-HR" smtClean="0"/>
          </a:p>
        </p:txBody>
      </p:sp>
      <p:sp>
        <p:nvSpPr>
          <p:cNvPr id="21507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F4B5500-0F41-4D5D-A3A4-5ED3EFED5D39}" type="slidenum">
              <a:rPr lang="hr-HR" smtClean="0"/>
              <a:pPr/>
              <a:t>18</a:t>
            </a:fld>
            <a:endParaRPr lang="hr-HR" smtClean="0"/>
          </a:p>
        </p:txBody>
      </p:sp>
      <p:sp>
        <p:nvSpPr>
          <p:cNvPr id="21509" name="Text Box 2"/>
          <p:cNvSpPr txBox="1">
            <a:spLocks noChangeArrowheads="1"/>
          </p:cNvSpPr>
          <p:nvPr/>
        </p:nvSpPr>
        <p:spPr bwMode="auto">
          <a:xfrm>
            <a:off x="468313" y="908050"/>
            <a:ext cx="8280400" cy="104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60" tIns="45680" rIns="91360" bIns="45680">
            <a:spAutoFit/>
          </a:bodyPr>
          <a:lstStyle/>
          <a:p>
            <a:pPr>
              <a:spcBef>
                <a:spcPct val="50000"/>
              </a:spcBef>
              <a:buClr>
                <a:srgbClr val="FEED9A"/>
              </a:buClr>
              <a:buFont typeface="Wingdings" pitchFamily="2" charset="2"/>
              <a:buNone/>
            </a:pPr>
            <a:r>
              <a:rPr lang="hr-HR" sz="1400" dirty="0"/>
              <a:t>Članak </a:t>
            </a:r>
            <a:r>
              <a:rPr lang="hr-HR" sz="1400" dirty="0" smtClean="0"/>
              <a:t>26. </a:t>
            </a:r>
            <a:r>
              <a:rPr lang="hr-HR" sz="1400" dirty="0"/>
              <a:t>/ Tehnički propis o racionalnoj uporabi energije i toplinskoj zaštiti </a:t>
            </a:r>
            <a:r>
              <a:rPr lang="hr-HR" sz="1400" dirty="0" smtClean="0"/>
              <a:t> u zgradama (NN 128/15)</a:t>
            </a:r>
            <a:endParaRPr lang="hr-HR" sz="1400" b="1" dirty="0">
              <a:cs typeface="Times New Roman" pitchFamily="18" charset="0"/>
            </a:endParaRPr>
          </a:p>
          <a:p>
            <a:pPr>
              <a:spcBef>
                <a:spcPct val="50000"/>
              </a:spcBef>
              <a:buClr>
                <a:srgbClr val="FEED9A"/>
              </a:buClr>
              <a:buFont typeface="Wingdings" pitchFamily="2" charset="2"/>
              <a:buNone/>
            </a:pPr>
            <a:endParaRPr lang="hr-HR" sz="800" dirty="0"/>
          </a:p>
          <a:p>
            <a:r>
              <a:rPr lang="hr-HR" dirty="0" smtClean="0"/>
              <a:t>(2) </a:t>
            </a:r>
            <a:r>
              <a:rPr lang="hr-HR" dirty="0" err="1" smtClean="0"/>
              <a:t>Zrakopropusnost</a:t>
            </a:r>
            <a:r>
              <a:rPr lang="hr-HR" dirty="0" smtClean="0"/>
              <a:t> prozora, balkonskih vrata i krovnih prozora mora ispuniti zahtjeve iz tablice 4. iz Priloga B ovoga propisa.</a:t>
            </a:r>
            <a:endParaRPr lang="en-GB" dirty="0"/>
          </a:p>
        </p:txBody>
      </p:sp>
      <p:pic>
        <p:nvPicPr>
          <p:cNvPr id="8" name="Picture 7" descr="TPRUETZ_128_15_Tab_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2348880"/>
            <a:ext cx="7056784" cy="2239353"/>
          </a:xfrm>
          <a:prstGeom prst="rect">
            <a:avLst/>
          </a:prstGeom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39552" y="5229200"/>
            <a:ext cx="7848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dirty="0" smtClean="0"/>
              <a:t>HRN EN 12207:2016 – Prozori i vrata – Propuštanje zraka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sr-Latn-CS" smtClean="0"/>
              <a:t>Zoran Veršić</a:t>
            </a:r>
            <a:endParaRPr lang="hr-HR" smtClean="0"/>
          </a:p>
        </p:txBody>
      </p:sp>
      <p:sp>
        <p:nvSpPr>
          <p:cNvPr id="15363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33D127F-AFD7-46A6-A9A5-43E976D74ED3}" type="slidenum">
              <a:rPr lang="hr-HR" smtClean="0"/>
              <a:pPr/>
              <a:t>19</a:t>
            </a:fld>
            <a:endParaRPr lang="hr-HR" smtClean="0"/>
          </a:p>
        </p:txBody>
      </p:sp>
      <p:sp>
        <p:nvSpPr>
          <p:cNvPr id="15364" name="Text Box 3"/>
          <p:cNvSpPr txBox="1">
            <a:spLocks noChangeArrowheads="1"/>
          </p:cNvSpPr>
          <p:nvPr/>
        </p:nvSpPr>
        <p:spPr bwMode="auto">
          <a:xfrm>
            <a:off x="539750" y="404813"/>
            <a:ext cx="41481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1042988">
              <a:spcBef>
                <a:spcPct val="50000"/>
              </a:spcBef>
            </a:pPr>
            <a:r>
              <a:rPr lang="hr-HR" sz="2000" i="1"/>
              <a:t>Utjecaj na pojedini zahtjev</a:t>
            </a:r>
            <a:endParaRPr lang="en-US" sz="2000" i="1"/>
          </a:p>
        </p:txBody>
      </p:sp>
      <p:sp>
        <p:nvSpPr>
          <p:cNvPr id="15365" name="TextBox 8"/>
          <p:cNvSpPr txBox="1">
            <a:spLocks noChangeArrowheads="1"/>
          </p:cNvSpPr>
          <p:nvPr/>
        </p:nvSpPr>
        <p:spPr bwMode="auto">
          <a:xfrm>
            <a:off x="539750" y="971550"/>
            <a:ext cx="81359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b="1"/>
              <a:t>Zaštita od osunčanja </a:t>
            </a:r>
            <a:r>
              <a:rPr lang="hr-HR"/>
              <a:t>/ staklo i dodatni elementi za zaštitu od osunčanja:</a:t>
            </a:r>
          </a:p>
        </p:txBody>
      </p:sp>
      <p:pic>
        <p:nvPicPr>
          <p:cNvPr id="15366" name="Picture 3" descr="roleta-plast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3973984"/>
            <a:ext cx="2436813" cy="209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4" descr="solarlux_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3973984"/>
            <a:ext cx="2808287" cy="211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8" name="Text Box 5"/>
          <p:cNvSpPr txBox="1">
            <a:spLocks noChangeArrowheads="1"/>
          </p:cNvSpPr>
          <p:nvPr/>
        </p:nvSpPr>
        <p:spPr bwMode="auto">
          <a:xfrm>
            <a:off x="539750" y="1470025"/>
            <a:ext cx="8175625" cy="2446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hr-HR" dirty="0"/>
              <a:t> </a:t>
            </a:r>
            <a:r>
              <a:rPr lang="hr-HR" dirty="0" smtClean="0"/>
              <a:t>staklo: </a:t>
            </a:r>
            <a:r>
              <a:rPr lang="hr-HR" dirty="0" smtClean="0">
                <a:cs typeface="Times New Roman" pitchFamily="18" charset="0"/>
              </a:rPr>
              <a:t>solarni faktor ili ukupni prolaz energije – SF (g)</a:t>
            </a:r>
            <a:endParaRPr lang="hr-HR" dirty="0" smtClean="0"/>
          </a:p>
          <a:p>
            <a:pPr>
              <a:spcBef>
                <a:spcPct val="50000"/>
              </a:spcBef>
              <a:buFontTx/>
              <a:buChar char="•"/>
            </a:pPr>
            <a:r>
              <a:rPr lang="hr-HR" dirty="0" smtClean="0"/>
              <a:t> elementi </a:t>
            </a:r>
            <a:r>
              <a:rPr lang="hr-HR" dirty="0"/>
              <a:t>vanjske zaštite od sunca: razni pokretni i nepokretni </a:t>
            </a:r>
            <a:r>
              <a:rPr lang="hr-HR" dirty="0" err="1"/>
              <a:t>brisoleji</a:t>
            </a:r>
            <a:r>
              <a:rPr lang="hr-HR" dirty="0"/>
              <a:t>, vanjski kapci, žaluzine, rolete, tende, </a:t>
            </a:r>
            <a:r>
              <a:rPr lang="hr-HR" dirty="0" err="1"/>
              <a:t>...</a:t>
            </a:r>
            <a:r>
              <a:rPr lang="hr-HR" dirty="0"/>
              <a:t>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hr-HR" dirty="0"/>
              <a:t> elementi unutarnje zaštite od sunca: rolete, žaluzine, roloi, zavjese , </a:t>
            </a:r>
            <a:r>
              <a:rPr lang="hr-HR" dirty="0" err="1"/>
              <a:t>...</a:t>
            </a:r>
            <a:r>
              <a:rPr lang="hr-HR" dirty="0"/>
              <a:t>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hr-HR" dirty="0"/>
              <a:t> elementi unutar stakla za zaštitu od sunca i usmjeravanje svjetla – holografski elementi, reflektirajuća stakla i folije, staklo koje usmjerava svjetlo, staklene prizme, </a:t>
            </a:r>
            <a:r>
              <a:rPr lang="hr-HR" dirty="0" err="1"/>
              <a:t>...</a:t>
            </a:r>
            <a:r>
              <a:rPr lang="hr-HR" dirty="0"/>
              <a:t>.</a:t>
            </a:r>
          </a:p>
        </p:txBody>
      </p:sp>
      <p:pic>
        <p:nvPicPr>
          <p:cNvPr id="15369" name="Picture 4" descr="unishade_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375" y="3973984"/>
            <a:ext cx="2268538" cy="210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r-Latn-CS" altLang="sr-Latn-RS" smtClean="0">
                <a:latin typeface="Arial Narrow" panose="020B0606020202030204" pitchFamily="34" charset="0"/>
              </a:rPr>
              <a:t>Zoran Veršić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2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620688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indent="-4763">
              <a:buNone/>
            </a:pPr>
            <a:r>
              <a:rPr lang="hr-HR" sz="1800" b="1" dirty="0" smtClean="0">
                <a:latin typeface="Arial" pitchFamily="34" charset="0"/>
                <a:cs typeface="Arial" pitchFamily="34" charset="0"/>
              </a:rPr>
              <a:t>TEHNIČKI PROPIS </a:t>
            </a:r>
            <a:r>
              <a:rPr lang="pl-PL" sz="1800" b="1" dirty="0" smtClean="0">
                <a:latin typeface="Arial" pitchFamily="34" charset="0"/>
                <a:cs typeface="Arial" pitchFamily="34" charset="0"/>
              </a:rPr>
              <a:t>O RACIONALNOJ UPORABI ENERGIJE I </a:t>
            </a:r>
            <a:r>
              <a:rPr lang="hr-HR" sz="1800" b="1" dirty="0" smtClean="0">
                <a:latin typeface="Arial" pitchFamily="34" charset="0"/>
                <a:cs typeface="Arial" pitchFamily="34" charset="0"/>
              </a:rPr>
              <a:t>TOPLINSKOJ ZAŠTITI U ZGRADAMA (NN 128/2015) i </a:t>
            </a:r>
          </a:p>
          <a:p>
            <a:pPr marL="4763" indent="-4763">
              <a:buNone/>
            </a:pPr>
            <a:r>
              <a:rPr lang="hr-HR" sz="1800" b="1" dirty="0" smtClean="0">
                <a:latin typeface="Arial" pitchFamily="34" charset="0"/>
                <a:cs typeface="Arial" pitchFamily="34" charset="0"/>
              </a:rPr>
              <a:t>TEHNIČKI PROPIS </a:t>
            </a:r>
            <a:r>
              <a:rPr lang="pl-PL" sz="1800" b="1" dirty="0" smtClean="0">
                <a:latin typeface="Arial" pitchFamily="34" charset="0"/>
                <a:cs typeface="Arial" pitchFamily="34" charset="0"/>
              </a:rPr>
              <a:t>O IZMJENAMA I DOPUNAMA </a:t>
            </a:r>
            <a:r>
              <a:rPr lang="hr-HR" sz="1800" b="1" dirty="0" smtClean="0">
                <a:latin typeface="Arial" pitchFamily="34" charset="0"/>
                <a:cs typeface="Arial" pitchFamily="34" charset="0"/>
              </a:rPr>
              <a:t>TEHNIČKOG PROPISA O </a:t>
            </a:r>
            <a:r>
              <a:rPr lang="pl-PL" sz="1800" b="1" dirty="0" smtClean="0">
                <a:latin typeface="Arial" pitchFamily="34" charset="0"/>
                <a:cs typeface="Arial" pitchFamily="34" charset="0"/>
              </a:rPr>
              <a:t>RACIONALNOJ UPORABI ENERGIJE I </a:t>
            </a:r>
            <a:r>
              <a:rPr lang="hr-HR" sz="1800" b="1" dirty="0" smtClean="0">
                <a:latin typeface="Arial" pitchFamily="34" charset="0"/>
                <a:cs typeface="Arial" pitchFamily="34" charset="0"/>
              </a:rPr>
              <a:t>TOPLINSKOJ ZAŠTITI U ZGRADAMA (NN 70/2018) </a:t>
            </a:r>
          </a:p>
          <a:p>
            <a:pPr marL="4763" indent="-4763">
              <a:buNone/>
            </a:pPr>
            <a:endParaRPr lang="hr-HR" sz="800" b="1" dirty="0" smtClean="0">
              <a:latin typeface="Arial" pitchFamily="34" charset="0"/>
              <a:cs typeface="Arial" pitchFamily="34" charset="0"/>
            </a:endParaRPr>
          </a:p>
          <a:p>
            <a:pPr marL="4763" indent="-4763">
              <a:buNone/>
            </a:pPr>
            <a:r>
              <a:rPr lang="hr-HR" sz="1800" dirty="0" smtClean="0">
                <a:latin typeface="Arial" pitchFamily="34" charset="0"/>
                <a:cs typeface="Arial" pitchFamily="34" charset="0"/>
              </a:rPr>
              <a:t>Članak 4.</a:t>
            </a:r>
          </a:p>
          <a:p>
            <a:pPr marL="4763" indent="-4763">
              <a:buNone/>
            </a:pPr>
            <a:endParaRPr lang="hr-HR" sz="800" dirty="0" smtClean="0">
              <a:latin typeface="Arial" pitchFamily="34" charset="0"/>
              <a:cs typeface="Arial" pitchFamily="34" charset="0"/>
            </a:endParaRPr>
          </a:p>
          <a:p>
            <a:pPr marL="4763" indent="-4763">
              <a:buNone/>
            </a:pPr>
            <a:r>
              <a:rPr lang="hr-HR" sz="1800" b="1" dirty="0" smtClean="0">
                <a:latin typeface="Arial" pitchFamily="34" charset="0"/>
                <a:cs typeface="Arial" pitchFamily="34" charset="0"/>
              </a:rPr>
              <a:t>Zgrada gotovo nulte energije </a:t>
            </a:r>
            <a:r>
              <a:rPr lang="hr-HR" sz="1800" dirty="0" smtClean="0">
                <a:latin typeface="Arial" pitchFamily="34" charset="0"/>
                <a:cs typeface="Arial" pitchFamily="34" charset="0"/>
              </a:rPr>
              <a:t>jest zgrada koja ima vrlo visoka energetska svojstva. Ta gotovo nulta odnosno vrlo niska količina energije trebala bi se u vrlo značajnoj mjeri pokrivati energijom iz obnovljivih izvora, uključujući energiju iz obnovljivih izvora koja se </a:t>
            </a:r>
            <a:r>
              <a:rPr lang="vi-VN" sz="1800" dirty="0" smtClean="0">
                <a:latin typeface="Arial" pitchFamily="34" charset="0"/>
                <a:cs typeface="Arial" pitchFamily="34" charset="0"/>
              </a:rPr>
              <a:t>proizvodi na zgradi ili u njezinoj blizini, a za koju su zahtjevi utvrđeni</a:t>
            </a:r>
            <a:r>
              <a:rPr lang="hr-HR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1800" dirty="0" smtClean="0">
                <a:latin typeface="Arial" pitchFamily="34" charset="0"/>
                <a:cs typeface="Arial" pitchFamily="34" charset="0"/>
              </a:rPr>
              <a:t>ovim propisom.</a:t>
            </a:r>
            <a:endParaRPr lang="hr-HR" sz="1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 descr="nzeb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1840" y="4509120"/>
            <a:ext cx="2736304" cy="13681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sr-Latn-CS" smtClean="0"/>
              <a:t>Zoran Veršić</a:t>
            </a:r>
            <a:endParaRPr lang="hr-HR" smtClean="0"/>
          </a:p>
        </p:txBody>
      </p:sp>
      <p:sp>
        <p:nvSpPr>
          <p:cNvPr id="16387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6C7CC2E-062E-454D-848F-E476B202AD93}" type="slidenum">
              <a:rPr lang="hr-HR" smtClean="0"/>
              <a:pPr/>
              <a:t>20</a:t>
            </a:fld>
            <a:endParaRPr lang="hr-HR" smtClean="0"/>
          </a:p>
        </p:txBody>
      </p:sp>
      <p:sp>
        <p:nvSpPr>
          <p:cNvPr id="16388" name="Text Box 3"/>
          <p:cNvSpPr txBox="1">
            <a:spLocks noChangeArrowheads="1"/>
          </p:cNvSpPr>
          <p:nvPr/>
        </p:nvSpPr>
        <p:spPr bwMode="auto">
          <a:xfrm>
            <a:off x="539750" y="404813"/>
            <a:ext cx="41481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1042988">
              <a:spcBef>
                <a:spcPct val="50000"/>
              </a:spcBef>
            </a:pPr>
            <a:r>
              <a:rPr lang="hr-HR" sz="2000" i="1"/>
              <a:t>Utjecaj na pojedini zahtjev</a:t>
            </a:r>
            <a:endParaRPr lang="en-US" sz="2000" i="1"/>
          </a:p>
        </p:txBody>
      </p:sp>
      <p:sp>
        <p:nvSpPr>
          <p:cNvPr id="16389" name="TextBox 8"/>
          <p:cNvSpPr txBox="1">
            <a:spLocks noChangeArrowheads="1"/>
          </p:cNvSpPr>
          <p:nvPr/>
        </p:nvSpPr>
        <p:spPr bwMode="auto">
          <a:xfrm>
            <a:off x="539750" y="981075"/>
            <a:ext cx="7848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b="1"/>
              <a:t>Sigurnost</a:t>
            </a:r>
            <a:r>
              <a:rPr lang="hr-HR"/>
              <a:t> – zaštita od vatre, dima, loma, provale / svi elementi prozora</a:t>
            </a:r>
          </a:p>
        </p:txBody>
      </p:sp>
      <p:pic>
        <p:nvPicPr>
          <p:cNvPr id="16390" name="Picture 5" descr="Prozor-sigurno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9938" y="1557338"/>
            <a:ext cx="3663950" cy="461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11" descr="Systemdatenblaetter_Seite_36_Bild_000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6463" y="1557338"/>
            <a:ext cx="3448050" cy="252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12" descr="Prüfung_dynamisch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6463" y="4221163"/>
            <a:ext cx="3457575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3" name="Rectangle 9"/>
          <p:cNvSpPr>
            <a:spLocks noChangeArrowheads="1"/>
          </p:cNvSpPr>
          <p:nvPr/>
        </p:nvSpPr>
        <p:spPr bwMode="auto">
          <a:xfrm rot="-5400000">
            <a:off x="7801769" y="5404644"/>
            <a:ext cx="127635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r-HR" sz="1000" dirty="0"/>
              <a:t>Izvor: </a:t>
            </a:r>
            <a:r>
              <a:rPr lang="hr-HR" sz="1000" dirty="0" err="1"/>
              <a:t>Saint</a:t>
            </a:r>
            <a:r>
              <a:rPr lang="hr-HR" sz="1000" dirty="0"/>
              <a:t>-</a:t>
            </a:r>
            <a:r>
              <a:rPr lang="hr-HR" sz="1000" dirty="0" err="1"/>
              <a:t>Gobain</a:t>
            </a:r>
            <a:endParaRPr lang="de-DE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r-Latn-CS" altLang="sr-Latn-RS" smtClean="0">
                <a:latin typeface="Arial Narrow" panose="020B0606020202030204" pitchFamily="34" charset="0"/>
              </a:rPr>
              <a:t>Zoran Veršić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21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31812" y="620688"/>
            <a:ext cx="5480347" cy="988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147" tIns="40074" rIns="80147" bIns="40074">
            <a:spAutoFit/>
          </a:bodyPr>
          <a:lstStyle/>
          <a:p>
            <a:pPr defTabSz="801688">
              <a:spcBef>
                <a:spcPct val="50000"/>
              </a:spcBef>
              <a:buClr>
                <a:schemeClr val="tx1"/>
              </a:buClr>
            </a:pPr>
            <a:r>
              <a:rPr lang="hr-HR" sz="2000" b="1" dirty="0" smtClean="0"/>
              <a:t>Prozor – kao element</a:t>
            </a:r>
            <a:endParaRPr lang="hr-HR" sz="2000" b="1" dirty="0"/>
          </a:p>
          <a:p>
            <a:pPr defTabSz="801688">
              <a:spcBef>
                <a:spcPct val="50000"/>
              </a:spcBef>
              <a:buClr>
                <a:schemeClr val="tx1"/>
              </a:buClr>
            </a:pPr>
            <a:endParaRPr lang="en-GB" sz="800" dirty="0">
              <a:latin typeface="Times New Roman" pitchFamily="18" charset="0"/>
            </a:endParaRPr>
          </a:p>
          <a:p>
            <a:pPr defTabSz="801688">
              <a:spcBef>
                <a:spcPct val="50000"/>
              </a:spcBef>
              <a:buFontTx/>
              <a:buChar char="•"/>
            </a:pPr>
            <a:r>
              <a:rPr lang="hr-HR" dirty="0"/>
              <a:t> </a:t>
            </a:r>
            <a:r>
              <a:rPr lang="hr-HR" dirty="0" smtClean="0"/>
              <a:t>ispunjavanje traženih i ispitanih zahtjeva</a:t>
            </a:r>
            <a:endParaRPr lang="hr-HR" dirty="0">
              <a:latin typeface="Times New Roman" pitchFamily="18" charset="0"/>
            </a:endParaRPr>
          </a:p>
        </p:txBody>
      </p:sp>
      <p:pic>
        <p:nvPicPr>
          <p:cNvPr id="6" name="Picture 5" descr="kommerling-88-plus-ekskluzivna-generacija-pvc-profila-certifikat-za-pasivne-kuce-10592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1844824"/>
            <a:ext cx="4248472" cy="4248472"/>
          </a:xfrm>
          <a:prstGeom prst="rect">
            <a:avLst/>
          </a:prstGeom>
        </p:spPr>
      </p:pic>
      <p:pic>
        <p:nvPicPr>
          <p:cNvPr id="7" name="Picture 6" descr="jednokrilni-prozo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2924944"/>
            <a:ext cx="3140889" cy="31408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r-Latn-CS" altLang="sr-Latn-RS" smtClean="0">
                <a:latin typeface="Arial Narrow" panose="020B0606020202030204" pitchFamily="34" charset="0"/>
              </a:rPr>
              <a:t>Zoran Veršić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22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31812" y="620688"/>
            <a:ext cx="8000628" cy="5097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147" tIns="40074" rIns="80147" bIns="40074">
            <a:spAutoFit/>
          </a:bodyPr>
          <a:lstStyle/>
          <a:p>
            <a:pPr>
              <a:spcBef>
                <a:spcPct val="50000"/>
              </a:spcBef>
            </a:pPr>
            <a:r>
              <a:rPr lang="hr-HR" sz="2000" b="1" dirty="0" smtClean="0"/>
              <a:t>Tehnički propis za prozore i vrata (NN 69/06)</a:t>
            </a:r>
          </a:p>
          <a:p>
            <a:pPr defTabSz="801688">
              <a:spcBef>
                <a:spcPct val="50000"/>
              </a:spcBef>
            </a:pPr>
            <a:endParaRPr lang="hr-HR" dirty="0" smtClean="0">
              <a:latin typeface="Times New Roman" pitchFamily="18" charset="0"/>
            </a:endParaRPr>
          </a:p>
          <a:p>
            <a:pPr defTabSz="801688">
              <a:spcBef>
                <a:spcPct val="50000"/>
              </a:spcBef>
            </a:pPr>
            <a:r>
              <a:rPr lang="hr-HR" dirty="0" smtClean="0"/>
              <a:t>U svrhu ispunjavanja temeljnih zahtjeva za građevinu, propisuju se tehnička svojstva i drugi zahtjevi za građevne proizvode – prozore i vrata koji se ugrađuju u građevine.</a:t>
            </a:r>
          </a:p>
          <a:p>
            <a:pPr>
              <a:spcBef>
                <a:spcPct val="50000"/>
              </a:spcBef>
            </a:pPr>
            <a:endParaRPr lang="hr-HR" dirty="0" smtClean="0"/>
          </a:p>
          <a:p>
            <a:pPr>
              <a:spcBef>
                <a:spcPct val="50000"/>
              </a:spcBef>
            </a:pPr>
            <a:r>
              <a:rPr lang="hr-HR" dirty="0" smtClean="0"/>
              <a:t>Prozori i vrata smiju se ugraditi u građevinu ako: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hr-HR" dirty="0" smtClean="0"/>
              <a:t>ispunjavaju zahtjeve propisane ovim Propisom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hr-HR" dirty="0" smtClean="0"/>
              <a:t>ako su izdane izjave o sukladnosti u skladu s odredbama posebnog propisa.</a:t>
            </a:r>
            <a:r>
              <a:rPr lang="en-US" dirty="0" smtClean="0"/>
              <a:t> </a:t>
            </a:r>
            <a:endParaRPr lang="hr-HR" dirty="0" smtClean="0"/>
          </a:p>
          <a:p>
            <a:pPr>
              <a:spcBef>
                <a:spcPct val="50000"/>
              </a:spcBef>
            </a:pPr>
            <a:endParaRPr lang="hr-HR" dirty="0" smtClean="0"/>
          </a:p>
          <a:p>
            <a:pPr>
              <a:spcBef>
                <a:spcPct val="50000"/>
              </a:spcBef>
            </a:pPr>
            <a:r>
              <a:rPr lang="hr-HR" dirty="0" smtClean="0"/>
              <a:t>Tehnička svojstva prozora i vrata moraju biti takva da, u predviđenom roku trajanja građevine, uz propisanu odnosno projektom određenu ugradnju i održavanje, oni podnesu sve utjecaje uobičajene uporabe i utjecaje okoline, tako da građevina u koju su ugrađeni ispunjava bitne zahtjeve.</a:t>
            </a:r>
            <a:r>
              <a:rPr lang="en-US" dirty="0" smtClean="0"/>
              <a:t> </a:t>
            </a:r>
            <a:endParaRPr lang="hr-HR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r-Latn-CS" altLang="sr-Latn-RS" smtClean="0">
                <a:latin typeface="Arial Narrow" panose="020B0606020202030204" pitchFamily="34" charset="0"/>
              </a:rPr>
              <a:t>Zoran Veršić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23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23528" y="620688"/>
            <a:ext cx="8496944" cy="5341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147" tIns="40074" rIns="80147" bIns="40074">
            <a:spAutoFit/>
          </a:bodyPr>
          <a:lstStyle/>
          <a:p>
            <a:pPr marL="533400" indent="-533400" defTabSz="457200">
              <a:spcBef>
                <a:spcPts val="500"/>
              </a:spcBef>
              <a:buClr>
                <a:schemeClr val="tx1"/>
              </a:buClr>
              <a:buFontTx/>
              <a:buNone/>
            </a:pPr>
            <a:r>
              <a:rPr lang="hr-HR" i="1" dirty="0" smtClean="0"/>
              <a:t>Zahtjevi na prozore i vrata u projektu zgrade:</a:t>
            </a:r>
          </a:p>
          <a:p>
            <a:pPr marL="533400" indent="-533400" defTabSz="457200">
              <a:spcBef>
                <a:spcPts val="500"/>
              </a:spcBef>
              <a:buClr>
                <a:schemeClr val="tx1"/>
              </a:buClr>
              <a:buFontTx/>
              <a:buNone/>
            </a:pPr>
            <a:endParaRPr lang="hr-HR" sz="800" i="1" dirty="0" smtClean="0"/>
          </a:p>
          <a:p>
            <a:pPr marL="533400" indent="-533400" defTabSz="457200">
              <a:spcBef>
                <a:spcPts val="500"/>
              </a:spcBef>
              <a:buClr>
                <a:schemeClr val="tx1"/>
              </a:buClr>
              <a:buFontTx/>
              <a:buAutoNum type="arabicPeriod"/>
            </a:pPr>
            <a:r>
              <a:rPr lang="hr-HR" dirty="0" smtClean="0"/>
              <a:t>Tehnička svojstva prozora / vrata moraju biti specificirana u projektu zgrade prema HRN EN 14351-1:2006.</a:t>
            </a:r>
          </a:p>
          <a:p>
            <a:pPr marL="533400" indent="-533400" defTabSz="457200">
              <a:spcBef>
                <a:spcPts val="500"/>
              </a:spcBef>
              <a:buClr>
                <a:schemeClr val="tx1"/>
              </a:buClr>
              <a:buFontTx/>
              <a:buAutoNum type="arabicPeriod"/>
            </a:pPr>
            <a:r>
              <a:rPr lang="hr-HR" dirty="0" smtClean="0"/>
              <a:t>Svojstvo propusnosti zraka uvijek se specificira.</a:t>
            </a:r>
          </a:p>
          <a:p>
            <a:pPr marL="533400" indent="-533400" defTabSz="457200">
              <a:spcBef>
                <a:spcPts val="500"/>
              </a:spcBef>
              <a:buClr>
                <a:schemeClr val="tx1"/>
              </a:buClr>
              <a:buFontTx/>
              <a:buAutoNum type="arabicPeriod"/>
            </a:pPr>
            <a:r>
              <a:rPr lang="hr-HR" dirty="0" smtClean="0"/>
              <a:t>Ovisno o namjeni i položaju prozora / vrata u zgradi i uvjetima njezine uporabe moraju se specificirati i svojstva:</a:t>
            </a:r>
          </a:p>
          <a:p>
            <a:pPr marL="914400" lvl="1" indent="-201613" defTabSz="457200"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</a:pPr>
            <a:r>
              <a:rPr lang="hr-HR" dirty="0" smtClean="0"/>
              <a:t>otpornosti na opterećenje vjetrom,</a:t>
            </a:r>
          </a:p>
          <a:p>
            <a:pPr marL="914400" lvl="1" indent="-201613" defTabSz="457200"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</a:pPr>
            <a:r>
              <a:rPr lang="hr-HR" dirty="0" err="1" smtClean="0"/>
              <a:t>vodonepropusnosti</a:t>
            </a:r>
            <a:r>
              <a:rPr lang="hr-HR" dirty="0" smtClean="0"/>
              <a:t>,</a:t>
            </a:r>
          </a:p>
          <a:p>
            <a:pPr marL="914400" lvl="1" indent="-201613" defTabSz="457200"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</a:pPr>
            <a:r>
              <a:rPr lang="hr-HR" dirty="0" smtClean="0"/>
              <a:t>prolaska topline,</a:t>
            </a:r>
          </a:p>
          <a:p>
            <a:pPr marL="914400" lvl="1" indent="-201613" defTabSz="457200"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</a:pPr>
            <a:r>
              <a:rPr lang="hr-HR" dirty="0" smtClean="0"/>
              <a:t>zvučne izolacije,</a:t>
            </a:r>
          </a:p>
          <a:p>
            <a:pPr marL="914400" lvl="1" indent="-201613" defTabSz="457200"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</a:pPr>
            <a:r>
              <a:rPr lang="hr-HR" dirty="0" smtClean="0"/>
              <a:t>otpornosti na požar i propuštanje dima.</a:t>
            </a:r>
          </a:p>
          <a:p>
            <a:pPr marL="533400" indent="-533400" defTabSz="457200">
              <a:spcBef>
                <a:spcPts val="500"/>
              </a:spcBef>
              <a:buClr>
                <a:schemeClr val="tx1"/>
              </a:buClr>
              <a:buFontTx/>
              <a:buAutoNum type="arabicPeriod" startAt="4"/>
            </a:pPr>
            <a:r>
              <a:rPr lang="hr-HR" dirty="0" smtClean="0"/>
              <a:t>Projektom zgrade moraju se odrediti uvjeti ugradnje, uporabe i održavanja prozora / vrata.</a:t>
            </a:r>
          </a:p>
          <a:p>
            <a:pPr marL="533400" indent="-533400" defTabSz="457200">
              <a:spcBef>
                <a:spcPts val="500"/>
              </a:spcBef>
              <a:buClr>
                <a:schemeClr val="tx1"/>
              </a:buClr>
              <a:buFontTx/>
              <a:buAutoNum type="arabicPeriod" startAt="4"/>
            </a:pPr>
            <a:r>
              <a:rPr lang="hr-HR" dirty="0" smtClean="0"/>
              <a:t>Ako je projektirani uporabni vijek zgrade duži od projektiranog uporabnog vijeka prozora / vrata, projektom se moraju odrediti uvjeti i način njihove zamjene .</a:t>
            </a:r>
            <a:endParaRPr lang="hr-HR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r-Latn-CS" altLang="sr-Latn-RS" smtClean="0">
                <a:latin typeface="Arial Narrow" panose="020B0606020202030204" pitchFamily="34" charset="0"/>
              </a:rPr>
              <a:t>Zoran Veršić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24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23528" y="620688"/>
            <a:ext cx="8496944" cy="3512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147" tIns="40074" rIns="80147" bIns="40074">
            <a:spAutoFit/>
          </a:bodyPr>
          <a:lstStyle/>
          <a:p>
            <a:pPr marL="533400" indent="-533400" defTabSz="457200">
              <a:spcBef>
                <a:spcPts val="500"/>
              </a:spcBef>
              <a:buFontTx/>
              <a:buNone/>
            </a:pPr>
            <a:r>
              <a:rPr lang="hr-HR" i="1" dirty="0" smtClean="0"/>
              <a:t>Norma za građevne proizvode za prozore i vrata HRN EN 14351-1:2006:</a:t>
            </a:r>
          </a:p>
          <a:p>
            <a:pPr marL="533400" indent="-533400" defTabSz="457200">
              <a:spcBef>
                <a:spcPts val="500"/>
              </a:spcBef>
              <a:buFontTx/>
              <a:buNone/>
            </a:pPr>
            <a:endParaRPr lang="hr-HR" i="1" dirty="0" smtClean="0"/>
          </a:p>
          <a:p>
            <a:pPr marL="533400" indent="-533400" defTabSz="457200">
              <a:spcBef>
                <a:spcPts val="500"/>
              </a:spcBef>
              <a:buClr>
                <a:srgbClr val="FF6600"/>
              </a:buClr>
            </a:pPr>
            <a:r>
              <a:rPr lang="hr-HR" dirty="0" smtClean="0"/>
              <a:t>Tehničkim propisom propisana je obvezna uporaba harmonizirane norme za građevne proizvode HRN EN 14351:2906 Prozori i vrata – norma za proizvod, svojstva – 1. dio: Prozori i vanjska pješačka vrata bez otpornosti na požar i/ili propuštanje dima (EN 14351-1:2006)</a:t>
            </a:r>
          </a:p>
          <a:p>
            <a:pPr marL="533400" indent="-533400" defTabSz="457200">
              <a:spcBef>
                <a:spcPts val="500"/>
              </a:spcBef>
              <a:buClr>
                <a:srgbClr val="FF6600"/>
              </a:buClr>
            </a:pPr>
            <a:endParaRPr lang="hr-HR" dirty="0" smtClean="0"/>
          </a:p>
          <a:p>
            <a:pPr marL="533400" indent="-533400" defTabSz="457200">
              <a:spcBef>
                <a:spcPts val="500"/>
              </a:spcBef>
              <a:buClr>
                <a:srgbClr val="FF6600"/>
              </a:buClr>
            </a:pPr>
            <a:r>
              <a:rPr lang="hr-HR" dirty="0" smtClean="0"/>
              <a:t>Norma navodi ukupno </a:t>
            </a:r>
            <a:r>
              <a:rPr lang="hr-HR" b="1" dirty="0" smtClean="0"/>
              <a:t>23 različita svojstva </a:t>
            </a:r>
            <a:r>
              <a:rPr lang="hr-HR" dirty="0" smtClean="0"/>
              <a:t>prozora i vanjskih vrata. </a:t>
            </a:r>
          </a:p>
          <a:p>
            <a:pPr marL="533400" indent="-533400" defTabSz="457200">
              <a:spcBef>
                <a:spcPts val="500"/>
              </a:spcBef>
              <a:buClr>
                <a:srgbClr val="FF6600"/>
              </a:buClr>
            </a:pPr>
            <a:endParaRPr lang="hr-HR" dirty="0" smtClean="0"/>
          </a:p>
          <a:p>
            <a:pPr marL="533400" indent="-533400" defTabSz="457200">
              <a:spcBef>
                <a:spcPts val="500"/>
              </a:spcBef>
              <a:buClr>
                <a:srgbClr val="FF6600"/>
              </a:buClr>
            </a:pPr>
            <a:r>
              <a:rPr lang="hr-HR" dirty="0" smtClean="0"/>
              <a:t>Sva svojstva navedena u normi nisu primjenjiva za svaki proizvod ili svaku situaciju predviđene krajnje uporabe.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r-Latn-CS" altLang="sr-Latn-RS" smtClean="0">
                <a:latin typeface="Arial Narrow" panose="020B0606020202030204" pitchFamily="34" charset="0"/>
              </a:rPr>
              <a:t>Zoran Veršić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25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23528" y="620688"/>
            <a:ext cx="8496944" cy="310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147" tIns="40074" rIns="80147" bIns="40074">
            <a:spAutoFit/>
          </a:bodyPr>
          <a:lstStyle/>
          <a:p>
            <a:pPr marL="533400" indent="-533400" defTabSz="457200">
              <a:spcBef>
                <a:spcPts val="500"/>
              </a:spcBef>
              <a:buFontTx/>
              <a:buNone/>
            </a:pPr>
            <a:r>
              <a:rPr lang="hr-HR" i="1" dirty="0" smtClean="0"/>
              <a:t>Norma za građevne proizvode za prozore i vrata HRN EN 14351-1:2006:</a:t>
            </a:r>
          </a:p>
          <a:p>
            <a:pPr marL="533400" indent="-533400" defTabSz="457200">
              <a:spcBef>
                <a:spcPts val="500"/>
              </a:spcBef>
              <a:buClr>
                <a:srgbClr val="FF6600"/>
              </a:buClr>
            </a:pPr>
            <a:endParaRPr lang="hr-HR" dirty="0" smtClean="0"/>
          </a:p>
          <a:p>
            <a:pPr marL="533400" indent="-533400" defTabSz="457200">
              <a:spcBef>
                <a:spcPts val="500"/>
              </a:spcBef>
              <a:buClr>
                <a:srgbClr val="FF6600"/>
              </a:buClr>
            </a:pPr>
            <a:r>
              <a:rPr lang="hr-HR" dirty="0" smtClean="0"/>
              <a:t>Za svako svojstvo predviđen je i razred “NPD” što je kratica za “svojstvo nije određeno”. Njega koristimo kad neko svojstvo proizvoda nije poznato ili nije relevantno. </a:t>
            </a:r>
          </a:p>
          <a:p>
            <a:pPr marL="533400" indent="-533400" defTabSz="457200">
              <a:spcBef>
                <a:spcPts val="500"/>
              </a:spcBef>
              <a:buClr>
                <a:srgbClr val="FF6600"/>
              </a:buClr>
            </a:pPr>
            <a:endParaRPr lang="hr-HR" dirty="0" smtClean="0"/>
          </a:p>
          <a:p>
            <a:pPr marL="533400" indent="-533400" defTabSz="457200">
              <a:spcBef>
                <a:spcPts val="500"/>
              </a:spcBef>
              <a:buClr>
                <a:srgbClr val="FF6600"/>
              </a:buClr>
            </a:pPr>
            <a:r>
              <a:rPr lang="hr-HR" dirty="0" smtClean="0"/>
              <a:t>Ako je neko svojstvo prozora, za određenu namjenu regulirano tehničkim propisom (</a:t>
            </a:r>
            <a:r>
              <a:rPr lang="hr-HR" dirty="0" err="1" smtClean="0"/>
              <a:t>npr</a:t>
            </a:r>
            <a:r>
              <a:rPr lang="hr-HR" dirty="0" smtClean="0"/>
              <a:t>. za prozore grijanih prostorija </a:t>
            </a:r>
            <a:r>
              <a:rPr lang="hr-HR" i="1" dirty="0" smtClean="0"/>
              <a:t>U</a:t>
            </a:r>
            <a:r>
              <a:rPr lang="hr-HR" baseline="-25000" dirty="0" smtClean="0"/>
              <a:t>W </a:t>
            </a:r>
            <a:r>
              <a:rPr lang="hr-HR" dirty="0" smtClean="0"/>
              <a:t>≤ 1,60 W/(m</a:t>
            </a:r>
            <a:r>
              <a:rPr lang="hr-HR" baseline="30000" dirty="0" smtClean="0"/>
              <a:t>2</a:t>
            </a:r>
            <a:r>
              <a:rPr lang="hr-HR" dirty="0" smtClean="0"/>
              <a:t>K)), i ako je proizvod namijenjen za tu uporabu, tada oznaka tog svojstva s “NPD” nije dopuštena. 	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r-Latn-CS" altLang="sr-Latn-RS" smtClean="0">
                <a:latin typeface="Arial Narrow" panose="020B0606020202030204" pitchFamily="34" charset="0"/>
              </a:rPr>
              <a:t>Zoran Veršić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26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23528" y="620688"/>
            <a:ext cx="8496944" cy="3917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147" tIns="40074" rIns="80147" bIns="40074">
            <a:spAutoFit/>
          </a:bodyPr>
          <a:lstStyle/>
          <a:p>
            <a:pPr marL="533400" indent="-533400" defTabSz="457200">
              <a:spcBef>
                <a:spcPts val="500"/>
              </a:spcBef>
              <a:buFontTx/>
              <a:buNone/>
            </a:pPr>
            <a:r>
              <a:rPr lang="hr-HR" i="1" dirty="0" smtClean="0"/>
              <a:t>Norma za građevne proizvode za prozore i vrata HRN EN 14351-1:2006:</a:t>
            </a:r>
          </a:p>
          <a:p>
            <a:pPr marL="533400" indent="-533400" defTabSz="457200">
              <a:spcBef>
                <a:spcPts val="500"/>
              </a:spcBef>
              <a:buClr>
                <a:srgbClr val="FF6600"/>
              </a:buClr>
              <a:buFontTx/>
              <a:buNone/>
            </a:pPr>
            <a:r>
              <a:rPr lang="hr-HR" dirty="0" smtClean="0"/>
              <a:t>	</a:t>
            </a:r>
          </a:p>
          <a:p>
            <a:pPr marL="533400" indent="-533400" defTabSz="457200">
              <a:spcBef>
                <a:spcPts val="500"/>
              </a:spcBef>
              <a:buClr>
                <a:srgbClr val="FF6600"/>
              </a:buClr>
              <a:buFontTx/>
              <a:buNone/>
            </a:pPr>
            <a:r>
              <a:rPr lang="hr-HR" dirty="0" smtClean="0"/>
              <a:t>Za svako svojstvo dana je:</a:t>
            </a:r>
          </a:p>
          <a:p>
            <a:pPr marL="534988" lvl="1" indent="-357188" defTabSz="457200">
              <a:spcBef>
                <a:spcPts val="500"/>
              </a:spcBef>
              <a:buFont typeface="Arial" pitchFamily="34" charset="0"/>
              <a:buChar char="•"/>
            </a:pPr>
            <a:r>
              <a:rPr lang="hr-HR" dirty="0" smtClean="0"/>
              <a:t>norma po kojoj se svojstvo određuje (norma ispitivanja ili proračuna)</a:t>
            </a:r>
          </a:p>
          <a:p>
            <a:pPr marL="534988" lvl="1" indent="-357188" defTabSz="457200">
              <a:spcBef>
                <a:spcPts val="500"/>
              </a:spcBef>
              <a:buFont typeface="Arial" pitchFamily="34" charset="0"/>
              <a:buChar char="•"/>
            </a:pPr>
            <a:r>
              <a:rPr lang="hr-HR" dirty="0" smtClean="0"/>
              <a:t>norma po kojoj se proizvod, s obzirom na dobiveni rezultat, svrstava u određeni razred, ako su za dotično svojstvo definirani razredi (način izražavanja rezultata)</a:t>
            </a:r>
          </a:p>
          <a:p>
            <a:pPr marL="534988" lvl="1" indent="-357188" defTabSz="457200">
              <a:spcBef>
                <a:spcPts val="500"/>
              </a:spcBef>
              <a:buFont typeface="Arial" pitchFamily="34" charset="0"/>
              <a:buChar char="•"/>
            </a:pPr>
            <a:r>
              <a:rPr lang="hr-HR" dirty="0" smtClean="0"/>
              <a:t>tip ispitivanja (s razaranjem ili bez razaranja) </a:t>
            </a:r>
          </a:p>
          <a:p>
            <a:pPr marL="534988" lvl="1" indent="-357188" defTabSz="457200">
              <a:spcBef>
                <a:spcPts val="500"/>
              </a:spcBef>
              <a:buFont typeface="Arial" pitchFamily="34" charset="0"/>
              <a:buChar char="•"/>
            </a:pPr>
            <a:r>
              <a:rPr lang="hr-HR" dirty="0" smtClean="0"/>
              <a:t>broj ispitnih uzoraka</a:t>
            </a:r>
          </a:p>
          <a:p>
            <a:pPr marL="534988" lvl="1" indent="-357188" defTabSz="457200">
              <a:spcBef>
                <a:spcPts val="500"/>
              </a:spcBef>
              <a:buFont typeface="Arial" pitchFamily="34" charset="0"/>
              <a:buChar char="•"/>
            </a:pPr>
            <a:r>
              <a:rPr lang="hr-HR" dirty="0" smtClean="0"/>
              <a:t>veličina ispitnog uzorka</a:t>
            </a:r>
          </a:p>
          <a:p>
            <a:pPr marL="534988" lvl="1" indent="-357188" defTabSz="457200">
              <a:spcBef>
                <a:spcPts val="500"/>
              </a:spcBef>
              <a:buFont typeface="Arial" pitchFamily="34" charset="0"/>
              <a:buChar char="•"/>
            </a:pPr>
            <a:r>
              <a:rPr lang="hr-HR" dirty="0" smtClean="0"/>
              <a:t>opseg valjanosti ispitivanja (</a:t>
            </a:r>
            <a:r>
              <a:rPr lang="hr-HR" dirty="0" err="1" smtClean="0"/>
              <a:t>npr</a:t>
            </a:r>
            <a:r>
              <a:rPr lang="hr-HR" dirty="0" smtClean="0"/>
              <a:t>. rezultati ispitivanja otpornosti na vjetar vrijede samo za proizvode manjih dimenzija)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r-Latn-CS" altLang="sr-Latn-RS" smtClean="0">
                <a:latin typeface="Arial Narrow" panose="020B0606020202030204" pitchFamily="34" charset="0"/>
              </a:rPr>
              <a:t>Zoran Veršić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27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23528" y="620688"/>
            <a:ext cx="8496944" cy="5192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147" tIns="40074" rIns="80147" bIns="40074">
            <a:spAutoFit/>
          </a:bodyPr>
          <a:lstStyle/>
          <a:p>
            <a:pPr marL="533400" indent="-533400" defTabSz="457200">
              <a:spcBef>
                <a:spcPts val="500"/>
              </a:spcBef>
              <a:buFontTx/>
              <a:buNone/>
            </a:pPr>
            <a:r>
              <a:rPr lang="hr-HR" i="1" dirty="0" smtClean="0"/>
              <a:t>Norma za građevne proizvode za prozore i vrata HRN EN 14351-1:2006:</a:t>
            </a:r>
          </a:p>
          <a:p>
            <a:pPr marL="533400" indent="-533400" defTabSz="457200">
              <a:spcBef>
                <a:spcPts val="500"/>
              </a:spcBef>
              <a:buFontTx/>
              <a:buNone/>
            </a:pPr>
            <a:endParaRPr lang="hr-HR" sz="800" i="1" dirty="0" smtClean="0"/>
          </a:p>
          <a:p>
            <a:pPr marL="533400" indent="-533400" defTabSz="457200">
              <a:spcBef>
                <a:spcPts val="500"/>
              </a:spcBef>
              <a:buClr>
                <a:srgbClr val="FF6600"/>
              </a:buClr>
            </a:pPr>
            <a:r>
              <a:rPr lang="hr-HR" dirty="0" err="1" smtClean="0"/>
              <a:t>Npr</a:t>
            </a:r>
            <a:r>
              <a:rPr lang="hr-HR" dirty="0" smtClean="0"/>
              <a:t>. </a:t>
            </a:r>
            <a:r>
              <a:rPr lang="hr-HR" b="1" i="1" dirty="0" smtClean="0"/>
              <a:t>svojstvo propusnosti zraka</a:t>
            </a:r>
            <a:r>
              <a:rPr lang="hr-HR" dirty="0" smtClean="0"/>
              <a:t> određuje se prema HRN EN 1026, a rezultat se vrednuje (svrstava u razred) prema HRN EN 12207</a:t>
            </a:r>
          </a:p>
          <a:p>
            <a:pPr marL="533400" indent="-533400" defTabSz="457200">
              <a:spcBef>
                <a:spcPts val="500"/>
              </a:spcBef>
              <a:buClr>
                <a:srgbClr val="FF6600"/>
              </a:buClr>
            </a:pPr>
            <a:endParaRPr lang="hr-HR" dirty="0" smtClean="0"/>
          </a:p>
          <a:p>
            <a:pPr marL="533400" indent="-533400" defTabSz="457200">
              <a:spcBef>
                <a:spcPts val="500"/>
              </a:spcBef>
              <a:buClr>
                <a:srgbClr val="FF6600"/>
              </a:buClr>
            </a:pPr>
            <a:endParaRPr lang="hr-HR" dirty="0" smtClean="0"/>
          </a:p>
          <a:p>
            <a:pPr marL="533400" indent="-533400" defTabSz="457200">
              <a:spcBef>
                <a:spcPts val="500"/>
              </a:spcBef>
              <a:buClr>
                <a:srgbClr val="FF6600"/>
              </a:buClr>
            </a:pPr>
            <a:endParaRPr lang="hr-HR" dirty="0" smtClean="0"/>
          </a:p>
          <a:p>
            <a:pPr marL="533400" indent="-533400" defTabSz="457200">
              <a:spcBef>
                <a:spcPts val="500"/>
              </a:spcBef>
              <a:buClr>
                <a:srgbClr val="FF6600"/>
              </a:buClr>
            </a:pPr>
            <a:endParaRPr lang="hr-HR" dirty="0" smtClean="0"/>
          </a:p>
          <a:p>
            <a:pPr marL="533400" indent="-533400" defTabSz="457200">
              <a:spcBef>
                <a:spcPts val="500"/>
              </a:spcBef>
              <a:buClr>
                <a:srgbClr val="FF6600"/>
              </a:buClr>
            </a:pPr>
            <a:endParaRPr lang="hr-HR" dirty="0" smtClean="0"/>
          </a:p>
          <a:p>
            <a:pPr marL="533400" indent="-533400" defTabSz="457200">
              <a:spcBef>
                <a:spcPts val="500"/>
              </a:spcBef>
              <a:buClr>
                <a:srgbClr val="FF6600"/>
              </a:buClr>
            </a:pPr>
            <a:endParaRPr lang="hr-HR" dirty="0" smtClean="0"/>
          </a:p>
          <a:p>
            <a:pPr marL="533400" indent="-533400" defTabSz="457200">
              <a:spcBef>
                <a:spcPts val="500"/>
              </a:spcBef>
              <a:buClr>
                <a:srgbClr val="FF6600"/>
              </a:buClr>
            </a:pPr>
            <a:endParaRPr lang="hr-HR" dirty="0" smtClean="0"/>
          </a:p>
          <a:p>
            <a:pPr marL="533400" indent="-177800" defTabSz="457200">
              <a:spcBef>
                <a:spcPts val="500"/>
              </a:spcBef>
              <a:buFont typeface="Arial" pitchFamily="34" charset="0"/>
              <a:buChar char="•"/>
            </a:pPr>
            <a:r>
              <a:rPr lang="hr-HR" dirty="0" smtClean="0"/>
              <a:t>Ispitivanje je bez razaranja</a:t>
            </a:r>
          </a:p>
          <a:p>
            <a:pPr marL="533400" indent="-177800" defTabSz="457200">
              <a:spcBef>
                <a:spcPts val="500"/>
              </a:spcBef>
              <a:buFont typeface="Arial" pitchFamily="34" charset="0"/>
              <a:buChar char="•"/>
            </a:pPr>
            <a:r>
              <a:rPr lang="hr-HR" dirty="0" smtClean="0"/>
              <a:t>Broj ispitnih uzoraka je jedan</a:t>
            </a:r>
          </a:p>
          <a:p>
            <a:pPr marL="533400" indent="-177800" defTabSz="457200">
              <a:spcBef>
                <a:spcPts val="500"/>
              </a:spcBef>
              <a:buFont typeface="Arial" pitchFamily="34" charset="0"/>
              <a:buChar char="•"/>
            </a:pPr>
            <a:r>
              <a:rPr lang="hr-HR" dirty="0" smtClean="0"/>
              <a:t>Veličina ispitnog uzorka nije specificirana</a:t>
            </a:r>
          </a:p>
          <a:p>
            <a:pPr marL="533400" indent="-177800" defTabSz="457200">
              <a:spcBef>
                <a:spcPts val="500"/>
              </a:spcBef>
              <a:buFont typeface="Arial" pitchFamily="34" charset="0"/>
              <a:buChar char="•"/>
            </a:pPr>
            <a:r>
              <a:rPr lang="hr-HR" dirty="0" smtClean="0"/>
              <a:t>Opseg valjanosti ispitivanja za sličan proizvod: -100% do +50% ukupne ploštine ispitnog uzorka</a:t>
            </a:r>
          </a:p>
        </p:txBody>
      </p:sp>
      <p:graphicFrame>
        <p:nvGraphicFramePr>
          <p:cNvPr id="6" name="Group 47"/>
          <p:cNvGraphicFramePr>
            <a:graphicFrameLocks noGrp="1"/>
          </p:cNvGraphicFramePr>
          <p:nvPr/>
        </p:nvGraphicFramePr>
        <p:xfrm>
          <a:off x="1259632" y="1988840"/>
          <a:ext cx="6192686" cy="1961492"/>
        </p:xfrm>
        <a:graphic>
          <a:graphicData uri="http://schemas.openxmlformats.org/drawingml/2006/table">
            <a:tbl>
              <a:tblPr/>
              <a:tblGrid>
                <a:gridCol w="2023674"/>
                <a:gridCol w="1103085"/>
                <a:gridCol w="613726"/>
                <a:gridCol w="612375"/>
                <a:gridCol w="613726"/>
                <a:gridCol w="612374"/>
                <a:gridCol w="613726"/>
              </a:tblGrid>
              <a:tr h="490711"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Razred propusnosti zraka</a:t>
                      </a:r>
                    </a:p>
                  </a:txBody>
                  <a:tcPr marL="77865" marR="77865" marT="38932" marB="3893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NPD</a:t>
                      </a:r>
                    </a:p>
                  </a:txBody>
                  <a:tcPr marL="77865" marR="77865" marT="38932" marB="389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marL="77865" marR="77865" marT="38932" marB="389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</a:p>
                  </a:txBody>
                  <a:tcPr marL="77865" marR="77865" marT="38932" marB="389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</a:p>
                  </a:txBody>
                  <a:tcPr marL="77865" marR="77865" marT="38932" marB="389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</a:p>
                  </a:txBody>
                  <a:tcPr marL="77865" marR="77865" marT="38932" marB="389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0711"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Najveći ispitni tlak (Pa)</a:t>
                      </a:r>
                    </a:p>
                  </a:txBody>
                  <a:tcPr marL="77865" marR="77865" marT="38932" marB="3893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77865" marR="77865" marT="38932" marB="389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150</a:t>
                      </a:r>
                    </a:p>
                  </a:txBody>
                  <a:tcPr marL="77865" marR="77865" marT="38932" marB="389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300</a:t>
                      </a:r>
                    </a:p>
                  </a:txBody>
                  <a:tcPr marL="77865" marR="77865" marT="38932" marB="389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600</a:t>
                      </a:r>
                    </a:p>
                  </a:txBody>
                  <a:tcPr marL="77865" marR="77865" marT="38932" marB="389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600</a:t>
                      </a:r>
                    </a:p>
                  </a:txBody>
                  <a:tcPr marL="77865" marR="77865" marT="38932" marB="389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9359">
                <a:tc rowSpan="2"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Propusnost zraka kod 100 Pa</a:t>
                      </a:r>
                    </a:p>
                  </a:txBody>
                  <a:tcPr marL="77865" marR="77865" marT="38932" marB="3893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</a:t>
                      </a:r>
                      <a:r>
                        <a:rPr kumimoji="0" lang="hr-HR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  <a:r>
                        <a:rPr kumimoji="0" lang="hr-H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/(h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·</a:t>
                      </a:r>
                      <a:r>
                        <a:rPr kumimoji="0" lang="hr-H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</a:t>
                      </a:r>
                      <a:r>
                        <a:rPr kumimoji="0" lang="hr-HR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r>
                        <a:rPr kumimoji="0" lang="hr-H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)</a:t>
                      </a:r>
                    </a:p>
                  </a:txBody>
                  <a:tcPr marL="77865" marR="77865" marT="38932" marB="389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77865" marR="77865" marT="38932" marB="389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50</a:t>
                      </a:r>
                    </a:p>
                  </a:txBody>
                  <a:tcPr marL="77865" marR="77865" marT="38932" marB="389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27</a:t>
                      </a:r>
                    </a:p>
                  </a:txBody>
                  <a:tcPr marL="77865" marR="77865" marT="38932" marB="389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9</a:t>
                      </a:r>
                    </a:p>
                  </a:txBody>
                  <a:tcPr marL="77865" marR="77865" marT="38932" marB="389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</a:p>
                  </a:txBody>
                  <a:tcPr marL="77865" marR="77865" marT="38932" marB="389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0711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</a:t>
                      </a:r>
                      <a:r>
                        <a:rPr kumimoji="0" lang="hr-HR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  <a:r>
                        <a:rPr kumimoji="0" lang="hr-H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/(h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·</a:t>
                      </a:r>
                      <a:r>
                        <a:rPr kumimoji="0" lang="hr-H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m)</a:t>
                      </a:r>
                    </a:p>
                  </a:txBody>
                  <a:tcPr marL="77865" marR="77865" marT="38932" marB="389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77865" marR="77865" marT="38932" marB="389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12,50</a:t>
                      </a:r>
                    </a:p>
                  </a:txBody>
                  <a:tcPr marL="77865" marR="77865" marT="38932" marB="389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6,75</a:t>
                      </a:r>
                    </a:p>
                  </a:txBody>
                  <a:tcPr marL="77865" marR="77865" marT="38932" marB="389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2,25</a:t>
                      </a:r>
                    </a:p>
                  </a:txBody>
                  <a:tcPr marL="77865" marR="77865" marT="38932" marB="389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0,75</a:t>
                      </a:r>
                    </a:p>
                  </a:txBody>
                  <a:tcPr marL="77865" marR="77865" marT="38932" marB="389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r-Latn-CS" altLang="sr-Latn-RS" smtClean="0">
                <a:latin typeface="Arial Narrow" panose="020B0606020202030204" pitchFamily="34" charset="0"/>
              </a:rPr>
              <a:t>Zoran Veršić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28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23528" y="620688"/>
            <a:ext cx="8496944" cy="5282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147" tIns="40074" rIns="80147" bIns="40074">
            <a:spAutoFit/>
          </a:bodyPr>
          <a:lstStyle/>
          <a:p>
            <a:pPr marL="533400" indent="-533400" defTabSz="457200">
              <a:spcBef>
                <a:spcPts val="500"/>
              </a:spcBef>
              <a:buFontTx/>
              <a:buNone/>
            </a:pPr>
            <a:r>
              <a:rPr lang="hr-HR" i="1" dirty="0" smtClean="0"/>
              <a:t>Norma za građevne proizvode za prozore i vrata HRN EN 14351-1:2006:</a:t>
            </a:r>
          </a:p>
          <a:p>
            <a:pPr marL="533400" indent="-533400" defTabSz="457200">
              <a:spcBef>
                <a:spcPts val="500"/>
              </a:spcBef>
              <a:buClr>
                <a:srgbClr val="FF6600"/>
              </a:buClr>
            </a:pPr>
            <a:endParaRPr lang="hr-HR" dirty="0" smtClean="0"/>
          </a:p>
          <a:p>
            <a:pPr marL="533400" indent="-533400" defTabSz="457200">
              <a:spcBef>
                <a:spcPts val="500"/>
              </a:spcBef>
              <a:buClr>
                <a:srgbClr val="FF6600"/>
              </a:buClr>
            </a:pPr>
            <a:r>
              <a:rPr lang="hr-HR" dirty="0" smtClean="0"/>
              <a:t>Norma zahtjeva da </a:t>
            </a:r>
            <a:r>
              <a:rPr lang="hr-HR" b="1" dirty="0" smtClean="0"/>
              <a:t>proizvođač</a:t>
            </a:r>
            <a:r>
              <a:rPr lang="hr-HR" dirty="0" smtClean="0"/>
              <a:t> osigura podatke:</a:t>
            </a:r>
          </a:p>
          <a:p>
            <a:pPr marL="628650" lvl="1" indent="-273050" defTabSz="457200">
              <a:spcBef>
                <a:spcPts val="500"/>
              </a:spcBef>
              <a:buFont typeface="Arial" pitchFamily="34" charset="0"/>
              <a:buChar char="•"/>
            </a:pPr>
            <a:r>
              <a:rPr lang="hr-HR" dirty="0" smtClean="0"/>
              <a:t>o skladištenju i rukovanju s proizvodom</a:t>
            </a:r>
          </a:p>
          <a:p>
            <a:pPr marL="628650" lvl="1" indent="-273050" defTabSz="457200">
              <a:spcBef>
                <a:spcPts val="500"/>
              </a:spcBef>
              <a:buFont typeface="Arial" pitchFamily="34" charset="0"/>
              <a:buChar char="•"/>
            </a:pPr>
            <a:r>
              <a:rPr lang="hr-HR" dirty="0" smtClean="0"/>
              <a:t>upute i zahtjeve za ugradnju</a:t>
            </a:r>
          </a:p>
          <a:p>
            <a:pPr marL="628650" lvl="1" indent="-273050" defTabSz="457200">
              <a:spcBef>
                <a:spcPts val="500"/>
              </a:spcBef>
              <a:buFont typeface="Arial" pitchFamily="34" charset="0"/>
              <a:buChar char="•"/>
            </a:pPr>
            <a:r>
              <a:rPr lang="hr-HR" dirty="0" smtClean="0"/>
              <a:t>upute za održavanje i čišćenje (nedozvoljena sredstva)</a:t>
            </a:r>
          </a:p>
          <a:p>
            <a:pPr marL="628650" lvl="1" indent="-273050" defTabSz="457200">
              <a:spcBef>
                <a:spcPts val="500"/>
              </a:spcBef>
              <a:buFont typeface="Arial" pitchFamily="34" charset="0"/>
              <a:buChar char="•"/>
            </a:pPr>
            <a:r>
              <a:rPr lang="hr-HR" dirty="0" smtClean="0"/>
              <a:t>upute za uporabu (poželjno dodati upute za prozračivanje)</a:t>
            </a:r>
          </a:p>
          <a:p>
            <a:pPr marL="628650" lvl="1" indent="-273050" defTabSz="457200">
              <a:spcBef>
                <a:spcPts val="500"/>
              </a:spcBef>
              <a:buFont typeface="Arial" pitchFamily="34" charset="0"/>
              <a:buChar char="•"/>
            </a:pPr>
            <a:r>
              <a:rPr lang="hr-HR" dirty="0" smtClean="0"/>
              <a:t>upute za zamjenu pojedinih komponenti</a:t>
            </a:r>
          </a:p>
          <a:p>
            <a:pPr marL="628650" lvl="1" indent="-273050" defTabSz="457200">
              <a:spcBef>
                <a:spcPts val="500"/>
              </a:spcBef>
              <a:buFont typeface="Arial" pitchFamily="34" charset="0"/>
              <a:buChar char="•"/>
            </a:pPr>
            <a:r>
              <a:rPr lang="hr-HR" dirty="0" smtClean="0"/>
              <a:t>upute za sigurnu uporabu (upozoriti na opasnosti koje proizlaze iz neispravne uporabe)</a:t>
            </a:r>
          </a:p>
          <a:p>
            <a:pPr marL="914400" lvl="1" indent="-457200" defTabSz="457200">
              <a:spcBef>
                <a:spcPts val="500"/>
              </a:spcBef>
              <a:buClr>
                <a:srgbClr val="FF6600"/>
              </a:buClr>
            </a:pPr>
            <a:endParaRPr lang="hr-HR" dirty="0" smtClean="0"/>
          </a:p>
          <a:p>
            <a:pPr marL="533400" indent="-533400" defTabSz="457200">
              <a:spcBef>
                <a:spcPts val="500"/>
              </a:spcBef>
              <a:buClr>
                <a:srgbClr val="FF6600"/>
              </a:buClr>
            </a:pPr>
            <a:r>
              <a:rPr lang="hr-HR" dirty="0" smtClean="0"/>
              <a:t>Proizvođač mora osigurati podatke u vezi </a:t>
            </a:r>
            <a:r>
              <a:rPr lang="hr-HR" dirty="0" err="1" smtClean="0"/>
              <a:t>sljedivosti</a:t>
            </a:r>
            <a:r>
              <a:rPr lang="hr-HR" dirty="0" smtClean="0"/>
              <a:t> svog proizvoda stvarajući poveznicu između proizvoda, proizvođača i proizvodnje</a:t>
            </a:r>
          </a:p>
          <a:p>
            <a:pPr marL="533400" indent="-533400" defTabSz="457200">
              <a:spcBef>
                <a:spcPts val="500"/>
              </a:spcBef>
              <a:buClr>
                <a:srgbClr val="FF6600"/>
              </a:buClr>
            </a:pPr>
            <a:endParaRPr lang="hr-HR" dirty="0" smtClean="0"/>
          </a:p>
          <a:p>
            <a:pPr marL="533400" indent="-533400" defTabSz="457200">
              <a:spcBef>
                <a:spcPts val="500"/>
              </a:spcBef>
              <a:buClr>
                <a:srgbClr val="FF6600"/>
              </a:buClr>
            </a:pPr>
            <a:r>
              <a:rPr lang="hr-HR" dirty="0" smtClean="0"/>
              <a:t>Proizvođač mora osigurati i nužne opise proizvoda, </a:t>
            </a:r>
            <a:r>
              <a:rPr lang="hr-HR" dirty="0" err="1" smtClean="0"/>
              <a:t>npr</a:t>
            </a:r>
            <a:r>
              <a:rPr lang="hr-HR" dirty="0" smtClean="0"/>
              <a:t>. predviđenu namjenu, raspon svojstava proizvoda, podatke o trajnosti,</a:t>
            </a:r>
            <a:r>
              <a:rPr lang="hr-HR" dirty="0" err="1" smtClean="0"/>
              <a:t>..</a:t>
            </a:r>
            <a:r>
              <a:rPr lang="hr-HR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r-Latn-CS" altLang="sr-Latn-RS" smtClean="0">
                <a:latin typeface="Arial Narrow" panose="020B0606020202030204" pitchFamily="34" charset="0"/>
              </a:rPr>
              <a:t>Zoran Veršić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29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23528" y="620688"/>
            <a:ext cx="8496944" cy="4407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147" tIns="40074" rIns="80147" bIns="40074">
            <a:spAutoFit/>
          </a:bodyPr>
          <a:lstStyle/>
          <a:p>
            <a:pPr marL="533400" indent="-533400" defTabSz="457200">
              <a:spcBef>
                <a:spcPts val="500"/>
              </a:spcBef>
              <a:buFontTx/>
              <a:buNone/>
            </a:pPr>
            <a:r>
              <a:rPr lang="hr-HR" i="1" dirty="0" smtClean="0"/>
              <a:t>Norma za građevne proizvode za prozore i vrata HRN EN 14351-1:2006:</a:t>
            </a:r>
          </a:p>
          <a:p>
            <a:pPr marL="533400" indent="-533400" defTabSz="457200">
              <a:spcBef>
                <a:spcPts val="500"/>
              </a:spcBef>
              <a:buClr>
                <a:srgbClr val="FF6600"/>
              </a:buClr>
            </a:pPr>
            <a:endParaRPr lang="hr-HR" dirty="0" smtClean="0"/>
          </a:p>
          <a:p>
            <a:pPr marL="533400" indent="-533400" defTabSz="457200">
              <a:spcBef>
                <a:spcPts val="500"/>
              </a:spcBef>
              <a:buClr>
                <a:srgbClr val="FF6600"/>
              </a:buClr>
            </a:pPr>
            <a:r>
              <a:rPr lang="hr-HR" dirty="0" smtClean="0"/>
              <a:t>Svojstva proizvoda koja se navode u normi mogu se podijeliti u dvije grupe. </a:t>
            </a:r>
          </a:p>
          <a:p>
            <a:pPr marL="533400" indent="-533400" defTabSz="457200">
              <a:spcBef>
                <a:spcPts val="500"/>
              </a:spcBef>
              <a:buClr>
                <a:srgbClr val="FF6600"/>
              </a:buClr>
            </a:pPr>
            <a:endParaRPr lang="hr-HR" dirty="0" smtClean="0"/>
          </a:p>
          <a:p>
            <a:pPr marL="533400" indent="-533400" defTabSz="457200">
              <a:spcBef>
                <a:spcPts val="500"/>
              </a:spcBef>
              <a:buClr>
                <a:srgbClr val="FF6600"/>
              </a:buClr>
            </a:pPr>
            <a:r>
              <a:rPr lang="hr-HR" dirty="0" smtClean="0"/>
              <a:t>Prvu grupu čine </a:t>
            </a:r>
            <a:r>
              <a:rPr lang="hr-HR" b="1" dirty="0" smtClean="0"/>
              <a:t>obvezna (mandatna) svojstva</a:t>
            </a:r>
            <a:r>
              <a:rPr lang="hr-HR" dirty="0" smtClean="0"/>
              <a:t>, koja su određena na osnovi mandata Europske Komisije  i povezana su s ispunjenjem 6 bitnih zahtjeva Direktive o građevnim proizvodima. </a:t>
            </a:r>
          </a:p>
          <a:p>
            <a:pPr marL="533400" indent="-533400" defTabSz="457200">
              <a:spcBef>
                <a:spcPts val="500"/>
              </a:spcBef>
              <a:buClr>
                <a:srgbClr val="FF6600"/>
              </a:buClr>
            </a:pPr>
            <a:r>
              <a:rPr lang="hr-HR" dirty="0" smtClean="0"/>
              <a:t>Drugu grupu svojstava čine </a:t>
            </a:r>
            <a:r>
              <a:rPr lang="hr-HR" b="1" dirty="0" smtClean="0"/>
              <a:t>neobvezna (</a:t>
            </a:r>
            <a:r>
              <a:rPr lang="hr-HR" b="1" dirty="0" err="1" smtClean="0"/>
              <a:t>nemandatna</a:t>
            </a:r>
            <a:r>
              <a:rPr lang="hr-HR" b="1" dirty="0" smtClean="0"/>
              <a:t>) svojstva</a:t>
            </a:r>
            <a:r>
              <a:rPr lang="hr-HR" dirty="0" smtClean="0"/>
              <a:t>, koja nisu navedena u mandatu EK i koja su uključena u normu iz komercijalnih razloga (</a:t>
            </a:r>
            <a:r>
              <a:rPr lang="hr-HR" dirty="0" err="1" smtClean="0"/>
              <a:t>tzv</a:t>
            </a:r>
            <a:r>
              <a:rPr lang="hr-HR" dirty="0" smtClean="0"/>
              <a:t>. dragovoljni dio norme).</a:t>
            </a:r>
          </a:p>
          <a:p>
            <a:pPr marL="533400" indent="-533400" defTabSz="457200">
              <a:spcBef>
                <a:spcPts val="500"/>
              </a:spcBef>
              <a:buClr>
                <a:srgbClr val="FF6600"/>
              </a:buClr>
            </a:pPr>
            <a:endParaRPr lang="hr-HR" dirty="0" smtClean="0"/>
          </a:p>
          <a:p>
            <a:pPr marL="533400" indent="-533400" defTabSz="457200">
              <a:spcBef>
                <a:spcPts val="500"/>
              </a:spcBef>
              <a:buClr>
                <a:srgbClr val="FF6600"/>
              </a:buClr>
            </a:pPr>
            <a:r>
              <a:rPr lang="hr-HR" dirty="0" smtClean="0"/>
              <a:t>Pregled obveznih (mandatnih) svojstava, koja prozori i vanjska vrata moraju zadovoljiti, radi stjecanja prava CE označivanja proizvoda navedeni su u obavijesnom dodatku ZA, dio ZA.1 (ukupno 18 svojstava)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r-Latn-CS" altLang="sr-Latn-RS" smtClean="0">
                <a:latin typeface="Arial Narrow" panose="020B0606020202030204" pitchFamily="34" charset="0"/>
              </a:rPr>
              <a:t>Zoran Veršić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3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404664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indent="-4763">
              <a:buNone/>
            </a:pPr>
            <a:r>
              <a:rPr lang="hr-HR" sz="1600" dirty="0" smtClean="0">
                <a:latin typeface="Arial" pitchFamily="34" charset="0"/>
                <a:cs typeface="Arial" pitchFamily="34" charset="0"/>
              </a:rPr>
              <a:t>TPRUETZZ (128/15, 70/2018)</a:t>
            </a:r>
          </a:p>
          <a:p>
            <a:pPr marL="4763" indent="-4763">
              <a:buNone/>
            </a:pPr>
            <a:endParaRPr lang="hr-HR" sz="1600" dirty="0" smtClean="0">
              <a:latin typeface="Arial" pitchFamily="34" charset="0"/>
              <a:cs typeface="Arial" pitchFamily="34" charset="0"/>
            </a:endParaRPr>
          </a:p>
          <a:p>
            <a:pPr marL="4763" indent="-4763">
              <a:buNone/>
            </a:pPr>
            <a:r>
              <a:rPr lang="hr-HR" sz="1600" dirty="0" smtClean="0">
                <a:latin typeface="Arial" pitchFamily="34" charset="0"/>
                <a:cs typeface="Arial" pitchFamily="34" charset="0"/>
              </a:rPr>
              <a:t>Članak  9.</a:t>
            </a:r>
          </a:p>
          <a:p>
            <a:pPr marL="4763" indent="-4763">
              <a:buNone/>
            </a:pPr>
            <a:endParaRPr lang="hr-HR" sz="800" dirty="0" smtClean="0">
              <a:latin typeface="Arial" pitchFamily="34" charset="0"/>
              <a:cs typeface="Arial" pitchFamily="34" charset="0"/>
            </a:endParaRPr>
          </a:p>
          <a:p>
            <a:pPr marL="4763" indent="-4763">
              <a:buNone/>
            </a:pPr>
            <a:r>
              <a:rPr lang="hr-HR" sz="1800" dirty="0" smtClean="0">
                <a:latin typeface="Arial" pitchFamily="34" charset="0"/>
                <a:cs typeface="Arial" pitchFamily="34" charset="0"/>
              </a:rPr>
              <a:t>(2) Stambena zgrada i nestambena </a:t>
            </a:r>
            <a:r>
              <a:rPr lang="hr-HR" sz="1800" b="1" dirty="0" smtClean="0">
                <a:latin typeface="Arial" pitchFamily="34" charset="0"/>
                <a:cs typeface="Arial" pitchFamily="34" charset="0"/>
              </a:rPr>
              <a:t>zgrada gotovo nulte energije</a:t>
            </a:r>
            <a:r>
              <a:rPr lang="hr-HR" sz="1800" dirty="0" smtClean="0">
                <a:latin typeface="Arial" pitchFamily="34" charset="0"/>
                <a:cs typeface="Arial" pitchFamily="34" charset="0"/>
              </a:rPr>
              <a:t>, jest zgrada kod koje:</a:t>
            </a:r>
          </a:p>
          <a:p>
            <a:pPr marL="4763" indent="-4763">
              <a:buNone/>
            </a:pPr>
            <a:endParaRPr lang="hr-HR" sz="800" dirty="0" smtClean="0">
              <a:latin typeface="Arial" pitchFamily="34" charset="0"/>
              <a:cs typeface="Arial" pitchFamily="34" charset="0"/>
            </a:endParaRPr>
          </a:p>
          <a:p>
            <a:pPr marL="4763" indent="-4763">
              <a:buNone/>
            </a:pPr>
            <a:r>
              <a:rPr lang="hr-HR" sz="1800" dirty="0" smtClean="0">
                <a:latin typeface="Arial" pitchFamily="34" charset="0"/>
                <a:cs typeface="Arial" pitchFamily="34" charset="0"/>
              </a:rPr>
              <a:t>– godišnja potrebna toplinska energija za grijanje po jedinici ploštine korisne površine grijanog dijela zgrade, </a:t>
            </a:r>
            <a:r>
              <a:rPr lang="hr-HR" sz="1800" b="1" i="1" dirty="0" smtClean="0">
                <a:latin typeface="Arial" pitchFamily="34" charset="0"/>
                <a:cs typeface="Arial" pitchFamily="34" charset="0"/>
              </a:rPr>
              <a:t>Q’’</a:t>
            </a:r>
            <a:r>
              <a:rPr lang="hr-HR" sz="1800" b="1" i="1" baseline="-25000" dirty="0" smtClean="0">
                <a:latin typeface="Arial" pitchFamily="34" charset="0"/>
                <a:cs typeface="Arial" pitchFamily="34" charset="0"/>
              </a:rPr>
              <a:t>H,</a:t>
            </a:r>
            <a:r>
              <a:rPr lang="hr-HR" sz="1800" b="1" i="1" baseline="-25000" dirty="0" err="1" smtClean="0">
                <a:latin typeface="Arial" pitchFamily="34" charset="0"/>
                <a:cs typeface="Arial" pitchFamily="34" charset="0"/>
              </a:rPr>
              <a:t>nd</a:t>
            </a:r>
            <a:r>
              <a:rPr lang="hr-HR" sz="1800" b="1" i="1" dirty="0" smtClean="0">
                <a:latin typeface="Arial" pitchFamily="34" charset="0"/>
                <a:cs typeface="Arial" pitchFamily="34" charset="0"/>
              </a:rPr>
              <a:t> [kWh/(m2・a)]</a:t>
            </a:r>
            <a:r>
              <a:rPr lang="hr-HR" sz="1800" i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hr-HR" sz="1800" dirty="0" smtClean="0">
                <a:latin typeface="Arial" pitchFamily="34" charset="0"/>
                <a:cs typeface="Arial" pitchFamily="34" charset="0"/>
              </a:rPr>
              <a:t>nije veća </a:t>
            </a:r>
            <a:r>
              <a:rPr lang="vi-VN" sz="1800" dirty="0" smtClean="0">
                <a:latin typeface="Arial" pitchFamily="34" charset="0"/>
                <a:cs typeface="Arial" pitchFamily="34" charset="0"/>
              </a:rPr>
              <a:t>od dopuštenih vrijednosti utvrđenih u Tablici 8. iz Priloga B ovoga</a:t>
            </a:r>
            <a:r>
              <a:rPr lang="hr-HR" sz="1800" dirty="0" smtClean="0">
                <a:latin typeface="Arial" pitchFamily="34" charset="0"/>
                <a:cs typeface="Arial" pitchFamily="34" charset="0"/>
              </a:rPr>
              <a:t> propisa;</a:t>
            </a:r>
          </a:p>
          <a:p>
            <a:pPr marL="4763" indent="-4763">
              <a:buNone/>
            </a:pPr>
            <a:endParaRPr lang="hr-HR" sz="800" dirty="0" smtClean="0">
              <a:latin typeface="Arial" pitchFamily="34" charset="0"/>
              <a:cs typeface="Arial" pitchFamily="34" charset="0"/>
            </a:endParaRPr>
          </a:p>
          <a:p>
            <a:pPr marL="4763" indent="-4763">
              <a:buNone/>
            </a:pPr>
            <a:r>
              <a:rPr lang="hr-HR" sz="1800" dirty="0" smtClean="0">
                <a:latin typeface="Arial" pitchFamily="34" charset="0"/>
                <a:cs typeface="Arial" pitchFamily="34" charset="0"/>
              </a:rPr>
              <a:t>– godišnja primarna energija po jedinici ploštine korisne površine grijanog dijela zgrade </a:t>
            </a:r>
            <a:r>
              <a:rPr lang="hr-HR" sz="1800" b="1" i="1" dirty="0" err="1" smtClean="0">
                <a:latin typeface="Arial" pitchFamily="34" charset="0"/>
                <a:cs typeface="Arial" pitchFamily="34" charset="0"/>
              </a:rPr>
              <a:t>E</a:t>
            </a:r>
            <a:r>
              <a:rPr lang="hr-HR" sz="1800" b="1" i="1" baseline="-25000" dirty="0" err="1" smtClean="0">
                <a:latin typeface="Arial" pitchFamily="34" charset="0"/>
                <a:cs typeface="Arial" pitchFamily="34" charset="0"/>
              </a:rPr>
              <a:t>prim</a:t>
            </a:r>
            <a:r>
              <a:rPr lang="hr-HR" sz="1800" b="1" i="1" dirty="0" smtClean="0">
                <a:latin typeface="Arial" pitchFamily="34" charset="0"/>
                <a:cs typeface="Arial" pitchFamily="34" charset="0"/>
              </a:rPr>
              <a:t> [kWh/(m2・a)]</a:t>
            </a:r>
            <a:r>
              <a:rPr lang="hr-HR" sz="1800" i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hr-HR" sz="1800" dirty="0" smtClean="0">
                <a:latin typeface="Arial" pitchFamily="34" charset="0"/>
                <a:cs typeface="Arial" pitchFamily="34" charset="0"/>
              </a:rPr>
              <a:t>koja uključuje energije navedene </a:t>
            </a:r>
            <a:r>
              <a:rPr lang="hr-HR" sz="1800" i="1" dirty="0" smtClean="0">
                <a:latin typeface="Arial" pitchFamily="34" charset="0"/>
                <a:cs typeface="Arial" pitchFamily="34" charset="0"/>
              </a:rPr>
              <a:t>u Tablici 8.a te</a:t>
            </a:r>
            <a:r>
              <a:rPr lang="vi-VN" sz="1800" dirty="0" smtClean="0">
                <a:latin typeface="Arial" pitchFamily="34" charset="0"/>
                <a:cs typeface="Arial" pitchFamily="34" charset="0"/>
              </a:rPr>
              <a:t> nije veća od dopuštenih</a:t>
            </a:r>
            <a:r>
              <a:rPr lang="hr-HR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1800" dirty="0" smtClean="0">
                <a:latin typeface="Arial" pitchFamily="34" charset="0"/>
                <a:cs typeface="Arial" pitchFamily="34" charset="0"/>
              </a:rPr>
              <a:t>vrijednosti utvrđenih u Tablici 8. iz Priloga B ovoga propisa</a:t>
            </a:r>
            <a:r>
              <a:rPr lang="hr-HR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za zgrade gotovo nulte energije.</a:t>
            </a:r>
          </a:p>
          <a:p>
            <a:pPr marL="4763" indent="-4763" algn="just">
              <a:buNone/>
            </a:pPr>
            <a:endParaRPr lang="hr-HR" sz="800" dirty="0" smtClean="0">
              <a:latin typeface="Arial" pitchFamily="34" charset="0"/>
              <a:cs typeface="Arial" pitchFamily="34" charset="0"/>
            </a:endParaRPr>
          </a:p>
          <a:p>
            <a:pPr marL="4763" indent="-4763">
              <a:buNone/>
            </a:pPr>
            <a:endParaRPr lang="pl-PL" sz="18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nZEB_04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84368" y="332656"/>
            <a:ext cx="720080" cy="8393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r-Latn-CS" altLang="sr-Latn-RS" smtClean="0">
                <a:latin typeface="Arial Narrow" panose="020B0606020202030204" pitchFamily="34" charset="0"/>
              </a:rPr>
              <a:t>Zoran Veršić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30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23528" y="620688"/>
            <a:ext cx="8496944" cy="5469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147" tIns="40074" rIns="80147" bIns="40074">
            <a:spAutoFit/>
          </a:bodyPr>
          <a:lstStyle/>
          <a:p>
            <a:pPr marL="533400" indent="-533400" defTabSz="457200">
              <a:spcBef>
                <a:spcPts val="500"/>
              </a:spcBef>
              <a:buFontTx/>
              <a:buNone/>
            </a:pPr>
            <a:r>
              <a:rPr lang="hr-HR" i="1" dirty="0" smtClean="0"/>
              <a:t>Norma za građevne proizvode za prozore i vrata HRN EN 14351-1:2006:</a:t>
            </a:r>
          </a:p>
          <a:p>
            <a:pPr marL="533400" indent="-533400" defTabSz="457200">
              <a:spcBef>
                <a:spcPts val="500"/>
              </a:spcBef>
              <a:buClr>
                <a:srgbClr val="FF6600"/>
              </a:buClr>
            </a:pPr>
            <a:endParaRPr lang="hr-HR" dirty="0" smtClean="0"/>
          </a:p>
          <a:p>
            <a:pPr marL="533400" indent="-533400" defTabSz="457200">
              <a:spcBef>
                <a:spcPts val="500"/>
              </a:spcBef>
              <a:buClr>
                <a:srgbClr val="FF6600"/>
              </a:buClr>
            </a:pPr>
            <a:r>
              <a:rPr lang="hr-HR" dirty="0" smtClean="0"/>
              <a:t>U obavijesnom dodatku ZA, dio ZA.2 propisani su sustavi potvrđivanja sukladnosti prozora i vanjskih vrata (uključujući krovne prozore), ovisno o njihovoj namjeni  (sustavi 1, 3 i 4). Navedene su zadaće proizvođača, ispitnih laboratorija i certifikacijskih tijela pri potvrđivanju sukladnosti u sustavu 1 i 3.</a:t>
            </a:r>
          </a:p>
          <a:p>
            <a:pPr marL="533400" indent="-533400" defTabSz="457200">
              <a:spcBef>
                <a:spcPts val="500"/>
              </a:spcBef>
              <a:buClr>
                <a:srgbClr val="FF6600"/>
              </a:buClr>
              <a:buFontTx/>
              <a:buNone/>
            </a:pPr>
            <a:endParaRPr lang="hr-HR" sz="800" dirty="0" smtClean="0"/>
          </a:p>
          <a:p>
            <a:pPr marL="533400" indent="-533400" defTabSz="457200">
              <a:spcBef>
                <a:spcPts val="500"/>
              </a:spcBef>
              <a:buClr>
                <a:srgbClr val="FF6600"/>
              </a:buClr>
            </a:pPr>
            <a:r>
              <a:rPr lang="hr-HR" dirty="0" smtClean="0"/>
              <a:t>U dodatku ZA, dio ZA.3 utvrđen je način CE označivanja. </a:t>
            </a:r>
          </a:p>
          <a:p>
            <a:pPr marL="533400" indent="-533400" defTabSz="457200">
              <a:spcBef>
                <a:spcPts val="500"/>
              </a:spcBef>
              <a:buClr>
                <a:srgbClr val="FF6600"/>
              </a:buClr>
            </a:pPr>
            <a:endParaRPr lang="hr-HR" dirty="0" smtClean="0"/>
          </a:p>
          <a:p>
            <a:pPr marL="533400" indent="-533400" defTabSz="457200">
              <a:spcBef>
                <a:spcPts val="500"/>
              </a:spcBef>
              <a:buClr>
                <a:srgbClr val="FF6600"/>
              </a:buClr>
            </a:pPr>
            <a:r>
              <a:rPr lang="hr-HR" dirty="0" smtClean="0"/>
              <a:t>Uz CE znak navode se slijedeći podaci:</a:t>
            </a:r>
          </a:p>
          <a:p>
            <a:pPr marL="914400" lvl="1" indent="-457200" defTabSz="457200">
              <a:spcBef>
                <a:spcPts val="500"/>
              </a:spcBef>
              <a:buFont typeface="Arial" pitchFamily="34" charset="0"/>
              <a:buChar char="•"/>
            </a:pPr>
            <a:r>
              <a:rPr lang="hr-HR" dirty="0" smtClean="0"/>
              <a:t>Identifikacijski broj certifikacijskog tijela (samo za proizvode u sustavu 1)</a:t>
            </a:r>
          </a:p>
          <a:p>
            <a:pPr marL="914400" lvl="1" indent="-457200" defTabSz="457200">
              <a:spcBef>
                <a:spcPts val="500"/>
              </a:spcBef>
              <a:buFont typeface="Arial" pitchFamily="34" charset="0"/>
              <a:buChar char="•"/>
            </a:pPr>
            <a:r>
              <a:rPr lang="hr-HR" dirty="0" smtClean="0"/>
              <a:t>Naziv i adresa proizvođača</a:t>
            </a:r>
          </a:p>
          <a:p>
            <a:pPr marL="914400" lvl="1" indent="-457200" defTabSz="457200">
              <a:spcBef>
                <a:spcPts val="500"/>
              </a:spcBef>
              <a:buFont typeface="Arial" pitchFamily="34" charset="0"/>
              <a:buChar char="•"/>
            </a:pPr>
            <a:r>
              <a:rPr lang="hr-HR" dirty="0" smtClean="0"/>
              <a:t>Posljednje dvije znamenke godine kada je oznaka postavljena</a:t>
            </a:r>
          </a:p>
          <a:p>
            <a:pPr marL="914400" lvl="1" indent="-457200" defTabSz="457200">
              <a:spcBef>
                <a:spcPts val="500"/>
              </a:spcBef>
              <a:buFont typeface="Arial" pitchFamily="34" charset="0"/>
              <a:buChar char="•"/>
            </a:pPr>
            <a:r>
              <a:rPr lang="hr-HR" dirty="0" smtClean="0"/>
              <a:t>Broj Europskog certifikata o sukladnosti (samo za proizvode u sustavu 1)</a:t>
            </a:r>
          </a:p>
          <a:p>
            <a:pPr marL="914400" lvl="1" indent="-457200" defTabSz="457200">
              <a:spcBef>
                <a:spcPts val="500"/>
              </a:spcBef>
              <a:buFont typeface="Arial" pitchFamily="34" charset="0"/>
              <a:buChar char="•"/>
            </a:pPr>
            <a:r>
              <a:rPr lang="hr-HR" dirty="0" smtClean="0"/>
              <a:t>Upućivanje na ovu europsku normu (EN 14351-1)</a:t>
            </a:r>
          </a:p>
          <a:p>
            <a:pPr marL="914400" lvl="1" indent="-457200" defTabSz="457200">
              <a:spcBef>
                <a:spcPts val="500"/>
              </a:spcBef>
              <a:buFont typeface="Arial" pitchFamily="34" charset="0"/>
              <a:buChar char="•"/>
            </a:pPr>
            <a:r>
              <a:rPr lang="hr-HR" dirty="0" smtClean="0"/>
              <a:t>Opis proizvoda: opći naziv, materijal, dimenzije, namjena,</a:t>
            </a:r>
            <a:r>
              <a:rPr lang="hr-HR" dirty="0" err="1" smtClean="0"/>
              <a:t>..</a:t>
            </a:r>
            <a:r>
              <a:rPr lang="hr-HR" dirty="0" smtClean="0"/>
              <a:t>.</a:t>
            </a:r>
          </a:p>
          <a:p>
            <a:pPr marL="914400" lvl="1" indent="-457200" defTabSz="457200">
              <a:spcBef>
                <a:spcPts val="500"/>
              </a:spcBef>
              <a:buFont typeface="Arial" pitchFamily="34" charset="0"/>
              <a:buChar char="•"/>
            </a:pPr>
            <a:r>
              <a:rPr lang="hr-HR" dirty="0" smtClean="0"/>
              <a:t>Vrijednosti obveznih svojstava iz tablice ZA.1 (razine ili razredi)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r-Latn-CS" altLang="sr-Latn-RS" smtClean="0">
                <a:latin typeface="Arial Narrow" panose="020B0606020202030204" pitchFamily="34" charset="0"/>
              </a:rPr>
              <a:t>Zoran Veršić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31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31812" y="620688"/>
            <a:ext cx="8000628" cy="551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147" tIns="40074" rIns="80147" bIns="40074">
            <a:spAutoFit/>
          </a:bodyPr>
          <a:lstStyle/>
          <a:p>
            <a:pPr defTabSz="801688">
              <a:spcBef>
                <a:spcPct val="50000"/>
              </a:spcBef>
              <a:buClr>
                <a:schemeClr val="tx1"/>
              </a:buClr>
            </a:pPr>
            <a:r>
              <a:rPr lang="hr-HR" sz="2000" b="1" dirty="0" smtClean="0"/>
              <a:t>Prozor – kao element</a:t>
            </a:r>
            <a:endParaRPr lang="hr-HR" sz="2000" b="1" dirty="0"/>
          </a:p>
          <a:p>
            <a:pPr defTabSz="801688">
              <a:spcBef>
                <a:spcPct val="50000"/>
              </a:spcBef>
              <a:buClr>
                <a:schemeClr val="tx1"/>
              </a:buClr>
            </a:pPr>
            <a:endParaRPr lang="en-GB" sz="800" dirty="0">
              <a:latin typeface="Times New Roman" pitchFamily="18" charset="0"/>
            </a:endParaRPr>
          </a:p>
          <a:p>
            <a:pPr defTabSz="801688">
              <a:spcBef>
                <a:spcPct val="50000"/>
              </a:spcBef>
            </a:pPr>
            <a:r>
              <a:rPr lang="hr-HR" dirty="0" smtClean="0"/>
              <a:t>Ispitivanje svojstava prozora </a:t>
            </a:r>
            <a:r>
              <a:rPr lang="pl-PL" dirty="0" smtClean="0"/>
              <a:t>bitnih za njihovu krajnju namjenu u građevini</a:t>
            </a:r>
            <a:r>
              <a:rPr lang="hr-HR" dirty="0" smtClean="0"/>
              <a:t>:</a:t>
            </a:r>
          </a:p>
          <a:p>
            <a:pPr defTabSz="801688">
              <a:spcBef>
                <a:spcPct val="50000"/>
              </a:spcBef>
            </a:pPr>
            <a:endParaRPr lang="hr-HR" dirty="0" smtClean="0"/>
          </a:p>
          <a:p>
            <a:pPr defTabSz="801688">
              <a:spcBef>
                <a:spcPct val="50000"/>
              </a:spcBef>
              <a:buFont typeface="Arial" pitchFamily="34" charset="0"/>
              <a:buChar char="•"/>
            </a:pPr>
            <a:r>
              <a:rPr lang="hr-HR" dirty="0" smtClean="0"/>
              <a:t>Otpornost na opterećenje vjetrom</a:t>
            </a:r>
          </a:p>
          <a:p>
            <a:pPr defTabSz="801688">
              <a:spcBef>
                <a:spcPct val="50000"/>
              </a:spcBef>
              <a:buFont typeface="Arial" pitchFamily="34" charset="0"/>
              <a:buChar char="•"/>
            </a:pPr>
            <a:r>
              <a:rPr lang="hr-HR" dirty="0" smtClean="0"/>
              <a:t>Propuštanje zraka</a:t>
            </a:r>
          </a:p>
          <a:p>
            <a:pPr defTabSz="801688">
              <a:spcBef>
                <a:spcPct val="50000"/>
              </a:spcBef>
              <a:buFont typeface="Arial" pitchFamily="34" charset="0"/>
              <a:buChar char="•"/>
            </a:pPr>
            <a:r>
              <a:rPr lang="hr-HR" dirty="0" err="1" smtClean="0"/>
              <a:t>Vodonepropusnost</a:t>
            </a:r>
            <a:endParaRPr lang="hr-HR" dirty="0" smtClean="0"/>
          </a:p>
          <a:p>
            <a:pPr defTabSz="801688">
              <a:spcBef>
                <a:spcPct val="50000"/>
              </a:spcBef>
              <a:buFont typeface="Arial" pitchFamily="34" charset="0"/>
              <a:buChar char="•"/>
            </a:pPr>
            <a:r>
              <a:rPr lang="hr-HR" dirty="0" smtClean="0"/>
              <a:t>Prolazak topline</a:t>
            </a:r>
          </a:p>
          <a:p>
            <a:pPr defTabSz="801688">
              <a:spcBef>
                <a:spcPct val="50000"/>
              </a:spcBef>
              <a:buFont typeface="Arial" pitchFamily="34" charset="0"/>
              <a:buChar char="•"/>
            </a:pPr>
            <a:r>
              <a:rPr lang="hr-HR" dirty="0" smtClean="0"/>
              <a:t>Zvučna izolacija</a:t>
            </a:r>
          </a:p>
          <a:p>
            <a:pPr defTabSz="801688">
              <a:spcBef>
                <a:spcPct val="50000"/>
              </a:spcBef>
              <a:buFont typeface="Arial" pitchFamily="34" charset="0"/>
              <a:buChar char="•"/>
            </a:pPr>
            <a:endParaRPr lang="hr-HR" sz="800" dirty="0" smtClean="0"/>
          </a:p>
          <a:p>
            <a:pPr defTabSz="801688">
              <a:spcBef>
                <a:spcPct val="50000"/>
              </a:spcBef>
              <a:buFont typeface="Arial" pitchFamily="34" charset="0"/>
              <a:buChar char="•"/>
            </a:pPr>
            <a:r>
              <a:rPr lang="hr-HR" dirty="0" smtClean="0"/>
              <a:t>Otpornost na požar i propuštanje dima</a:t>
            </a:r>
          </a:p>
          <a:p>
            <a:pPr defTabSz="801688">
              <a:spcBef>
                <a:spcPct val="50000"/>
              </a:spcBef>
              <a:buFont typeface="Arial" pitchFamily="34" charset="0"/>
              <a:buChar char="•"/>
            </a:pPr>
            <a:endParaRPr lang="hr-HR" sz="800" dirty="0" smtClean="0"/>
          </a:p>
          <a:p>
            <a:pPr defTabSz="801688">
              <a:spcBef>
                <a:spcPct val="50000"/>
              </a:spcBef>
              <a:buFont typeface="Arial" pitchFamily="34" charset="0"/>
              <a:buChar char="•"/>
            </a:pPr>
            <a:r>
              <a:rPr lang="hr-HR" dirty="0" smtClean="0"/>
              <a:t>Sile otvaranja i zatvaranja</a:t>
            </a:r>
          </a:p>
          <a:p>
            <a:pPr defTabSz="801688">
              <a:spcBef>
                <a:spcPct val="50000"/>
              </a:spcBef>
              <a:buFont typeface="Arial" pitchFamily="34" charset="0"/>
              <a:buChar char="•"/>
            </a:pPr>
            <a:r>
              <a:rPr lang="hr-HR" dirty="0" smtClean="0"/>
              <a:t>Mehanička svojstva</a:t>
            </a:r>
          </a:p>
          <a:p>
            <a:pPr defTabSz="801688">
              <a:spcBef>
                <a:spcPct val="50000"/>
              </a:spcBef>
            </a:pPr>
            <a:endParaRPr lang="hr-HR" dirty="0">
              <a:latin typeface="Times New Roman" pitchFamily="18" charset="0"/>
            </a:endParaRPr>
          </a:p>
        </p:txBody>
      </p:sp>
      <p:pic>
        <p:nvPicPr>
          <p:cNvPr id="6" name="Picture 8" descr="montaza_prozora_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2239675"/>
            <a:ext cx="3187378" cy="351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r-Latn-CS" altLang="sr-Latn-RS" smtClean="0">
                <a:latin typeface="Arial Narrow" panose="020B0606020202030204" pitchFamily="34" charset="0"/>
              </a:rPr>
              <a:t>Zoran Veršić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32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31812" y="260648"/>
            <a:ext cx="8000628" cy="623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147" tIns="40074" rIns="80147" bIns="40074">
            <a:spAutoFit/>
          </a:bodyPr>
          <a:lstStyle/>
          <a:p>
            <a:pPr defTabSz="801688">
              <a:spcBef>
                <a:spcPct val="50000"/>
              </a:spcBef>
              <a:buClr>
                <a:schemeClr val="tx1"/>
              </a:buClr>
            </a:pPr>
            <a:r>
              <a:rPr lang="hr-HR" sz="2000" b="1" dirty="0" smtClean="0"/>
              <a:t>Prozor – kao element</a:t>
            </a:r>
            <a:endParaRPr lang="hr-HR" sz="2000" b="1" dirty="0"/>
          </a:p>
          <a:p>
            <a:pPr defTabSz="801688">
              <a:spcBef>
                <a:spcPct val="50000"/>
              </a:spcBef>
              <a:buClr>
                <a:schemeClr val="tx1"/>
              </a:buClr>
            </a:pPr>
            <a:endParaRPr lang="en-GB" sz="800" dirty="0">
              <a:latin typeface="Times New Roman" pitchFamily="18" charset="0"/>
            </a:endParaRPr>
          </a:p>
          <a:p>
            <a:pPr defTabSz="801688">
              <a:spcBef>
                <a:spcPct val="50000"/>
              </a:spcBef>
            </a:pPr>
            <a:r>
              <a:rPr lang="hr-HR" b="1" dirty="0" smtClean="0"/>
              <a:t>Ispitivanje svojstva:</a:t>
            </a:r>
          </a:p>
          <a:p>
            <a:pPr defTabSz="801688">
              <a:spcBef>
                <a:spcPct val="50000"/>
              </a:spcBef>
            </a:pPr>
            <a:r>
              <a:rPr lang="hr-HR" dirty="0" smtClean="0"/>
              <a:t>Osnovna norma:</a:t>
            </a:r>
          </a:p>
          <a:p>
            <a:pPr defTabSz="801688">
              <a:spcBef>
                <a:spcPts val="0"/>
              </a:spcBef>
            </a:pPr>
            <a:endParaRPr lang="hr-HR" sz="800" dirty="0" smtClean="0"/>
          </a:p>
          <a:p>
            <a:pPr defTabSz="801688">
              <a:spcBef>
                <a:spcPts val="0"/>
              </a:spcBef>
            </a:pPr>
            <a:r>
              <a:rPr lang="hr-HR" dirty="0" smtClean="0"/>
              <a:t>EN 14351-1 </a:t>
            </a:r>
          </a:p>
          <a:p>
            <a:pPr defTabSz="801688">
              <a:spcBef>
                <a:spcPts val="0"/>
              </a:spcBef>
            </a:pPr>
            <a:r>
              <a:rPr lang="hr-HR" dirty="0" smtClean="0"/>
              <a:t>Prozori i vrata – norma za proizvod, izvedbene značajke – 1. dio: Prozori i vanjska pješačka vrata</a:t>
            </a:r>
          </a:p>
          <a:p>
            <a:pPr defTabSz="801688">
              <a:spcBef>
                <a:spcPts val="0"/>
              </a:spcBef>
            </a:pPr>
            <a:r>
              <a:rPr lang="hr-HR" b="1" dirty="0" smtClean="0"/>
              <a:t>	</a:t>
            </a:r>
          </a:p>
          <a:p>
            <a:r>
              <a:rPr lang="hr-HR" dirty="0" smtClean="0"/>
              <a:t>EN 1026:2000-06 </a:t>
            </a:r>
          </a:p>
          <a:p>
            <a:r>
              <a:rPr lang="it-IT" dirty="0" err="1" smtClean="0"/>
              <a:t>Prozori</a:t>
            </a:r>
            <a:r>
              <a:rPr lang="it-IT" dirty="0" smtClean="0"/>
              <a:t> i </a:t>
            </a:r>
            <a:r>
              <a:rPr lang="it-IT" dirty="0" err="1" smtClean="0"/>
              <a:t>vrata</a:t>
            </a:r>
            <a:r>
              <a:rPr lang="it-IT" dirty="0" smtClean="0"/>
              <a:t> </a:t>
            </a:r>
            <a:r>
              <a:rPr lang="it-IT" dirty="0" err="1" smtClean="0"/>
              <a:t>--</a:t>
            </a:r>
            <a:r>
              <a:rPr lang="it-IT" dirty="0" smtClean="0"/>
              <a:t> </a:t>
            </a:r>
            <a:r>
              <a:rPr lang="it-IT" dirty="0" err="1" smtClean="0"/>
              <a:t>Propusnost</a:t>
            </a:r>
            <a:r>
              <a:rPr lang="it-IT" dirty="0" smtClean="0"/>
              <a:t> </a:t>
            </a:r>
            <a:r>
              <a:rPr lang="it-IT" dirty="0" err="1" smtClean="0"/>
              <a:t>zraka</a:t>
            </a:r>
            <a:r>
              <a:rPr lang="it-IT" dirty="0" smtClean="0"/>
              <a:t> </a:t>
            </a:r>
            <a:r>
              <a:rPr lang="it-IT" dirty="0" err="1" smtClean="0"/>
              <a:t>--</a:t>
            </a:r>
            <a:r>
              <a:rPr lang="it-IT" dirty="0" smtClean="0"/>
              <a:t> </a:t>
            </a:r>
            <a:r>
              <a:rPr lang="it-IT" dirty="0" err="1" smtClean="0"/>
              <a:t>Metoda</a:t>
            </a:r>
            <a:r>
              <a:rPr lang="it-IT" dirty="0" smtClean="0"/>
              <a:t> </a:t>
            </a:r>
            <a:r>
              <a:rPr lang="it-IT" dirty="0" err="1" smtClean="0"/>
              <a:t>ispitivanja</a:t>
            </a:r>
            <a:endParaRPr lang="hr-HR" dirty="0" smtClean="0"/>
          </a:p>
          <a:p>
            <a:r>
              <a:rPr lang="hr-HR" dirty="0" smtClean="0"/>
              <a:t>EN 1027:2000-06 </a:t>
            </a:r>
          </a:p>
          <a:p>
            <a:r>
              <a:rPr lang="it-IT" dirty="0" err="1" smtClean="0"/>
              <a:t>Prozori</a:t>
            </a:r>
            <a:r>
              <a:rPr lang="it-IT" dirty="0" smtClean="0"/>
              <a:t> i </a:t>
            </a:r>
            <a:r>
              <a:rPr lang="it-IT" dirty="0" err="1" smtClean="0"/>
              <a:t>vrata</a:t>
            </a:r>
            <a:r>
              <a:rPr lang="it-IT" dirty="0" smtClean="0"/>
              <a:t> </a:t>
            </a:r>
            <a:r>
              <a:rPr lang="it-IT" dirty="0" err="1" smtClean="0"/>
              <a:t>--</a:t>
            </a:r>
            <a:r>
              <a:rPr lang="it-IT" dirty="0" smtClean="0"/>
              <a:t> </a:t>
            </a:r>
            <a:r>
              <a:rPr lang="it-IT" dirty="0" err="1" smtClean="0"/>
              <a:t>Vodonepropusnost</a:t>
            </a:r>
            <a:r>
              <a:rPr lang="it-IT" dirty="0" smtClean="0"/>
              <a:t> </a:t>
            </a:r>
            <a:r>
              <a:rPr lang="it-IT" dirty="0" err="1" smtClean="0"/>
              <a:t>--</a:t>
            </a:r>
            <a:r>
              <a:rPr lang="it-IT" dirty="0" smtClean="0"/>
              <a:t> </a:t>
            </a:r>
            <a:r>
              <a:rPr lang="it-IT" dirty="0" err="1" smtClean="0"/>
              <a:t>Metoda</a:t>
            </a:r>
            <a:r>
              <a:rPr lang="it-IT" dirty="0" smtClean="0"/>
              <a:t> </a:t>
            </a:r>
            <a:r>
              <a:rPr lang="it-IT" dirty="0" err="1" smtClean="0"/>
              <a:t>ispitivanja</a:t>
            </a:r>
            <a:endParaRPr lang="hr-HR" dirty="0" smtClean="0"/>
          </a:p>
          <a:p>
            <a:r>
              <a:rPr lang="hr-HR" dirty="0" smtClean="0"/>
              <a:t>EN 12046-1:2003-11 </a:t>
            </a:r>
          </a:p>
          <a:p>
            <a:r>
              <a:rPr lang="hr-HR" dirty="0" smtClean="0"/>
              <a:t>Sile otvaranja i zatvaranja --Metode ispitivanja -- 1. dio: Prozori</a:t>
            </a:r>
            <a:r>
              <a:rPr lang="en-US" dirty="0" smtClean="0"/>
              <a:t> </a:t>
            </a:r>
          </a:p>
          <a:p>
            <a:r>
              <a:rPr lang="hr-HR" dirty="0" smtClean="0"/>
              <a:t>EN 12211:2000-06 </a:t>
            </a:r>
          </a:p>
          <a:p>
            <a:r>
              <a:rPr lang="hr-HR" dirty="0" smtClean="0"/>
              <a:t>Prozori i vrata – Otpornost na opterećenje vjetrom – Metoda ispitivanja </a:t>
            </a:r>
            <a:r>
              <a:rPr lang="en-US" dirty="0" smtClean="0"/>
              <a:t> </a:t>
            </a:r>
          </a:p>
          <a:p>
            <a:r>
              <a:rPr lang="hr-HR" dirty="0" smtClean="0"/>
              <a:t>EN 14608:2004-06 </a:t>
            </a:r>
          </a:p>
          <a:p>
            <a:r>
              <a:rPr lang="vi-VN" dirty="0" smtClean="0"/>
              <a:t>Prozori -</a:t>
            </a:r>
            <a:r>
              <a:rPr lang="hr-HR" dirty="0" smtClean="0"/>
              <a:t> </a:t>
            </a:r>
            <a:r>
              <a:rPr lang="vi-VN" dirty="0" smtClean="0"/>
              <a:t>Određivanje otpornosti na vertikalno opterećenje</a:t>
            </a:r>
          </a:p>
          <a:p>
            <a:r>
              <a:rPr lang="hr-HR" dirty="0" smtClean="0"/>
              <a:t>EN 14609:2004-06 </a:t>
            </a:r>
          </a:p>
          <a:p>
            <a:r>
              <a:rPr lang="vi-VN" dirty="0" smtClean="0"/>
              <a:t>Prozori -Određivanje otpornosti na statičku torziju</a:t>
            </a:r>
          </a:p>
          <a:p>
            <a:r>
              <a:rPr lang="en-US" dirty="0" smtClean="0"/>
              <a:t> 	</a:t>
            </a:r>
            <a:endParaRPr lang="hr-HR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r-Latn-CS" altLang="sr-Latn-RS" smtClean="0">
                <a:latin typeface="Arial Narrow" panose="020B0606020202030204" pitchFamily="34" charset="0"/>
              </a:rPr>
              <a:t>Zoran Veršić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33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31812" y="620688"/>
            <a:ext cx="8000628" cy="5497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147" tIns="40074" rIns="80147" bIns="40074">
            <a:spAutoFit/>
          </a:bodyPr>
          <a:lstStyle/>
          <a:p>
            <a:pPr defTabSz="801688">
              <a:spcBef>
                <a:spcPct val="50000"/>
              </a:spcBef>
              <a:buClr>
                <a:schemeClr val="tx1"/>
              </a:buClr>
            </a:pPr>
            <a:r>
              <a:rPr lang="hr-HR" sz="2000" b="1" dirty="0" smtClean="0"/>
              <a:t>Prozor – kao element</a:t>
            </a:r>
            <a:endParaRPr lang="hr-HR" sz="2000" b="1" dirty="0"/>
          </a:p>
          <a:p>
            <a:pPr defTabSz="801688">
              <a:spcBef>
                <a:spcPct val="50000"/>
              </a:spcBef>
              <a:buClr>
                <a:schemeClr val="tx1"/>
              </a:buClr>
            </a:pPr>
            <a:endParaRPr lang="en-GB" sz="800" dirty="0">
              <a:latin typeface="Times New Roman" pitchFamily="18" charset="0"/>
            </a:endParaRPr>
          </a:p>
          <a:p>
            <a:r>
              <a:rPr lang="hr-HR" b="1" dirty="0" smtClean="0"/>
              <a:t>	</a:t>
            </a:r>
          </a:p>
          <a:p>
            <a:r>
              <a:rPr lang="hr-HR" b="1" dirty="0" smtClean="0"/>
              <a:t>Klasifikacija / procjena:</a:t>
            </a:r>
          </a:p>
          <a:p>
            <a:r>
              <a:rPr lang="hr-HR" b="1" dirty="0" smtClean="0"/>
              <a:t>	</a:t>
            </a:r>
          </a:p>
          <a:p>
            <a:r>
              <a:rPr lang="hr-HR" dirty="0" smtClean="0"/>
              <a:t>HRN EN 12207:1999-11 </a:t>
            </a:r>
          </a:p>
          <a:p>
            <a:r>
              <a:rPr lang="pl-PL" dirty="0" smtClean="0"/>
              <a:t>Prozori i vrata – Propusnost zraka – Razredba</a:t>
            </a:r>
          </a:p>
          <a:p>
            <a:endParaRPr lang="pl-PL" sz="800" dirty="0" smtClean="0"/>
          </a:p>
          <a:p>
            <a:r>
              <a:rPr lang="hr-HR" dirty="0" smtClean="0"/>
              <a:t>HRN EN 12208:1999-11 </a:t>
            </a:r>
          </a:p>
          <a:p>
            <a:r>
              <a:rPr lang="hr-HR" dirty="0" smtClean="0"/>
              <a:t>Prozori i vrata – </a:t>
            </a:r>
            <a:r>
              <a:rPr lang="hr-HR" dirty="0" err="1" smtClean="0"/>
              <a:t>Vodonepropusnost</a:t>
            </a:r>
            <a:r>
              <a:rPr lang="hr-HR" dirty="0" smtClean="0"/>
              <a:t> – Razredba</a:t>
            </a:r>
            <a:r>
              <a:rPr lang="en-US" dirty="0" smtClean="0"/>
              <a:t> </a:t>
            </a:r>
            <a:endParaRPr lang="hr-HR" dirty="0" smtClean="0"/>
          </a:p>
          <a:p>
            <a:endParaRPr lang="en-US" sz="800" dirty="0" smtClean="0"/>
          </a:p>
          <a:p>
            <a:r>
              <a:rPr lang="hr-HR" dirty="0" smtClean="0"/>
              <a:t>HRN EN 12210:2002-08 </a:t>
            </a:r>
          </a:p>
          <a:p>
            <a:r>
              <a:rPr lang="hr-HR" dirty="0" smtClean="0"/>
              <a:t>Prozori i vrata – Otpornost na opterećenje vjetrom – Razredba</a:t>
            </a:r>
          </a:p>
          <a:p>
            <a:endParaRPr lang="hr-HR" sz="800" dirty="0" smtClean="0"/>
          </a:p>
          <a:p>
            <a:r>
              <a:rPr lang="hr-HR" dirty="0" smtClean="0"/>
              <a:t>HRN EN 13115:2001-07 </a:t>
            </a:r>
          </a:p>
          <a:p>
            <a:r>
              <a:rPr lang="hr-HR" dirty="0" smtClean="0"/>
              <a:t>Prozori – Razredba mehaničkih svojstava – Vertikalno opterećenje, torzija i sile otvaranja i zatvaranja</a:t>
            </a:r>
            <a:r>
              <a:rPr lang="en-US" dirty="0" smtClean="0"/>
              <a:t>	</a:t>
            </a:r>
            <a:endParaRPr lang="hr-HR" dirty="0" smtClean="0"/>
          </a:p>
          <a:p>
            <a:endParaRPr lang="hr-HR" sz="800" dirty="0" smtClean="0"/>
          </a:p>
          <a:p>
            <a:r>
              <a:rPr lang="hr-HR" dirty="0" smtClean="0"/>
              <a:t>HRN EN ISO 10077-1, 10077-2</a:t>
            </a:r>
          </a:p>
          <a:p>
            <a:r>
              <a:rPr lang="hr-HR" dirty="0" smtClean="0"/>
              <a:t>Toplinske značajke prozora, vrata i zaslona – Proračun koeficijenta prolaska topline (1. dio: Pojednostavljena metoda, 2. dio: Numerička metoda za okvire)</a:t>
            </a:r>
            <a:endParaRPr lang="hr-HR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r-Latn-CS" altLang="sr-Latn-RS" smtClean="0">
                <a:latin typeface="Arial Narrow" panose="020B0606020202030204" pitchFamily="34" charset="0"/>
              </a:rPr>
              <a:t>Zoran Veršić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34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5" name="Picture 4" descr="Ispitivanje_zrakopropusnos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188640"/>
            <a:ext cx="7415253" cy="59871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r-Latn-CS" altLang="sr-Latn-RS" smtClean="0">
                <a:latin typeface="Arial Narrow" panose="020B0606020202030204" pitchFamily="34" charset="0"/>
              </a:rPr>
              <a:t>Zoran Veršić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35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6" name="Picture 5" descr="Ispitivanje_vodotjesnos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061632"/>
            <a:ext cx="8496944" cy="43115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r-Latn-CS" altLang="sr-Latn-RS" smtClean="0">
                <a:latin typeface="Arial Narrow" panose="020B0606020202030204" pitchFamily="34" charset="0"/>
              </a:rPr>
              <a:t>Zoran Veršić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36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4" name="Picture 3" descr="Ispitivanje_vjeta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548680"/>
            <a:ext cx="8388424" cy="53632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sr-Latn-CS" smtClean="0"/>
              <a:t>Zoran Veršić</a:t>
            </a:r>
            <a:endParaRPr lang="hr-HR" smtClean="0"/>
          </a:p>
        </p:txBody>
      </p:sp>
      <p:sp>
        <p:nvSpPr>
          <p:cNvPr id="19459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E517D27-02F1-42C9-BB58-DA3D321A6736}" type="slidenum">
              <a:rPr lang="hr-HR" smtClean="0"/>
              <a:pPr/>
              <a:t>37</a:t>
            </a:fld>
            <a:endParaRPr lang="hr-HR" smtClean="0"/>
          </a:p>
        </p:txBody>
      </p:sp>
      <p:sp>
        <p:nvSpPr>
          <p:cNvPr id="19460" name="Text Box 3"/>
          <p:cNvSpPr txBox="1">
            <a:spLocks noChangeArrowheads="1"/>
          </p:cNvSpPr>
          <p:nvPr/>
        </p:nvSpPr>
        <p:spPr bwMode="auto">
          <a:xfrm>
            <a:off x="539750" y="404813"/>
            <a:ext cx="41481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1042988">
              <a:spcBef>
                <a:spcPct val="50000"/>
              </a:spcBef>
            </a:pPr>
            <a:r>
              <a:rPr lang="hr-HR" sz="2000" b="1"/>
              <a:t>Prozor dio ovojnice zgrade</a:t>
            </a:r>
            <a:endParaRPr lang="en-US" sz="2000" b="1"/>
          </a:p>
        </p:txBody>
      </p:sp>
      <p:sp>
        <p:nvSpPr>
          <p:cNvPr id="8" name="Rectangle 7"/>
          <p:cNvSpPr/>
          <p:nvPr/>
        </p:nvSpPr>
        <p:spPr>
          <a:xfrm>
            <a:off x="1908175" y="1125538"/>
            <a:ext cx="5543550" cy="40322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12" name="Rectangle 11"/>
          <p:cNvSpPr/>
          <p:nvPr/>
        </p:nvSpPr>
        <p:spPr>
          <a:xfrm>
            <a:off x="3779838" y="1557338"/>
            <a:ext cx="2016125" cy="2303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13" name="Rectangle 12"/>
          <p:cNvSpPr/>
          <p:nvPr/>
        </p:nvSpPr>
        <p:spPr>
          <a:xfrm>
            <a:off x="3851275" y="1628775"/>
            <a:ext cx="1873250" cy="216058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14" name="Rectangle 13"/>
          <p:cNvSpPr/>
          <p:nvPr/>
        </p:nvSpPr>
        <p:spPr>
          <a:xfrm>
            <a:off x="3995738" y="1773238"/>
            <a:ext cx="1584325" cy="18716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cxnSp>
        <p:nvCxnSpPr>
          <p:cNvPr id="16" name="Straight Arrow Connector 15"/>
          <p:cNvCxnSpPr>
            <a:endCxn id="12" idx="1"/>
          </p:cNvCxnSpPr>
          <p:nvPr/>
        </p:nvCxnSpPr>
        <p:spPr>
          <a:xfrm>
            <a:off x="3203575" y="2276475"/>
            <a:ext cx="576263" cy="4318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4787900" y="3860800"/>
            <a:ext cx="215900" cy="79216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835150" y="5157192"/>
            <a:ext cx="58324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dirty="0"/>
              <a:t>Pregrada – </a:t>
            </a:r>
            <a:r>
              <a:rPr lang="hr-HR" i="1" dirty="0"/>
              <a:t>zadovoljava </a:t>
            </a:r>
            <a:r>
              <a:rPr lang="hr-HR" i="1" dirty="0" smtClean="0"/>
              <a:t>zahtjeve</a:t>
            </a:r>
            <a:endParaRPr lang="hr-HR" b="1" dirty="0"/>
          </a:p>
        </p:txBody>
      </p:sp>
      <p:pic>
        <p:nvPicPr>
          <p:cNvPr id="15" name="Picture 14" descr="4wx8EcI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077072"/>
            <a:ext cx="1584176" cy="1584176"/>
          </a:xfrm>
          <a:prstGeom prst="rect">
            <a:avLst/>
          </a:prstGeom>
        </p:spPr>
      </p:pic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1987550" y="5507940"/>
            <a:ext cx="58324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dirty="0" smtClean="0"/>
              <a:t>Prozor </a:t>
            </a:r>
            <a:r>
              <a:rPr lang="hr-HR" dirty="0"/>
              <a:t>– </a:t>
            </a:r>
            <a:r>
              <a:rPr lang="hr-HR" i="1" dirty="0"/>
              <a:t>zadovoljava </a:t>
            </a:r>
            <a:r>
              <a:rPr lang="hr-HR" i="1" dirty="0" smtClean="0"/>
              <a:t>zahtjeve</a:t>
            </a:r>
            <a:endParaRPr lang="hr-HR" b="1" dirty="0"/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1835696" y="5867980"/>
            <a:ext cx="58324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b="1" dirty="0" smtClean="0"/>
              <a:t>Pregrada </a:t>
            </a:r>
            <a:r>
              <a:rPr lang="hr-HR" b="1" dirty="0"/>
              <a:t>s prozorom - ???? – ovisi o ugradnji !!!!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  <p:bldP spid="14" grpId="0" animBg="1"/>
      <p:bldP spid="28" grpId="0"/>
      <p:bldP spid="20" grpId="0"/>
      <p:bldP spid="2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r-Latn-CS" altLang="sr-Latn-RS" smtClean="0">
                <a:latin typeface="Arial Narrow" panose="020B0606020202030204" pitchFamily="34" charset="0"/>
              </a:rPr>
              <a:t>Zoran Veršić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38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4" name="Picture 3" descr="3b2d4e9df2b9bd2242b4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7298" y="204788"/>
            <a:ext cx="8149158" cy="58691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sr-Latn-CS" smtClean="0"/>
              <a:t>Zoran Veršić</a:t>
            </a:r>
            <a:endParaRPr lang="hr-HR" smtClean="0"/>
          </a:p>
        </p:txBody>
      </p:sp>
      <p:sp>
        <p:nvSpPr>
          <p:cNvPr id="20483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FCB81FD-D668-434B-8E5B-ED0C1A8565C1}" type="slidenum">
              <a:rPr lang="hr-HR" smtClean="0"/>
              <a:pPr/>
              <a:t>39</a:t>
            </a:fld>
            <a:endParaRPr lang="hr-HR" smtClean="0"/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539750" y="695325"/>
            <a:ext cx="41481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1042988">
              <a:spcBef>
                <a:spcPct val="50000"/>
              </a:spcBef>
            </a:pPr>
            <a:r>
              <a:rPr lang="hr-HR" sz="2000" b="1"/>
              <a:t>Spoj prozora s pregradom</a:t>
            </a:r>
            <a:endParaRPr lang="en-US" sz="2000" b="1"/>
          </a:p>
        </p:txBody>
      </p:sp>
      <p:pic>
        <p:nvPicPr>
          <p:cNvPr id="20485" name="Picture 18" descr="prozor_ugradnja_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2349500"/>
            <a:ext cx="3241675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TextBox 20"/>
          <p:cNvSpPr txBox="1">
            <a:spLocks noChangeArrowheads="1"/>
          </p:cNvSpPr>
          <p:nvPr/>
        </p:nvSpPr>
        <p:spPr bwMode="auto">
          <a:xfrm>
            <a:off x="539750" y="1198563"/>
            <a:ext cx="7848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/>
              <a:t>Na mjestu spoja prozora s pregradom u koju se ugrađuje nastaje “novi” dio vanjske pregrade koji mora zadovoljiti građevno-fizikalne zahtjeve. 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4859338" y="3357563"/>
            <a:ext cx="3240087" cy="1346200"/>
            <a:chOff x="4860032" y="3356992"/>
            <a:chExt cx="3240088" cy="1346200"/>
          </a:xfrm>
        </p:grpSpPr>
        <p:sp>
          <p:nvSpPr>
            <p:cNvPr id="8" name="Rectangle 7"/>
            <p:cNvSpPr/>
            <p:nvPr/>
          </p:nvSpPr>
          <p:spPr bwMode="auto">
            <a:xfrm>
              <a:off x="4860032" y="3356992"/>
              <a:ext cx="1658938" cy="13462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r-HR"/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6598345" y="3753867"/>
              <a:ext cx="474663" cy="474662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r-HR"/>
            </a:p>
          </p:txBody>
        </p:sp>
        <p:cxnSp>
          <p:nvCxnSpPr>
            <p:cNvPr id="10" name="Straight Connector 9"/>
            <p:cNvCxnSpPr>
              <a:stCxn id="9" idx="3"/>
            </p:cNvCxnSpPr>
            <p:nvPr/>
          </p:nvCxnSpPr>
          <p:spPr bwMode="auto">
            <a:xfrm>
              <a:off x="7073008" y="3990404"/>
              <a:ext cx="1027112" cy="0"/>
            </a:xfrm>
            <a:prstGeom prst="line">
              <a:avLst/>
            </a:prstGeom>
            <a:ln w="571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/>
            <p:cNvSpPr/>
            <p:nvPr/>
          </p:nvSpPr>
          <p:spPr bwMode="auto">
            <a:xfrm>
              <a:off x="6518970" y="3831654"/>
              <a:ext cx="79375" cy="3175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r-HR"/>
            </a:p>
          </p:txBody>
        </p:sp>
      </p:grpSp>
      <p:cxnSp>
        <p:nvCxnSpPr>
          <p:cNvPr id="12" name="Straight Arrow Connector 11"/>
          <p:cNvCxnSpPr/>
          <p:nvPr/>
        </p:nvCxnSpPr>
        <p:spPr bwMode="auto">
          <a:xfrm flipV="1">
            <a:off x="6588125" y="4292600"/>
            <a:ext cx="0" cy="792163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827088" y="4076700"/>
            <a:ext cx="865187" cy="57626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r-Latn-CS" altLang="sr-Latn-RS" smtClean="0">
                <a:latin typeface="Arial Narrow" panose="020B0606020202030204" pitchFamily="34" charset="0"/>
              </a:rPr>
              <a:t>Zoran Veršić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4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404664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indent="-4763">
              <a:buNone/>
            </a:pPr>
            <a:r>
              <a:rPr lang="hr-HR" sz="1600" dirty="0" smtClean="0">
                <a:latin typeface="Arial" pitchFamily="34" charset="0"/>
                <a:cs typeface="Arial" pitchFamily="34" charset="0"/>
              </a:rPr>
              <a:t>TPRUETZZ (128/15, 70/2018)</a:t>
            </a:r>
          </a:p>
          <a:p>
            <a:pPr marL="4763" indent="-4763">
              <a:buNone/>
            </a:pPr>
            <a:endParaRPr lang="hr-HR" sz="1600" dirty="0" smtClean="0">
              <a:latin typeface="Arial" pitchFamily="34" charset="0"/>
              <a:cs typeface="Arial" pitchFamily="34" charset="0"/>
            </a:endParaRPr>
          </a:p>
          <a:p>
            <a:pPr marL="4763" indent="-4763">
              <a:buNone/>
            </a:pPr>
            <a:r>
              <a:rPr lang="hr-HR" sz="1600" dirty="0" smtClean="0">
                <a:latin typeface="Arial" pitchFamily="34" charset="0"/>
                <a:cs typeface="Arial" pitchFamily="34" charset="0"/>
              </a:rPr>
              <a:t>Članak  9.</a:t>
            </a:r>
          </a:p>
          <a:p>
            <a:pPr marL="4763" indent="-4763">
              <a:buNone/>
            </a:pPr>
            <a:endParaRPr lang="hr-HR" sz="800" dirty="0" smtClean="0">
              <a:latin typeface="Arial" pitchFamily="34" charset="0"/>
              <a:cs typeface="Arial" pitchFamily="34" charset="0"/>
            </a:endParaRPr>
          </a:p>
          <a:p>
            <a:pPr marL="4763" indent="-4763">
              <a:buNone/>
            </a:pPr>
            <a:r>
              <a:rPr lang="hr-HR" sz="1800" dirty="0" smtClean="0">
                <a:latin typeface="Arial" pitchFamily="34" charset="0"/>
                <a:cs typeface="Arial" pitchFamily="34" charset="0"/>
              </a:rPr>
              <a:t>(7) </a:t>
            </a:r>
            <a:r>
              <a:rPr lang="vi-VN" sz="1800" dirty="0" smtClean="0">
                <a:latin typeface="Arial" pitchFamily="34" charset="0"/>
                <a:cs typeface="Arial" pitchFamily="34" charset="0"/>
              </a:rPr>
              <a:t>Ako je proračunata vrijednost godišnje primarne energije po jedinici ploštine korisne površine grijanog dijela zgrade </a:t>
            </a:r>
            <a:r>
              <a:rPr lang="vi-VN" sz="1800" b="1" i="1" dirty="0" smtClean="0">
                <a:latin typeface="Arial" pitchFamily="34" charset="0"/>
                <a:cs typeface="Arial" pitchFamily="34" charset="0"/>
              </a:rPr>
              <a:t>E</a:t>
            </a:r>
            <a:r>
              <a:rPr lang="vi-VN" sz="1800" b="1" i="1" baseline="-25000" dirty="0" smtClean="0">
                <a:latin typeface="Arial" pitchFamily="34" charset="0"/>
                <a:cs typeface="Arial" pitchFamily="34" charset="0"/>
              </a:rPr>
              <a:t>prim</a:t>
            </a:r>
            <a:r>
              <a:rPr lang="vi-VN" sz="1800" b="1" i="1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vi-VN" sz="1800" b="1" dirty="0" smtClean="0">
                <a:latin typeface="Arial" pitchFamily="34" charset="0"/>
                <a:cs typeface="Arial" pitchFamily="34" charset="0"/>
              </a:rPr>
              <a:t>[kWh/(m</a:t>
            </a:r>
            <a:r>
              <a:rPr lang="vi-VN" sz="1800" b="1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vi-VN" sz="1800" b="1" dirty="0" smtClean="0">
                <a:latin typeface="Arial" pitchFamily="34" charset="0"/>
                <a:cs typeface="Arial" pitchFamily="34" charset="0"/>
              </a:rPr>
              <a:t>·a)] </a:t>
            </a:r>
            <a:r>
              <a:rPr lang="vi-VN" sz="1800" dirty="0" smtClean="0">
                <a:latin typeface="Arial" pitchFamily="34" charset="0"/>
                <a:cs typeface="Arial" pitchFamily="34" charset="0"/>
              </a:rPr>
              <a:t>za zgradu </a:t>
            </a:r>
            <a:r>
              <a:rPr lang="vi-VN" sz="1800" b="1" dirty="0" smtClean="0">
                <a:latin typeface="Arial" pitchFamily="34" charset="0"/>
                <a:cs typeface="Arial" pitchFamily="34" charset="0"/>
              </a:rPr>
              <a:t>niža za najmanje 20% </a:t>
            </a:r>
            <a:r>
              <a:rPr lang="vi-VN" sz="1800" dirty="0" smtClean="0">
                <a:latin typeface="Arial" pitchFamily="34" charset="0"/>
                <a:cs typeface="Arial" pitchFamily="34" charset="0"/>
              </a:rPr>
              <a:t>od najvećih dopuštenih vrijednosti iz Tablice 8. iz Priloga B, smatra se da su ispunjeni uvjeti za godišnju potrebnu toplinsku energiju za grijanje po jedinici ploštine korisne površine grijanog dijela </a:t>
            </a:r>
            <a:r>
              <a:rPr lang="hr-HR" sz="1800" dirty="0" smtClean="0">
                <a:latin typeface="Arial" pitchFamily="34" charset="0"/>
                <a:cs typeface="Arial" pitchFamily="34" charset="0"/>
              </a:rPr>
              <a:t>zgrade</a:t>
            </a:r>
            <a:r>
              <a:rPr lang="vi-VN" sz="1800" dirty="0" smtClean="0">
                <a:latin typeface="Arial" pitchFamily="34" charset="0"/>
                <a:cs typeface="Arial" pitchFamily="34" charset="0"/>
              </a:rPr>
              <a:t>, </a:t>
            </a:r>
            <a:r>
              <a:rPr lang="vi-VN" sz="1800" i="1" dirty="0" smtClean="0">
                <a:latin typeface="Arial" pitchFamily="34" charset="0"/>
                <a:cs typeface="Arial" pitchFamily="34" charset="0"/>
              </a:rPr>
              <a:t>Q’’</a:t>
            </a:r>
            <a:r>
              <a:rPr lang="vi-VN" sz="1800" i="1" baseline="-25000" dirty="0" smtClean="0">
                <a:latin typeface="Arial" pitchFamily="34" charset="0"/>
                <a:cs typeface="Arial" pitchFamily="34" charset="0"/>
              </a:rPr>
              <a:t>H,nd</a:t>
            </a:r>
            <a:r>
              <a:rPr lang="vi-VN" sz="1800" i="1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vi-VN" sz="1800" dirty="0" smtClean="0">
                <a:latin typeface="Arial" pitchFamily="34" charset="0"/>
                <a:cs typeface="Arial" pitchFamily="34" charset="0"/>
              </a:rPr>
              <a:t>[kWh/(m</a:t>
            </a:r>
            <a:r>
              <a:rPr lang="vi-VN" sz="18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vi-VN" sz="1800" dirty="0" smtClean="0">
                <a:latin typeface="Arial" pitchFamily="34" charset="0"/>
                <a:cs typeface="Arial" pitchFamily="34" charset="0"/>
              </a:rPr>
              <a:t>·a)] i za godišnju potrebnu toplinsku energiju za hlađenje po jedinici ploštine korisne površine grijanog dijela zgrade </a:t>
            </a:r>
            <a:r>
              <a:rPr lang="vi-VN" sz="1800" i="1" dirty="0" smtClean="0">
                <a:latin typeface="Arial" pitchFamily="34" charset="0"/>
                <a:cs typeface="Arial" pitchFamily="34" charset="0"/>
              </a:rPr>
              <a:t>Q’’</a:t>
            </a:r>
            <a:r>
              <a:rPr lang="vi-VN" sz="1800" i="1" baseline="-25000" dirty="0" smtClean="0">
                <a:latin typeface="Arial" pitchFamily="34" charset="0"/>
                <a:cs typeface="Arial" pitchFamily="34" charset="0"/>
              </a:rPr>
              <a:t>C,nd</a:t>
            </a:r>
            <a:r>
              <a:rPr lang="vi-VN" sz="1800" i="1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vi-VN" sz="1800" dirty="0" smtClean="0">
                <a:latin typeface="Arial" pitchFamily="34" charset="0"/>
                <a:cs typeface="Arial" pitchFamily="34" charset="0"/>
              </a:rPr>
              <a:t>[kWh/(m</a:t>
            </a:r>
            <a:r>
              <a:rPr lang="vi-VN" sz="18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vi-VN" sz="1800" dirty="0" smtClean="0">
                <a:latin typeface="Arial" pitchFamily="34" charset="0"/>
                <a:cs typeface="Arial" pitchFamily="34" charset="0"/>
              </a:rPr>
              <a:t>·a)] propisane ovim propisom.«</a:t>
            </a:r>
            <a:endParaRPr lang="hr-HR" sz="1800" dirty="0" smtClean="0">
              <a:latin typeface="Arial" pitchFamily="34" charset="0"/>
              <a:cs typeface="Arial" pitchFamily="34" charset="0"/>
            </a:endParaRPr>
          </a:p>
          <a:p>
            <a:pPr marL="4763" indent="-4763" algn="just">
              <a:buNone/>
            </a:pPr>
            <a:endParaRPr lang="hr-HR" sz="1600" dirty="0" smtClean="0">
              <a:latin typeface="Arial" pitchFamily="34" charset="0"/>
              <a:cs typeface="Arial" pitchFamily="34" charset="0"/>
            </a:endParaRPr>
          </a:p>
          <a:p>
            <a:pPr marL="4763" indent="-4763" algn="just">
              <a:buNone/>
            </a:pPr>
            <a:r>
              <a:rPr lang="hr-HR" sz="1600" dirty="0" smtClean="0">
                <a:latin typeface="Arial" pitchFamily="34" charset="0"/>
                <a:cs typeface="Arial" pitchFamily="34" charset="0"/>
              </a:rPr>
              <a:t>Članak 42.</a:t>
            </a:r>
          </a:p>
          <a:p>
            <a:pPr marL="4763" indent="-4763" algn="just">
              <a:buNone/>
            </a:pPr>
            <a:endParaRPr lang="hr-HR" sz="800" dirty="0" smtClean="0">
              <a:latin typeface="Arial" pitchFamily="34" charset="0"/>
              <a:cs typeface="Arial" pitchFamily="34" charset="0"/>
            </a:endParaRPr>
          </a:p>
          <a:p>
            <a:pPr marL="4763" indent="-4763" algn="just">
              <a:buNone/>
            </a:pPr>
            <a:r>
              <a:rPr lang="hr-HR" sz="1800" dirty="0" smtClean="0">
                <a:latin typeface="Arial" pitchFamily="34" charset="0"/>
                <a:cs typeface="Arial" pitchFamily="34" charset="0"/>
              </a:rPr>
              <a:t>(6) ……. najmanje </a:t>
            </a:r>
            <a:r>
              <a:rPr lang="hr-HR" sz="1800" b="1" dirty="0" smtClean="0">
                <a:latin typeface="Arial" pitchFamily="34" charset="0"/>
                <a:cs typeface="Arial" pitchFamily="34" charset="0"/>
              </a:rPr>
              <a:t>30% </a:t>
            </a:r>
            <a:r>
              <a:rPr lang="hr-HR" sz="1800" dirty="0" smtClean="0">
                <a:latin typeface="Arial" pitchFamily="34" charset="0"/>
                <a:cs typeface="Arial" pitchFamily="34" charset="0"/>
              </a:rPr>
              <a:t>godišnje isporučene energije podmireno </a:t>
            </a:r>
            <a:r>
              <a:rPr lang="hr-HR" sz="1800" b="1" dirty="0" smtClean="0">
                <a:latin typeface="Arial" pitchFamily="34" charset="0"/>
                <a:cs typeface="Arial" pitchFamily="34" charset="0"/>
              </a:rPr>
              <a:t>iz obnovljivih izvora energije</a:t>
            </a:r>
            <a:r>
              <a:rPr lang="hr-HR" sz="1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4763" indent="-4763">
              <a:buNone/>
            </a:pPr>
            <a:endParaRPr lang="pl-PL" sz="18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nZEB_04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84368" y="332656"/>
            <a:ext cx="720080" cy="8393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sr-Latn-CS" smtClean="0"/>
              <a:t>Zoran Veršić</a:t>
            </a:r>
            <a:endParaRPr lang="hr-HR" smtClean="0"/>
          </a:p>
        </p:txBody>
      </p:sp>
      <p:sp>
        <p:nvSpPr>
          <p:cNvPr id="20483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FCB81FD-D668-434B-8E5B-ED0C1A8565C1}" type="slidenum">
              <a:rPr lang="hr-HR" smtClean="0"/>
              <a:pPr/>
              <a:t>40</a:t>
            </a:fld>
            <a:endParaRPr lang="hr-HR" smtClean="0"/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539750" y="476672"/>
            <a:ext cx="41481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1042988">
              <a:spcBef>
                <a:spcPct val="50000"/>
              </a:spcBef>
            </a:pPr>
            <a:r>
              <a:rPr lang="hr-HR" sz="2000" b="1" dirty="0"/>
              <a:t>Spoj prozora s pregradom</a:t>
            </a:r>
            <a:endParaRPr lang="en-US" sz="2000" b="1" dirty="0"/>
          </a:p>
        </p:txBody>
      </p:sp>
      <p:pic>
        <p:nvPicPr>
          <p:cNvPr id="15" name="Picture 14" descr="IMG_118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174794" y="1773479"/>
            <a:ext cx="4613810" cy="3460357"/>
          </a:xfrm>
          <a:prstGeom prst="rect">
            <a:avLst/>
          </a:prstGeom>
        </p:spPr>
      </p:pic>
      <p:pic>
        <p:nvPicPr>
          <p:cNvPr id="18" name="Picture 17" descr="IMG_119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4355976" y="1772817"/>
            <a:ext cx="4608512" cy="3456384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V="1">
            <a:off x="2123728" y="3573017"/>
            <a:ext cx="648071" cy="360039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55576" y="5877272"/>
            <a:ext cx="3528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 smtClean="0"/>
              <a:t>Ugradnja 01.2019. / snimljeno 04.2019.</a:t>
            </a:r>
            <a:endParaRPr lang="hr-HR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sr-Latn-CS" smtClean="0"/>
              <a:t>Zoran Veršić</a:t>
            </a:r>
            <a:endParaRPr lang="hr-HR" smtClean="0"/>
          </a:p>
        </p:txBody>
      </p:sp>
      <p:sp>
        <p:nvSpPr>
          <p:cNvPr id="20483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FCB81FD-D668-434B-8E5B-ED0C1A8565C1}" type="slidenum">
              <a:rPr lang="hr-HR" smtClean="0"/>
              <a:pPr/>
              <a:t>41</a:t>
            </a:fld>
            <a:endParaRPr lang="hr-HR" smtClean="0"/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539750" y="476672"/>
            <a:ext cx="41481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1042988">
              <a:spcBef>
                <a:spcPct val="50000"/>
              </a:spcBef>
            </a:pPr>
            <a:r>
              <a:rPr lang="hr-HR" sz="2000" b="1" dirty="0"/>
              <a:t>Spoj prozora s pregradom</a:t>
            </a:r>
            <a:endParaRPr lang="en-US" sz="2000" b="1" dirty="0"/>
          </a:p>
        </p:txBody>
      </p:sp>
      <p:pic>
        <p:nvPicPr>
          <p:cNvPr id="8" name="Picture 7" descr="IMG_12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167510" y="1856826"/>
            <a:ext cx="4704523" cy="3528392"/>
          </a:xfrm>
          <a:prstGeom prst="rect">
            <a:avLst/>
          </a:prstGeom>
        </p:spPr>
      </p:pic>
      <p:pic>
        <p:nvPicPr>
          <p:cNvPr id="9" name="Picture 8" descr="IMG_12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4271966" y="1856826"/>
            <a:ext cx="4704523" cy="35283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sr-Latn-CS" smtClean="0"/>
              <a:t>Zoran Veršić</a:t>
            </a:r>
            <a:endParaRPr lang="hr-HR" smtClean="0"/>
          </a:p>
        </p:txBody>
      </p:sp>
      <p:sp>
        <p:nvSpPr>
          <p:cNvPr id="21507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F4B5500-0F41-4D5D-A3A4-5ED3EFED5D39}" type="slidenum">
              <a:rPr lang="hr-HR" smtClean="0"/>
              <a:pPr/>
              <a:t>42</a:t>
            </a:fld>
            <a:endParaRPr lang="hr-HR" smtClean="0"/>
          </a:p>
        </p:txBody>
      </p:sp>
      <p:sp>
        <p:nvSpPr>
          <p:cNvPr id="21508" name="Text Box 3"/>
          <p:cNvSpPr txBox="1">
            <a:spLocks noChangeArrowheads="1"/>
          </p:cNvSpPr>
          <p:nvPr/>
        </p:nvSpPr>
        <p:spPr bwMode="auto">
          <a:xfrm>
            <a:off x="468313" y="404813"/>
            <a:ext cx="41481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1042988">
              <a:spcBef>
                <a:spcPct val="50000"/>
              </a:spcBef>
            </a:pPr>
            <a:r>
              <a:rPr lang="hr-HR" sz="2000" b="1"/>
              <a:t>Spoj prozora s pregradom</a:t>
            </a:r>
            <a:endParaRPr lang="en-US" sz="2000" b="1"/>
          </a:p>
        </p:txBody>
      </p:sp>
      <p:sp>
        <p:nvSpPr>
          <p:cNvPr id="21509" name="Text Box 2"/>
          <p:cNvSpPr txBox="1">
            <a:spLocks noChangeArrowheads="1"/>
          </p:cNvSpPr>
          <p:nvPr/>
        </p:nvSpPr>
        <p:spPr bwMode="auto">
          <a:xfrm>
            <a:off x="468313" y="908050"/>
            <a:ext cx="8280400" cy="1877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60" tIns="45680" rIns="91360" bIns="45680">
            <a:spAutoFit/>
          </a:bodyPr>
          <a:lstStyle/>
          <a:p>
            <a:pPr>
              <a:spcBef>
                <a:spcPct val="50000"/>
              </a:spcBef>
              <a:buClr>
                <a:srgbClr val="FEED9A"/>
              </a:buClr>
              <a:buFont typeface="Wingdings" pitchFamily="2" charset="2"/>
              <a:buNone/>
            </a:pPr>
            <a:r>
              <a:rPr lang="hr-HR" sz="1400" dirty="0"/>
              <a:t>Članak </a:t>
            </a:r>
            <a:r>
              <a:rPr lang="hr-HR" sz="1400" dirty="0" smtClean="0"/>
              <a:t>26. </a:t>
            </a:r>
            <a:r>
              <a:rPr lang="hr-HR" sz="1400" dirty="0"/>
              <a:t>/ Tehnički propis o racionalnoj uporabi energije i toplinskoj zaštiti </a:t>
            </a:r>
            <a:r>
              <a:rPr lang="hr-HR" sz="1400" dirty="0" smtClean="0"/>
              <a:t> u zgradama (NN 128/15)</a:t>
            </a:r>
            <a:endParaRPr lang="hr-HR" sz="1400" b="1" dirty="0">
              <a:cs typeface="Times New Roman" pitchFamily="18" charset="0"/>
            </a:endParaRPr>
          </a:p>
          <a:p>
            <a:pPr>
              <a:spcBef>
                <a:spcPct val="50000"/>
              </a:spcBef>
              <a:buClr>
                <a:srgbClr val="FEED9A"/>
              </a:buClr>
              <a:buFont typeface="Wingdings" pitchFamily="2" charset="2"/>
              <a:buNone/>
            </a:pPr>
            <a:endParaRPr lang="hr-HR" sz="800" dirty="0"/>
          </a:p>
          <a:p>
            <a:pPr marL="342900" indent="-342900">
              <a:buAutoNum type="arabicParenBoth"/>
            </a:pPr>
            <a:r>
              <a:rPr lang="vi-VN" dirty="0" smtClean="0"/>
              <a:t>Zgrada mora biti projektirana i izgrađena na način da dijelovi</a:t>
            </a:r>
            <a:r>
              <a:rPr lang="hr-HR" dirty="0" smtClean="0"/>
              <a:t> zgrade koji čine ovojnicu grijanog prostora zgrade, uključivo </a:t>
            </a:r>
            <a:r>
              <a:rPr lang="vi-VN" dirty="0" smtClean="0"/>
              <a:t>spojnice između pojedinih građevnih dijelova i otvora ili prozirnih</a:t>
            </a:r>
            <a:r>
              <a:rPr lang="hr-HR" dirty="0" smtClean="0"/>
              <a:t> elemenata koji nemaju mogućnost otvaranja, budu </a:t>
            </a:r>
            <a:r>
              <a:rPr lang="hr-HR" b="1" dirty="0" smtClean="0"/>
              <a:t>minimalne </a:t>
            </a:r>
            <a:r>
              <a:rPr lang="hr-HR" b="1" dirty="0" err="1" smtClean="0"/>
              <a:t>zrakopropusnosti</a:t>
            </a:r>
            <a:r>
              <a:rPr lang="hr-HR" b="1" dirty="0" smtClean="0"/>
              <a:t> </a:t>
            </a:r>
            <a:r>
              <a:rPr lang="pl-PL" dirty="0" smtClean="0"/>
              <a:t>u skladu s dosegnutim stupnjem razvoja tehnike i </a:t>
            </a:r>
            <a:r>
              <a:rPr lang="nl-NL" dirty="0" smtClean="0"/>
              <a:t>tehnologije u vrijeme izrade projekta.</a:t>
            </a:r>
          </a:p>
        </p:txBody>
      </p:sp>
      <p:pic>
        <p:nvPicPr>
          <p:cNvPr id="9" name="Picture 7" descr="11961754px600x33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3140968"/>
            <a:ext cx="4635140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sr-Latn-CS" smtClean="0"/>
              <a:t>Zoran Veršić</a:t>
            </a:r>
            <a:endParaRPr lang="hr-HR" smtClean="0"/>
          </a:p>
        </p:txBody>
      </p:sp>
      <p:sp>
        <p:nvSpPr>
          <p:cNvPr id="21507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F4B5500-0F41-4D5D-A3A4-5ED3EFED5D39}" type="slidenum">
              <a:rPr lang="hr-HR" smtClean="0"/>
              <a:pPr/>
              <a:t>43</a:t>
            </a:fld>
            <a:endParaRPr lang="hr-HR" smtClean="0"/>
          </a:p>
        </p:txBody>
      </p:sp>
      <p:sp>
        <p:nvSpPr>
          <p:cNvPr id="21508" name="Text Box 3"/>
          <p:cNvSpPr txBox="1">
            <a:spLocks noChangeArrowheads="1"/>
          </p:cNvSpPr>
          <p:nvPr/>
        </p:nvSpPr>
        <p:spPr bwMode="auto">
          <a:xfrm>
            <a:off x="468313" y="404813"/>
            <a:ext cx="41481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1042988">
              <a:spcBef>
                <a:spcPct val="50000"/>
              </a:spcBef>
            </a:pPr>
            <a:r>
              <a:rPr lang="hr-HR" sz="2000" b="1" dirty="0"/>
              <a:t>Spoj prozora s pregradom</a:t>
            </a:r>
            <a:endParaRPr lang="en-US" sz="2000" b="1" dirty="0"/>
          </a:p>
        </p:txBody>
      </p:sp>
      <p:sp>
        <p:nvSpPr>
          <p:cNvPr id="21509" name="Text Box 2"/>
          <p:cNvSpPr txBox="1">
            <a:spLocks noChangeArrowheads="1"/>
          </p:cNvSpPr>
          <p:nvPr/>
        </p:nvSpPr>
        <p:spPr bwMode="auto">
          <a:xfrm>
            <a:off x="468313" y="908050"/>
            <a:ext cx="8280400" cy="2662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60" tIns="45680" rIns="91360" bIns="45680">
            <a:spAutoFit/>
          </a:bodyPr>
          <a:lstStyle/>
          <a:p>
            <a:pPr>
              <a:spcBef>
                <a:spcPct val="50000"/>
              </a:spcBef>
              <a:buClr>
                <a:srgbClr val="FEED9A"/>
              </a:buClr>
              <a:buFont typeface="Wingdings" pitchFamily="2" charset="2"/>
              <a:buNone/>
            </a:pPr>
            <a:r>
              <a:rPr lang="hr-HR" sz="1400" dirty="0" smtClean="0"/>
              <a:t>Članak 26. / Tehnički propis o racionalnoj uporabi energije i toplinskoj zaštiti  u zgradama (NN 128/15)</a:t>
            </a:r>
            <a:endParaRPr lang="hr-HR" sz="1400" b="1" dirty="0" smtClean="0">
              <a:cs typeface="Times New Roman" pitchFamily="18" charset="0"/>
            </a:endParaRPr>
          </a:p>
          <a:p>
            <a:pPr>
              <a:spcBef>
                <a:spcPct val="50000"/>
              </a:spcBef>
              <a:buClr>
                <a:srgbClr val="FEED9A"/>
              </a:buClr>
              <a:buFont typeface="Wingdings" pitchFamily="2" charset="2"/>
              <a:buNone/>
            </a:pPr>
            <a:r>
              <a:rPr lang="hr-HR" dirty="0" smtClean="0"/>
              <a:t>(4) </a:t>
            </a:r>
            <a:r>
              <a:rPr lang="vi-VN" dirty="0" smtClean="0"/>
              <a:t>Spojnice </a:t>
            </a:r>
            <a:r>
              <a:rPr lang="vi-VN" dirty="0"/>
              <a:t>između punih građevnih dijelova ovojnice zgrade i otvora ili drugih prozirnih elemenata (prozori, vrata, ostakljene stijene, nadsvjetla i slično) </a:t>
            </a:r>
            <a:r>
              <a:rPr lang="hr-HR" b="1" dirty="0"/>
              <a:t>m</a:t>
            </a:r>
            <a:r>
              <a:rPr lang="vi-VN" b="1" dirty="0"/>
              <a:t>oraju biti izvedene na razini minimalne tehnički ostvarive zrakopropusnosti, uz istovremeno sprječavanje pojave građevinskih šteta </a:t>
            </a:r>
            <a:r>
              <a:rPr lang="vi-VN" dirty="0"/>
              <a:t>zbog unutrašnje kondenzacije (uslijed neadekvatne</a:t>
            </a:r>
            <a:r>
              <a:rPr lang="hr-HR" dirty="0"/>
              <a:t> </a:t>
            </a:r>
            <a:r>
              <a:rPr lang="vi-VN" dirty="0"/>
              <a:t>primjene brtvenih materijala ili folija niske paropropusnosti) i sprječavanje površinske kondenzacije na unutrašnjim stranama spojnica (uslijed nedovoljne razine, pozicije ili nepostojanja toplinske izolacije na spojnicama). </a:t>
            </a:r>
            <a:endParaRPr lang="en-GB" dirty="0"/>
          </a:p>
        </p:txBody>
      </p:sp>
      <p:pic>
        <p:nvPicPr>
          <p:cNvPr id="7" name="Picture 6" descr="schimmel-am-fenster-ursachen-und-gegenmasnahme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3861048"/>
            <a:ext cx="2664296" cy="2131437"/>
          </a:xfrm>
          <a:prstGeom prst="rect">
            <a:avLst/>
          </a:prstGeom>
        </p:spPr>
      </p:pic>
      <p:pic>
        <p:nvPicPr>
          <p:cNvPr id="9" name="Picture 8" descr="depositphotos_191535114-stock-video-damp-mould-growth-problem-windo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3861048"/>
            <a:ext cx="3870987" cy="21774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sr-Latn-CS" smtClean="0"/>
              <a:t>Zoran Veršić</a:t>
            </a:r>
            <a:endParaRPr lang="hr-HR" smtClean="0"/>
          </a:p>
        </p:txBody>
      </p:sp>
      <p:sp>
        <p:nvSpPr>
          <p:cNvPr id="21507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F4B5500-0F41-4D5D-A3A4-5ED3EFED5D39}" type="slidenum">
              <a:rPr lang="hr-HR" smtClean="0"/>
              <a:pPr/>
              <a:t>44</a:t>
            </a:fld>
            <a:endParaRPr lang="hr-HR" smtClean="0"/>
          </a:p>
        </p:txBody>
      </p:sp>
      <p:sp>
        <p:nvSpPr>
          <p:cNvPr id="21508" name="Text Box 3"/>
          <p:cNvSpPr txBox="1">
            <a:spLocks noChangeArrowheads="1"/>
          </p:cNvSpPr>
          <p:nvPr/>
        </p:nvSpPr>
        <p:spPr bwMode="auto">
          <a:xfrm>
            <a:off x="468313" y="404813"/>
            <a:ext cx="835215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vi-VN" sz="2000" b="1" dirty="0" smtClean="0"/>
              <a:t>Kondenzacija vodene pare na površini građevnog dijela</a:t>
            </a:r>
            <a:r>
              <a:rPr lang="hr-HR" sz="2000" b="1" dirty="0" smtClean="0"/>
              <a:t> zgrade</a:t>
            </a:r>
            <a:endParaRPr lang="en-US" sz="2000" b="1" dirty="0"/>
          </a:p>
        </p:txBody>
      </p:sp>
      <p:sp>
        <p:nvSpPr>
          <p:cNvPr id="21509" name="Text Box 2"/>
          <p:cNvSpPr txBox="1">
            <a:spLocks noChangeArrowheads="1"/>
          </p:cNvSpPr>
          <p:nvPr/>
        </p:nvSpPr>
        <p:spPr bwMode="auto">
          <a:xfrm>
            <a:off x="468313" y="908050"/>
            <a:ext cx="8280400" cy="1600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60" tIns="45680" rIns="91360" bIns="45680">
            <a:spAutoFit/>
          </a:bodyPr>
          <a:lstStyle/>
          <a:p>
            <a:pPr>
              <a:spcBef>
                <a:spcPct val="50000"/>
              </a:spcBef>
              <a:buClr>
                <a:srgbClr val="FEED9A"/>
              </a:buClr>
              <a:buFont typeface="Wingdings" pitchFamily="2" charset="2"/>
              <a:buNone/>
            </a:pPr>
            <a:r>
              <a:rPr lang="hr-HR" sz="1400" dirty="0" smtClean="0"/>
              <a:t>Članak 36. / Tehnički propis o racionalnoj uporabi energije i toplinskoj zaštiti  u zgradama (NN 128/15)</a:t>
            </a:r>
            <a:endParaRPr lang="hr-HR" sz="1400" b="1" dirty="0" smtClean="0">
              <a:cs typeface="Times New Roman" pitchFamily="18" charset="0"/>
            </a:endParaRPr>
          </a:p>
          <a:p>
            <a:pPr>
              <a:spcBef>
                <a:spcPct val="50000"/>
              </a:spcBef>
              <a:buClr>
                <a:srgbClr val="FEED9A"/>
              </a:buClr>
              <a:buFont typeface="Wingdings" pitchFamily="2" charset="2"/>
              <a:buNone/>
            </a:pPr>
            <a:endParaRPr lang="hr-HR" sz="800" dirty="0"/>
          </a:p>
          <a:p>
            <a:r>
              <a:rPr lang="pl-PL" dirty="0" smtClean="0"/>
              <a:t>(4) Na prozorima, balkonskim vratima, krovnim prozorima i </a:t>
            </a:r>
            <a:r>
              <a:rPr lang="hr-HR" dirty="0" smtClean="0"/>
              <a:t>ostakljenim elementima pročelja dopušteno je prolazno nastajanje </a:t>
            </a:r>
            <a:r>
              <a:rPr lang="vi-VN" dirty="0" smtClean="0"/>
              <a:t>manje količine </a:t>
            </a:r>
            <a:r>
              <a:rPr lang="hr-HR" dirty="0" smtClean="0"/>
              <a:t> p</a:t>
            </a:r>
            <a:r>
              <a:rPr lang="vi-VN" dirty="0" smtClean="0"/>
              <a:t>ovršinskog kondenzata ukoliko su predviđene odgovarajuće</a:t>
            </a:r>
            <a:r>
              <a:rPr lang="hr-HR" dirty="0" smtClean="0"/>
              <a:t> mjere kojima se sprječava dodir kondenzata sa susjednim, na vlagu osjetljivim, proizvodima.</a:t>
            </a:r>
            <a:endParaRPr lang="en-GB" dirty="0"/>
          </a:p>
        </p:txBody>
      </p:sp>
      <p:pic>
        <p:nvPicPr>
          <p:cNvPr id="6" name="Picture 5" descr="15496349788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3140968"/>
            <a:ext cx="4209653" cy="2340882"/>
          </a:xfrm>
          <a:prstGeom prst="rect">
            <a:avLst/>
          </a:prstGeom>
        </p:spPr>
      </p:pic>
      <p:pic>
        <p:nvPicPr>
          <p:cNvPr id="7" name="Picture 6" descr="Kondenswasser-Schimme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3140968"/>
            <a:ext cx="3479832" cy="2321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r-Latn-CS" altLang="sr-Latn-RS" smtClean="0">
                <a:latin typeface="Arial Narrow" panose="020B0606020202030204" pitchFamily="34" charset="0"/>
              </a:rPr>
              <a:t>Zoran Veršić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45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4" name="Text Placeholder 24"/>
          <p:cNvSpPr txBox="1">
            <a:spLocks/>
          </p:cNvSpPr>
          <p:nvPr/>
        </p:nvSpPr>
        <p:spPr bwMode="auto">
          <a:xfrm>
            <a:off x="611560" y="548680"/>
            <a:ext cx="7772400" cy="3702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41338" indent="-180975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2pPr>
            <a:lvl3pPr marL="893763" indent="-173038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3pPr>
            <a:lvl4pPr marL="1255713" indent="-182563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4pPr>
            <a:lvl5pPr marL="16637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5pPr>
            <a:lvl6pPr marL="21209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6pPr>
            <a:lvl7pPr marL="25781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7pPr>
            <a:lvl8pPr marL="30353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8pPr>
            <a:lvl9pPr marL="34925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hr-HR" altLang="de-DE" sz="2000" b="1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Kvaliteta ugrađenog prozora</a:t>
            </a:r>
            <a:endParaRPr lang="hr-HR" altLang="de-DE" sz="800" b="1" kern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hr-HR" altLang="de-DE" b="1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ovisi o više međusobno povezanih procesa:</a:t>
            </a:r>
          </a:p>
          <a:p>
            <a:pPr>
              <a:defRPr/>
            </a:pPr>
            <a:endParaRPr lang="hr-HR" altLang="de-DE" b="1" kern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538163">
              <a:lnSpc>
                <a:spcPct val="100000"/>
              </a:lnSpc>
              <a:buFontTx/>
              <a:buChar char="-"/>
              <a:defRPr/>
            </a:pPr>
            <a:r>
              <a:rPr lang="hr-HR" altLang="de-DE" b="1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Projektiranje</a:t>
            </a:r>
          </a:p>
          <a:p>
            <a:pPr marL="538163">
              <a:lnSpc>
                <a:spcPct val="100000"/>
              </a:lnSpc>
              <a:buFontTx/>
              <a:buChar char="-"/>
              <a:defRPr/>
            </a:pPr>
            <a:r>
              <a:rPr lang="hr-HR" altLang="de-DE" b="1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Proizvodnja</a:t>
            </a:r>
          </a:p>
          <a:p>
            <a:pPr marL="538163">
              <a:lnSpc>
                <a:spcPct val="100000"/>
              </a:lnSpc>
              <a:buFontTx/>
              <a:buChar char="-"/>
              <a:defRPr/>
            </a:pPr>
            <a:r>
              <a:rPr lang="hr-HR" altLang="de-DE" b="1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Ugradnja</a:t>
            </a:r>
          </a:p>
        </p:txBody>
      </p:sp>
      <p:graphicFrame>
        <p:nvGraphicFramePr>
          <p:cNvPr id="5" name="Diagramm 16"/>
          <p:cNvGraphicFramePr/>
          <p:nvPr>
            <p:extLst>
              <p:ext uri="{D42A27DB-BD31-4B8C-83A1-F6EECF244321}">
                <p14:modId xmlns:p14="http://schemas.microsoft.com/office/powerpoint/2010/main" xmlns="" val="2636885050"/>
              </p:ext>
            </p:extLst>
          </p:nvPr>
        </p:nvGraphicFramePr>
        <p:xfrm>
          <a:off x="467544" y="3764218"/>
          <a:ext cx="8339666" cy="10329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r-Latn-CS" altLang="sr-Latn-RS" smtClean="0">
                <a:latin typeface="Arial Narrow" panose="020B0606020202030204" pitchFamily="34" charset="0"/>
              </a:rPr>
              <a:t>Zoran Veršić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46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4" name="Text Placeholder 24"/>
          <p:cNvSpPr txBox="1">
            <a:spLocks/>
          </p:cNvSpPr>
          <p:nvPr/>
        </p:nvSpPr>
        <p:spPr bwMode="auto">
          <a:xfrm>
            <a:off x="611560" y="446821"/>
            <a:ext cx="7772400" cy="3702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41338" indent="-180975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2pPr>
            <a:lvl3pPr marL="893763" indent="-173038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3pPr>
            <a:lvl4pPr marL="1255713" indent="-182563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4pPr>
            <a:lvl5pPr marL="16637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5pPr>
            <a:lvl6pPr marL="21209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6pPr>
            <a:lvl7pPr marL="25781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7pPr>
            <a:lvl8pPr marL="30353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8pPr>
            <a:lvl9pPr marL="34925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hr-HR" altLang="de-DE" sz="2000" b="1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Kvaliteta ugrađenog prozora</a:t>
            </a:r>
          </a:p>
          <a:p>
            <a:pPr>
              <a:defRPr/>
            </a:pPr>
            <a:endParaRPr lang="hr-HR" altLang="de-DE" sz="800" b="1" kern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hr-HR" altLang="de-DE" sz="2000" b="1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r-HR" altLang="de-DE" b="1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Projektiranje:</a:t>
            </a:r>
          </a:p>
          <a:p>
            <a:pPr marL="285750" indent="-285750">
              <a:buFontTx/>
              <a:buChar char="-"/>
              <a:defRPr/>
            </a:pPr>
            <a:r>
              <a:rPr lang="hr-HR" altLang="de-DE" b="1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pozicija objekta, </a:t>
            </a:r>
          </a:p>
          <a:p>
            <a:pPr marL="285750" indent="-285750">
              <a:buFontTx/>
              <a:buChar char="-"/>
              <a:defRPr/>
            </a:pPr>
            <a:r>
              <a:rPr lang="hr-HR" altLang="de-DE" b="1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vrsta i visina objekta, </a:t>
            </a:r>
          </a:p>
          <a:p>
            <a:pPr marL="285750" indent="-285750">
              <a:buFontTx/>
              <a:buChar char="-"/>
              <a:defRPr/>
            </a:pPr>
            <a:r>
              <a:rPr lang="hr-HR" altLang="de-DE" b="1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veličina elemenata,</a:t>
            </a:r>
          </a:p>
          <a:p>
            <a:pPr marL="285750" indent="-285750">
              <a:buFontTx/>
              <a:buChar char="-"/>
              <a:defRPr/>
            </a:pPr>
            <a:r>
              <a:rPr lang="hr-HR" altLang="de-DE" b="1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vrsta materijala i njegove specifičnosti</a:t>
            </a:r>
          </a:p>
          <a:p>
            <a:pPr marL="285750" indent="-285750">
              <a:buFontTx/>
              <a:buChar char="-"/>
              <a:defRPr/>
            </a:pPr>
            <a:r>
              <a:rPr lang="hr-HR" altLang="de-DE" b="1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načini otvaranja elemenata</a:t>
            </a:r>
          </a:p>
          <a:p>
            <a:pPr marL="285750" indent="-285750">
              <a:buFontTx/>
              <a:buChar char="-"/>
              <a:defRPr/>
            </a:pPr>
            <a:r>
              <a:rPr lang="hr-HR" altLang="de-DE" b="1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dodatni zahtjevi</a:t>
            </a:r>
            <a:endParaRPr lang="de-DE" altLang="de-DE" b="1" kern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Diagramm 16"/>
          <p:cNvGraphicFramePr/>
          <p:nvPr>
            <p:extLst>
              <p:ext uri="{D42A27DB-BD31-4B8C-83A1-F6EECF244321}">
                <p14:modId xmlns:p14="http://schemas.microsoft.com/office/powerpoint/2010/main" xmlns="" val="2636885050"/>
              </p:ext>
            </p:extLst>
          </p:nvPr>
        </p:nvGraphicFramePr>
        <p:xfrm>
          <a:off x="395536" y="4700322"/>
          <a:ext cx="8339666" cy="10329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 descr="projektiranje (1)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855125" y="2465752"/>
            <a:ext cx="2677315" cy="18993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r-Latn-CS" altLang="sr-Latn-RS" smtClean="0">
                <a:latin typeface="Arial Narrow" panose="020B0606020202030204" pitchFamily="34" charset="0"/>
              </a:rPr>
              <a:t>Zoran Veršić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47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23528" y="692696"/>
            <a:ext cx="8496944" cy="5341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147" tIns="40074" rIns="80147" bIns="40074">
            <a:spAutoFit/>
          </a:bodyPr>
          <a:lstStyle/>
          <a:p>
            <a:pPr marL="533400" indent="-533400" defTabSz="457200">
              <a:spcBef>
                <a:spcPts val="500"/>
              </a:spcBef>
              <a:buClr>
                <a:schemeClr val="tx1"/>
              </a:buClr>
              <a:buFontTx/>
              <a:buNone/>
            </a:pPr>
            <a:r>
              <a:rPr lang="hr-HR" i="1" dirty="0" smtClean="0"/>
              <a:t>Zahtjevi na prozore i vrata </a:t>
            </a:r>
            <a:r>
              <a:rPr lang="hr-HR" b="1" i="1" dirty="0" smtClean="0"/>
              <a:t>u projektu </a:t>
            </a:r>
            <a:r>
              <a:rPr lang="hr-HR" i="1" dirty="0" smtClean="0"/>
              <a:t>zgrade:</a:t>
            </a:r>
          </a:p>
          <a:p>
            <a:pPr marL="533400" indent="-533400" defTabSz="457200">
              <a:spcBef>
                <a:spcPts val="500"/>
              </a:spcBef>
              <a:buClr>
                <a:schemeClr val="tx1"/>
              </a:buClr>
              <a:buFontTx/>
              <a:buNone/>
            </a:pPr>
            <a:endParaRPr lang="hr-HR" sz="800" i="1" dirty="0" smtClean="0"/>
          </a:p>
          <a:p>
            <a:pPr marL="533400" indent="-533400" defTabSz="457200">
              <a:spcBef>
                <a:spcPts val="500"/>
              </a:spcBef>
              <a:buClr>
                <a:schemeClr val="tx1"/>
              </a:buClr>
              <a:buFontTx/>
              <a:buAutoNum type="arabicPeriod"/>
            </a:pPr>
            <a:r>
              <a:rPr lang="hr-HR" dirty="0" smtClean="0"/>
              <a:t>Tehnička svojstva prozora / vrata moraju biti specificirana u projektu zgrade prema HRN EN 14351-1:2006.</a:t>
            </a:r>
          </a:p>
          <a:p>
            <a:pPr marL="533400" indent="-533400" defTabSz="457200">
              <a:spcBef>
                <a:spcPts val="500"/>
              </a:spcBef>
              <a:buClr>
                <a:schemeClr val="tx1"/>
              </a:buClr>
              <a:buFontTx/>
              <a:buAutoNum type="arabicPeriod"/>
            </a:pPr>
            <a:r>
              <a:rPr lang="hr-HR" dirty="0" smtClean="0"/>
              <a:t>Svojstvo propusnosti zraka uvijek se specificira.</a:t>
            </a:r>
          </a:p>
          <a:p>
            <a:pPr marL="533400" indent="-533400" defTabSz="457200">
              <a:spcBef>
                <a:spcPts val="500"/>
              </a:spcBef>
              <a:buClr>
                <a:schemeClr val="tx1"/>
              </a:buClr>
              <a:buFontTx/>
              <a:buAutoNum type="arabicPeriod"/>
            </a:pPr>
            <a:r>
              <a:rPr lang="hr-HR" dirty="0" smtClean="0"/>
              <a:t>Ovisno o namjeni i položaju prozora / vrata u zgradi i uvjetima njezine uporabe moraju se specificirati i svojstva:</a:t>
            </a:r>
          </a:p>
          <a:p>
            <a:pPr marL="914400" lvl="1" indent="-201613" defTabSz="457200"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</a:pPr>
            <a:r>
              <a:rPr lang="hr-HR" dirty="0" smtClean="0"/>
              <a:t>otpornosti na opterećenje vjetrom,</a:t>
            </a:r>
          </a:p>
          <a:p>
            <a:pPr marL="914400" lvl="1" indent="-201613" defTabSz="457200"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</a:pPr>
            <a:r>
              <a:rPr lang="hr-HR" dirty="0" err="1" smtClean="0"/>
              <a:t>vodonepropusnosti</a:t>
            </a:r>
            <a:r>
              <a:rPr lang="hr-HR" dirty="0" smtClean="0"/>
              <a:t>,</a:t>
            </a:r>
          </a:p>
          <a:p>
            <a:pPr marL="914400" lvl="1" indent="-201613" defTabSz="457200"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</a:pPr>
            <a:r>
              <a:rPr lang="hr-HR" dirty="0" smtClean="0"/>
              <a:t>prolaska topline,</a:t>
            </a:r>
          </a:p>
          <a:p>
            <a:pPr marL="914400" lvl="1" indent="-201613" defTabSz="457200"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</a:pPr>
            <a:r>
              <a:rPr lang="hr-HR" dirty="0" smtClean="0"/>
              <a:t>zvučne izolacije,</a:t>
            </a:r>
          </a:p>
          <a:p>
            <a:pPr marL="914400" lvl="1" indent="-201613" defTabSz="457200"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</a:pPr>
            <a:r>
              <a:rPr lang="hr-HR" dirty="0" smtClean="0"/>
              <a:t>otpornosti na požar i propuštanje dima.</a:t>
            </a:r>
          </a:p>
          <a:p>
            <a:pPr marL="533400" indent="-533400" defTabSz="457200">
              <a:spcBef>
                <a:spcPts val="500"/>
              </a:spcBef>
              <a:buClr>
                <a:schemeClr val="tx1"/>
              </a:buClr>
              <a:buFontTx/>
              <a:buAutoNum type="arabicPeriod" startAt="4"/>
            </a:pPr>
            <a:r>
              <a:rPr lang="hr-HR" dirty="0" smtClean="0"/>
              <a:t>Projektom zgrade moraju se odrediti uvjeti ugradnje, uporabe i održavanja prozora / vrata.</a:t>
            </a:r>
          </a:p>
          <a:p>
            <a:pPr marL="533400" indent="-533400" defTabSz="457200">
              <a:spcBef>
                <a:spcPts val="500"/>
              </a:spcBef>
              <a:buClr>
                <a:schemeClr val="tx1"/>
              </a:buClr>
              <a:buFontTx/>
              <a:buAutoNum type="arabicPeriod" startAt="4"/>
            </a:pPr>
            <a:r>
              <a:rPr lang="hr-HR" dirty="0" smtClean="0"/>
              <a:t>Ako je projektirani uporabni vijek zgrade duži od projektiranog uporabnog vijeka prozora / vrata, projektom se moraju odrediti uvjeti i način njihove zamjene .</a:t>
            </a:r>
            <a:endParaRPr lang="hr-HR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r-Latn-CS" altLang="sr-Latn-RS" smtClean="0">
                <a:latin typeface="Arial Narrow" panose="020B0606020202030204" pitchFamily="34" charset="0"/>
              </a:rPr>
              <a:t>Zoran Veršić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48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7" name="Picture 4" descr="drveni prozor 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2008"/>
            <a:ext cx="9147414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179512" y="188640"/>
            <a:ext cx="6734646" cy="1490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306" tIns="52153" rIns="104306" bIns="52153">
            <a:spAutoFit/>
          </a:bodyPr>
          <a:lstStyle/>
          <a:p>
            <a:r>
              <a:rPr lang="hr-HR" sz="1800" dirty="0" smtClean="0"/>
              <a:t>Projekt: </a:t>
            </a:r>
          </a:p>
          <a:p>
            <a:endParaRPr lang="hr-HR" dirty="0" smtClean="0"/>
          </a:p>
          <a:p>
            <a:r>
              <a:rPr lang="hr-HR" sz="1800" dirty="0" smtClean="0"/>
              <a:t>- detalj </a:t>
            </a:r>
            <a:r>
              <a:rPr lang="hr-HR" sz="1800" dirty="0"/>
              <a:t>ugradnje PVC prozora u zid od blok </a:t>
            </a:r>
            <a:r>
              <a:rPr lang="hr-HR" sz="1800" dirty="0" smtClean="0"/>
              <a:t>opeke</a:t>
            </a:r>
          </a:p>
          <a:p>
            <a:endParaRPr lang="hr-HR" dirty="0" smtClean="0"/>
          </a:p>
          <a:p>
            <a:r>
              <a:rPr lang="hr-HR" sz="1800" dirty="0" smtClean="0"/>
              <a:t>- troškovnikom opisati stavku ugradnje</a:t>
            </a:r>
            <a:endParaRPr lang="hr-HR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r-Latn-CS" altLang="sr-Latn-RS" smtClean="0">
                <a:latin typeface="Arial Narrow" panose="020B0606020202030204" pitchFamily="34" charset="0"/>
              </a:rPr>
              <a:t>Zoran Veršić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49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4" name="Text Placeholder 24"/>
          <p:cNvSpPr txBox="1">
            <a:spLocks/>
          </p:cNvSpPr>
          <p:nvPr/>
        </p:nvSpPr>
        <p:spPr bwMode="auto">
          <a:xfrm>
            <a:off x="611560" y="476672"/>
            <a:ext cx="7772400" cy="3702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41338" indent="-180975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2pPr>
            <a:lvl3pPr marL="893763" indent="-173038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3pPr>
            <a:lvl4pPr marL="1255713" indent="-182563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4pPr>
            <a:lvl5pPr marL="16637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5pPr>
            <a:lvl6pPr marL="21209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6pPr>
            <a:lvl7pPr marL="25781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7pPr>
            <a:lvl8pPr marL="30353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8pPr>
            <a:lvl9pPr marL="34925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hr-HR" altLang="de-DE" sz="2000" b="1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Kvaliteta ugrađenog prozora</a:t>
            </a:r>
          </a:p>
          <a:p>
            <a:pPr>
              <a:defRPr/>
            </a:pPr>
            <a:endParaRPr lang="hr-HR" altLang="de-DE" sz="2000" b="1" kern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hr-HR" altLang="de-DE" sz="2000" b="1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r-HR" altLang="de-DE" b="1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Proizvodnja:</a:t>
            </a:r>
          </a:p>
          <a:p>
            <a:pPr marL="285750" indent="-285750">
              <a:buFontTx/>
              <a:buChar char="-"/>
              <a:defRPr/>
            </a:pPr>
            <a:r>
              <a:rPr lang="hr-HR" altLang="de-DE" b="1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pozicija objekta, </a:t>
            </a:r>
          </a:p>
          <a:p>
            <a:pPr marL="285750" indent="-285750">
              <a:buFontTx/>
              <a:buChar char="-"/>
              <a:defRPr/>
            </a:pPr>
            <a:r>
              <a:rPr lang="hr-HR" altLang="de-DE" b="1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visina objekta, </a:t>
            </a:r>
          </a:p>
          <a:p>
            <a:pPr marL="285750" indent="-285750">
              <a:buFontTx/>
              <a:buChar char="-"/>
              <a:defRPr/>
            </a:pPr>
            <a:r>
              <a:rPr lang="hr-HR" altLang="de-DE" b="1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veličina elemenata</a:t>
            </a:r>
            <a:r>
              <a:rPr lang="hr-HR" altLang="de-DE" b="1" kern="0" cap="all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</a:p>
          <a:p>
            <a:pPr marL="285750" indent="-285750">
              <a:buFontTx/>
              <a:buChar char="-"/>
              <a:defRPr/>
            </a:pPr>
            <a:r>
              <a:rPr lang="hr-HR" altLang="de-DE" b="1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vrsta materijala i njegove specifičnosti</a:t>
            </a:r>
          </a:p>
          <a:p>
            <a:pPr marL="285750" indent="-285750">
              <a:buFontTx/>
              <a:buChar char="-"/>
              <a:defRPr/>
            </a:pPr>
            <a:r>
              <a:rPr lang="hr-HR" altLang="de-DE" b="1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načini otvaranja</a:t>
            </a:r>
            <a:endParaRPr lang="hr-HR" altLang="de-DE" b="1" kern="0" cap="all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Diagramm 16"/>
          <p:cNvGraphicFramePr/>
          <p:nvPr>
            <p:extLst>
              <p:ext uri="{D42A27DB-BD31-4B8C-83A1-F6EECF244321}">
                <p14:modId xmlns="" xmlns:p14="http://schemas.microsoft.com/office/powerpoint/2010/main" val="3023165440"/>
              </p:ext>
            </p:extLst>
          </p:nvPr>
        </p:nvGraphicFramePr>
        <p:xfrm>
          <a:off x="467544" y="4581128"/>
          <a:ext cx="8339666" cy="10329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 descr="83850-61099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502564" y="2564904"/>
            <a:ext cx="3112463" cy="16184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avokutnik 18">
            <a:extLst>
              <a:ext uri="{FF2B5EF4-FFF2-40B4-BE49-F238E27FC236}">
                <a16:creationId xmlns:a16="http://schemas.microsoft.com/office/drawing/2014/main" xmlns="" id="{63CC33A6-452E-4005-BBFC-904E4217A7C3}"/>
              </a:ext>
            </a:extLst>
          </p:cNvPr>
          <p:cNvSpPr/>
          <p:nvPr/>
        </p:nvSpPr>
        <p:spPr>
          <a:xfrm>
            <a:off x="511728" y="1340768"/>
            <a:ext cx="8288323" cy="4104456"/>
          </a:xfrm>
          <a:prstGeom prst="rect">
            <a:avLst/>
          </a:prstGeom>
          <a:solidFill>
            <a:srgbClr val="FF0000">
              <a:alpha val="20000"/>
            </a:srgbClr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400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xmlns="" id="{20B812DC-F628-4F79-897E-9CBD310FD89A}"/>
              </a:ext>
            </a:extLst>
          </p:cNvPr>
          <p:cNvSpPr txBox="1"/>
          <p:nvPr/>
        </p:nvSpPr>
        <p:spPr>
          <a:xfrm>
            <a:off x="457199" y="5589240"/>
            <a:ext cx="8397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/>
              <a:t>Isporučena godišnja energija ovisi o </a:t>
            </a:r>
            <a:r>
              <a:rPr lang="hr-HR" sz="1400" b="1" dirty="0"/>
              <a:t>potrebnim godišnjim energijama za grijanje</a:t>
            </a:r>
            <a:r>
              <a:rPr lang="hr-HR" sz="1400" dirty="0"/>
              <a:t>, </a:t>
            </a:r>
            <a:r>
              <a:rPr lang="hr-HR" sz="1400" b="1" dirty="0"/>
              <a:t>hlađenje, PTV i</a:t>
            </a:r>
            <a:r>
              <a:rPr lang="hr-HR" sz="1400" dirty="0"/>
              <a:t> </a:t>
            </a:r>
            <a:r>
              <a:rPr lang="hr-HR" sz="1400" b="1" dirty="0"/>
              <a:t>efikasnostima termo-tehničkih sustava te izvezenoj energiji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E6F24A5E-333E-4137-B2A1-9D535685B3D4}"/>
              </a:ext>
            </a:extLst>
          </p:cNvPr>
          <p:cNvSpPr txBox="1"/>
          <p:nvPr/>
        </p:nvSpPr>
        <p:spPr>
          <a:xfrm>
            <a:off x="620785" y="1494598"/>
            <a:ext cx="7575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/>
              <a:t>Isporučena god. energija za grijanje =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6D5931B0-3CC5-416C-BF63-BEB65BB66BD4}"/>
              </a:ext>
            </a:extLst>
          </p:cNvPr>
          <p:cNvSpPr txBox="1"/>
          <p:nvPr/>
        </p:nvSpPr>
        <p:spPr>
          <a:xfrm>
            <a:off x="4379053" y="1381561"/>
            <a:ext cx="408543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400" dirty="0"/>
              <a:t>Potrebna god. energija za grijanje (</a:t>
            </a:r>
            <a:r>
              <a:rPr lang="hr-HR" sz="1400" dirty="0" err="1"/>
              <a:t>Q</a:t>
            </a:r>
            <a:r>
              <a:rPr lang="hr-HR" sz="1400" baseline="-25000" dirty="0" err="1"/>
              <a:t>H,nd</a:t>
            </a:r>
            <a:r>
              <a:rPr lang="hr-HR" sz="1400" dirty="0"/>
              <a:t>)</a:t>
            </a:r>
          </a:p>
          <a:p>
            <a:pPr algn="ctr">
              <a:lnSpc>
                <a:spcPct val="150000"/>
              </a:lnSpc>
            </a:pPr>
            <a:r>
              <a:rPr lang="hr-HR" sz="1400" dirty="0"/>
              <a:t>Efikasnost sustava grijanja (</a:t>
            </a:r>
            <a:r>
              <a:rPr lang="el-GR" sz="1400" dirty="0"/>
              <a:t>η</a:t>
            </a:r>
            <a:r>
              <a:rPr lang="hr-HR" sz="1400" baseline="-25000" dirty="0"/>
              <a:t>H</a:t>
            </a:r>
            <a:r>
              <a:rPr lang="hr-HR" sz="1400" dirty="0"/>
              <a:t>)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xmlns="" id="{40786C14-680A-4268-8904-BB3DC7D7A7C5}"/>
              </a:ext>
            </a:extLst>
          </p:cNvPr>
          <p:cNvSpPr txBox="1"/>
          <p:nvPr/>
        </p:nvSpPr>
        <p:spPr>
          <a:xfrm>
            <a:off x="620785" y="2287910"/>
            <a:ext cx="7575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/>
              <a:t>Isporučena god. energija za hlađenje =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xmlns="" id="{12C95055-1AC5-426D-B3E2-174C04633359}"/>
              </a:ext>
            </a:extLst>
          </p:cNvPr>
          <p:cNvSpPr txBox="1"/>
          <p:nvPr/>
        </p:nvSpPr>
        <p:spPr>
          <a:xfrm>
            <a:off x="4379053" y="2101641"/>
            <a:ext cx="408543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400" dirty="0"/>
              <a:t>Potrebna god. energija za hlađenje (</a:t>
            </a:r>
            <a:r>
              <a:rPr lang="hr-HR" sz="1400" dirty="0" err="1"/>
              <a:t>Q</a:t>
            </a:r>
            <a:r>
              <a:rPr lang="hr-HR" sz="1400" baseline="-25000" dirty="0" err="1"/>
              <a:t>C,nd</a:t>
            </a:r>
            <a:r>
              <a:rPr lang="hr-HR" sz="1400" dirty="0"/>
              <a:t>)</a:t>
            </a:r>
          </a:p>
          <a:p>
            <a:pPr algn="ctr">
              <a:lnSpc>
                <a:spcPct val="150000"/>
              </a:lnSpc>
            </a:pPr>
            <a:r>
              <a:rPr lang="hr-HR" sz="1400" dirty="0"/>
              <a:t>Efikasnost sustava hlađenja (</a:t>
            </a:r>
            <a:r>
              <a:rPr lang="el-GR" sz="1400" dirty="0"/>
              <a:t>η</a:t>
            </a:r>
            <a:r>
              <a:rPr lang="hr-HR" sz="1400" baseline="-25000" dirty="0"/>
              <a:t>C</a:t>
            </a:r>
            <a:r>
              <a:rPr lang="hr-HR" sz="1400" dirty="0"/>
              <a:t>)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xmlns="" id="{250CC23C-C4C9-4EAC-BCD6-4717F92BC06E}"/>
              </a:ext>
            </a:extLst>
          </p:cNvPr>
          <p:cNvSpPr txBox="1"/>
          <p:nvPr/>
        </p:nvSpPr>
        <p:spPr>
          <a:xfrm>
            <a:off x="620785" y="3061644"/>
            <a:ext cx="7575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/>
              <a:t>Isporučena god. energija za PTV =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xmlns="" id="{A01BCC2E-3C38-4D34-AF70-00D2B561F2D2}"/>
              </a:ext>
            </a:extLst>
          </p:cNvPr>
          <p:cNvSpPr txBox="1"/>
          <p:nvPr/>
        </p:nvSpPr>
        <p:spPr>
          <a:xfrm>
            <a:off x="4379053" y="2965737"/>
            <a:ext cx="408543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400" dirty="0"/>
              <a:t>Potrebna god. energija za PTV (Q</a:t>
            </a:r>
            <a:r>
              <a:rPr lang="hr-HR" sz="1400" baseline="-25000" dirty="0"/>
              <a:t>W</a:t>
            </a:r>
            <a:r>
              <a:rPr lang="hr-HR" sz="1400" dirty="0"/>
              <a:t>)</a:t>
            </a:r>
          </a:p>
          <a:p>
            <a:pPr algn="ctr">
              <a:lnSpc>
                <a:spcPct val="150000"/>
              </a:lnSpc>
            </a:pPr>
            <a:r>
              <a:rPr lang="hr-HR" sz="1400" dirty="0"/>
              <a:t>Efikasnost sustava PTV (</a:t>
            </a:r>
            <a:r>
              <a:rPr lang="el-GR" sz="1400" dirty="0"/>
              <a:t>η</a:t>
            </a:r>
            <a:r>
              <a:rPr lang="hr-HR" sz="1400" baseline="-25000" dirty="0"/>
              <a:t>W</a:t>
            </a:r>
            <a:r>
              <a:rPr lang="hr-HR" sz="1400" dirty="0"/>
              <a:t>)</a:t>
            </a:r>
          </a:p>
        </p:txBody>
      </p:sp>
      <p:cxnSp>
        <p:nvCxnSpPr>
          <p:cNvPr id="13" name="Ravni poveznik 12">
            <a:extLst>
              <a:ext uri="{FF2B5EF4-FFF2-40B4-BE49-F238E27FC236}">
                <a16:creationId xmlns:a16="http://schemas.microsoft.com/office/drawing/2014/main" xmlns="" id="{08D179C2-3D8E-4B92-98BB-A6C418325400}"/>
              </a:ext>
            </a:extLst>
          </p:cNvPr>
          <p:cNvCxnSpPr>
            <a:cxnSpLocks/>
          </p:cNvCxnSpPr>
          <p:nvPr/>
        </p:nvCxnSpPr>
        <p:spPr>
          <a:xfrm>
            <a:off x="4379053" y="2428029"/>
            <a:ext cx="4153387" cy="598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avni poveznik 16">
            <a:extLst>
              <a:ext uri="{FF2B5EF4-FFF2-40B4-BE49-F238E27FC236}">
                <a16:creationId xmlns:a16="http://schemas.microsoft.com/office/drawing/2014/main" xmlns="" id="{610592CE-976E-4245-8B72-16601AC67D55}"/>
              </a:ext>
            </a:extLst>
          </p:cNvPr>
          <p:cNvCxnSpPr>
            <a:cxnSpLocks/>
          </p:cNvCxnSpPr>
          <p:nvPr/>
        </p:nvCxnSpPr>
        <p:spPr>
          <a:xfrm>
            <a:off x="4379053" y="3267790"/>
            <a:ext cx="40854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avni poveznik 17">
            <a:extLst>
              <a:ext uri="{FF2B5EF4-FFF2-40B4-BE49-F238E27FC236}">
                <a16:creationId xmlns:a16="http://schemas.microsoft.com/office/drawing/2014/main" xmlns="" id="{4250E724-BC20-453E-A31A-2DD68D3AC051}"/>
              </a:ext>
            </a:extLst>
          </p:cNvPr>
          <p:cNvCxnSpPr>
            <a:cxnSpLocks/>
          </p:cNvCxnSpPr>
          <p:nvPr/>
        </p:nvCxnSpPr>
        <p:spPr>
          <a:xfrm>
            <a:off x="4379053" y="1700744"/>
            <a:ext cx="40854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kstniOkvir 20">
            <a:extLst>
              <a:ext uri="{FF2B5EF4-FFF2-40B4-BE49-F238E27FC236}">
                <a16:creationId xmlns:a16="http://schemas.microsoft.com/office/drawing/2014/main" xmlns="" id="{643A25BD-DF15-4072-8D55-32309EB4E40B}"/>
              </a:ext>
            </a:extLst>
          </p:cNvPr>
          <p:cNvSpPr txBox="1"/>
          <p:nvPr/>
        </p:nvSpPr>
        <p:spPr>
          <a:xfrm>
            <a:off x="620785" y="3789040"/>
            <a:ext cx="7575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/>
              <a:t>Isporučena god. energija za rasvjetu (samo za nestambene zgrade)</a:t>
            </a: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xmlns="" id="{252BCADE-3996-471C-BEC4-A15371D4CF52}"/>
              </a:ext>
            </a:extLst>
          </p:cNvPr>
          <p:cNvSpPr txBox="1"/>
          <p:nvPr/>
        </p:nvSpPr>
        <p:spPr>
          <a:xfrm>
            <a:off x="620785" y="1885617"/>
            <a:ext cx="36995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400" b="1" dirty="0"/>
              <a:t>+</a:t>
            </a: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xmlns="" id="{F741FF46-F8D4-4886-ACF3-5A681D0C5354}"/>
              </a:ext>
            </a:extLst>
          </p:cNvPr>
          <p:cNvSpPr txBox="1"/>
          <p:nvPr/>
        </p:nvSpPr>
        <p:spPr>
          <a:xfrm>
            <a:off x="620785" y="2677705"/>
            <a:ext cx="36995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400" b="1" dirty="0"/>
              <a:t>+</a:t>
            </a:r>
          </a:p>
        </p:txBody>
      </p:sp>
      <p:sp>
        <p:nvSpPr>
          <p:cNvPr id="22" name="TekstniOkvir 21">
            <a:extLst>
              <a:ext uri="{FF2B5EF4-FFF2-40B4-BE49-F238E27FC236}">
                <a16:creationId xmlns:a16="http://schemas.microsoft.com/office/drawing/2014/main" xmlns="" id="{8324AEA4-DCDC-46B5-B657-B51F5079C478}"/>
              </a:ext>
            </a:extLst>
          </p:cNvPr>
          <p:cNvSpPr txBox="1"/>
          <p:nvPr/>
        </p:nvSpPr>
        <p:spPr>
          <a:xfrm>
            <a:off x="620785" y="3429000"/>
            <a:ext cx="36995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400" b="1" dirty="0"/>
              <a:t>+</a:t>
            </a:r>
          </a:p>
        </p:txBody>
      </p:sp>
      <p:sp>
        <p:nvSpPr>
          <p:cNvPr id="23" name="TekstniOkvir 22">
            <a:extLst>
              <a:ext uri="{FF2B5EF4-FFF2-40B4-BE49-F238E27FC236}">
                <a16:creationId xmlns:a16="http://schemas.microsoft.com/office/drawing/2014/main" xmlns="" id="{322F3FA7-5C8F-4E9B-A700-CD00D569B73B}"/>
              </a:ext>
            </a:extLst>
          </p:cNvPr>
          <p:cNvSpPr txBox="1"/>
          <p:nvPr/>
        </p:nvSpPr>
        <p:spPr>
          <a:xfrm>
            <a:off x="402670" y="222518"/>
            <a:ext cx="82799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/>
              <a:t>ISPORUČENA GODIŠNJA ENERGIJA </a:t>
            </a:r>
            <a:r>
              <a:rPr lang="hr-HR" sz="1400" b="1" dirty="0" err="1"/>
              <a:t>E</a:t>
            </a:r>
            <a:r>
              <a:rPr lang="hr-HR" sz="1400" b="1" baseline="-25000" dirty="0" err="1"/>
              <a:t>del</a:t>
            </a:r>
            <a:endParaRPr lang="hr-HR" sz="1400" b="1" baseline="-25000" dirty="0"/>
          </a:p>
        </p:txBody>
      </p:sp>
      <p:sp>
        <p:nvSpPr>
          <p:cNvPr id="24" name="TekstniOkvir 23">
            <a:extLst>
              <a:ext uri="{FF2B5EF4-FFF2-40B4-BE49-F238E27FC236}">
                <a16:creationId xmlns:a16="http://schemas.microsoft.com/office/drawing/2014/main" xmlns="" id="{2DB02113-5CCA-444B-B9D2-123735ADA95C}"/>
              </a:ext>
            </a:extLst>
          </p:cNvPr>
          <p:cNvSpPr txBox="1"/>
          <p:nvPr/>
        </p:nvSpPr>
        <p:spPr>
          <a:xfrm>
            <a:off x="457199" y="534177"/>
            <a:ext cx="83973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 smtClean="0"/>
              <a:t>Isporučena energija </a:t>
            </a:r>
            <a:r>
              <a:rPr lang="hr-HR" sz="1400" dirty="0" smtClean="0"/>
              <a:t>- </a:t>
            </a:r>
            <a:r>
              <a:rPr lang="vi-VN" sz="1400" dirty="0" smtClean="0"/>
              <a:t>energij</a:t>
            </a:r>
            <a:r>
              <a:rPr lang="hr-HR" sz="1400" dirty="0" smtClean="0"/>
              <a:t>a</a:t>
            </a:r>
            <a:r>
              <a:rPr lang="vi-VN" sz="1400" dirty="0" smtClean="0"/>
              <a:t> izražena po nositelju energije, koja se dovodi u tehnički sustav u zgradi kroz granicu sustava kako bi se zadovoljile promatrane potrebe za grijanjem, hlađenjem, ventilacijom i klimatizacijom, potrošnom toplom vodom i rasvjetom</a:t>
            </a:r>
            <a:endParaRPr lang="hr-HR" sz="1400" dirty="0"/>
          </a:p>
        </p:txBody>
      </p:sp>
      <p:sp>
        <p:nvSpPr>
          <p:cNvPr id="25" name="TekstniOkvir 24">
            <a:extLst>
              <a:ext uri="{FF2B5EF4-FFF2-40B4-BE49-F238E27FC236}">
                <a16:creationId xmlns:a16="http://schemas.microsoft.com/office/drawing/2014/main" xmlns="" id="{17926CDF-9D47-4F4B-8701-693D027B556A}"/>
              </a:ext>
            </a:extLst>
          </p:cNvPr>
          <p:cNvSpPr txBox="1"/>
          <p:nvPr/>
        </p:nvSpPr>
        <p:spPr>
          <a:xfrm>
            <a:off x="620785" y="4437112"/>
            <a:ext cx="7575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/>
              <a:t>Isporučena god. energija za mehaničku ventilaciju (ukoliko postoji)</a:t>
            </a:r>
          </a:p>
        </p:txBody>
      </p:sp>
      <p:sp>
        <p:nvSpPr>
          <p:cNvPr id="29" name="TekstniOkvir 28">
            <a:extLst>
              <a:ext uri="{FF2B5EF4-FFF2-40B4-BE49-F238E27FC236}">
                <a16:creationId xmlns:a16="http://schemas.microsoft.com/office/drawing/2014/main" xmlns="" id="{1D875365-7B6A-4788-8DED-643DD3538012}"/>
              </a:ext>
            </a:extLst>
          </p:cNvPr>
          <p:cNvSpPr txBox="1"/>
          <p:nvPr/>
        </p:nvSpPr>
        <p:spPr>
          <a:xfrm>
            <a:off x="620785" y="4077072"/>
            <a:ext cx="36995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400" b="1" dirty="0"/>
              <a:t>+</a:t>
            </a:r>
          </a:p>
        </p:txBody>
      </p:sp>
      <p:sp>
        <p:nvSpPr>
          <p:cNvPr id="30" name="TekstniOkvir 29">
            <a:extLst>
              <a:ext uri="{FF2B5EF4-FFF2-40B4-BE49-F238E27FC236}">
                <a16:creationId xmlns:a16="http://schemas.microsoft.com/office/drawing/2014/main" xmlns="" id="{351ADFBE-56A1-47D5-8740-2815F7B5DB57}"/>
              </a:ext>
            </a:extLst>
          </p:cNvPr>
          <p:cNvSpPr txBox="1"/>
          <p:nvPr/>
        </p:nvSpPr>
        <p:spPr>
          <a:xfrm>
            <a:off x="648400" y="5085184"/>
            <a:ext cx="80342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/>
              <a:t>Izvezena energija u mrežu (proizvedena </a:t>
            </a:r>
            <a:r>
              <a:rPr lang="hr-HR" sz="1400" b="1" dirty="0" err="1"/>
              <a:t>fotonaponskim</a:t>
            </a:r>
            <a:r>
              <a:rPr lang="hr-HR" sz="1400" b="1" dirty="0"/>
              <a:t> sustavom, </a:t>
            </a:r>
            <a:r>
              <a:rPr lang="hr-HR" sz="1400" b="1" dirty="0" err="1"/>
              <a:t>vjetroturbina</a:t>
            </a:r>
            <a:r>
              <a:rPr lang="hr-HR" sz="1400" b="1" dirty="0"/>
              <a:t>…)</a:t>
            </a:r>
          </a:p>
        </p:txBody>
      </p:sp>
      <p:sp>
        <p:nvSpPr>
          <p:cNvPr id="31" name="TekstniOkvir 30">
            <a:extLst>
              <a:ext uri="{FF2B5EF4-FFF2-40B4-BE49-F238E27FC236}">
                <a16:creationId xmlns:a16="http://schemas.microsoft.com/office/drawing/2014/main" xmlns="" id="{95289C93-BB9C-4586-B669-60C9C8C920AA}"/>
              </a:ext>
            </a:extLst>
          </p:cNvPr>
          <p:cNvSpPr txBox="1"/>
          <p:nvPr/>
        </p:nvSpPr>
        <p:spPr>
          <a:xfrm>
            <a:off x="648400" y="4797152"/>
            <a:ext cx="36995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400" b="1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xmlns="" val="636313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r-Latn-CS" altLang="sr-Latn-RS" smtClean="0">
                <a:latin typeface="Arial Narrow" panose="020B0606020202030204" pitchFamily="34" charset="0"/>
              </a:rPr>
              <a:t>Zoran Veršić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50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4" name="Text Placeholder 24"/>
          <p:cNvSpPr txBox="1">
            <a:spLocks/>
          </p:cNvSpPr>
          <p:nvPr/>
        </p:nvSpPr>
        <p:spPr bwMode="auto">
          <a:xfrm>
            <a:off x="611560" y="548680"/>
            <a:ext cx="7772400" cy="3702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41338" indent="-180975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2pPr>
            <a:lvl3pPr marL="893763" indent="-173038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3pPr>
            <a:lvl4pPr marL="1255713" indent="-182563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4pPr>
            <a:lvl5pPr marL="16637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5pPr>
            <a:lvl6pPr marL="21209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6pPr>
            <a:lvl7pPr marL="25781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7pPr>
            <a:lvl8pPr marL="30353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8pPr>
            <a:lvl9pPr marL="34925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hr-HR" altLang="de-DE" b="1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Proizvodnja prozora:</a:t>
            </a:r>
          </a:p>
          <a:p>
            <a:pPr marL="285750" indent="-285750">
              <a:buFontTx/>
              <a:buChar char="-"/>
              <a:defRPr/>
            </a:pPr>
            <a:r>
              <a:rPr lang="hr-HR" altLang="de-DE" b="1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okviri</a:t>
            </a:r>
          </a:p>
          <a:p>
            <a:pPr marL="285750" indent="-285750">
              <a:buFontTx/>
              <a:buChar char="-"/>
              <a:defRPr/>
            </a:pPr>
            <a:r>
              <a:rPr lang="hr-HR" altLang="de-DE" b="1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staklo</a:t>
            </a:r>
          </a:p>
          <a:p>
            <a:pPr marL="285750" indent="-285750">
              <a:buFontTx/>
              <a:buChar char="-"/>
              <a:defRPr/>
            </a:pPr>
            <a:r>
              <a:rPr lang="hr-HR" altLang="de-DE" b="1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okov</a:t>
            </a:r>
          </a:p>
        </p:txBody>
      </p:sp>
      <p:pic>
        <p:nvPicPr>
          <p:cNvPr id="6" name="Picture 2" descr="IZO_staklo_pogacic_sveta_nedelja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780928"/>
            <a:ext cx="2204789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list_266241_0_29693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3848" y="4004810"/>
            <a:ext cx="2880320" cy="2160240"/>
          </a:xfrm>
          <a:prstGeom prst="rect">
            <a:avLst/>
          </a:prstGeom>
        </p:spPr>
      </p:pic>
      <p:pic>
        <p:nvPicPr>
          <p:cNvPr id="10" name="Picture 9" descr="Roto_Praxistipp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48197" y="4149080"/>
            <a:ext cx="2472275" cy="1854206"/>
          </a:xfrm>
          <a:prstGeom prst="rect">
            <a:avLst/>
          </a:prstGeom>
        </p:spPr>
      </p:pic>
      <p:pic>
        <p:nvPicPr>
          <p:cNvPr id="11" name="Picture 10" descr="83850-18186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32040" y="1268760"/>
            <a:ext cx="3888432" cy="25922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r-Latn-CS" altLang="sr-Latn-RS" smtClean="0">
                <a:latin typeface="Arial Narrow" panose="020B0606020202030204" pitchFamily="34" charset="0"/>
              </a:rPr>
              <a:t>Zoran Veršić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51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4" name="Text Placeholder 24"/>
          <p:cNvSpPr txBox="1">
            <a:spLocks/>
          </p:cNvSpPr>
          <p:nvPr/>
        </p:nvSpPr>
        <p:spPr bwMode="auto">
          <a:xfrm>
            <a:off x="611560" y="620688"/>
            <a:ext cx="7772400" cy="3702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41338" indent="-180975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2pPr>
            <a:lvl3pPr marL="893763" indent="-173038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3pPr>
            <a:lvl4pPr marL="1255713" indent="-182563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4pPr>
            <a:lvl5pPr marL="16637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5pPr>
            <a:lvl6pPr marL="21209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6pPr>
            <a:lvl7pPr marL="25781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7pPr>
            <a:lvl8pPr marL="30353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8pPr>
            <a:lvl9pPr marL="34925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hr-HR" altLang="de-DE" sz="2000" b="1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Kvaliteta ugrađenog prozora</a:t>
            </a:r>
          </a:p>
          <a:p>
            <a:pPr>
              <a:defRPr/>
            </a:pPr>
            <a:r>
              <a:rPr lang="hr-HR" altLang="de-DE" sz="2000" b="1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hr-HR" altLang="de-DE" b="1" kern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Placeholder 23"/>
          <p:cNvSpPr txBox="1">
            <a:spLocks/>
          </p:cNvSpPr>
          <p:nvPr/>
        </p:nvSpPr>
        <p:spPr bwMode="auto">
          <a:xfrm>
            <a:off x="610766" y="1412776"/>
            <a:ext cx="6913562" cy="226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41338" indent="-180975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2pPr>
            <a:lvl3pPr marL="893763" indent="-173038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3pPr>
            <a:lvl4pPr marL="1255713" indent="-182563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4pPr>
            <a:lvl5pPr marL="16637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5pPr>
            <a:lvl6pPr marL="21209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6pPr>
            <a:lvl7pPr marL="25781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7pPr>
            <a:lvl8pPr marL="30353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8pPr>
            <a:lvl9pPr marL="34925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9pPr>
          </a:lstStyle>
          <a:p>
            <a:pPr marL="285750" indent="-285750">
              <a:defRPr/>
            </a:pPr>
            <a:r>
              <a:rPr lang="hr-HR" altLang="de-DE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r-HR" alt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tatika</a:t>
            </a:r>
            <a:r>
              <a:rPr lang="de-DE" alt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hr-HR" altLang="de-DE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§"/>
              <a:defRPr/>
            </a:pPr>
            <a:r>
              <a:rPr lang="hr-HR" altLang="de-DE" dirty="0">
                <a:latin typeface="Arial" panose="020B0604020202020204" pitchFamily="34" charset="0"/>
                <a:cs typeface="Arial" panose="020B0604020202020204" pitchFamily="34" charset="0"/>
              </a:rPr>
              <a:t>Gdje se ugrađuje (na kojoj visini/katu)</a:t>
            </a:r>
          </a:p>
          <a:p>
            <a:pPr marL="285750" indent="-285750">
              <a:buFont typeface="Wingdings" pitchFamily="2" charset="2"/>
              <a:buChar char="§"/>
              <a:defRPr/>
            </a:pPr>
            <a:r>
              <a:rPr lang="hr-HR" alt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Veličina elementa</a:t>
            </a:r>
          </a:p>
          <a:p>
            <a:pPr marL="285750" indent="-285750">
              <a:buFont typeface="Wingdings" pitchFamily="2" charset="2"/>
              <a:buChar char="§"/>
              <a:defRPr/>
            </a:pPr>
            <a:r>
              <a:rPr lang="hr-HR" alt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Spajanje elemenata</a:t>
            </a:r>
          </a:p>
          <a:p>
            <a:pPr>
              <a:defRPr/>
            </a:pPr>
            <a:r>
              <a:rPr lang="hr-HR" alt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alt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    - pravilan odabir statičkih spojnica</a:t>
            </a:r>
            <a:endParaRPr lang="de-DE" alt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§"/>
              <a:defRPr/>
            </a:pPr>
            <a:endParaRPr lang="de-DE" altLang="de-DE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933056"/>
            <a:ext cx="1986833" cy="205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Slikovni rezultat za stambene zgrade viÅ¡ekatnice nacrt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556792"/>
            <a:ext cx="3235325" cy="432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1"/>
          <p:cNvSpPr txBox="1"/>
          <p:nvPr/>
        </p:nvSpPr>
        <p:spPr>
          <a:xfrm>
            <a:off x="5364088" y="5949280"/>
            <a:ext cx="27047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200" dirty="0" smtClean="0"/>
              <a:t>Izvor: A. </a:t>
            </a:r>
            <a:r>
              <a:rPr lang="hr-HR" sz="1200" dirty="0" err="1" smtClean="0"/>
              <a:t>Terer</a:t>
            </a:r>
            <a:r>
              <a:rPr lang="hr-HR" sz="1200" dirty="0" smtClean="0"/>
              <a:t>. Profine Croatia, d.o.o.</a:t>
            </a:r>
            <a:endParaRPr lang="hr-H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r-Latn-CS" altLang="sr-Latn-RS" smtClean="0">
                <a:latin typeface="Arial Narrow" panose="020B0606020202030204" pitchFamily="34" charset="0"/>
              </a:rPr>
              <a:t>Zoran Veršić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52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4" name="Text Placeholder 24"/>
          <p:cNvSpPr txBox="1">
            <a:spLocks/>
          </p:cNvSpPr>
          <p:nvPr/>
        </p:nvSpPr>
        <p:spPr bwMode="auto">
          <a:xfrm>
            <a:off x="611560" y="590837"/>
            <a:ext cx="7772400" cy="3702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41338" indent="-180975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2pPr>
            <a:lvl3pPr marL="893763" indent="-173038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3pPr>
            <a:lvl4pPr marL="1255713" indent="-182563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4pPr>
            <a:lvl5pPr marL="16637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5pPr>
            <a:lvl6pPr marL="21209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6pPr>
            <a:lvl7pPr marL="25781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7pPr>
            <a:lvl8pPr marL="30353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8pPr>
            <a:lvl9pPr marL="34925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hr-HR" altLang="de-DE" sz="2000" b="1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Kvaliteta ugrađenog prozora</a:t>
            </a:r>
          </a:p>
          <a:p>
            <a:pPr>
              <a:defRPr/>
            </a:pPr>
            <a:r>
              <a:rPr lang="hr-HR" altLang="de-DE" sz="2000" b="1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r-HR" altLang="de-DE" b="1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Proizvodnja:</a:t>
            </a:r>
          </a:p>
        </p:txBody>
      </p:sp>
      <p:sp>
        <p:nvSpPr>
          <p:cNvPr id="6" name="Text Placeholder 23"/>
          <p:cNvSpPr txBox="1">
            <a:spLocks/>
          </p:cNvSpPr>
          <p:nvPr/>
        </p:nvSpPr>
        <p:spPr bwMode="auto">
          <a:xfrm>
            <a:off x="611560" y="1628800"/>
            <a:ext cx="4394200" cy="438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41338" indent="-180975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2pPr>
            <a:lvl3pPr marL="893763" indent="-173038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3pPr>
            <a:lvl4pPr marL="1255713" indent="-182563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4pPr>
            <a:lvl5pPr marL="16637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5pPr>
            <a:lvl6pPr marL="21209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6pPr>
            <a:lvl7pPr marL="25781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7pPr>
            <a:lvl8pPr marL="30353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8pPr>
            <a:lvl9pPr marL="34925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hr-HR" alt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Statika prozora</a:t>
            </a:r>
            <a:r>
              <a:rPr lang="de-DE" alt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hr-HR" altLang="de-DE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hr-HR" alt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Smjernice za izradu prozora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hr-HR" alt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Pravila odabir ojačanja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hr-HR" alt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Vrsta otvaranja (o/z, </a:t>
            </a:r>
            <a:r>
              <a:rPr lang="hr-HR" alt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štulp</a:t>
            </a:r>
            <a:r>
              <a:rPr lang="hr-HR" alt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, prečka)</a:t>
            </a:r>
          </a:p>
          <a:p>
            <a:pPr marL="285750" indent="-285750">
              <a:buFont typeface="Wingdings" pitchFamily="2" charset="2"/>
              <a:buChar char="§"/>
              <a:defRPr/>
            </a:pPr>
            <a:r>
              <a:rPr lang="hr-HR" alt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Boja prozora, materijali (kombinacije)</a:t>
            </a:r>
            <a:endParaRPr lang="hr-HR" alt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hr-HR" alt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Dodatni zahtjevi:</a:t>
            </a:r>
            <a:endParaRPr lang="de-DE" alt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hr-HR" altLang="de-DE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Protuprovalni okovi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hr-HR" altLang="de-DE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Vrata bez barijere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hr-HR" altLang="de-DE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Sigurnosna stakla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hr-HR" altLang="de-DE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Zaštita od sunca i insekata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hr-HR" altLang="de-DE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Smart</a:t>
            </a:r>
            <a:r>
              <a:rPr lang="hr-HR" altLang="de-DE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Home </a:t>
            </a:r>
            <a:r>
              <a:rPr lang="hr-HR" altLang="de-DE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endParaRPr lang="de-DE" altLang="de-DE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761" y="706042"/>
            <a:ext cx="3814712" cy="5257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feld 1"/>
          <p:cNvSpPr txBox="1"/>
          <p:nvPr/>
        </p:nvSpPr>
        <p:spPr>
          <a:xfrm>
            <a:off x="4963629" y="5949280"/>
            <a:ext cx="27047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200" dirty="0" smtClean="0"/>
              <a:t>Izvor: A. </a:t>
            </a:r>
            <a:r>
              <a:rPr lang="hr-HR" sz="1200" dirty="0" err="1" smtClean="0"/>
              <a:t>Terer</a:t>
            </a:r>
            <a:r>
              <a:rPr lang="hr-HR" sz="1200" dirty="0" smtClean="0"/>
              <a:t>. Profine Croatia, d.o.o.</a:t>
            </a:r>
            <a:endParaRPr lang="hr-H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r-Latn-CS" altLang="sr-Latn-RS" smtClean="0">
                <a:latin typeface="Arial Narrow" panose="020B0606020202030204" pitchFamily="34" charset="0"/>
              </a:rPr>
              <a:t>Zoran Veršić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53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4" name="Text Placeholder 24"/>
          <p:cNvSpPr txBox="1">
            <a:spLocks/>
          </p:cNvSpPr>
          <p:nvPr/>
        </p:nvSpPr>
        <p:spPr bwMode="auto">
          <a:xfrm>
            <a:off x="611560" y="548680"/>
            <a:ext cx="7772400" cy="3702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41338" indent="-180975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2pPr>
            <a:lvl3pPr marL="893763" indent="-173038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3pPr>
            <a:lvl4pPr marL="1255713" indent="-182563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4pPr>
            <a:lvl5pPr marL="16637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5pPr>
            <a:lvl6pPr marL="21209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6pPr>
            <a:lvl7pPr marL="25781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7pPr>
            <a:lvl8pPr marL="30353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8pPr>
            <a:lvl9pPr marL="34925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9pPr>
          </a:lstStyle>
          <a:p>
            <a:pPr>
              <a:defRPr/>
            </a:pPr>
            <a:endParaRPr lang="hr-HR" altLang="de-DE" b="1" kern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Gruppieren 1"/>
          <p:cNvGrpSpPr>
            <a:grpSpLocks/>
          </p:cNvGrpSpPr>
          <p:nvPr/>
        </p:nvGrpSpPr>
        <p:grpSpPr bwMode="auto">
          <a:xfrm>
            <a:off x="4716016" y="908720"/>
            <a:ext cx="4176464" cy="4752528"/>
            <a:chOff x="3539098" y="941386"/>
            <a:chExt cx="5591405" cy="5492751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47050"/>
            <a:stretch>
              <a:fillRect/>
            </a:stretch>
          </p:blipFill>
          <p:spPr bwMode="auto">
            <a:xfrm>
              <a:off x="3539098" y="941387"/>
              <a:ext cx="3197225" cy="549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8328" t="4359"/>
            <a:stretch>
              <a:fillRect/>
            </a:stretch>
          </p:blipFill>
          <p:spPr bwMode="auto">
            <a:xfrm>
              <a:off x="6614314" y="941386"/>
              <a:ext cx="2516189" cy="5253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 Placeholder 24"/>
          <p:cNvSpPr txBox="1">
            <a:spLocks/>
          </p:cNvSpPr>
          <p:nvPr/>
        </p:nvSpPr>
        <p:spPr bwMode="auto">
          <a:xfrm>
            <a:off x="611560" y="404664"/>
            <a:ext cx="777240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41338" indent="-180975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2pPr>
            <a:lvl3pPr marL="893763" indent="-173038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3pPr>
            <a:lvl4pPr marL="1255713" indent="-182563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4pPr>
            <a:lvl5pPr marL="16637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5pPr>
            <a:lvl6pPr marL="21209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6pPr>
            <a:lvl7pPr marL="25781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7pPr>
            <a:lvl8pPr marL="30353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8pPr>
            <a:lvl9pPr marL="34925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hr-HR" altLang="de-DE" b="1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Težina stakla</a:t>
            </a:r>
            <a:endParaRPr lang="de-DE" altLang="de-DE" b="1" kern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feld 1"/>
          <p:cNvSpPr txBox="1"/>
          <p:nvPr/>
        </p:nvSpPr>
        <p:spPr>
          <a:xfrm>
            <a:off x="4716016" y="5805264"/>
            <a:ext cx="27047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200" dirty="0" smtClean="0"/>
              <a:t>Izvor: A. </a:t>
            </a:r>
            <a:r>
              <a:rPr lang="hr-HR" sz="1200" dirty="0" err="1" smtClean="0"/>
              <a:t>Terer</a:t>
            </a:r>
            <a:r>
              <a:rPr lang="hr-HR" sz="1200" dirty="0" smtClean="0"/>
              <a:t>. Profine Croatia, d.o.o.</a:t>
            </a:r>
            <a:endParaRPr lang="hr-HR" sz="1200" dirty="0"/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611560" y="692696"/>
            <a:ext cx="3816423" cy="4442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r-HR" sz="1600" b="1" dirty="0"/>
              <a:t>Gustoća stakla = 2500 kg/m</a:t>
            </a:r>
            <a:r>
              <a:rPr lang="hr-HR" sz="1600" b="1" baseline="30000" dirty="0"/>
              <a:t>3 </a:t>
            </a:r>
            <a:endParaRPr lang="hr-HR" sz="1600" b="1" baseline="30000" dirty="0" smtClean="0"/>
          </a:p>
          <a:p>
            <a:r>
              <a:rPr lang="hr-HR" sz="1600" dirty="0" smtClean="0"/>
              <a:t>(</a:t>
            </a:r>
            <a:r>
              <a:rPr lang="hr-HR" sz="1600" dirty="0"/>
              <a:t>kao armirani beton)</a:t>
            </a:r>
            <a:endParaRPr lang="hr-HR" sz="1600" b="1" baseline="30000" dirty="0"/>
          </a:p>
          <a:p>
            <a:endParaRPr lang="hr-HR" sz="1600" baseline="30000" dirty="0"/>
          </a:p>
          <a:p>
            <a:r>
              <a:rPr lang="hr-HR" sz="1600" dirty="0"/>
              <a:t>Težina staklene ploče površine 1 m</a:t>
            </a:r>
            <a:r>
              <a:rPr lang="hr-HR" sz="1600" baseline="30000" dirty="0"/>
              <a:t>2</a:t>
            </a:r>
          </a:p>
          <a:p>
            <a:endParaRPr lang="hr-HR" sz="1600" dirty="0"/>
          </a:p>
          <a:p>
            <a:r>
              <a:rPr lang="hr-HR" sz="1600" dirty="0"/>
              <a:t>d=4 mm - 10 kg</a:t>
            </a:r>
          </a:p>
          <a:p>
            <a:r>
              <a:rPr lang="hr-HR" sz="1600" dirty="0"/>
              <a:t>d=8 mm - 20 </a:t>
            </a:r>
            <a:r>
              <a:rPr lang="hr-HR" sz="1600" dirty="0" smtClean="0"/>
              <a:t>kg</a:t>
            </a:r>
          </a:p>
          <a:p>
            <a:endParaRPr lang="hr-HR" sz="1600" dirty="0" smtClean="0"/>
          </a:p>
          <a:p>
            <a:r>
              <a:rPr lang="hr-HR" sz="1600" dirty="0" smtClean="0"/>
              <a:t>Balkonska vrata (staklo </a:t>
            </a:r>
            <a:r>
              <a:rPr lang="hr-HR" sz="1600" dirty="0" err="1" smtClean="0"/>
              <a:t>cca</a:t>
            </a:r>
            <a:r>
              <a:rPr lang="hr-HR" sz="1600" dirty="0" smtClean="0"/>
              <a:t> 80/220)</a:t>
            </a:r>
          </a:p>
          <a:p>
            <a:endParaRPr lang="hr-HR" sz="1600" dirty="0" smtClean="0"/>
          </a:p>
          <a:p>
            <a:r>
              <a:rPr lang="hr-HR" sz="1600" dirty="0" smtClean="0"/>
              <a:t>IZO (4+16+4) </a:t>
            </a:r>
            <a:r>
              <a:rPr lang="hr-HR" sz="1600" dirty="0" err="1" smtClean="0"/>
              <a:t>cca</a:t>
            </a:r>
            <a:r>
              <a:rPr lang="hr-HR" sz="1600" dirty="0" smtClean="0"/>
              <a:t> 35 kg</a:t>
            </a:r>
          </a:p>
          <a:p>
            <a:r>
              <a:rPr lang="hr-HR" sz="1600" dirty="0" smtClean="0"/>
              <a:t>IZO (4+16+4+16+4) </a:t>
            </a:r>
            <a:r>
              <a:rPr lang="hr-HR" sz="1600" dirty="0" err="1" smtClean="0"/>
              <a:t>cca</a:t>
            </a:r>
            <a:r>
              <a:rPr lang="hr-HR" sz="1600" dirty="0" smtClean="0"/>
              <a:t> 53 kg</a:t>
            </a:r>
          </a:p>
          <a:p>
            <a:endParaRPr lang="hr-HR" sz="1600" dirty="0" smtClean="0"/>
          </a:p>
          <a:p>
            <a:r>
              <a:rPr lang="hr-HR" sz="1600" dirty="0" smtClean="0"/>
              <a:t>Sigurnosno </a:t>
            </a:r>
          </a:p>
          <a:p>
            <a:r>
              <a:rPr lang="hr-HR" sz="1600" dirty="0" smtClean="0"/>
              <a:t>IZO 4.4+16+4+16+4.4 </a:t>
            </a:r>
            <a:r>
              <a:rPr lang="hr-HR" sz="1600" dirty="0" err="1" smtClean="0"/>
              <a:t>cca</a:t>
            </a:r>
            <a:r>
              <a:rPr lang="hr-HR" sz="1600" dirty="0" smtClean="0"/>
              <a:t> 90 kg</a:t>
            </a:r>
          </a:p>
          <a:p>
            <a:endParaRPr lang="hr-HR" sz="1600" dirty="0" smtClean="0"/>
          </a:p>
          <a:p>
            <a:r>
              <a:rPr lang="hr-HR" sz="1600" dirty="0" smtClean="0"/>
              <a:t>Klizna stijena (</a:t>
            </a:r>
            <a:r>
              <a:rPr lang="hr-HR" sz="1600" dirty="0" err="1" smtClean="0"/>
              <a:t>cca</a:t>
            </a:r>
            <a:r>
              <a:rPr lang="hr-HR" sz="1600" dirty="0" smtClean="0"/>
              <a:t> 200/220 cm)</a:t>
            </a:r>
          </a:p>
          <a:p>
            <a:r>
              <a:rPr lang="hr-HR" sz="1600" dirty="0" smtClean="0"/>
              <a:t>IZO 4.4+16+4+16+4.4 &gt;200 kg</a:t>
            </a:r>
            <a:endParaRPr lang="hr-HR" sz="1600" dirty="0"/>
          </a:p>
        </p:txBody>
      </p:sp>
      <p:pic>
        <p:nvPicPr>
          <p:cNvPr id="13" name="Picture 12" descr="Okov_tezina_9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8293" y="5373216"/>
            <a:ext cx="1045395" cy="825313"/>
          </a:xfrm>
          <a:prstGeom prst="rect">
            <a:avLst/>
          </a:prstGeom>
        </p:spPr>
      </p:pic>
      <p:pic>
        <p:nvPicPr>
          <p:cNvPr id="14" name="Picture 13" descr="Okov_tezina_13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42428" y="5372478"/>
            <a:ext cx="1045395" cy="821080"/>
          </a:xfrm>
          <a:prstGeom prst="rect">
            <a:avLst/>
          </a:prstGeom>
        </p:spPr>
      </p:pic>
      <p:pic>
        <p:nvPicPr>
          <p:cNvPr id="16" name="Picture 15" descr="Okov_tezina_20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83493" y="5373216"/>
            <a:ext cx="1028467" cy="8253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r-Latn-CS" altLang="sr-Latn-RS" smtClean="0">
                <a:latin typeface="Arial Narrow" panose="020B0606020202030204" pitchFamily="34" charset="0"/>
              </a:rPr>
              <a:t>Zoran Veršić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54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4" name="Text Placeholder 24"/>
          <p:cNvSpPr txBox="1">
            <a:spLocks/>
          </p:cNvSpPr>
          <p:nvPr/>
        </p:nvSpPr>
        <p:spPr bwMode="auto">
          <a:xfrm>
            <a:off x="611560" y="764704"/>
            <a:ext cx="7772400" cy="3702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41338" indent="-180975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2pPr>
            <a:lvl3pPr marL="893763" indent="-173038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3pPr>
            <a:lvl4pPr marL="1255713" indent="-182563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4pPr>
            <a:lvl5pPr marL="16637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5pPr>
            <a:lvl6pPr marL="21209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6pPr>
            <a:lvl7pPr marL="25781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7pPr>
            <a:lvl8pPr marL="30353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8pPr>
            <a:lvl9pPr marL="34925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hr-HR" altLang="de-DE" sz="2000" b="1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Kvaliteta ugrađenog prozora</a:t>
            </a:r>
          </a:p>
          <a:p>
            <a:pPr>
              <a:defRPr/>
            </a:pPr>
            <a:r>
              <a:rPr lang="hr-HR" altLang="de-DE" sz="2000" b="1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defRPr/>
            </a:pPr>
            <a:r>
              <a:rPr lang="hr-HR" altLang="de-DE" b="1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Ugradnja:</a:t>
            </a:r>
          </a:p>
          <a:p>
            <a:pPr marL="285750" indent="-285750">
              <a:buFontTx/>
              <a:buChar char="-"/>
              <a:defRPr/>
            </a:pPr>
            <a:r>
              <a:rPr lang="hr-HR" altLang="de-DE" b="1" kern="0" dirty="0" smtClean="0">
                <a:solidFill>
                  <a:schemeClr val="tx1"/>
                </a:solidFill>
                <a:latin typeface="Arial" pitchFamily="34" charset="0"/>
                <a:cs typeface="Times New Roman" panose="02020603050405020304" pitchFamily="18" charset="0"/>
              </a:rPr>
              <a:t>vrsta objekta – </a:t>
            </a:r>
            <a:r>
              <a:rPr lang="hr-HR" altLang="de-DE" b="1" kern="0" dirty="0" err="1" smtClean="0">
                <a:solidFill>
                  <a:schemeClr val="tx1"/>
                </a:solidFill>
                <a:latin typeface="Arial" pitchFamily="34" charset="0"/>
                <a:cs typeface="Times New Roman" panose="02020603050405020304" pitchFamily="18" charset="0"/>
              </a:rPr>
              <a:t>starogradnja</a:t>
            </a:r>
            <a:r>
              <a:rPr lang="hr-HR" altLang="de-DE" b="1" kern="0" dirty="0" smtClean="0">
                <a:solidFill>
                  <a:schemeClr val="tx1"/>
                </a:solidFill>
                <a:latin typeface="Arial" pitchFamily="34" charset="0"/>
                <a:cs typeface="Times New Roman" panose="02020603050405020304" pitchFamily="18" charset="0"/>
              </a:rPr>
              <a:t> ili novogradnja </a:t>
            </a:r>
          </a:p>
          <a:p>
            <a:pPr marL="285750" indent="-285750">
              <a:buFontTx/>
              <a:buChar char="-"/>
              <a:defRPr/>
            </a:pPr>
            <a:r>
              <a:rPr lang="hr-HR" altLang="de-DE" b="1" kern="0" dirty="0" smtClean="0">
                <a:solidFill>
                  <a:schemeClr val="tx1"/>
                </a:solidFill>
                <a:latin typeface="Arial" pitchFamily="34" charset="0"/>
                <a:cs typeface="Times New Roman" panose="02020603050405020304" pitchFamily="18" charset="0"/>
              </a:rPr>
              <a:t>visina objekta, </a:t>
            </a:r>
          </a:p>
          <a:p>
            <a:pPr marL="285750" indent="-285750">
              <a:buFontTx/>
              <a:buChar char="-"/>
              <a:defRPr/>
            </a:pPr>
            <a:r>
              <a:rPr lang="hr-HR" altLang="de-DE" b="1" kern="0" dirty="0" smtClean="0">
                <a:solidFill>
                  <a:schemeClr val="tx1"/>
                </a:solidFill>
                <a:latin typeface="Arial" pitchFamily="34" charset="0"/>
                <a:cs typeface="Times New Roman" panose="02020603050405020304" pitchFamily="18" charset="0"/>
              </a:rPr>
              <a:t>veličina elemenata,</a:t>
            </a:r>
          </a:p>
          <a:p>
            <a:pPr marL="285750" indent="-285750">
              <a:buFontTx/>
              <a:buChar char="-"/>
              <a:defRPr/>
            </a:pPr>
            <a:r>
              <a:rPr lang="hr-HR" altLang="de-DE" b="1" kern="0" dirty="0" smtClean="0">
                <a:solidFill>
                  <a:schemeClr val="tx1"/>
                </a:solidFill>
                <a:latin typeface="Arial" pitchFamily="34" charset="0"/>
                <a:cs typeface="Times New Roman" panose="02020603050405020304" pitchFamily="18" charset="0"/>
              </a:rPr>
              <a:t>materijal i njegove specifičnosti</a:t>
            </a:r>
            <a:endParaRPr lang="de-DE" altLang="de-DE" b="1" kern="0" dirty="0">
              <a:solidFill>
                <a:schemeClr val="tx1"/>
              </a:solidFill>
              <a:latin typeface="Arial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Diagramm 16"/>
          <p:cNvGraphicFramePr/>
          <p:nvPr>
            <p:extLst>
              <p:ext uri="{D42A27DB-BD31-4B8C-83A1-F6EECF244321}">
                <p14:modId xmlns="" xmlns:p14="http://schemas.microsoft.com/office/powerpoint/2010/main" val="3571386825"/>
              </p:ext>
            </p:extLst>
          </p:nvPr>
        </p:nvGraphicFramePr>
        <p:xfrm>
          <a:off x="539552" y="4556306"/>
          <a:ext cx="8339666" cy="10329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r-Latn-CS" altLang="sr-Latn-RS" smtClean="0">
                <a:latin typeface="Arial Narrow" panose="020B0606020202030204" pitchFamily="34" charset="0"/>
              </a:rPr>
              <a:t>Zoran Veršić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55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4" name="Picture 2" descr="hann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1269096"/>
            <a:ext cx="4765190" cy="4776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23875" y="479425"/>
            <a:ext cx="41481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1042988">
              <a:spcBef>
                <a:spcPct val="50000"/>
              </a:spcBef>
            </a:pPr>
            <a:r>
              <a:rPr lang="hr-HR" b="1" dirty="0"/>
              <a:t>Ugradnja prozora - materijali </a:t>
            </a:r>
            <a:endParaRPr lang="en-US" b="1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28638" y="1206798"/>
            <a:ext cx="2997200" cy="366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1042988"/>
            <a:r>
              <a:rPr lang="hr-HR" sz="1800" dirty="0"/>
              <a:t>S vanjske strane potrebno je spriječiti ulazak </a:t>
            </a:r>
            <a:r>
              <a:rPr lang="hr-HR" sz="1800" dirty="0" err="1"/>
              <a:t>oborinske</a:t>
            </a:r>
            <a:r>
              <a:rPr lang="hr-HR" sz="1800" dirty="0"/>
              <a:t> vode, ali i osigurati difuziju vodene pare, odnosno spriječiti vodenu paru da se kondenzira u materijalima ugrađenim u spoj. </a:t>
            </a:r>
          </a:p>
          <a:p>
            <a:pPr defTabSz="1042988"/>
            <a:endParaRPr lang="hr-HR" sz="1800" dirty="0"/>
          </a:p>
          <a:p>
            <a:pPr defTabSz="1042988"/>
            <a:r>
              <a:rPr lang="hr-HR" sz="1800" dirty="0"/>
              <a:t>Iz tih razloga potrebno je ugraditi materijale, brtve i trake određenih svojstava koje će osigurati navedeno.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r-Latn-CS" altLang="sr-Latn-RS" smtClean="0">
                <a:latin typeface="Arial Narrow" panose="020B0606020202030204" pitchFamily="34" charset="0"/>
              </a:rPr>
              <a:t>Zoran Veršić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56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4" name="Picture 6" descr="sl.1_utjecaj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908720"/>
            <a:ext cx="7416824" cy="5130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23875" y="395388"/>
            <a:ext cx="4148138" cy="369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/>
          <a:p>
            <a:pPr defTabSz="1042988">
              <a:spcBef>
                <a:spcPct val="50000"/>
              </a:spcBef>
            </a:pPr>
            <a:r>
              <a:rPr lang="hr-HR" b="1" dirty="0"/>
              <a:t>Ugradnja prozora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r-Latn-CS" altLang="sr-Latn-RS" smtClean="0">
                <a:latin typeface="Arial Narrow" panose="020B0606020202030204" pitchFamily="34" charset="0"/>
              </a:rPr>
              <a:t>Zoran Veršić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57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4" name="Picture 9" descr="sl.2_razi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7977" y="1320576"/>
            <a:ext cx="3900487" cy="448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niOkvir 3"/>
          <p:cNvSpPr txBox="1">
            <a:spLocks noChangeArrowheads="1"/>
          </p:cNvSpPr>
          <p:nvPr/>
        </p:nvSpPr>
        <p:spPr bwMode="auto">
          <a:xfrm>
            <a:off x="251520" y="404664"/>
            <a:ext cx="6750901" cy="5368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4306" tIns="52153" rIns="104306" bIns="52153">
            <a:spAutoFit/>
          </a:bodyPr>
          <a:lstStyle/>
          <a:p>
            <a:r>
              <a:rPr lang="hr-HR" b="1" dirty="0"/>
              <a:t>Ugradnju prozora (montažu) dijelimo na tri osnovne razine:</a:t>
            </a:r>
            <a:r>
              <a:rPr lang="hr-HR" sz="1800" b="1" dirty="0"/>
              <a:t> </a:t>
            </a:r>
            <a:endParaRPr lang="de-DE" sz="1800" b="1" dirty="0"/>
          </a:p>
          <a:p>
            <a:r>
              <a:rPr lang="hr-HR" sz="1800" dirty="0"/>
              <a:t> </a:t>
            </a:r>
            <a:endParaRPr lang="hr-HR" sz="1800" dirty="0" smtClean="0"/>
          </a:p>
          <a:p>
            <a:endParaRPr lang="de-DE" sz="1800" dirty="0"/>
          </a:p>
          <a:p>
            <a:r>
              <a:rPr lang="de-DE" sz="1800" dirty="0" err="1"/>
              <a:t>unutarnj</a:t>
            </a:r>
            <a:r>
              <a:rPr lang="hr-HR" sz="1800" dirty="0"/>
              <a:t>a razina</a:t>
            </a:r>
            <a:r>
              <a:rPr lang="de-DE" sz="1800" dirty="0"/>
              <a:t> </a:t>
            </a:r>
            <a:r>
              <a:rPr lang="de-DE" sz="1800" dirty="0">
                <a:solidFill>
                  <a:srgbClr val="FF0000"/>
                </a:solidFill>
              </a:rPr>
              <a:t>(1)</a:t>
            </a:r>
          </a:p>
          <a:p>
            <a:pPr lvl="1"/>
            <a:r>
              <a:rPr lang="hr-HR" sz="1800" dirty="0"/>
              <a:t>-</a:t>
            </a:r>
            <a:r>
              <a:rPr lang="en-US" sz="1800" dirty="0" err="1"/>
              <a:t>odvajanje</a:t>
            </a:r>
            <a:r>
              <a:rPr lang="en-US" sz="1800" dirty="0"/>
              <a:t> </a:t>
            </a:r>
            <a:r>
              <a:rPr lang="hr-HR" sz="1800" dirty="0"/>
              <a:t>vanjske</a:t>
            </a:r>
            <a:r>
              <a:rPr lang="en-US" sz="1800" dirty="0"/>
              <a:t> </a:t>
            </a:r>
            <a:r>
              <a:rPr lang="en-US" sz="1800" dirty="0" err="1"/>
              <a:t>i</a:t>
            </a:r>
            <a:r>
              <a:rPr lang="en-US" sz="1800" dirty="0"/>
              <a:t> </a:t>
            </a:r>
            <a:r>
              <a:rPr lang="en-US" sz="1800" dirty="0" err="1"/>
              <a:t>prostorne</a:t>
            </a:r>
            <a:r>
              <a:rPr lang="en-US" sz="1800" dirty="0"/>
              <a:t> </a:t>
            </a:r>
            <a:r>
              <a:rPr lang="en-US" sz="1800" dirty="0" err="1"/>
              <a:t>klime</a:t>
            </a:r>
            <a:r>
              <a:rPr lang="en-US" sz="1800" dirty="0"/>
              <a:t>, </a:t>
            </a:r>
            <a:endParaRPr lang="de-DE" sz="1800" dirty="0"/>
          </a:p>
          <a:p>
            <a:pPr lvl="1"/>
            <a:r>
              <a:rPr lang="hr-HR" sz="1800" dirty="0"/>
              <a:t>-</a:t>
            </a:r>
            <a:r>
              <a:rPr lang="de-DE" sz="1800" dirty="0" err="1"/>
              <a:t>zaštita</a:t>
            </a:r>
            <a:r>
              <a:rPr lang="de-DE" sz="1800" dirty="0"/>
              <a:t> </a:t>
            </a:r>
            <a:r>
              <a:rPr lang="de-DE" sz="1800" dirty="0" err="1"/>
              <a:t>od</a:t>
            </a:r>
            <a:r>
              <a:rPr lang="de-DE" sz="1800" dirty="0"/>
              <a:t> </a:t>
            </a:r>
            <a:r>
              <a:rPr lang="de-DE" sz="1800" dirty="0" err="1"/>
              <a:t>vlage</a:t>
            </a:r>
            <a:r>
              <a:rPr lang="de-DE" sz="1800" dirty="0"/>
              <a:t>,</a:t>
            </a:r>
          </a:p>
          <a:p>
            <a:pPr lvl="1"/>
            <a:r>
              <a:rPr lang="hr-HR" sz="1800" dirty="0"/>
              <a:t>-</a:t>
            </a:r>
            <a:r>
              <a:rPr lang="hr-HR" sz="1800" dirty="0" err="1"/>
              <a:t>paronepropusno</a:t>
            </a:r>
            <a:r>
              <a:rPr lang="de-DE" sz="1800" dirty="0"/>
              <a:t> </a:t>
            </a:r>
            <a:r>
              <a:rPr lang="hr-HR" sz="1800" dirty="0"/>
              <a:t> </a:t>
            </a:r>
          </a:p>
          <a:p>
            <a:pPr lvl="1"/>
            <a:endParaRPr lang="de-DE" sz="1800" dirty="0"/>
          </a:p>
          <a:p>
            <a:r>
              <a:rPr lang="de-DE" sz="1800" dirty="0" err="1"/>
              <a:t>srednj</a:t>
            </a:r>
            <a:r>
              <a:rPr lang="hr-HR" sz="1800" dirty="0"/>
              <a:t>a razina</a:t>
            </a:r>
            <a:r>
              <a:rPr lang="de-DE" sz="1800" dirty="0">
                <a:solidFill>
                  <a:srgbClr val="FFC000"/>
                </a:solidFill>
              </a:rPr>
              <a:t> (2)</a:t>
            </a:r>
          </a:p>
          <a:p>
            <a:pPr lvl="1"/>
            <a:r>
              <a:rPr lang="hr-HR" sz="1800" dirty="0"/>
              <a:t>-</a:t>
            </a:r>
            <a:r>
              <a:rPr lang="de-DE" sz="1800" dirty="0" err="1"/>
              <a:t>topl</a:t>
            </a:r>
            <a:r>
              <a:rPr lang="hr-HR" sz="1800" dirty="0"/>
              <a:t>inska</a:t>
            </a:r>
            <a:r>
              <a:rPr lang="de-DE" sz="1800" dirty="0"/>
              <a:t> </a:t>
            </a:r>
            <a:r>
              <a:rPr lang="de-DE" sz="1800" dirty="0" err="1"/>
              <a:t>izolacija</a:t>
            </a:r>
            <a:r>
              <a:rPr lang="de-DE" sz="1800" dirty="0"/>
              <a:t>,</a:t>
            </a:r>
          </a:p>
          <a:p>
            <a:pPr lvl="1"/>
            <a:r>
              <a:rPr lang="hr-HR" sz="1800" dirty="0"/>
              <a:t>-mehaničko učvršćivanje,</a:t>
            </a:r>
            <a:endParaRPr lang="de-DE" sz="1800" dirty="0"/>
          </a:p>
          <a:p>
            <a:pPr lvl="1"/>
            <a:r>
              <a:rPr lang="hr-HR" sz="1800" dirty="0"/>
              <a:t>-</a:t>
            </a:r>
            <a:r>
              <a:rPr lang="de-DE" sz="1800" dirty="0" err="1"/>
              <a:t>zvu</a:t>
            </a:r>
            <a:r>
              <a:rPr lang="hr-HR" sz="1800" dirty="0"/>
              <a:t>č</a:t>
            </a:r>
            <a:r>
              <a:rPr lang="de-DE" sz="1800" dirty="0"/>
              <a:t>na </a:t>
            </a:r>
            <a:r>
              <a:rPr lang="de-DE" sz="1800" dirty="0" err="1"/>
              <a:t>izolacija</a:t>
            </a:r>
            <a:endParaRPr lang="hr-HR" sz="1800" dirty="0"/>
          </a:p>
          <a:p>
            <a:pPr lvl="1"/>
            <a:endParaRPr lang="de-DE" sz="1800" dirty="0"/>
          </a:p>
          <a:p>
            <a:r>
              <a:rPr lang="hr-HR" sz="1800" dirty="0"/>
              <a:t> </a:t>
            </a:r>
            <a:r>
              <a:rPr lang="de-DE" sz="1800" dirty="0" err="1"/>
              <a:t>vanjsk</a:t>
            </a:r>
            <a:r>
              <a:rPr lang="hr-HR" sz="1800" dirty="0"/>
              <a:t>a razina</a:t>
            </a:r>
            <a:r>
              <a:rPr lang="de-DE" sz="1800" dirty="0"/>
              <a:t>  </a:t>
            </a:r>
            <a:r>
              <a:rPr lang="de-DE" sz="1800" dirty="0">
                <a:solidFill>
                  <a:srgbClr val="0000FF"/>
                </a:solidFill>
              </a:rPr>
              <a:t>(3)</a:t>
            </a:r>
          </a:p>
          <a:p>
            <a:pPr lvl="1"/>
            <a:r>
              <a:rPr lang="hr-HR" sz="1800" dirty="0"/>
              <a:t>-</a:t>
            </a:r>
            <a:r>
              <a:rPr lang="de-DE" sz="1800" dirty="0" err="1"/>
              <a:t>za</a:t>
            </a:r>
            <a:r>
              <a:rPr lang="en-US" sz="1800" dirty="0"/>
              <a:t>š</a:t>
            </a:r>
            <a:r>
              <a:rPr lang="de-DE" sz="1800" dirty="0" err="1"/>
              <a:t>tita</a:t>
            </a:r>
            <a:r>
              <a:rPr lang="de-DE" sz="1800" dirty="0"/>
              <a:t> </a:t>
            </a:r>
            <a:r>
              <a:rPr lang="de-DE" sz="1800" dirty="0" err="1"/>
              <a:t>od</a:t>
            </a:r>
            <a:r>
              <a:rPr lang="de-DE" sz="1800" dirty="0"/>
              <a:t> </a:t>
            </a:r>
            <a:r>
              <a:rPr lang="de-DE" sz="1800" dirty="0" err="1"/>
              <a:t>vremenskih</a:t>
            </a:r>
            <a:r>
              <a:rPr lang="de-DE" sz="1800" dirty="0"/>
              <a:t> </a:t>
            </a:r>
            <a:r>
              <a:rPr lang="hr-HR" sz="1800" dirty="0"/>
              <a:t>utjecaja</a:t>
            </a:r>
            <a:r>
              <a:rPr lang="de-DE" sz="1800" dirty="0"/>
              <a:t>,</a:t>
            </a:r>
          </a:p>
          <a:p>
            <a:pPr lvl="1"/>
            <a:r>
              <a:rPr lang="hr-HR" sz="1800" dirty="0"/>
              <a:t>-</a:t>
            </a:r>
            <a:r>
              <a:rPr lang="de-DE" sz="1800" dirty="0" err="1"/>
              <a:t>otpor</a:t>
            </a:r>
            <a:r>
              <a:rPr lang="hr-HR" sz="1800" dirty="0" err="1"/>
              <a:t>nost</a:t>
            </a:r>
            <a:r>
              <a:rPr lang="de-DE" sz="1800" dirty="0"/>
              <a:t> na </a:t>
            </a:r>
            <a:r>
              <a:rPr lang="de-DE" sz="1800" dirty="0" err="1"/>
              <a:t>ki</a:t>
            </a:r>
            <a:r>
              <a:rPr lang="en-US" sz="1800" dirty="0" err="1"/>
              <a:t>šu</a:t>
            </a:r>
            <a:r>
              <a:rPr lang="en-US" sz="1800" dirty="0"/>
              <a:t>, </a:t>
            </a:r>
            <a:endParaRPr lang="de-DE" sz="1800" dirty="0"/>
          </a:p>
          <a:p>
            <a:pPr lvl="1"/>
            <a:r>
              <a:rPr lang="hr-HR" sz="1800" dirty="0"/>
              <a:t>-</a:t>
            </a:r>
            <a:r>
              <a:rPr lang="hr-HR" sz="1800" dirty="0" err="1"/>
              <a:t>paropropusnost</a:t>
            </a:r>
            <a:endParaRPr lang="hr-HR" sz="1800" dirty="0"/>
          </a:p>
          <a:p>
            <a:pPr lvl="1"/>
            <a:r>
              <a:rPr lang="hr-HR" sz="1800" dirty="0"/>
              <a:t>-UV stabilnost</a:t>
            </a:r>
            <a:endParaRPr lang="de-DE" sz="1800" dirty="0"/>
          </a:p>
          <a:p>
            <a:endParaRPr lang="de-DE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r-Latn-CS" altLang="sr-Latn-RS" smtClean="0">
                <a:latin typeface="Arial Narrow" panose="020B0606020202030204" pitchFamily="34" charset="0"/>
              </a:rPr>
              <a:t>Zoran Veršić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58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0467" y="3789040"/>
            <a:ext cx="2813196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683568" y="548680"/>
            <a:ext cx="6518275" cy="755650"/>
          </a:xfrm>
        </p:spPr>
        <p:txBody>
          <a:bodyPr/>
          <a:lstStyle/>
          <a:p>
            <a:pPr algn="l">
              <a:defRPr/>
            </a:pPr>
            <a:r>
              <a:rPr lang="hr-HR" altLang="de-DE" sz="2000" b="1" dirty="0" smtClean="0">
                <a:latin typeface="Arial" pitchFamily="34" charset="0"/>
                <a:cs typeface="Arial" pitchFamily="34" charset="0"/>
              </a:rPr>
              <a:t>Pravilna ugradnja / montaža - osnove</a:t>
            </a:r>
            <a:endParaRPr lang="de-DE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Placeholder 23"/>
          <p:cNvSpPr txBox="1">
            <a:spLocks/>
          </p:cNvSpPr>
          <p:nvPr/>
        </p:nvSpPr>
        <p:spPr bwMode="auto">
          <a:xfrm>
            <a:off x="684213" y="1196752"/>
            <a:ext cx="8126412" cy="3711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41338" indent="-180975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2pPr>
            <a:lvl3pPr marL="893763" indent="-173038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3pPr>
            <a:lvl4pPr marL="1255713" indent="-182563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4pPr>
            <a:lvl5pPr marL="16637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5pPr>
            <a:lvl6pPr marL="21209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6pPr>
            <a:lvl7pPr marL="25781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7pPr>
            <a:lvl8pPr marL="30353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8pPr>
            <a:lvl9pPr marL="34925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hr-HR" dirty="0" smtClean="0">
                <a:latin typeface="Arial" pitchFamily="34" charset="0"/>
                <a:cs typeface="Arial" pitchFamily="34" charset="0"/>
              </a:rPr>
              <a:t>1. Otvori (</a:t>
            </a:r>
            <a:r>
              <a:rPr lang="hr-HR" dirty="0" err="1" smtClean="0">
                <a:latin typeface="Arial" pitchFamily="34" charset="0"/>
                <a:cs typeface="Arial" pitchFamily="34" charset="0"/>
              </a:rPr>
              <a:t>špalete</a:t>
            </a:r>
            <a:r>
              <a:rPr lang="hr-HR" dirty="0" smtClean="0">
                <a:latin typeface="Arial" pitchFamily="34" charset="0"/>
                <a:cs typeface="Arial" pitchFamily="34" charset="0"/>
              </a:rPr>
              <a:t>) moraju biti obrađeni i bez neravnina.</a:t>
            </a:r>
          </a:p>
          <a:p>
            <a:pPr>
              <a:defRPr/>
            </a:pPr>
            <a:r>
              <a:rPr lang="hr-HR" dirty="0" smtClean="0">
                <a:latin typeface="Arial" pitchFamily="34" charset="0"/>
                <a:cs typeface="Arial" pitchFamily="34" charset="0"/>
              </a:rPr>
              <a:t>2. </a:t>
            </a:r>
            <a:r>
              <a:rPr lang="hr-HR" dirty="0">
                <a:latin typeface="Arial" pitchFamily="34" charset="0"/>
                <a:cs typeface="Arial" pitchFamily="34" charset="0"/>
              </a:rPr>
              <a:t>O</a:t>
            </a:r>
            <a:r>
              <a:rPr lang="hr-HR" dirty="0" smtClean="0">
                <a:latin typeface="Arial" pitchFamily="34" charset="0"/>
                <a:cs typeface="Arial" pitchFamily="34" charset="0"/>
              </a:rPr>
              <a:t>mogućiti prijenos opterećenja na konstrukciju.</a:t>
            </a:r>
          </a:p>
          <a:p>
            <a:pPr>
              <a:defRPr/>
            </a:pPr>
            <a:r>
              <a:rPr lang="hr-HR" dirty="0" smtClean="0">
                <a:latin typeface="Arial" pitchFamily="34" charset="0"/>
                <a:cs typeface="Arial" pitchFamily="34" charset="0"/>
              </a:rPr>
              <a:t>3. Predvidjeti dovoljan odmak od konstrukcije kako bi osigurali optimalno</a:t>
            </a:r>
          </a:p>
          <a:p>
            <a:pPr>
              <a:defRPr/>
            </a:pPr>
            <a:r>
              <a:rPr lang="hr-HR" dirty="0" smtClean="0">
                <a:latin typeface="Arial" pitchFamily="34" charset="0"/>
                <a:cs typeface="Arial" pitchFamily="34" charset="0"/>
              </a:rPr>
              <a:t>    brtvljenje i dilataciju.</a:t>
            </a:r>
          </a:p>
          <a:p>
            <a:pPr>
              <a:defRPr/>
            </a:pPr>
            <a:r>
              <a:rPr lang="hr-HR" dirty="0" smtClean="0">
                <a:latin typeface="Arial" pitchFamily="34" charset="0"/>
                <a:cs typeface="Arial" pitchFamily="34" charset="0"/>
              </a:rPr>
              <a:t>4. U donjoj zoni omogućiti  naknadno postavljanje </a:t>
            </a:r>
            <a:r>
              <a:rPr lang="hr-HR" dirty="0" err="1" smtClean="0">
                <a:latin typeface="Arial" pitchFamily="34" charset="0"/>
                <a:cs typeface="Arial" pitchFamily="34" charset="0"/>
              </a:rPr>
              <a:t>hidroizolacije</a:t>
            </a:r>
            <a:r>
              <a:rPr lang="hr-HR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defRPr/>
            </a:pPr>
            <a:r>
              <a:rPr lang="hr-HR" dirty="0" smtClean="0">
                <a:latin typeface="Arial" pitchFamily="34" charset="0"/>
                <a:cs typeface="Arial" pitchFamily="34" charset="0"/>
              </a:rPr>
              <a:t>5. </a:t>
            </a:r>
            <a:r>
              <a:rPr lang="hr-HR" dirty="0">
                <a:latin typeface="Arial" pitchFamily="34" charset="0"/>
                <a:cs typeface="Arial" pitchFamily="34" charset="0"/>
              </a:rPr>
              <a:t>T</a:t>
            </a:r>
            <a:r>
              <a:rPr lang="hr-HR" dirty="0" smtClean="0">
                <a:latin typeface="Arial" pitchFamily="34" charset="0"/>
                <a:cs typeface="Arial" pitchFamily="34" charset="0"/>
              </a:rPr>
              <a:t>ri nivoa brtvljenja:</a:t>
            </a:r>
          </a:p>
          <a:p>
            <a:pPr>
              <a:defRPr/>
            </a:pPr>
            <a:r>
              <a:rPr lang="hr-HR" dirty="0" smtClean="0">
                <a:latin typeface="Arial" pitchFamily="34" charset="0"/>
                <a:cs typeface="Arial" pitchFamily="34" charset="0"/>
              </a:rPr>
              <a:t>- Unutarnji – vodonepropustan i paronepropustan</a:t>
            </a:r>
          </a:p>
          <a:p>
            <a:pPr>
              <a:defRPr/>
            </a:pPr>
            <a:r>
              <a:rPr lang="hr-HR" dirty="0" smtClean="0">
                <a:latin typeface="Arial" pitchFamily="34" charset="0"/>
                <a:cs typeface="Arial" pitchFamily="34" charset="0"/>
              </a:rPr>
              <a:t>- Srednji – toplinska i zvučna izolacija</a:t>
            </a:r>
          </a:p>
          <a:p>
            <a:pPr>
              <a:defRPr/>
            </a:pPr>
            <a:r>
              <a:rPr lang="hr-HR" dirty="0" smtClean="0">
                <a:latin typeface="Arial" pitchFamily="34" charset="0"/>
                <a:cs typeface="Arial" pitchFamily="34" charset="0"/>
              </a:rPr>
              <a:t>- Vanjski – vodonepropustan ali paropropustan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r-Latn-CS" altLang="sr-Latn-RS" smtClean="0">
                <a:latin typeface="Arial Narrow" panose="020B0606020202030204" pitchFamily="34" charset="0"/>
              </a:rPr>
              <a:t>Zoran Veršić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59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76872"/>
            <a:ext cx="2816905" cy="3529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69879" y="2276873"/>
            <a:ext cx="5506087" cy="3529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1"/>
          <p:cNvSpPr txBox="1"/>
          <p:nvPr/>
        </p:nvSpPr>
        <p:spPr>
          <a:xfrm>
            <a:off x="3491880" y="5877272"/>
            <a:ext cx="27047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200" dirty="0" smtClean="0"/>
              <a:t>Izvor: A. </a:t>
            </a:r>
            <a:r>
              <a:rPr lang="hr-HR" sz="1200" dirty="0" err="1" smtClean="0"/>
              <a:t>Terer</a:t>
            </a:r>
            <a:r>
              <a:rPr lang="hr-HR" sz="1200" dirty="0" smtClean="0"/>
              <a:t>, Profine Croatia, d.o.o.</a:t>
            </a:r>
            <a:endParaRPr lang="hr-HR" sz="1200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683568" y="548680"/>
            <a:ext cx="6518275" cy="755650"/>
          </a:xfrm>
        </p:spPr>
        <p:txBody>
          <a:bodyPr/>
          <a:lstStyle/>
          <a:p>
            <a:pPr algn="l">
              <a:defRPr/>
            </a:pPr>
            <a:r>
              <a:rPr lang="hr-HR" altLang="de-DE" sz="2000" b="1" dirty="0" smtClean="0">
                <a:latin typeface="Arial" pitchFamily="34" charset="0"/>
                <a:cs typeface="Arial" pitchFamily="34" charset="0"/>
              </a:rPr>
              <a:t>Pravilna ugradnja / montaža</a:t>
            </a:r>
            <a:endParaRPr lang="de-DE" sz="2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avokutnik 18">
            <a:extLst>
              <a:ext uri="{FF2B5EF4-FFF2-40B4-BE49-F238E27FC236}">
                <a16:creationId xmlns:a16="http://schemas.microsoft.com/office/drawing/2014/main" xmlns="" id="{63CC33A6-452E-4005-BBFC-904E4217A7C3}"/>
              </a:ext>
            </a:extLst>
          </p:cNvPr>
          <p:cNvSpPr/>
          <p:nvPr/>
        </p:nvSpPr>
        <p:spPr>
          <a:xfrm>
            <a:off x="511728" y="1153553"/>
            <a:ext cx="8288323" cy="4507695"/>
          </a:xfrm>
          <a:prstGeom prst="rect">
            <a:avLst/>
          </a:prstGeom>
          <a:solidFill>
            <a:schemeClr val="accent6">
              <a:lumMod val="50000"/>
              <a:alpha val="20000"/>
            </a:schemeClr>
          </a:solidFill>
          <a:ln w="508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400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xmlns="" id="{20B812DC-F628-4F79-897E-9CBD310FD89A}"/>
              </a:ext>
            </a:extLst>
          </p:cNvPr>
          <p:cNvSpPr txBox="1"/>
          <p:nvPr/>
        </p:nvSpPr>
        <p:spPr>
          <a:xfrm>
            <a:off x="457199" y="5733256"/>
            <a:ext cx="8397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/>
              <a:t>Godišnja primarna energija ovisi o </a:t>
            </a:r>
            <a:r>
              <a:rPr lang="hr-HR" sz="1400" b="1" dirty="0"/>
              <a:t>isporučenim i izvezenim energijama i faktorima primarne energije</a:t>
            </a:r>
            <a:r>
              <a:rPr lang="hr-HR" sz="1400" dirty="0"/>
              <a:t> energenata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E6F24A5E-333E-4137-B2A1-9D535685B3D4}"/>
              </a:ext>
            </a:extLst>
          </p:cNvPr>
          <p:cNvSpPr txBox="1"/>
          <p:nvPr/>
        </p:nvSpPr>
        <p:spPr>
          <a:xfrm>
            <a:off x="1023458" y="1269888"/>
            <a:ext cx="1979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/>
              <a:t>Primarna god. energija za grijanje</a:t>
            </a:r>
          </a:p>
        </p:txBody>
      </p:sp>
      <p:sp>
        <p:nvSpPr>
          <p:cNvPr id="23" name="TekstniOkvir 22">
            <a:extLst>
              <a:ext uri="{FF2B5EF4-FFF2-40B4-BE49-F238E27FC236}">
                <a16:creationId xmlns:a16="http://schemas.microsoft.com/office/drawing/2014/main" xmlns="" id="{322F3FA7-5C8F-4E9B-A700-CD00D569B73B}"/>
              </a:ext>
            </a:extLst>
          </p:cNvPr>
          <p:cNvSpPr txBox="1"/>
          <p:nvPr/>
        </p:nvSpPr>
        <p:spPr>
          <a:xfrm>
            <a:off x="402670" y="222518"/>
            <a:ext cx="827993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/>
              <a:t>GODIŠNJA PRIMARNA ENERGIJA </a:t>
            </a:r>
            <a:r>
              <a:rPr lang="hr-HR" sz="1400" b="1" dirty="0" err="1" smtClean="0"/>
              <a:t>E</a:t>
            </a:r>
            <a:r>
              <a:rPr lang="hr-HR" sz="1400" b="1" baseline="-25000" dirty="0" err="1" smtClean="0"/>
              <a:t>prim</a:t>
            </a:r>
            <a:endParaRPr lang="hr-HR" sz="1400" b="1" baseline="-25000" dirty="0" smtClean="0"/>
          </a:p>
          <a:p>
            <a:endParaRPr lang="hr-HR" sz="800" dirty="0" smtClean="0"/>
          </a:p>
          <a:p>
            <a:r>
              <a:rPr lang="hr-HR" sz="1400" b="1" dirty="0" smtClean="0"/>
              <a:t>Primarna energija </a:t>
            </a:r>
            <a:r>
              <a:rPr lang="hr-HR" sz="1400" dirty="0" smtClean="0"/>
              <a:t>- </a:t>
            </a:r>
            <a:r>
              <a:rPr lang="hr-HR" sz="1400" dirty="0" err="1" smtClean="0"/>
              <a:t>energija</a:t>
            </a:r>
            <a:r>
              <a:rPr lang="hr-HR" sz="1400" dirty="0" smtClean="0"/>
              <a:t> iz obnovljivih i neobnovljivih izvora koja nije podvrgnuta niti jednom postupku pretvorbe</a:t>
            </a:r>
            <a:endParaRPr lang="hr-HR" sz="1400" b="1" baseline="-25000" dirty="0"/>
          </a:p>
        </p:txBody>
      </p:sp>
      <p:sp>
        <p:nvSpPr>
          <p:cNvPr id="24" name="TekstniOkvir 23">
            <a:extLst>
              <a:ext uri="{FF2B5EF4-FFF2-40B4-BE49-F238E27FC236}">
                <a16:creationId xmlns:a16="http://schemas.microsoft.com/office/drawing/2014/main" xmlns="" id="{94F0912D-4F91-4C80-BA48-74096E9173AE}"/>
              </a:ext>
            </a:extLst>
          </p:cNvPr>
          <p:cNvSpPr txBox="1"/>
          <p:nvPr/>
        </p:nvSpPr>
        <p:spPr>
          <a:xfrm>
            <a:off x="3087150" y="1397145"/>
            <a:ext cx="1979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/>
              <a:t>=</a:t>
            </a:r>
          </a:p>
        </p:txBody>
      </p:sp>
      <p:sp>
        <p:nvSpPr>
          <p:cNvPr id="25" name="TekstniOkvir 24">
            <a:extLst>
              <a:ext uri="{FF2B5EF4-FFF2-40B4-BE49-F238E27FC236}">
                <a16:creationId xmlns:a16="http://schemas.microsoft.com/office/drawing/2014/main" xmlns="" id="{181F0141-1380-414C-9629-FF3302F835C4}"/>
              </a:ext>
            </a:extLst>
          </p:cNvPr>
          <p:cNvSpPr txBox="1"/>
          <p:nvPr/>
        </p:nvSpPr>
        <p:spPr>
          <a:xfrm>
            <a:off x="3548544" y="1269888"/>
            <a:ext cx="1979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/>
              <a:t>Isporučena god. energija za grijanje</a:t>
            </a:r>
          </a:p>
        </p:txBody>
      </p:sp>
      <p:sp>
        <p:nvSpPr>
          <p:cNvPr id="26" name="TekstniOkvir 25">
            <a:extLst>
              <a:ext uri="{FF2B5EF4-FFF2-40B4-BE49-F238E27FC236}">
                <a16:creationId xmlns:a16="http://schemas.microsoft.com/office/drawing/2014/main" xmlns="" id="{524D8477-B4DD-4DA5-814D-0CD7B8B97CFB}"/>
              </a:ext>
            </a:extLst>
          </p:cNvPr>
          <p:cNvSpPr txBox="1"/>
          <p:nvPr/>
        </p:nvSpPr>
        <p:spPr>
          <a:xfrm>
            <a:off x="5561904" y="1397145"/>
            <a:ext cx="1979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/>
              <a:t>x</a:t>
            </a:r>
          </a:p>
        </p:txBody>
      </p:sp>
      <p:sp>
        <p:nvSpPr>
          <p:cNvPr id="27" name="TekstniOkvir 26">
            <a:extLst>
              <a:ext uri="{FF2B5EF4-FFF2-40B4-BE49-F238E27FC236}">
                <a16:creationId xmlns:a16="http://schemas.microsoft.com/office/drawing/2014/main" xmlns="" id="{8F46E92E-185E-486B-804E-EB14CE13D6E4}"/>
              </a:ext>
            </a:extLst>
          </p:cNvPr>
          <p:cNvSpPr txBox="1"/>
          <p:nvPr/>
        </p:nvSpPr>
        <p:spPr>
          <a:xfrm>
            <a:off x="5989740" y="1269888"/>
            <a:ext cx="2516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/>
              <a:t>Faktor primarne energije energenta za grijanje</a:t>
            </a:r>
          </a:p>
        </p:txBody>
      </p:sp>
      <p:sp>
        <p:nvSpPr>
          <p:cNvPr id="28" name="TekstniOkvir 27">
            <a:extLst>
              <a:ext uri="{FF2B5EF4-FFF2-40B4-BE49-F238E27FC236}">
                <a16:creationId xmlns:a16="http://schemas.microsoft.com/office/drawing/2014/main" xmlns="" id="{BB88BC7C-9192-4CC0-9009-D7F07C9F7E22}"/>
              </a:ext>
            </a:extLst>
          </p:cNvPr>
          <p:cNvSpPr txBox="1"/>
          <p:nvPr/>
        </p:nvSpPr>
        <p:spPr>
          <a:xfrm>
            <a:off x="1023458" y="1988840"/>
            <a:ext cx="22146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/>
              <a:t>Primarna god. energija za hlađenje</a:t>
            </a:r>
          </a:p>
        </p:txBody>
      </p:sp>
      <p:sp>
        <p:nvSpPr>
          <p:cNvPr id="29" name="TekstniOkvir 28">
            <a:extLst>
              <a:ext uri="{FF2B5EF4-FFF2-40B4-BE49-F238E27FC236}">
                <a16:creationId xmlns:a16="http://schemas.microsoft.com/office/drawing/2014/main" xmlns="" id="{F21369B9-1168-4F20-8BF5-77ADE9F8AC93}"/>
              </a:ext>
            </a:extLst>
          </p:cNvPr>
          <p:cNvSpPr txBox="1"/>
          <p:nvPr/>
        </p:nvSpPr>
        <p:spPr>
          <a:xfrm>
            <a:off x="3087150" y="2116097"/>
            <a:ext cx="1979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/>
              <a:t>=</a:t>
            </a:r>
          </a:p>
        </p:txBody>
      </p:sp>
      <p:sp>
        <p:nvSpPr>
          <p:cNvPr id="30" name="TekstniOkvir 29">
            <a:extLst>
              <a:ext uri="{FF2B5EF4-FFF2-40B4-BE49-F238E27FC236}">
                <a16:creationId xmlns:a16="http://schemas.microsoft.com/office/drawing/2014/main" xmlns="" id="{EC9327A0-24E7-43F2-BD8F-1926CCC4EB0D}"/>
              </a:ext>
            </a:extLst>
          </p:cNvPr>
          <p:cNvSpPr txBox="1"/>
          <p:nvPr/>
        </p:nvSpPr>
        <p:spPr>
          <a:xfrm>
            <a:off x="3548543" y="1988840"/>
            <a:ext cx="2063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/>
              <a:t>Isporučena god. energija za hlađenje</a:t>
            </a:r>
          </a:p>
        </p:txBody>
      </p:sp>
      <p:sp>
        <p:nvSpPr>
          <p:cNvPr id="31" name="TekstniOkvir 30">
            <a:extLst>
              <a:ext uri="{FF2B5EF4-FFF2-40B4-BE49-F238E27FC236}">
                <a16:creationId xmlns:a16="http://schemas.microsoft.com/office/drawing/2014/main" xmlns="" id="{0221E83A-B796-4E9E-9D17-FD176111E2F5}"/>
              </a:ext>
            </a:extLst>
          </p:cNvPr>
          <p:cNvSpPr txBox="1"/>
          <p:nvPr/>
        </p:nvSpPr>
        <p:spPr>
          <a:xfrm>
            <a:off x="5561904" y="2116097"/>
            <a:ext cx="1979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/>
              <a:t>x</a:t>
            </a:r>
          </a:p>
        </p:txBody>
      </p:sp>
      <p:sp>
        <p:nvSpPr>
          <p:cNvPr id="32" name="TekstniOkvir 31">
            <a:extLst>
              <a:ext uri="{FF2B5EF4-FFF2-40B4-BE49-F238E27FC236}">
                <a16:creationId xmlns:a16="http://schemas.microsoft.com/office/drawing/2014/main" xmlns="" id="{0497B1B9-4887-443D-A92C-10BCC477268E}"/>
              </a:ext>
            </a:extLst>
          </p:cNvPr>
          <p:cNvSpPr txBox="1"/>
          <p:nvPr/>
        </p:nvSpPr>
        <p:spPr>
          <a:xfrm>
            <a:off x="5989740" y="1988840"/>
            <a:ext cx="2516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/>
              <a:t>Faktor primarne energije energenta za hlađenje</a:t>
            </a:r>
          </a:p>
        </p:txBody>
      </p:sp>
      <p:sp>
        <p:nvSpPr>
          <p:cNvPr id="33" name="TekstniOkvir 32">
            <a:extLst>
              <a:ext uri="{FF2B5EF4-FFF2-40B4-BE49-F238E27FC236}">
                <a16:creationId xmlns:a16="http://schemas.microsoft.com/office/drawing/2014/main" xmlns="" id="{DA421207-6317-498B-B0E3-0BB8ED5688B1}"/>
              </a:ext>
            </a:extLst>
          </p:cNvPr>
          <p:cNvSpPr txBox="1"/>
          <p:nvPr/>
        </p:nvSpPr>
        <p:spPr>
          <a:xfrm>
            <a:off x="1023458" y="2708920"/>
            <a:ext cx="22146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/>
              <a:t>Primarna god. energija za PTV</a:t>
            </a:r>
          </a:p>
        </p:txBody>
      </p:sp>
      <p:sp>
        <p:nvSpPr>
          <p:cNvPr id="34" name="TekstniOkvir 33">
            <a:extLst>
              <a:ext uri="{FF2B5EF4-FFF2-40B4-BE49-F238E27FC236}">
                <a16:creationId xmlns:a16="http://schemas.microsoft.com/office/drawing/2014/main" xmlns="" id="{E6991592-F44F-456B-8627-4EC6E848EEDF}"/>
              </a:ext>
            </a:extLst>
          </p:cNvPr>
          <p:cNvSpPr txBox="1"/>
          <p:nvPr/>
        </p:nvSpPr>
        <p:spPr>
          <a:xfrm>
            <a:off x="3087150" y="2782909"/>
            <a:ext cx="1979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/>
              <a:t>=</a:t>
            </a:r>
          </a:p>
        </p:txBody>
      </p:sp>
      <p:sp>
        <p:nvSpPr>
          <p:cNvPr id="35" name="TekstniOkvir 34">
            <a:extLst>
              <a:ext uri="{FF2B5EF4-FFF2-40B4-BE49-F238E27FC236}">
                <a16:creationId xmlns:a16="http://schemas.microsoft.com/office/drawing/2014/main" xmlns="" id="{AB5B9C91-0C3E-4C80-BA55-8B62EAE066D4}"/>
              </a:ext>
            </a:extLst>
          </p:cNvPr>
          <p:cNvSpPr txBox="1"/>
          <p:nvPr/>
        </p:nvSpPr>
        <p:spPr>
          <a:xfrm>
            <a:off x="3548543" y="2708920"/>
            <a:ext cx="2063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/>
              <a:t>Isporučena god. energija za PTV</a:t>
            </a:r>
          </a:p>
        </p:txBody>
      </p:sp>
      <p:sp>
        <p:nvSpPr>
          <p:cNvPr id="36" name="TekstniOkvir 35">
            <a:extLst>
              <a:ext uri="{FF2B5EF4-FFF2-40B4-BE49-F238E27FC236}">
                <a16:creationId xmlns:a16="http://schemas.microsoft.com/office/drawing/2014/main" xmlns="" id="{956CAE42-0A19-4EC8-8B6A-C3CD92B82ABD}"/>
              </a:ext>
            </a:extLst>
          </p:cNvPr>
          <p:cNvSpPr txBox="1"/>
          <p:nvPr/>
        </p:nvSpPr>
        <p:spPr>
          <a:xfrm>
            <a:off x="5561904" y="2782909"/>
            <a:ext cx="1979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/>
              <a:t>x</a:t>
            </a:r>
          </a:p>
        </p:txBody>
      </p:sp>
      <p:sp>
        <p:nvSpPr>
          <p:cNvPr id="37" name="TekstniOkvir 36">
            <a:extLst>
              <a:ext uri="{FF2B5EF4-FFF2-40B4-BE49-F238E27FC236}">
                <a16:creationId xmlns:a16="http://schemas.microsoft.com/office/drawing/2014/main" xmlns="" id="{1C825E00-3FB1-4B3B-B818-EBB4E10673FF}"/>
              </a:ext>
            </a:extLst>
          </p:cNvPr>
          <p:cNvSpPr txBox="1"/>
          <p:nvPr/>
        </p:nvSpPr>
        <p:spPr>
          <a:xfrm>
            <a:off x="5989740" y="2708920"/>
            <a:ext cx="2516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/>
              <a:t>Faktor primarne energije energenta za PTV</a:t>
            </a:r>
          </a:p>
        </p:txBody>
      </p:sp>
      <p:sp>
        <p:nvSpPr>
          <p:cNvPr id="38" name="TekstniOkvir 37">
            <a:extLst>
              <a:ext uri="{FF2B5EF4-FFF2-40B4-BE49-F238E27FC236}">
                <a16:creationId xmlns:a16="http://schemas.microsoft.com/office/drawing/2014/main" xmlns="" id="{7E149855-C9AA-4122-8466-4708B22BFD13}"/>
              </a:ext>
            </a:extLst>
          </p:cNvPr>
          <p:cNvSpPr txBox="1"/>
          <p:nvPr/>
        </p:nvSpPr>
        <p:spPr>
          <a:xfrm>
            <a:off x="1023458" y="3429000"/>
            <a:ext cx="22146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/>
              <a:t>Primarna god. energija za rasvjetu</a:t>
            </a:r>
          </a:p>
        </p:txBody>
      </p:sp>
      <p:sp>
        <p:nvSpPr>
          <p:cNvPr id="39" name="TekstniOkvir 38">
            <a:extLst>
              <a:ext uri="{FF2B5EF4-FFF2-40B4-BE49-F238E27FC236}">
                <a16:creationId xmlns:a16="http://schemas.microsoft.com/office/drawing/2014/main" xmlns="" id="{F1516114-A160-43C1-A9B8-F0103A444BDE}"/>
              </a:ext>
            </a:extLst>
          </p:cNvPr>
          <p:cNvSpPr txBox="1"/>
          <p:nvPr/>
        </p:nvSpPr>
        <p:spPr>
          <a:xfrm>
            <a:off x="3087150" y="3556257"/>
            <a:ext cx="1979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/>
              <a:t>=</a:t>
            </a:r>
          </a:p>
        </p:txBody>
      </p:sp>
      <p:sp>
        <p:nvSpPr>
          <p:cNvPr id="40" name="TekstniOkvir 39">
            <a:extLst>
              <a:ext uri="{FF2B5EF4-FFF2-40B4-BE49-F238E27FC236}">
                <a16:creationId xmlns:a16="http://schemas.microsoft.com/office/drawing/2014/main" xmlns="" id="{CE4DC9E4-B866-49F6-87D2-481EAA4E6628}"/>
              </a:ext>
            </a:extLst>
          </p:cNvPr>
          <p:cNvSpPr txBox="1"/>
          <p:nvPr/>
        </p:nvSpPr>
        <p:spPr>
          <a:xfrm>
            <a:off x="3548543" y="3429000"/>
            <a:ext cx="2063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/>
              <a:t>Isporučena god. energija za rasvjetu</a:t>
            </a:r>
          </a:p>
        </p:txBody>
      </p:sp>
      <p:sp>
        <p:nvSpPr>
          <p:cNvPr id="41" name="TekstniOkvir 40">
            <a:extLst>
              <a:ext uri="{FF2B5EF4-FFF2-40B4-BE49-F238E27FC236}">
                <a16:creationId xmlns:a16="http://schemas.microsoft.com/office/drawing/2014/main" xmlns="" id="{38755EBC-4B3D-4EC5-B150-E2046430C67F}"/>
              </a:ext>
            </a:extLst>
          </p:cNvPr>
          <p:cNvSpPr txBox="1"/>
          <p:nvPr/>
        </p:nvSpPr>
        <p:spPr>
          <a:xfrm>
            <a:off x="5561904" y="3556257"/>
            <a:ext cx="1979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/>
              <a:t>x</a:t>
            </a:r>
          </a:p>
        </p:txBody>
      </p:sp>
      <p:sp>
        <p:nvSpPr>
          <p:cNvPr id="42" name="TekstniOkvir 41">
            <a:extLst>
              <a:ext uri="{FF2B5EF4-FFF2-40B4-BE49-F238E27FC236}">
                <a16:creationId xmlns:a16="http://schemas.microsoft.com/office/drawing/2014/main" xmlns="" id="{FEA7EE98-8367-4C01-A350-47FDCAE52993}"/>
              </a:ext>
            </a:extLst>
          </p:cNvPr>
          <p:cNvSpPr txBox="1"/>
          <p:nvPr/>
        </p:nvSpPr>
        <p:spPr>
          <a:xfrm>
            <a:off x="5989740" y="3429000"/>
            <a:ext cx="2516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/>
              <a:t>Faktor primarne energije energenta za rasvjetu</a:t>
            </a:r>
          </a:p>
        </p:txBody>
      </p:sp>
      <p:sp>
        <p:nvSpPr>
          <p:cNvPr id="43" name="TekstniOkvir 42">
            <a:extLst>
              <a:ext uri="{FF2B5EF4-FFF2-40B4-BE49-F238E27FC236}">
                <a16:creationId xmlns:a16="http://schemas.microsoft.com/office/drawing/2014/main" xmlns="" id="{D1B8D33B-1217-4927-98CB-8B8BD765AE17}"/>
              </a:ext>
            </a:extLst>
          </p:cNvPr>
          <p:cNvSpPr txBox="1"/>
          <p:nvPr/>
        </p:nvSpPr>
        <p:spPr>
          <a:xfrm>
            <a:off x="163586" y="1772816"/>
            <a:ext cx="36995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400" b="1" dirty="0"/>
              <a:t>+</a:t>
            </a:r>
          </a:p>
        </p:txBody>
      </p:sp>
      <p:sp>
        <p:nvSpPr>
          <p:cNvPr id="44" name="TekstniOkvir 43">
            <a:extLst>
              <a:ext uri="{FF2B5EF4-FFF2-40B4-BE49-F238E27FC236}">
                <a16:creationId xmlns:a16="http://schemas.microsoft.com/office/drawing/2014/main" xmlns="" id="{1388E68C-94DE-4272-AE7F-DBE20554B455}"/>
              </a:ext>
            </a:extLst>
          </p:cNvPr>
          <p:cNvSpPr txBox="1"/>
          <p:nvPr/>
        </p:nvSpPr>
        <p:spPr>
          <a:xfrm>
            <a:off x="163586" y="2492896"/>
            <a:ext cx="36995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400" b="1" dirty="0"/>
              <a:t>+</a:t>
            </a:r>
          </a:p>
        </p:txBody>
      </p:sp>
      <p:sp>
        <p:nvSpPr>
          <p:cNvPr id="45" name="TekstniOkvir 44">
            <a:extLst>
              <a:ext uri="{FF2B5EF4-FFF2-40B4-BE49-F238E27FC236}">
                <a16:creationId xmlns:a16="http://schemas.microsoft.com/office/drawing/2014/main" xmlns="" id="{59053E16-4AA4-4BEF-8764-2E1CD45D8A57}"/>
              </a:ext>
            </a:extLst>
          </p:cNvPr>
          <p:cNvSpPr txBox="1"/>
          <p:nvPr/>
        </p:nvSpPr>
        <p:spPr>
          <a:xfrm>
            <a:off x="163586" y="3140968"/>
            <a:ext cx="36995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400" b="1" dirty="0"/>
              <a:t>+</a:t>
            </a:r>
          </a:p>
        </p:txBody>
      </p:sp>
      <p:sp>
        <p:nvSpPr>
          <p:cNvPr id="46" name="TekstniOkvir 45">
            <a:extLst>
              <a:ext uri="{FF2B5EF4-FFF2-40B4-BE49-F238E27FC236}">
                <a16:creationId xmlns:a16="http://schemas.microsoft.com/office/drawing/2014/main" xmlns="" id="{A6BA13E6-E448-47B0-B31C-5C619C3824FD}"/>
              </a:ext>
            </a:extLst>
          </p:cNvPr>
          <p:cNvSpPr txBox="1"/>
          <p:nvPr/>
        </p:nvSpPr>
        <p:spPr>
          <a:xfrm>
            <a:off x="1023458" y="4293096"/>
            <a:ext cx="2324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/>
              <a:t>Primarna god. energija za ventilaciju</a:t>
            </a:r>
          </a:p>
        </p:txBody>
      </p:sp>
      <p:sp>
        <p:nvSpPr>
          <p:cNvPr id="47" name="TekstniOkvir 46">
            <a:extLst>
              <a:ext uri="{FF2B5EF4-FFF2-40B4-BE49-F238E27FC236}">
                <a16:creationId xmlns:a16="http://schemas.microsoft.com/office/drawing/2014/main" xmlns="" id="{CA5B6F8D-4062-4561-990F-FF754BE54AAA}"/>
              </a:ext>
            </a:extLst>
          </p:cNvPr>
          <p:cNvSpPr txBox="1"/>
          <p:nvPr/>
        </p:nvSpPr>
        <p:spPr>
          <a:xfrm>
            <a:off x="3087150" y="4420353"/>
            <a:ext cx="1979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/>
              <a:t>=</a:t>
            </a:r>
          </a:p>
        </p:txBody>
      </p:sp>
      <p:sp>
        <p:nvSpPr>
          <p:cNvPr id="51" name="TekstniOkvir 50">
            <a:extLst>
              <a:ext uri="{FF2B5EF4-FFF2-40B4-BE49-F238E27FC236}">
                <a16:creationId xmlns:a16="http://schemas.microsoft.com/office/drawing/2014/main" xmlns="" id="{A79F7D81-EF43-4DA5-9E5E-77A95A6D047F}"/>
              </a:ext>
            </a:extLst>
          </p:cNvPr>
          <p:cNvSpPr txBox="1"/>
          <p:nvPr/>
        </p:nvSpPr>
        <p:spPr>
          <a:xfrm>
            <a:off x="3548543" y="4293096"/>
            <a:ext cx="2063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/>
              <a:t>Isporučena god. energija za </a:t>
            </a:r>
            <a:r>
              <a:rPr lang="hr-HR" sz="1400" dirty="0" err="1"/>
              <a:t>vent</a:t>
            </a:r>
            <a:r>
              <a:rPr lang="hr-HR" sz="1400" dirty="0"/>
              <a:t>.</a:t>
            </a:r>
          </a:p>
        </p:txBody>
      </p:sp>
      <p:sp>
        <p:nvSpPr>
          <p:cNvPr id="52" name="TekstniOkvir 51">
            <a:extLst>
              <a:ext uri="{FF2B5EF4-FFF2-40B4-BE49-F238E27FC236}">
                <a16:creationId xmlns:a16="http://schemas.microsoft.com/office/drawing/2014/main" xmlns="" id="{4328C6E4-F9F7-4A48-BE56-22F06703D4EC}"/>
              </a:ext>
            </a:extLst>
          </p:cNvPr>
          <p:cNvSpPr txBox="1"/>
          <p:nvPr/>
        </p:nvSpPr>
        <p:spPr>
          <a:xfrm>
            <a:off x="5561904" y="4420353"/>
            <a:ext cx="1979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/>
              <a:t>x</a:t>
            </a:r>
          </a:p>
        </p:txBody>
      </p:sp>
      <p:sp>
        <p:nvSpPr>
          <p:cNvPr id="53" name="TekstniOkvir 52">
            <a:extLst>
              <a:ext uri="{FF2B5EF4-FFF2-40B4-BE49-F238E27FC236}">
                <a16:creationId xmlns:a16="http://schemas.microsoft.com/office/drawing/2014/main" xmlns="" id="{8F11B552-4290-4D4C-8228-1F68B8919F30}"/>
              </a:ext>
            </a:extLst>
          </p:cNvPr>
          <p:cNvSpPr txBox="1"/>
          <p:nvPr/>
        </p:nvSpPr>
        <p:spPr>
          <a:xfrm>
            <a:off x="5989740" y="4293096"/>
            <a:ext cx="2516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/>
              <a:t>Faktor primarne energije energenta za ventilaciju</a:t>
            </a:r>
          </a:p>
        </p:txBody>
      </p:sp>
      <p:sp>
        <p:nvSpPr>
          <p:cNvPr id="54" name="TekstniOkvir 53">
            <a:extLst>
              <a:ext uri="{FF2B5EF4-FFF2-40B4-BE49-F238E27FC236}">
                <a16:creationId xmlns:a16="http://schemas.microsoft.com/office/drawing/2014/main" xmlns="" id="{C7AC5BE8-712F-477A-85B2-A5B7637D7ED0}"/>
              </a:ext>
            </a:extLst>
          </p:cNvPr>
          <p:cNvSpPr txBox="1"/>
          <p:nvPr/>
        </p:nvSpPr>
        <p:spPr>
          <a:xfrm>
            <a:off x="163586" y="3933056"/>
            <a:ext cx="36995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400" b="1" dirty="0"/>
              <a:t>+</a:t>
            </a:r>
          </a:p>
        </p:txBody>
      </p:sp>
      <p:sp>
        <p:nvSpPr>
          <p:cNvPr id="55" name="TekstniOkvir 54">
            <a:extLst>
              <a:ext uri="{FF2B5EF4-FFF2-40B4-BE49-F238E27FC236}">
                <a16:creationId xmlns:a16="http://schemas.microsoft.com/office/drawing/2014/main" xmlns="" id="{B89B6428-EB38-4ECF-98EF-75B5040C5C3F}"/>
              </a:ext>
            </a:extLst>
          </p:cNvPr>
          <p:cNvSpPr txBox="1"/>
          <p:nvPr/>
        </p:nvSpPr>
        <p:spPr>
          <a:xfrm>
            <a:off x="1023458" y="5013176"/>
            <a:ext cx="2324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/>
              <a:t>Primarna izvezena god. energija</a:t>
            </a:r>
          </a:p>
        </p:txBody>
      </p:sp>
      <p:sp>
        <p:nvSpPr>
          <p:cNvPr id="56" name="TekstniOkvir 55">
            <a:extLst>
              <a:ext uri="{FF2B5EF4-FFF2-40B4-BE49-F238E27FC236}">
                <a16:creationId xmlns:a16="http://schemas.microsoft.com/office/drawing/2014/main" xmlns="" id="{874D3075-3786-4882-AE77-EDF94DB12120}"/>
              </a:ext>
            </a:extLst>
          </p:cNvPr>
          <p:cNvSpPr txBox="1"/>
          <p:nvPr/>
        </p:nvSpPr>
        <p:spPr>
          <a:xfrm>
            <a:off x="3087150" y="5140433"/>
            <a:ext cx="1979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/>
              <a:t>=</a:t>
            </a:r>
          </a:p>
        </p:txBody>
      </p:sp>
      <p:sp>
        <p:nvSpPr>
          <p:cNvPr id="57" name="TekstniOkvir 56">
            <a:extLst>
              <a:ext uri="{FF2B5EF4-FFF2-40B4-BE49-F238E27FC236}">
                <a16:creationId xmlns:a16="http://schemas.microsoft.com/office/drawing/2014/main" xmlns="" id="{CF77F56E-012D-45C2-9BF5-2B1057E4121B}"/>
              </a:ext>
            </a:extLst>
          </p:cNvPr>
          <p:cNvSpPr txBox="1"/>
          <p:nvPr/>
        </p:nvSpPr>
        <p:spPr>
          <a:xfrm>
            <a:off x="3548543" y="5013176"/>
            <a:ext cx="2063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/>
              <a:t>Izvezena god. energija u mrežu</a:t>
            </a:r>
          </a:p>
        </p:txBody>
      </p:sp>
      <p:sp>
        <p:nvSpPr>
          <p:cNvPr id="58" name="TekstniOkvir 57">
            <a:extLst>
              <a:ext uri="{FF2B5EF4-FFF2-40B4-BE49-F238E27FC236}">
                <a16:creationId xmlns:a16="http://schemas.microsoft.com/office/drawing/2014/main" xmlns="" id="{1B5D365D-AE64-42FA-B180-CEBA8FA32025}"/>
              </a:ext>
            </a:extLst>
          </p:cNvPr>
          <p:cNvSpPr txBox="1"/>
          <p:nvPr/>
        </p:nvSpPr>
        <p:spPr>
          <a:xfrm>
            <a:off x="5561904" y="5140433"/>
            <a:ext cx="1979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/>
              <a:t>x</a:t>
            </a:r>
          </a:p>
        </p:txBody>
      </p:sp>
      <p:sp>
        <p:nvSpPr>
          <p:cNvPr id="59" name="TekstniOkvir 58">
            <a:extLst>
              <a:ext uri="{FF2B5EF4-FFF2-40B4-BE49-F238E27FC236}">
                <a16:creationId xmlns:a16="http://schemas.microsoft.com/office/drawing/2014/main" xmlns="" id="{C28D50C2-04CF-4AD8-8F21-55EBD5D8EEAE}"/>
              </a:ext>
            </a:extLst>
          </p:cNvPr>
          <p:cNvSpPr txBox="1"/>
          <p:nvPr/>
        </p:nvSpPr>
        <p:spPr>
          <a:xfrm>
            <a:off x="5989740" y="5013176"/>
            <a:ext cx="2516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/>
              <a:t>Faktor primarne energije za električnu energiju </a:t>
            </a:r>
          </a:p>
        </p:txBody>
      </p:sp>
      <p:sp>
        <p:nvSpPr>
          <p:cNvPr id="60" name="TekstniOkvir 59">
            <a:extLst>
              <a:ext uri="{FF2B5EF4-FFF2-40B4-BE49-F238E27FC236}">
                <a16:creationId xmlns:a16="http://schemas.microsoft.com/office/drawing/2014/main" xmlns="" id="{929BC900-776E-4FAF-BECD-04E5F7169A87}"/>
              </a:ext>
            </a:extLst>
          </p:cNvPr>
          <p:cNvSpPr txBox="1"/>
          <p:nvPr/>
        </p:nvSpPr>
        <p:spPr>
          <a:xfrm>
            <a:off x="163586" y="4725144"/>
            <a:ext cx="36995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400" b="1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xmlns="" val="162533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r-Latn-CS" altLang="sr-Latn-RS" smtClean="0">
                <a:latin typeface="Arial Narrow" panose="020B0606020202030204" pitchFamily="34" charset="0"/>
              </a:rPr>
              <a:t>Zoran Veršić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60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9" name="Picture 2" descr="knjiga 3_st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966788"/>
            <a:ext cx="5327650" cy="516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539750" y="5743575"/>
            <a:ext cx="5108575" cy="277813"/>
          </a:xfrm>
          <a:prstGeom prst="rect">
            <a:avLst/>
          </a:prstGeom>
          <a:solidFill>
            <a:schemeClr val="bg1"/>
          </a:solidFill>
          <a:ln w="571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1042988">
              <a:spcBef>
                <a:spcPct val="50000"/>
              </a:spcBef>
            </a:pPr>
            <a:r>
              <a:rPr lang="hr-HR" sz="1200"/>
              <a:t>Dimenzije elemenata za mehaničko učvršćenje prozora</a:t>
            </a:r>
            <a:endParaRPr lang="en-US" sz="1200"/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468313" y="404813"/>
            <a:ext cx="41481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1042988">
              <a:spcBef>
                <a:spcPct val="50000"/>
              </a:spcBef>
            </a:pPr>
            <a:r>
              <a:rPr lang="hr-HR" sz="2000" b="1"/>
              <a:t>Mehaničko učvršćenje prozora</a:t>
            </a:r>
            <a:endParaRPr lang="en-US" sz="2000" b="1"/>
          </a:p>
        </p:txBody>
      </p:sp>
      <p:pic>
        <p:nvPicPr>
          <p:cNvPr id="12" name="Picture 8" descr="1980-teckentrup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888" y="2938463"/>
            <a:ext cx="2597150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9" descr="montaza_prozora_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888" y="993775"/>
            <a:ext cx="2578100" cy="172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r-Latn-CS" altLang="sr-Latn-RS" smtClean="0">
                <a:latin typeface="Arial Narrow" panose="020B0606020202030204" pitchFamily="34" charset="0"/>
              </a:rPr>
              <a:t>Zoran Veršić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61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10" name="Picture 2" descr="knjiga 3_st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052513"/>
            <a:ext cx="5543550" cy="499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468313" y="404813"/>
            <a:ext cx="41481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1042988">
              <a:spcBef>
                <a:spcPct val="50000"/>
              </a:spcBef>
            </a:pPr>
            <a:r>
              <a:rPr lang="hr-HR" sz="2000" b="1"/>
              <a:t>Mehaničko učvršćenje prozora</a:t>
            </a:r>
            <a:endParaRPr lang="en-US" sz="2000" b="1"/>
          </a:p>
        </p:txBody>
      </p:sp>
      <p:pic>
        <p:nvPicPr>
          <p:cNvPr id="12" name="Picture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325" y="1103313"/>
            <a:ext cx="2549525" cy="182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325" y="3789363"/>
            <a:ext cx="2606675" cy="225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r-Latn-CS" altLang="sr-Latn-RS" smtClean="0">
                <a:latin typeface="Arial Narrow" panose="020B0606020202030204" pitchFamily="34" charset="0"/>
              </a:rPr>
              <a:t>Zoran Veršić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62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68313" y="404813"/>
            <a:ext cx="41481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1042988">
              <a:spcBef>
                <a:spcPct val="50000"/>
              </a:spcBef>
            </a:pPr>
            <a:r>
              <a:rPr lang="hr-HR" sz="2000" b="1" dirty="0"/>
              <a:t>Položaj prozora u pregradi</a:t>
            </a:r>
            <a:endParaRPr lang="en-US" sz="2000" b="1" dirty="0"/>
          </a:p>
        </p:txBody>
      </p:sp>
      <p:pic>
        <p:nvPicPr>
          <p:cNvPr id="9" name="Picture 2" descr="knjiga 3_st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733550"/>
            <a:ext cx="4319587" cy="378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468313" y="5549900"/>
            <a:ext cx="2735262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47" tIns="40074" rIns="80147" bIns="40074">
            <a:spAutoFit/>
          </a:bodyPr>
          <a:lstStyle/>
          <a:p>
            <a:pPr defTabSz="1042988">
              <a:spcBef>
                <a:spcPct val="50000"/>
              </a:spcBef>
            </a:pPr>
            <a:r>
              <a:rPr lang="hr-HR" sz="1000"/>
              <a:t>Izvor: Gealan - praktični priručnik, 2006.</a:t>
            </a:r>
            <a:endParaRPr lang="en-US" sz="1000"/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468313" y="5838825"/>
            <a:ext cx="446405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47" tIns="40074" rIns="80147" bIns="40074">
            <a:spAutoFit/>
          </a:bodyPr>
          <a:lstStyle/>
          <a:p>
            <a:pPr defTabSz="1042988">
              <a:spcBef>
                <a:spcPct val="50000"/>
              </a:spcBef>
            </a:pPr>
            <a:r>
              <a:rPr lang="hr-HR" sz="1600"/>
              <a:t>Izoterme kod različitih ravnina ugradnji prozora</a:t>
            </a:r>
            <a:endParaRPr lang="en-US" sz="1600"/>
          </a:p>
        </p:txBody>
      </p:sp>
      <p:pic>
        <p:nvPicPr>
          <p:cNvPr id="16" name="Picture 9" descr="Prozor_prilog_D_1A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9950" y="1733550"/>
            <a:ext cx="2582863" cy="378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468313" y="908050"/>
            <a:ext cx="8135937" cy="72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47" tIns="40074" rIns="80147" bIns="40074">
            <a:spAutoFit/>
          </a:bodyPr>
          <a:lstStyle/>
          <a:p>
            <a:pPr defTabSz="1042988">
              <a:spcBef>
                <a:spcPct val="50000"/>
              </a:spcBef>
            </a:pPr>
            <a:r>
              <a:rPr lang="hr-HR"/>
              <a:t>Rješenja za minimaliziranje toplinskih mostova</a:t>
            </a:r>
          </a:p>
          <a:p>
            <a:pPr defTabSz="1042988">
              <a:spcBef>
                <a:spcPct val="50000"/>
              </a:spcBef>
            </a:pPr>
            <a:r>
              <a:rPr lang="hr-HR" sz="1600"/>
              <a:t>(Tehnički propis o racionalnoj uporabi energije i toplinskoj zaštiti (NN 97/14) – Prilog D)</a:t>
            </a:r>
            <a:endParaRPr lang="en-US"/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5867400" y="5570538"/>
            <a:ext cx="2881313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47" tIns="40074" rIns="80147" bIns="40074">
            <a:spAutoFit/>
          </a:bodyPr>
          <a:lstStyle/>
          <a:p>
            <a:pPr defTabSz="1042988">
              <a:spcBef>
                <a:spcPct val="50000"/>
              </a:spcBef>
            </a:pPr>
            <a:r>
              <a:rPr lang="hr-HR" sz="1000"/>
              <a:t>Izvor: Tehnički propis …. NN 97/14 – Prilog D)</a:t>
            </a:r>
            <a:endParaRPr lang="en-US"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r-Latn-CS" altLang="sr-Latn-RS" smtClean="0">
                <a:latin typeface="Arial Narrow" panose="020B0606020202030204" pitchFamily="34" charset="0"/>
              </a:rPr>
              <a:t>Zoran Veršić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63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4" name="Picture 2" descr="prozor-a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980728"/>
            <a:ext cx="8437562" cy="495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95536" y="476672"/>
            <a:ext cx="48577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1042988">
              <a:spcBef>
                <a:spcPct val="50000"/>
              </a:spcBef>
            </a:pPr>
            <a:r>
              <a:rPr lang="hr-HR" b="1"/>
              <a:t>Spoj prozora (doprozornika) i zida </a:t>
            </a:r>
            <a:endParaRPr lang="en-US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r-Latn-CS" altLang="sr-Latn-RS" smtClean="0">
                <a:latin typeface="Arial Narrow" panose="020B0606020202030204" pitchFamily="34" charset="0"/>
              </a:rPr>
              <a:t>Zoran Veršić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64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" y="1772816"/>
            <a:ext cx="4348232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11560" y="5292497"/>
            <a:ext cx="784887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042988"/>
            <a:r>
              <a:rPr lang="hr-HR" sz="1600" dirty="0"/>
              <a:t>Prozor ili vrata ugrađeni samo „na“ pjenu ne osiguravaju vodo i zrako nepropusnost pa je nekontrolirano prozračivanje neizbježno.</a:t>
            </a:r>
            <a:r>
              <a:rPr lang="en-US" sz="1600" dirty="0"/>
              <a:t> </a:t>
            </a:r>
          </a:p>
        </p:txBody>
      </p:sp>
      <p:sp>
        <p:nvSpPr>
          <p:cNvPr id="7" name="Textfeld 1"/>
          <p:cNvSpPr txBox="1"/>
          <p:nvPr/>
        </p:nvSpPr>
        <p:spPr>
          <a:xfrm>
            <a:off x="611560" y="4869160"/>
            <a:ext cx="10502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000" dirty="0" smtClean="0"/>
              <a:t>Izvor: </a:t>
            </a:r>
            <a:r>
              <a:rPr lang="hr-HR" sz="1000" dirty="0" err="1" smtClean="0"/>
              <a:t>Wurth.de</a:t>
            </a:r>
            <a:endParaRPr lang="hr-HR" sz="1000" dirty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67544" y="476672"/>
            <a:ext cx="8350250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1042988">
              <a:spcBef>
                <a:spcPct val="50000"/>
              </a:spcBef>
            </a:pPr>
            <a:r>
              <a:rPr lang="hr-HR" sz="2000" b="1" dirty="0"/>
              <a:t>PUR - ekspandirajuća pjena </a:t>
            </a:r>
          </a:p>
          <a:p>
            <a:pPr defTabSz="1042988">
              <a:spcBef>
                <a:spcPct val="50000"/>
              </a:spcBef>
            </a:pPr>
            <a:r>
              <a:rPr lang="hr-HR" dirty="0"/>
              <a:t>- dodatno učvršćenje prozora i uloga toplinske izolacije spoja</a:t>
            </a:r>
            <a:endParaRPr lang="en-US" dirty="0"/>
          </a:p>
        </p:txBody>
      </p:sp>
      <p:pic>
        <p:nvPicPr>
          <p:cNvPr id="10" name="Picture 10" descr="Montage-banner-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1805563"/>
            <a:ext cx="3384376" cy="2992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r-Latn-CS" altLang="sr-Latn-RS" smtClean="0">
                <a:latin typeface="Arial Narrow" panose="020B0606020202030204" pitchFamily="34" charset="0"/>
              </a:rPr>
              <a:t>Zoran Veršić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65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9" name="Picture 8" descr="einbau-ohne-innere-abdichtung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9538" y="3059113"/>
            <a:ext cx="3392487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26"/>
          <p:cNvGrpSpPr>
            <a:grpSpLocks/>
          </p:cNvGrpSpPr>
          <p:nvPr/>
        </p:nvGrpSpPr>
        <p:grpSpPr bwMode="auto">
          <a:xfrm>
            <a:off x="5219700" y="1052513"/>
            <a:ext cx="3240088" cy="1584325"/>
            <a:chOff x="6156176" y="764704"/>
            <a:chExt cx="2952328" cy="1440160"/>
          </a:xfrm>
        </p:grpSpPr>
        <p:sp>
          <p:nvSpPr>
            <p:cNvPr id="11" name="Rectangle 10"/>
            <p:cNvSpPr/>
            <p:nvPr/>
          </p:nvSpPr>
          <p:spPr>
            <a:xfrm>
              <a:off x="6156176" y="764704"/>
              <a:ext cx="1511604" cy="122370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r-HR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740105" y="1125466"/>
              <a:ext cx="432506" cy="43147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r-HR"/>
            </a:p>
          </p:txBody>
        </p:sp>
        <p:cxnSp>
          <p:nvCxnSpPr>
            <p:cNvPr id="13" name="Straight Connector 12"/>
            <p:cNvCxnSpPr>
              <a:stCxn id="12" idx="3"/>
            </p:cNvCxnSpPr>
            <p:nvPr/>
          </p:nvCxnSpPr>
          <p:spPr>
            <a:xfrm>
              <a:off x="8172611" y="1340479"/>
              <a:ext cx="935893" cy="0"/>
            </a:xfrm>
            <a:prstGeom prst="line">
              <a:avLst/>
            </a:prstGeom>
            <a:ln w="571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7667780" y="1196174"/>
              <a:ext cx="72326" cy="28860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r-HR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V="1">
              <a:off x="7703942" y="1484784"/>
              <a:ext cx="0" cy="720080"/>
            </a:xfrm>
            <a:prstGeom prst="straightConnector1">
              <a:avLst/>
            </a:prstGeom>
            <a:ln w="28575"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468313" y="476250"/>
            <a:ext cx="8350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1042988">
              <a:spcBef>
                <a:spcPct val="50000"/>
              </a:spcBef>
            </a:pPr>
            <a:r>
              <a:rPr lang="hr-HR" sz="2000" b="1" dirty="0"/>
              <a:t>Difuzija vodene pare kroz spoj</a:t>
            </a:r>
            <a:endParaRPr lang="en-US" sz="2000" dirty="0"/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395288" y="1125538"/>
            <a:ext cx="4608512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1042988"/>
            <a:r>
              <a:rPr lang="hr-HR"/>
              <a:t>U roku od 24 h, kroz otvor - fugu od svega 1 mm, duljine 1m, koja nije paronepropusno izolirana s unutarnje strane, u građevni element – zid ulazi i najčešće kondenzira otprilike 360 g vode! </a:t>
            </a:r>
          </a:p>
          <a:p>
            <a:pPr defTabSz="1042988"/>
            <a:endParaRPr lang="hr-HR"/>
          </a:p>
          <a:p>
            <a:pPr defTabSz="1042988"/>
            <a:r>
              <a:rPr lang="hr-HR"/>
              <a:t>To često dovodi do pojave plijesni, gljivica, truleži i vlaženja zida, ispod novo ugrađenog prozora! </a:t>
            </a:r>
          </a:p>
          <a:p>
            <a:pPr defTabSz="1042988"/>
            <a:endParaRPr lang="hr-HR"/>
          </a:p>
          <a:p>
            <a:pPr defTabSz="1042988"/>
            <a:r>
              <a:rPr lang="hr-HR"/>
              <a:t>Za to se često okrivljuje propusnost brtvila ili navodno krivo postavljena okapnica i sl.</a:t>
            </a:r>
            <a:r>
              <a:rPr lang="en-US"/>
              <a:t> </a:t>
            </a:r>
          </a:p>
        </p:txBody>
      </p:sp>
      <p:sp>
        <p:nvSpPr>
          <p:cNvPr id="18" name="TextBox 29"/>
          <p:cNvSpPr txBox="1">
            <a:spLocks noChangeArrowheads="1"/>
          </p:cNvSpPr>
          <p:nvPr/>
        </p:nvSpPr>
        <p:spPr bwMode="auto">
          <a:xfrm>
            <a:off x="6443663" y="5075238"/>
            <a:ext cx="720725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1400" b="1"/>
              <a:t>zrak</a:t>
            </a:r>
          </a:p>
        </p:txBody>
      </p:sp>
      <p:sp>
        <p:nvSpPr>
          <p:cNvPr id="19" name="TextBox 30"/>
          <p:cNvSpPr txBox="1">
            <a:spLocks noChangeArrowheads="1"/>
          </p:cNvSpPr>
          <p:nvPr/>
        </p:nvSpPr>
        <p:spPr bwMode="auto">
          <a:xfrm>
            <a:off x="7164388" y="5362575"/>
            <a:ext cx="1223962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1400" b="1"/>
              <a:t>kondenzat</a:t>
            </a:r>
          </a:p>
        </p:txBody>
      </p:sp>
      <p:pic>
        <p:nvPicPr>
          <p:cNvPr id="20" name="Picture 14" descr="RAL-montaza.bmp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6013" y="4665663"/>
            <a:ext cx="3240087" cy="133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1" name="Straight Arrow Connector 20"/>
          <p:cNvCxnSpPr/>
          <p:nvPr/>
        </p:nvCxnSpPr>
        <p:spPr>
          <a:xfrm flipV="1">
            <a:off x="900113" y="5589588"/>
            <a:ext cx="865187" cy="57626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r-Latn-CS" altLang="sr-Latn-RS" smtClean="0">
                <a:latin typeface="Arial Narrow" panose="020B0606020202030204" pitchFamily="34" charset="0"/>
              </a:rPr>
              <a:t>Zoran Veršić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66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3" y="1628775"/>
            <a:ext cx="3267075" cy="251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468313" y="549275"/>
            <a:ext cx="8350250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1042988">
              <a:spcBef>
                <a:spcPct val="50000"/>
              </a:spcBef>
            </a:pPr>
            <a:r>
              <a:rPr lang="hr-HR" sz="2000" b="1"/>
              <a:t>Paronepropusna folija</a:t>
            </a:r>
          </a:p>
          <a:p>
            <a:pPr defTabSz="1042988">
              <a:spcBef>
                <a:spcPct val="50000"/>
              </a:spcBef>
            </a:pPr>
            <a:r>
              <a:rPr lang="hr-HR"/>
              <a:t>- Postava na unutarnjoj strani spoja – sprečavanje ulaska vodene pare u spoj</a:t>
            </a:r>
            <a:endParaRPr lang="en-US"/>
          </a:p>
        </p:txBody>
      </p:sp>
      <p:pic>
        <p:nvPicPr>
          <p:cNvPr id="11" name="Picture 8" descr="mehrlagiges-wasserdichtes-klebeband-fenster-turen-106571-571149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368800"/>
            <a:ext cx="2232025" cy="165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638" y="1628775"/>
            <a:ext cx="4752975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4211638" y="3644900"/>
            <a:ext cx="1079500" cy="338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1042988">
              <a:spcBef>
                <a:spcPct val="50000"/>
              </a:spcBef>
            </a:pPr>
            <a:r>
              <a:rPr lang="hr-HR" sz="1600" b="1"/>
              <a:t>unutra</a:t>
            </a:r>
            <a:endParaRPr lang="en-US" sz="1600" b="1"/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7164388" y="1628775"/>
            <a:ext cx="1079500" cy="338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1042988">
              <a:spcBef>
                <a:spcPct val="50000"/>
              </a:spcBef>
            </a:pPr>
            <a:r>
              <a:rPr lang="hr-HR" sz="1600" b="1"/>
              <a:t>vani</a:t>
            </a:r>
            <a:endParaRPr lang="en-US" sz="1600" b="1"/>
          </a:p>
        </p:txBody>
      </p:sp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4716463" y="2349500"/>
            <a:ext cx="6477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1200"/>
              <a:t>zid</a:t>
            </a:r>
          </a:p>
        </p:txBody>
      </p:sp>
      <p:sp>
        <p:nvSpPr>
          <p:cNvPr id="16" name="TextBox 13"/>
          <p:cNvSpPr txBox="1">
            <a:spLocks noChangeArrowheads="1"/>
          </p:cNvSpPr>
          <p:nvPr/>
        </p:nvSpPr>
        <p:spPr bwMode="auto">
          <a:xfrm>
            <a:off x="7812088" y="2503488"/>
            <a:ext cx="1008062" cy="2778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1200"/>
              <a:t>difuzija</a:t>
            </a:r>
          </a:p>
        </p:txBody>
      </p:sp>
      <p:sp>
        <p:nvSpPr>
          <p:cNvPr id="17" name="TextBox 14"/>
          <p:cNvSpPr txBox="1">
            <a:spLocks noChangeArrowheads="1"/>
          </p:cNvSpPr>
          <p:nvPr/>
        </p:nvSpPr>
        <p:spPr bwMode="auto">
          <a:xfrm>
            <a:off x="7667625" y="2863850"/>
            <a:ext cx="1225550" cy="2778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1200"/>
              <a:t>doprozornik</a:t>
            </a:r>
          </a:p>
        </p:txBody>
      </p:sp>
      <p:sp>
        <p:nvSpPr>
          <p:cNvPr id="18" name="TextBox 15"/>
          <p:cNvSpPr txBox="1">
            <a:spLocks noChangeArrowheads="1"/>
          </p:cNvSpPr>
          <p:nvPr/>
        </p:nvSpPr>
        <p:spPr bwMode="auto">
          <a:xfrm>
            <a:off x="5795963" y="1844675"/>
            <a:ext cx="1223962" cy="461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1200"/>
              <a:t>toplinska izolacija</a:t>
            </a:r>
          </a:p>
        </p:txBody>
      </p:sp>
      <p:sp>
        <p:nvSpPr>
          <p:cNvPr id="19" name="TextBox 16"/>
          <p:cNvSpPr txBox="1">
            <a:spLocks noChangeArrowheads="1"/>
          </p:cNvSpPr>
          <p:nvPr/>
        </p:nvSpPr>
        <p:spPr bwMode="auto">
          <a:xfrm>
            <a:off x="3276600" y="5683250"/>
            <a:ext cx="33115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1600"/>
              <a:t>- traka s alu folijom</a:t>
            </a:r>
          </a:p>
        </p:txBody>
      </p:sp>
      <p:pic>
        <p:nvPicPr>
          <p:cNvPr id="20" name="Picture 14" descr="bigstock-Two-men-in-working-clothes-pla-55015691-300x200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3663" y="4356100"/>
            <a:ext cx="2498725" cy="166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r-Latn-CS" altLang="sr-Latn-RS" smtClean="0">
                <a:latin typeface="Arial Narrow" panose="020B0606020202030204" pitchFamily="34" charset="0"/>
              </a:rPr>
              <a:t>Zoran Veršić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67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68313" y="549275"/>
            <a:ext cx="8350250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1042988">
              <a:spcBef>
                <a:spcPct val="50000"/>
              </a:spcBef>
            </a:pPr>
            <a:r>
              <a:rPr lang="hr-HR" sz="2000" b="1"/>
              <a:t>Vodonepropusna – paropropusna folija</a:t>
            </a:r>
          </a:p>
          <a:p>
            <a:pPr defTabSz="1042988">
              <a:spcBef>
                <a:spcPct val="50000"/>
              </a:spcBef>
            </a:pPr>
            <a:r>
              <a:rPr lang="hr-HR"/>
              <a:t>- Postava na vanjskoj strani spoja – sprečavanje ulaska vode u spoj, a ujedno omogućava propuštanje vodene pare iz spoja prema van</a:t>
            </a:r>
            <a:endParaRPr lang="en-US"/>
          </a:p>
        </p:txBody>
      </p:sp>
      <p:pic>
        <p:nvPicPr>
          <p:cNvPr id="5" name="Picture 9" descr="Fenster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888" y="3613150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2173288"/>
            <a:ext cx="2503487" cy="326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2800" y="2233613"/>
            <a:ext cx="2503488" cy="321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539750" y="5516563"/>
            <a:ext cx="133508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r-HR" sz="1000"/>
              <a:t>Izvor: www.wurth.de</a:t>
            </a:r>
            <a:endParaRPr lang="de-DE"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r-Latn-CS" altLang="sr-Latn-RS" smtClean="0">
                <a:latin typeface="Arial Narrow" panose="020B0606020202030204" pitchFamily="34" charset="0"/>
              </a:rPr>
              <a:t>Zoran Veršić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68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124744"/>
            <a:ext cx="3858467" cy="2184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00038" y="542925"/>
            <a:ext cx="85204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042988"/>
            <a:r>
              <a:rPr lang="hr-HR" b="1" dirty="0"/>
              <a:t>Prozračna, elastična i na vremenske uvjete postojana traka za brtvljenje</a:t>
            </a:r>
            <a:r>
              <a:rPr lang="en-US" dirty="0"/>
              <a:t> 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501008"/>
            <a:ext cx="3891156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572000" y="5229200"/>
            <a:ext cx="417646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042988"/>
            <a:r>
              <a:rPr lang="hr-HR" sz="1600" b="1" dirty="0"/>
              <a:t>EPDM - ljepilo za traku za brtvljenje</a:t>
            </a:r>
            <a:r>
              <a:rPr lang="en-US" sz="1600" dirty="0"/>
              <a:t> 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4788024" y="1988840"/>
            <a:ext cx="4138613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1042988"/>
            <a:r>
              <a:rPr lang="hr-HR" sz="1600" dirty="0"/>
              <a:t>Za trajna i sigurna brtvljenja fuga u vanjskom području, </a:t>
            </a:r>
            <a:r>
              <a:rPr lang="hr-HR" sz="1600" dirty="0" err="1"/>
              <a:t>npr</a:t>
            </a:r>
            <a:r>
              <a:rPr lang="hr-HR" sz="1600" dirty="0"/>
              <a:t>. kod fuga prozora, </a:t>
            </a:r>
            <a:r>
              <a:rPr lang="hr-HR" sz="1600" dirty="0" err="1"/>
              <a:t>prozora</a:t>
            </a:r>
            <a:r>
              <a:rPr lang="hr-HR" sz="1600" dirty="0"/>
              <a:t> koji sežu do razine poda i balkonskih vrata, pragova vanjskih vrata, zimskih vrtova i u području fasade.</a:t>
            </a:r>
            <a:r>
              <a:rPr lang="en-US" sz="1600" dirty="0"/>
              <a:t> </a:t>
            </a:r>
          </a:p>
        </p:txBody>
      </p:sp>
      <p:sp>
        <p:nvSpPr>
          <p:cNvPr id="9" name="Textfeld 1"/>
          <p:cNvSpPr txBox="1"/>
          <p:nvPr/>
        </p:nvSpPr>
        <p:spPr>
          <a:xfrm>
            <a:off x="539552" y="5589240"/>
            <a:ext cx="8739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000" dirty="0" smtClean="0"/>
              <a:t>Izvor: </a:t>
            </a:r>
            <a:r>
              <a:rPr lang="hr-HR" sz="1000" dirty="0" err="1" smtClean="0"/>
              <a:t>Wurth</a:t>
            </a:r>
            <a:endParaRPr lang="hr-HR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r-Latn-CS" altLang="sr-Latn-RS" smtClean="0">
                <a:latin typeface="Arial Narrow" panose="020B0606020202030204" pitchFamily="34" charset="0"/>
              </a:rPr>
              <a:t>Zoran Veršić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69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1844675"/>
            <a:ext cx="4154487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95288" y="476250"/>
            <a:ext cx="835342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1042988"/>
            <a:r>
              <a:rPr lang="hr-HR" sz="2000" b="1"/>
              <a:t>Visokovrijedna impregnirana, prethodno stlačena brtvena traka </a:t>
            </a:r>
          </a:p>
          <a:p>
            <a:pPr defTabSz="1042988"/>
            <a:endParaRPr lang="hr-HR"/>
          </a:p>
          <a:p>
            <a:pPr defTabSz="1042988"/>
            <a:r>
              <a:rPr lang="hr-HR"/>
              <a:t>- s ispitanom nepropusnošću na udar kiše do 300 pascala</a:t>
            </a:r>
            <a:r>
              <a:rPr lang="en-US"/>
              <a:t> 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68313" y="1773238"/>
            <a:ext cx="3671887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1042988"/>
            <a:r>
              <a:rPr lang="hr-HR"/>
              <a:t>Prethodno stlačena, jednostrano samoljepljiva traka za brtvljenje fuge. </a:t>
            </a:r>
          </a:p>
          <a:p>
            <a:pPr defTabSz="1042988"/>
            <a:endParaRPr lang="hr-HR"/>
          </a:p>
          <a:p>
            <a:pPr defTabSz="1042988"/>
            <a:r>
              <a:rPr lang="hr-HR"/>
              <a:t>Nakon oslobađanja stlačenosti, brtvena traka razvija povratnu silu koja čvrsto prianja na stranice fuge i izravnava njezine neravnine.</a:t>
            </a:r>
            <a:endParaRPr lang="en-US"/>
          </a:p>
        </p:txBody>
      </p:sp>
      <p:pic>
        <p:nvPicPr>
          <p:cNvPr id="7" name="Picture 7" descr="W-rth-Dichtungsband-VKP-Plus-bis-600pa-Grau-Kompriband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6013" y="4437063"/>
            <a:ext cx="2101850" cy="153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4356100" y="5445125"/>
            <a:ext cx="133508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r-HR" sz="1000"/>
              <a:t>Izvor: www.wurth.de</a:t>
            </a:r>
            <a:endParaRPr lang="de-DE"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kstniOkvir 22">
            <a:extLst>
              <a:ext uri="{FF2B5EF4-FFF2-40B4-BE49-F238E27FC236}">
                <a16:creationId xmlns:a16="http://schemas.microsoft.com/office/drawing/2014/main" xmlns="" id="{322F3FA7-5C8F-4E9B-A700-CD00D569B73B}"/>
              </a:ext>
            </a:extLst>
          </p:cNvPr>
          <p:cNvSpPr txBox="1"/>
          <p:nvPr/>
        </p:nvSpPr>
        <p:spPr>
          <a:xfrm>
            <a:off x="402670" y="222518"/>
            <a:ext cx="82799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/>
              <a:t>FAKTORI PRIMARNE ENERGIJE</a:t>
            </a:r>
            <a:endParaRPr lang="hr-HR" sz="1600" b="1" baseline="-25000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67D8372E-C1EA-4EFC-88C2-313B693F81F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3292" y="659474"/>
            <a:ext cx="7453124" cy="4541213"/>
          </a:xfrm>
          <a:prstGeom prst="rect">
            <a:avLst/>
          </a:prstGeom>
        </p:spPr>
      </p:pic>
      <p:sp>
        <p:nvSpPr>
          <p:cNvPr id="3" name="Pravokutnik 2">
            <a:extLst>
              <a:ext uri="{FF2B5EF4-FFF2-40B4-BE49-F238E27FC236}">
                <a16:creationId xmlns:a16="http://schemas.microsoft.com/office/drawing/2014/main" xmlns="" id="{53AE6903-2D7C-4AB1-8EE4-E4E0FAA462E0}"/>
              </a:ext>
            </a:extLst>
          </p:cNvPr>
          <p:cNvSpPr/>
          <p:nvPr/>
        </p:nvSpPr>
        <p:spPr>
          <a:xfrm>
            <a:off x="539552" y="5354826"/>
            <a:ext cx="8064896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400"/>
              </a:lnSpc>
            </a:pPr>
            <a:r>
              <a:rPr lang="hr-HR" sz="1400" dirty="0"/>
              <a:t>Navedeni faktori primarne energije i faktori emisija CO2 se koriste isključivo za izračun primarne energije i godišnje emisije CO2 za potrebe izračuna energetskog svojstva zgrade sukladno važećem tehničkom propisu, kao i u svrhu izrade energetskog certifikata i Izvješća o provedenom energetskom pregledu zgrade. Ovi faktori primjenjuju se od 30. rujna 2017. godine.</a:t>
            </a:r>
          </a:p>
        </p:txBody>
      </p:sp>
    </p:spTree>
    <p:extLst>
      <p:ext uri="{BB962C8B-B14F-4D97-AF65-F5344CB8AC3E}">
        <p14:creationId xmlns:p14="http://schemas.microsoft.com/office/powerpoint/2010/main" xmlns="" val="413632670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r-Latn-CS" altLang="sr-Latn-RS" smtClean="0">
                <a:latin typeface="Arial Narrow" panose="020B0606020202030204" pitchFamily="34" charset="0"/>
              </a:rPr>
              <a:t>Zoran Veršić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70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7400" y="1250950"/>
            <a:ext cx="3568700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338" y="1250950"/>
            <a:ext cx="3571875" cy="443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54038" y="493713"/>
            <a:ext cx="7061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1042988">
              <a:spcBef>
                <a:spcPct val="50000"/>
              </a:spcBef>
            </a:pPr>
            <a:r>
              <a:rPr lang="hr-HR" sz="2000" b="1"/>
              <a:t>Montaža brtvene trake</a:t>
            </a:r>
            <a:endParaRPr lang="en-US" sz="2000" b="1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755650" y="5732463"/>
            <a:ext cx="133508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r-HR" sz="1000"/>
              <a:t>Izvor: www.wurth.de</a:t>
            </a:r>
            <a:endParaRPr lang="de-DE"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r-Latn-CS" altLang="sr-Latn-RS" smtClean="0">
                <a:latin typeface="Arial Narrow" panose="020B0606020202030204" pitchFamily="34" charset="0"/>
              </a:rPr>
              <a:t>Zoran Veršić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71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4" name="Picture 2" descr="0505201003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8338" y="908720"/>
            <a:ext cx="3745185" cy="4994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0505201003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922797"/>
            <a:ext cx="3745186" cy="499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757363" y="1666875"/>
            <a:ext cx="1590501" cy="2626221"/>
          </a:xfrm>
          <a:prstGeom prst="rect">
            <a:avLst/>
          </a:prstGeom>
          <a:noFill/>
          <a:ln w="28575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5436096" y="2780928"/>
            <a:ext cx="1106487" cy="102235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r-HR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73088" y="357188"/>
            <a:ext cx="532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1042988">
              <a:spcBef>
                <a:spcPct val="50000"/>
              </a:spcBef>
            </a:pPr>
            <a:r>
              <a:rPr lang="hr-HR" sz="1800" dirty="0"/>
              <a:t>Nepravilnosti pri izvedbi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r-Latn-CS" altLang="sr-Latn-RS" smtClean="0">
                <a:latin typeface="Arial Narrow" panose="020B0606020202030204" pitchFamily="34" charset="0"/>
              </a:rPr>
              <a:t>Zoran Veršić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72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631825" y="439738"/>
            <a:ext cx="33242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sz="2000" b="1"/>
              <a:t>Klupčica</a:t>
            </a:r>
          </a:p>
        </p:txBody>
      </p:sp>
      <p:pic>
        <p:nvPicPr>
          <p:cNvPr id="9" name="Picture 4" descr="prozor-a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2313" y="3500438"/>
            <a:ext cx="3640137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525463" y="1169988"/>
            <a:ext cx="5322887" cy="1477962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1042988">
              <a:spcBef>
                <a:spcPct val="50000"/>
              </a:spcBef>
            </a:pPr>
            <a:r>
              <a:rPr lang="hr-HR"/>
              <a:t>Parapet na gornjoj strani završava prozorskom klupčicom (vanjskom i unutarnjom).</a:t>
            </a:r>
          </a:p>
          <a:p>
            <a:pPr defTabSz="1042988">
              <a:spcBef>
                <a:spcPct val="50000"/>
              </a:spcBef>
            </a:pPr>
            <a:r>
              <a:rPr lang="hr-HR"/>
              <a:t>Vanjska: lim, kamen, ....</a:t>
            </a:r>
          </a:p>
          <a:p>
            <a:pPr defTabSz="1042988">
              <a:spcBef>
                <a:spcPct val="50000"/>
              </a:spcBef>
            </a:pPr>
            <a:r>
              <a:rPr lang="hr-HR"/>
              <a:t>Unutarnja: drvo, keramika, kamen, ....</a:t>
            </a:r>
          </a:p>
        </p:txBody>
      </p:sp>
      <p:pic>
        <p:nvPicPr>
          <p:cNvPr id="11" name="Picture 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688" y="690563"/>
            <a:ext cx="1655762" cy="257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" descr="aussenfensterbaenke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2338" y="3500438"/>
            <a:ext cx="3144837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539750" y="2916238"/>
            <a:ext cx="54721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/>
              <a:t>Toplinska izolacija ispod klupčice !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2843213" y="4581525"/>
            <a:ext cx="649287" cy="1079500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r-Latn-CS" altLang="sr-Latn-RS" smtClean="0">
                <a:latin typeface="Arial Narrow" panose="020B0606020202030204" pitchFamily="34" charset="0"/>
              </a:rPr>
              <a:t>Zoran Veršić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73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4" name="Picture 4" descr="unbenannt-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9258" y="1700808"/>
            <a:ext cx="3653382" cy="3607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68313" y="333375"/>
            <a:ext cx="79533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1042988">
              <a:spcBef>
                <a:spcPct val="50000"/>
              </a:spcBef>
            </a:pPr>
            <a:r>
              <a:rPr lang="hr-HR" sz="2000" b="1" dirty="0" smtClean="0"/>
              <a:t>Vanjska klupčica </a:t>
            </a:r>
            <a:r>
              <a:rPr lang="hr-HR" sz="2000" b="1" dirty="0"/>
              <a:t>– izvedba priključka sa zidom</a:t>
            </a:r>
            <a:endParaRPr lang="en-US" sz="2000" b="1" dirty="0"/>
          </a:p>
        </p:txBody>
      </p:sp>
      <p:sp>
        <p:nvSpPr>
          <p:cNvPr id="6" name="Rectangle 5"/>
          <p:cNvSpPr/>
          <p:nvPr/>
        </p:nvSpPr>
        <p:spPr>
          <a:xfrm>
            <a:off x="467544" y="1340768"/>
            <a:ext cx="4572000" cy="24468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defRPr/>
            </a:pPr>
            <a:endParaRPr lang="de-DE" altLang="de-DE" b="1" dirty="0" smtClean="0"/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hr-HR" dirty="0" smtClean="0"/>
              <a:t>Pravilna ugradnja vanjskih klupčica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hr-HR" altLang="de-DE" kern="0" dirty="0" smtClean="0"/>
              <a:t>Odrediti vrstu bočnih završetaka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hr-HR" altLang="de-DE" kern="0" dirty="0" smtClean="0"/>
              <a:t>Klupčicu ugraditi sa padom od </a:t>
            </a:r>
            <a:r>
              <a:rPr lang="de-DE" altLang="de-DE" dirty="0" smtClean="0"/>
              <a:t> 5°</a:t>
            </a:r>
            <a:r>
              <a:rPr lang="hr-HR" altLang="de-DE" dirty="0" smtClean="0"/>
              <a:t>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hr-HR" altLang="de-DE" dirty="0" smtClean="0"/>
              <a:t>Klupčica treba biti 4 cm izvan fasade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hr-HR" altLang="de-DE" dirty="0" smtClean="0"/>
              <a:t>Ne zaboraviti dilataciju klupčice</a:t>
            </a:r>
            <a:r>
              <a:rPr lang="de-DE" altLang="de-DE" dirty="0" smtClean="0"/>
              <a:t> </a:t>
            </a:r>
            <a:endParaRPr lang="de-DE" altLang="de-DE" kern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r-Latn-CS" altLang="sr-Latn-RS" smtClean="0">
                <a:latin typeface="Arial Narrow" panose="020B0606020202030204" pitchFamily="34" charset="0"/>
              </a:rPr>
              <a:t>Zoran Veršić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74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48375" y="1412875"/>
            <a:ext cx="268605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1419225"/>
            <a:ext cx="5353050" cy="268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50825" y="5159375"/>
            <a:ext cx="87487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1042988"/>
            <a:r>
              <a:rPr lang="hr-HR"/>
              <a:t>Ugradnja na način prikazan na slikama infracrvene (IC) termografije jasno pokazuje vrlo niske temperature na spoju prozora i zida - potencijalno mjesto za kondenzaciju.</a:t>
            </a:r>
            <a:r>
              <a:rPr lang="en-US"/>
              <a:t> 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68313" y="620713"/>
            <a:ext cx="79533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1042988">
              <a:spcBef>
                <a:spcPct val="50000"/>
              </a:spcBef>
            </a:pPr>
            <a:r>
              <a:rPr lang="hr-HR" sz="2000" b="1" dirty="0" smtClean="0"/>
              <a:t>Vanjska klupčica</a:t>
            </a:r>
            <a:endParaRPr lang="en-US" sz="2000" b="1" dirty="0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6011863" y="4360863"/>
            <a:ext cx="280828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1042988">
              <a:spcBef>
                <a:spcPct val="50000"/>
              </a:spcBef>
            </a:pPr>
            <a:r>
              <a:rPr lang="hr-HR" sz="1600"/>
              <a:t>Snimak IC kamerom iznutra (zima)</a:t>
            </a:r>
            <a:endParaRPr lang="en-US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r-Latn-CS" altLang="sr-Latn-RS" smtClean="0">
                <a:latin typeface="Arial Narrow" panose="020B0606020202030204" pitchFamily="34" charset="0"/>
              </a:rPr>
              <a:t>Zoran Veršić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75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6" name="Picture 5" descr="fenstereinbaupfusch1_26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4788" y="1700213"/>
            <a:ext cx="2736850" cy="213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fenster-montageschaum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00588" y="1716088"/>
            <a:ext cx="2811462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54038" y="493713"/>
            <a:ext cx="8050212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1042988">
              <a:spcBef>
                <a:spcPct val="50000"/>
              </a:spcBef>
            </a:pPr>
            <a:r>
              <a:rPr lang="hr-HR" sz="2000" b="1" dirty="0"/>
              <a:t>Greške pri izvedbi</a:t>
            </a:r>
          </a:p>
          <a:p>
            <a:pPr defTabSz="1042988">
              <a:spcBef>
                <a:spcPct val="50000"/>
              </a:spcBef>
            </a:pPr>
            <a:r>
              <a:rPr lang="hr-HR" dirty="0"/>
              <a:t>- Nakon vađenja drvenih klinova ostaje neispunjena spojnica – toplinski most, prolaz zraka, zvuka, ….</a:t>
            </a:r>
            <a:endParaRPr lang="en-US" dirty="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11188" y="3933825"/>
            <a:ext cx="77771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/>
              <a:t>Problem za postizanje zrakotjesnosti omotača zgrade.</a:t>
            </a:r>
          </a:p>
        </p:txBody>
      </p:sp>
      <p:pic>
        <p:nvPicPr>
          <p:cNvPr id="10" name="Picture 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463" y="4365625"/>
            <a:ext cx="2447925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92450" y="4365625"/>
            <a:ext cx="1119188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1258888" y="5732463"/>
            <a:ext cx="17287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1400"/>
              <a:t>“Blower Door” Test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r-Latn-CS" altLang="sr-Latn-RS" smtClean="0">
                <a:latin typeface="Arial Narrow" panose="020B0606020202030204" pitchFamily="34" charset="0"/>
              </a:rPr>
              <a:t>Zoran Veršić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76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4" name="Picture 2" descr="knjiga 3_st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188640"/>
            <a:ext cx="4896544" cy="5963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r-Latn-CS" altLang="sr-Latn-RS" smtClean="0">
                <a:latin typeface="Arial Narrow" panose="020B0606020202030204" pitchFamily="34" charset="0"/>
              </a:rPr>
              <a:t>Zoran Veršić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77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4" name="Text Placeholder 24"/>
          <p:cNvSpPr txBox="1">
            <a:spLocks/>
          </p:cNvSpPr>
          <p:nvPr/>
        </p:nvSpPr>
        <p:spPr bwMode="auto">
          <a:xfrm>
            <a:off x="611560" y="764704"/>
            <a:ext cx="7772400" cy="3702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41338" indent="-180975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2pPr>
            <a:lvl3pPr marL="893763" indent="-173038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3pPr>
            <a:lvl4pPr marL="1255713" indent="-182563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4pPr>
            <a:lvl5pPr marL="16637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5pPr>
            <a:lvl6pPr marL="21209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6pPr>
            <a:lvl7pPr marL="25781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7pPr>
            <a:lvl8pPr marL="30353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8pPr>
            <a:lvl9pPr marL="34925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hr-HR" altLang="de-DE" sz="2000" b="1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Kvaliteta ugrađenog prozora</a:t>
            </a:r>
          </a:p>
          <a:p>
            <a:pPr>
              <a:defRPr/>
            </a:pPr>
            <a:endParaRPr lang="hr-HR" altLang="de-DE" sz="2000" b="1" kern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hr-HR" altLang="de-DE" sz="2000" b="1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r-HR" altLang="de-DE" b="1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Ugradnja:</a:t>
            </a:r>
          </a:p>
          <a:p>
            <a:pPr marL="285750" indent="-285750">
              <a:buFontTx/>
              <a:buChar char="-"/>
              <a:defRPr/>
            </a:pPr>
            <a:r>
              <a:rPr lang="hr-HR" altLang="de-DE" b="1" kern="0" dirty="0" smtClean="0">
                <a:solidFill>
                  <a:schemeClr val="tx1"/>
                </a:solidFill>
                <a:latin typeface="Arial" pitchFamily="34" charset="0"/>
                <a:cs typeface="Times New Roman" panose="02020603050405020304" pitchFamily="18" charset="0"/>
              </a:rPr>
              <a:t>ugradnja po pravilima struke</a:t>
            </a:r>
          </a:p>
          <a:p>
            <a:pPr marL="285750" indent="-285750">
              <a:buFontTx/>
              <a:buChar char="-"/>
              <a:defRPr/>
            </a:pPr>
            <a:r>
              <a:rPr lang="hr-HR" altLang="de-DE" b="1" kern="0" dirty="0" smtClean="0">
                <a:solidFill>
                  <a:schemeClr val="tx1"/>
                </a:solidFill>
                <a:latin typeface="Arial" pitchFamily="34" charset="0"/>
                <a:cs typeface="Times New Roman" panose="02020603050405020304" pitchFamily="18" charset="0"/>
              </a:rPr>
              <a:t>educirani izvođači</a:t>
            </a:r>
          </a:p>
          <a:p>
            <a:pPr marL="285750" indent="-285750">
              <a:buFontTx/>
              <a:buChar char="-"/>
              <a:defRPr/>
            </a:pPr>
            <a:r>
              <a:rPr lang="hr-HR" altLang="de-DE" b="1" kern="0" dirty="0" smtClean="0">
                <a:solidFill>
                  <a:schemeClr val="tx1"/>
                </a:solidFill>
                <a:latin typeface="Arial" pitchFamily="34" charset="0"/>
                <a:cs typeface="Times New Roman" panose="02020603050405020304" pitchFamily="18" charset="0"/>
              </a:rPr>
              <a:t>nadzor izvedbe</a:t>
            </a:r>
            <a:endParaRPr lang="de-DE" altLang="de-DE" b="1" kern="0" dirty="0">
              <a:solidFill>
                <a:schemeClr val="tx1"/>
              </a:solidFill>
              <a:latin typeface="Arial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Diagramm 16"/>
          <p:cNvGraphicFramePr/>
          <p:nvPr>
            <p:extLst>
              <p:ext uri="{D42A27DB-BD31-4B8C-83A1-F6EECF244321}">
                <p14:modId xmlns="" xmlns:p14="http://schemas.microsoft.com/office/powerpoint/2010/main" val="3571386825"/>
              </p:ext>
            </p:extLst>
          </p:nvPr>
        </p:nvGraphicFramePr>
        <p:xfrm>
          <a:off x="539552" y="4365104"/>
          <a:ext cx="8339666" cy="10329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 descr="Fenster-Montage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676346" y="2276872"/>
            <a:ext cx="3980540" cy="11209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r-Latn-CS" altLang="sr-Latn-RS" smtClean="0">
                <a:latin typeface="Arial Narrow" panose="020B0606020202030204" pitchFamily="34" charset="0"/>
              </a:rPr>
              <a:t>Zoran Veršić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78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4" name="Text Placeholder 24"/>
          <p:cNvSpPr txBox="1">
            <a:spLocks/>
          </p:cNvSpPr>
          <p:nvPr/>
        </p:nvSpPr>
        <p:spPr bwMode="auto">
          <a:xfrm>
            <a:off x="611560" y="764704"/>
            <a:ext cx="7416824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41338" indent="-180975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2pPr>
            <a:lvl3pPr marL="893763" indent="-173038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3pPr>
            <a:lvl4pPr marL="1255713" indent="-182563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4pPr>
            <a:lvl5pPr marL="16637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5pPr>
            <a:lvl6pPr marL="21209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6pPr>
            <a:lvl7pPr marL="25781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7pPr>
            <a:lvl8pPr marL="30353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8pPr>
            <a:lvl9pPr marL="34925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hr-HR" altLang="de-DE" sz="2000" b="1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Kvaliteta ugrađenog prozora</a:t>
            </a:r>
          </a:p>
          <a:p>
            <a:pPr>
              <a:defRPr/>
            </a:pPr>
            <a:r>
              <a:rPr lang="hr-HR" altLang="de-DE" sz="2000" b="1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Plan u</a:t>
            </a:r>
            <a:r>
              <a:rPr lang="hr-HR" altLang="de-DE" b="1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gradnje/montaže prozora:</a:t>
            </a:r>
          </a:p>
          <a:p>
            <a:pPr>
              <a:defRPr/>
            </a:pPr>
            <a:endParaRPr lang="hr-HR" altLang="de-DE" b="1" kern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269875" indent="176213">
              <a:buFont typeface="Arial" pitchFamily="34" charset="0"/>
              <a:buChar char="•"/>
              <a:defRPr/>
            </a:pP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Pričvršćivanje okvira</a:t>
            </a:r>
          </a:p>
          <a:p>
            <a:pPr marL="269875" indent="176213">
              <a:buFont typeface="Arial" pitchFamily="34" charset="0"/>
              <a:buChar char="•"/>
              <a:defRPr/>
            </a:pP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Položaj prozora i broj točaka pričvršćivanja</a:t>
            </a:r>
          </a:p>
          <a:p>
            <a:pPr marL="269875" indent="176213">
              <a:buFont typeface="Arial" pitchFamily="34" charset="0"/>
              <a:buChar char="•"/>
              <a:defRPr/>
            </a:pP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Razlika u temperaturi, unutarnja / vanjska</a:t>
            </a:r>
          </a:p>
          <a:p>
            <a:pPr marL="269875" indent="176213">
              <a:buFont typeface="Arial" pitchFamily="34" charset="0"/>
              <a:buChar char="•"/>
              <a:defRPr/>
            </a:pP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Koeficijent istezanja materijala koji se ugrađuje</a:t>
            </a:r>
          </a:p>
          <a:p>
            <a:pPr marL="269875" indent="176213">
              <a:buFont typeface="Arial" pitchFamily="34" charset="0"/>
              <a:buChar char="•"/>
              <a:defRPr/>
            </a:pP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Otpornost (elastičnost) </a:t>
            </a:r>
            <a:r>
              <a:rPr lang="hr-H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pričvrsnih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 elemenata</a:t>
            </a:r>
          </a:p>
          <a:p>
            <a:pPr marL="269875" indent="176213">
              <a:buFont typeface="Arial" pitchFamily="34" charset="0"/>
              <a:buChar char="•"/>
              <a:defRPr/>
            </a:pPr>
            <a:endParaRPr lang="hr-H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Nepoštivanje ovih uvjeta može uzrokovati štetu na elementu kao: pucanje okvira u kutu, deformaciju elementa ili neučinkovitost sredstva za pričvršćivanje.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r-Latn-CS" altLang="sr-Latn-RS" smtClean="0">
                <a:latin typeface="Arial Narrow" panose="020B0606020202030204" pitchFamily="34" charset="0"/>
              </a:rPr>
              <a:t>Zoran Veršić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79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5" name="Text Placeholder 23"/>
          <p:cNvSpPr txBox="1">
            <a:spLocks/>
          </p:cNvSpPr>
          <p:nvPr/>
        </p:nvSpPr>
        <p:spPr bwMode="auto">
          <a:xfrm>
            <a:off x="394741" y="1268760"/>
            <a:ext cx="6913563" cy="162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85750" indent="-285750" eaLnBrk="0" hangingPunct="0">
              <a:lnSpc>
                <a:spcPts val="2400"/>
              </a:lnSpc>
              <a:spcAft>
                <a:spcPts val="1200"/>
              </a:spcAft>
              <a:buClr>
                <a:srgbClr val="000000"/>
              </a:buClr>
              <a:buFont typeface="Bliss Bold" pitchFamily="2" charset="0"/>
              <a:defRPr>
                <a:solidFill>
                  <a:srgbClr val="000000"/>
                </a:solidFill>
                <a:latin typeface="Bliss Regular" pitchFamily="2" charset="0"/>
              </a:defRPr>
            </a:lvl1pPr>
            <a:lvl2pPr marL="541338" indent="-180975" eaLnBrk="0" hangingPunct="0">
              <a:lnSpc>
                <a:spcPts val="2400"/>
              </a:lnSpc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Bliss Regular" pitchFamily="2" charset="0"/>
              </a:defRPr>
            </a:lvl2pPr>
            <a:lvl3pPr marL="893763" indent="-173038" eaLnBrk="0" hangingPunct="0">
              <a:lnSpc>
                <a:spcPts val="2400"/>
              </a:lnSpc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Bliss Regular" pitchFamily="2" charset="0"/>
              </a:defRPr>
            </a:lvl3pPr>
            <a:lvl4pPr marL="1255713" indent="-182563" eaLnBrk="0" hangingPunct="0">
              <a:lnSpc>
                <a:spcPts val="2400"/>
              </a:lnSpc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Bliss Regular" pitchFamily="2" charset="0"/>
              </a:defRPr>
            </a:lvl4pPr>
            <a:lvl5pPr marL="1663700" indent="-228600" eaLnBrk="0" hangingPunct="0">
              <a:lnSpc>
                <a:spcPts val="2400"/>
              </a:lnSpc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Bliss Regular" pitchFamily="2" charset="0"/>
              </a:defRPr>
            </a:lvl5pPr>
            <a:lvl6pPr marL="21209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Bliss Regular" pitchFamily="2" charset="0"/>
              </a:defRPr>
            </a:lvl6pPr>
            <a:lvl7pPr marL="25781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Bliss Regular" pitchFamily="2" charset="0"/>
              </a:defRPr>
            </a:lvl7pPr>
            <a:lvl8pPr marL="30353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Bliss Regular" pitchFamily="2" charset="0"/>
              </a:defRPr>
            </a:lvl8pPr>
            <a:lvl9pPr marL="34925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Bliss Regular" pitchFamily="2" charset="0"/>
              </a:defRPr>
            </a:lvl9pPr>
          </a:lstStyle>
          <a:p>
            <a:pPr fontAlgn="base">
              <a:spcBef>
                <a:spcPct val="0"/>
              </a:spcBef>
              <a:buFont typeface="Wingdings" pitchFamily="2" charset="2"/>
              <a:buChar char="§"/>
            </a:pPr>
            <a:r>
              <a:rPr lang="hr-HR" altLang="sr-Latn-RS" dirty="0" smtClean="0">
                <a:latin typeface="Arial" charset="0"/>
                <a:cs typeface="Arial" charset="0"/>
              </a:rPr>
              <a:t>Sve </a:t>
            </a:r>
            <a:r>
              <a:rPr lang="hr-HR" altLang="sr-Latn-RS" dirty="0">
                <a:latin typeface="Arial" charset="0"/>
                <a:cs typeface="Arial" charset="0"/>
              </a:rPr>
              <a:t>veći zahtjevi za balkonska vrata sa </a:t>
            </a:r>
            <a:r>
              <a:rPr lang="hr-HR" altLang="sr-Latn-RS" dirty="0" smtClean="0">
                <a:latin typeface="Arial" charset="0"/>
                <a:cs typeface="Arial" charset="0"/>
              </a:rPr>
              <a:t>ALU </a:t>
            </a:r>
            <a:r>
              <a:rPr lang="hr-HR" altLang="sr-Latn-RS" dirty="0">
                <a:latin typeface="Arial" charset="0"/>
                <a:cs typeface="Arial" charset="0"/>
              </a:rPr>
              <a:t>pragom</a:t>
            </a:r>
          </a:p>
          <a:p>
            <a:pPr fontAlgn="base">
              <a:spcBef>
                <a:spcPct val="0"/>
              </a:spcBef>
              <a:buFont typeface="Wingdings" pitchFamily="2" charset="2"/>
              <a:buChar char="§"/>
            </a:pPr>
            <a:r>
              <a:rPr lang="hr-HR" altLang="sr-Latn-RS" dirty="0">
                <a:latin typeface="Arial" charset="0"/>
                <a:cs typeface="Arial" charset="0"/>
              </a:rPr>
              <a:t>Pravilan odabir podnih </a:t>
            </a:r>
            <a:r>
              <a:rPr lang="hr-HR" altLang="sr-Latn-RS" dirty="0" smtClean="0">
                <a:latin typeface="Arial" charset="0"/>
                <a:cs typeface="Arial" charset="0"/>
              </a:rPr>
              <a:t>profila</a:t>
            </a:r>
          </a:p>
          <a:p>
            <a:pPr fontAlgn="base">
              <a:spcBef>
                <a:spcPct val="0"/>
              </a:spcBef>
              <a:buFont typeface="Wingdings" pitchFamily="2" charset="2"/>
              <a:buChar char="§"/>
            </a:pPr>
            <a:r>
              <a:rPr lang="hr-HR" altLang="sr-Latn-RS" dirty="0">
                <a:latin typeface="Arial" charset="0"/>
                <a:cs typeface="Arial" charset="0"/>
              </a:rPr>
              <a:t>V</a:t>
            </a:r>
            <a:r>
              <a:rPr lang="hr-HR" altLang="sr-Latn-RS" dirty="0" smtClean="0">
                <a:latin typeface="Arial" charset="0"/>
                <a:cs typeface="Arial" charset="0"/>
              </a:rPr>
              <a:t>isine i do 50 cm od AB ploče do GP</a:t>
            </a:r>
            <a:endParaRPr lang="hr-HR" altLang="sr-Latn-RS" dirty="0">
              <a:latin typeface="Arial" charset="0"/>
              <a:cs typeface="Arial" charset="0"/>
            </a:endParaRPr>
          </a:p>
        </p:txBody>
      </p:sp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4" t="2" b="354"/>
          <a:stretch>
            <a:fillRect/>
          </a:stretch>
        </p:blipFill>
        <p:spPr bwMode="auto">
          <a:xfrm>
            <a:off x="6995344" y="1844824"/>
            <a:ext cx="1857375" cy="3952875"/>
          </a:xfrm>
          <a:prstGeom prst="rect">
            <a:avLst/>
          </a:prstGeom>
          <a:noFill/>
          <a:ln w="12700" algn="ctr">
            <a:solidFill>
              <a:srgbClr val="48155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573016"/>
            <a:ext cx="2519669" cy="225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89626" y="1844824"/>
            <a:ext cx="1210468" cy="395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Placeholder 23"/>
          <p:cNvSpPr txBox="1">
            <a:spLocks/>
          </p:cNvSpPr>
          <p:nvPr/>
        </p:nvSpPr>
        <p:spPr bwMode="auto">
          <a:xfrm>
            <a:off x="395536" y="2852936"/>
            <a:ext cx="4697205" cy="523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85750" indent="-285750" eaLnBrk="0" hangingPunct="0">
              <a:lnSpc>
                <a:spcPts val="2400"/>
              </a:lnSpc>
              <a:spcAft>
                <a:spcPts val="1200"/>
              </a:spcAft>
              <a:buClr>
                <a:srgbClr val="000000"/>
              </a:buClr>
              <a:buFont typeface="Bliss Bold" pitchFamily="2" charset="0"/>
              <a:defRPr>
                <a:solidFill>
                  <a:srgbClr val="000000"/>
                </a:solidFill>
                <a:latin typeface="Bliss Regular" pitchFamily="2" charset="0"/>
              </a:defRPr>
            </a:lvl1pPr>
            <a:lvl2pPr marL="541338" indent="-180975" eaLnBrk="0" hangingPunct="0">
              <a:lnSpc>
                <a:spcPts val="2400"/>
              </a:lnSpc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Bliss Regular" pitchFamily="2" charset="0"/>
              </a:defRPr>
            </a:lvl2pPr>
            <a:lvl3pPr marL="893763" indent="-173038" eaLnBrk="0" hangingPunct="0">
              <a:lnSpc>
                <a:spcPts val="2400"/>
              </a:lnSpc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Bliss Regular" pitchFamily="2" charset="0"/>
              </a:defRPr>
            </a:lvl3pPr>
            <a:lvl4pPr marL="1255713" indent="-182563" eaLnBrk="0" hangingPunct="0">
              <a:lnSpc>
                <a:spcPts val="2400"/>
              </a:lnSpc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Bliss Regular" pitchFamily="2" charset="0"/>
              </a:defRPr>
            </a:lvl4pPr>
            <a:lvl5pPr marL="1663700" indent="-228600" eaLnBrk="0" hangingPunct="0">
              <a:lnSpc>
                <a:spcPts val="2400"/>
              </a:lnSpc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Bliss Regular" pitchFamily="2" charset="0"/>
              </a:defRPr>
            </a:lvl5pPr>
            <a:lvl6pPr marL="21209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Bliss Regular" pitchFamily="2" charset="0"/>
              </a:defRPr>
            </a:lvl6pPr>
            <a:lvl7pPr marL="25781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Bliss Regular" pitchFamily="2" charset="0"/>
              </a:defRPr>
            </a:lvl7pPr>
            <a:lvl8pPr marL="30353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Bliss Regular" pitchFamily="2" charset="0"/>
              </a:defRPr>
            </a:lvl8pPr>
            <a:lvl9pPr marL="34925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Font typeface="Bliss Bold" pitchFamily="2" charset="0"/>
              <a:buChar char="•"/>
              <a:defRPr>
                <a:solidFill>
                  <a:srgbClr val="000000"/>
                </a:solidFill>
                <a:latin typeface="Bliss Regular" pitchFamily="2" charset="0"/>
              </a:defRPr>
            </a:lvl9pPr>
          </a:lstStyle>
          <a:p>
            <a:pPr fontAlgn="base">
              <a:spcBef>
                <a:spcPct val="0"/>
              </a:spcBef>
              <a:buFont typeface="Wingdings" pitchFamily="2" charset="2"/>
              <a:buChar char="§"/>
            </a:pPr>
            <a:r>
              <a:rPr lang="hr-HR" altLang="sr-Latn-RS" dirty="0" smtClean="0">
                <a:latin typeface="Arial" charset="0"/>
                <a:cs typeface="Arial" charset="0"/>
              </a:rPr>
              <a:t>PURENIT – vrhunski materijal za statiku i izolaciju!</a:t>
            </a:r>
            <a:endParaRPr lang="hr-HR" altLang="sr-Latn-RS" dirty="0">
              <a:latin typeface="Arial" charset="0"/>
              <a:cs typeface="Arial" charset="0"/>
            </a:endParaRPr>
          </a:p>
        </p:txBody>
      </p:sp>
      <p:pic>
        <p:nvPicPr>
          <p:cNvPr id="10" name="Picture 5" descr="purenit2_gros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702" b="9450"/>
          <a:stretch>
            <a:fillRect/>
          </a:stretch>
        </p:blipFill>
        <p:spPr bwMode="auto">
          <a:xfrm>
            <a:off x="323528" y="3645024"/>
            <a:ext cx="2352377" cy="220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67544" y="404664"/>
            <a:ext cx="31918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altLang="de-DE" sz="2000" b="1" kern="0" dirty="0" smtClean="0"/>
              <a:t>U</a:t>
            </a:r>
            <a:r>
              <a:rPr lang="hr-HR" altLang="de-DE" b="1" kern="0" dirty="0" smtClean="0"/>
              <a:t>gradnja/montaža prozora:</a:t>
            </a:r>
            <a:endParaRPr lang="hr-HR" dirty="0"/>
          </a:p>
        </p:txBody>
      </p:sp>
      <p:sp>
        <p:nvSpPr>
          <p:cNvPr id="13" name="Textfeld 1"/>
          <p:cNvSpPr txBox="1"/>
          <p:nvPr/>
        </p:nvSpPr>
        <p:spPr>
          <a:xfrm>
            <a:off x="5611701" y="5877272"/>
            <a:ext cx="27047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200" dirty="0" smtClean="0"/>
              <a:t>Izvor: A. </a:t>
            </a:r>
            <a:r>
              <a:rPr lang="hr-HR" sz="1200" dirty="0" err="1" smtClean="0"/>
              <a:t>Terer</a:t>
            </a:r>
            <a:r>
              <a:rPr lang="hr-HR" sz="1200" dirty="0" smtClean="0"/>
              <a:t>, Profine Croatia, d.o.o.</a:t>
            </a:r>
            <a:endParaRPr lang="hr-H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r-Latn-CS" altLang="sr-Latn-RS" smtClean="0">
                <a:latin typeface="Arial Narrow" panose="020B0606020202030204" pitchFamily="34" charset="0"/>
              </a:rPr>
              <a:t>Zoran Veršić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8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548680"/>
            <a:ext cx="8229600" cy="481399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indent="-4763" algn="just">
              <a:buNone/>
            </a:pPr>
            <a:r>
              <a:rPr lang="hr-HR" sz="1600" dirty="0" smtClean="0">
                <a:latin typeface="Arial" pitchFamily="34" charset="0"/>
                <a:cs typeface="Arial" pitchFamily="34" charset="0"/>
              </a:rPr>
              <a:t>TPRUETZZ (NN128/2015, 70/2018) </a:t>
            </a:r>
          </a:p>
          <a:p>
            <a:pPr marL="4763" indent="-4763" algn="just">
              <a:buNone/>
            </a:pPr>
            <a:endParaRPr lang="hr-HR" sz="800" dirty="0" smtClean="0">
              <a:latin typeface="Arial" pitchFamily="34" charset="0"/>
              <a:cs typeface="Arial" pitchFamily="34" charset="0"/>
            </a:endParaRPr>
          </a:p>
          <a:p>
            <a:pPr marL="4763" indent="-4763" algn="just">
              <a:buNone/>
            </a:pPr>
            <a:r>
              <a:rPr lang="hr-HR" sz="1600" dirty="0" smtClean="0">
                <a:latin typeface="Arial" pitchFamily="34" charset="0"/>
                <a:cs typeface="Arial" pitchFamily="34" charset="0"/>
              </a:rPr>
              <a:t>Članak 30.</a:t>
            </a:r>
          </a:p>
          <a:p>
            <a:pPr marL="4763" indent="-4763" algn="just">
              <a:buNone/>
            </a:pPr>
            <a:endParaRPr lang="hr-HR" sz="800" dirty="0" smtClean="0">
              <a:latin typeface="Arial" pitchFamily="34" charset="0"/>
              <a:cs typeface="Arial" pitchFamily="34" charset="0"/>
            </a:endParaRPr>
          </a:p>
          <a:p>
            <a:pPr>
              <a:buAutoNum type="arabicParenBoth"/>
            </a:pPr>
            <a:r>
              <a:rPr lang="hr-HR" sz="1800" dirty="0" smtClean="0">
                <a:latin typeface="Arial" pitchFamily="34" charset="0"/>
                <a:cs typeface="Arial" pitchFamily="34" charset="0"/>
              </a:rPr>
              <a:t>Ispunjavanje zahtjeva o </a:t>
            </a:r>
            <a:r>
              <a:rPr lang="hr-HR" sz="1800" b="1" dirty="0" err="1" smtClean="0">
                <a:latin typeface="Arial" pitchFamily="34" charset="0"/>
                <a:cs typeface="Arial" pitchFamily="34" charset="0"/>
              </a:rPr>
              <a:t>zrakopropusnosti</a:t>
            </a:r>
            <a:r>
              <a:rPr lang="hr-HR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1800" dirty="0" smtClean="0">
                <a:latin typeface="Arial" pitchFamily="34" charset="0"/>
                <a:cs typeface="Arial" pitchFamily="34" charset="0"/>
              </a:rPr>
              <a:t>dokazuje se ispitivanjem na izgrađenoj novoj ili</a:t>
            </a:r>
            <a:r>
              <a:rPr lang="hr-HR" sz="1800" dirty="0" smtClean="0">
                <a:latin typeface="Arial" pitchFamily="34" charset="0"/>
                <a:cs typeface="Arial" pitchFamily="34" charset="0"/>
              </a:rPr>
              <a:t> rekonstruiranoj postojećoj zgradi prema </a:t>
            </a:r>
            <a:r>
              <a:rPr lang="vi-VN" sz="1800" dirty="0" smtClean="0">
                <a:latin typeface="Arial" pitchFamily="34" charset="0"/>
                <a:cs typeface="Arial" pitchFamily="34" charset="0"/>
              </a:rPr>
              <a:t>prije tehničkog pregleda zgrade.</a:t>
            </a:r>
            <a:endParaRPr lang="hr-HR" sz="1800" dirty="0" smtClean="0">
              <a:latin typeface="Arial" pitchFamily="34" charset="0"/>
              <a:cs typeface="Arial" pitchFamily="34" charset="0"/>
            </a:endParaRPr>
          </a:p>
          <a:p>
            <a:pPr>
              <a:buAutoNum type="arabicParenBoth"/>
            </a:pPr>
            <a:endParaRPr lang="hr-HR" sz="8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hr-HR" sz="1800" dirty="0" smtClean="0">
                <a:latin typeface="Arial" pitchFamily="34" charset="0"/>
                <a:cs typeface="Arial" pitchFamily="34" charset="0"/>
              </a:rPr>
              <a:t>(3) </a:t>
            </a:r>
            <a:r>
              <a:rPr lang="hr-HR" sz="1800" b="1" dirty="0" smtClean="0">
                <a:latin typeface="Arial" pitchFamily="34" charset="0"/>
                <a:cs typeface="Arial" pitchFamily="34" charset="0"/>
              </a:rPr>
              <a:t>Obvezna primjena </a:t>
            </a:r>
            <a:r>
              <a:rPr lang="hr-HR" sz="1800" dirty="0" smtClean="0">
                <a:latin typeface="Arial" pitchFamily="34" charset="0"/>
                <a:cs typeface="Arial" pitchFamily="34" charset="0"/>
              </a:rPr>
              <a:t>zahtjeva iz stavka 1. ovoga članka odnosi se </a:t>
            </a:r>
            <a:r>
              <a:rPr lang="hr-HR" sz="1800" b="1" dirty="0" smtClean="0">
                <a:latin typeface="Arial" pitchFamily="34" charset="0"/>
                <a:cs typeface="Arial" pitchFamily="34" charset="0"/>
              </a:rPr>
              <a:t>na zgrade gotovo nulte energije</a:t>
            </a:r>
            <a:r>
              <a:rPr lang="hr-HR" sz="1800" dirty="0" smtClean="0">
                <a:latin typeface="Arial" pitchFamily="34" charset="0"/>
                <a:cs typeface="Arial" pitchFamily="34" charset="0"/>
              </a:rPr>
              <a:t> i zgrade koje se projektiraju na:</a:t>
            </a:r>
          </a:p>
          <a:p>
            <a:pPr>
              <a:buNone/>
            </a:pPr>
            <a:endParaRPr lang="hr-HR" sz="800" dirty="0" smtClean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hr-HR" sz="1800" dirty="0" smtClean="0">
                <a:latin typeface="Arial" pitchFamily="34" charset="0"/>
                <a:cs typeface="Arial" pitchFamily="34" charset="0"/>
              </a:rPr>
              <a:t>Q’’H,</a:t>
            </a:r>
            <a:r>
              <a:rPr lang="hr-HR" sz="1800" dirty="0" err="1" smtClean="0">
                <a:latin typeface="Arial" pitchFamily="34" charset="0"/>
                <a:cs typeface="Arial" pitchFamily="34" charset="0"/>
              </a:rPr>
              <a:t>nd</a:t>
            </a:r>
            <a:r>
              <a:rPr lang="hr-HR" sz="1800" dirty="0" smtClean="0">
                <a:latin typeface="Arial" pitchFamily="34" charset="0"/>
                <a:cs typeface="Arial" pitchFamily="34" charset="0"/>
              </a:rPr>
              <a:t> ≤ 50 kWh/(m2・a) kada srednja mjesečna temperatura vanjskog zraka najhladnijeg mjeseca na lokaciji zgrade jest ≤ 3 </a:t>
            </a:r>
            <a:r>
              <a:rPr lang="hr-HR" sz="1800" dirty="0" smtClean="0">
                <a:latin typeface="Arial" pitchFamily="34" charset="0"/>
                <a:cs typeface="Arial" pitchFamily="34" charset="0"/>
                <a:sym typeface="Symbol"/>
              </a:rPr>
              <a:t></a:t>
            </a:r>
            <a:r>
              <a:rPr lang="hr-HR" sz="1800" dirty="0" smtClean="0">
                <a:latin typeface="Arial" pitchFamily="34" charset="0"/>
                <a:cs typeface="Arial" pitchFamily="34" charset="0"/>
              </a:rPr>
              <a:t>C</a:t>
            </a:r>
          </a:p>
          <a:p>
            <a:pPr>
              <a:buFontTx/>
              <a:buChar char="-"/>
            </a:pPr>
            <a:r>
              <a:rPr lang="hr-HR" sz="1800" dirty="0" smtClean="0">
                <a:latin typeface="Arial" pitchFamily="34" charset="0"/>
                <a:cs typeface="Arial" pitchFamily="34" charset="0"/>
              </a:rPr>
              <a:t>Q’’H,</a:t>
            </a:r>
            <a:r>
              <a:rPr lang="hr-HR" sz="1800" dirty="0" err="1" smtClean="0">
                <a:latin typeface="Arial" pitchFamily="34" charset="0"/>
                <a:cs typeface="Arial" pitchFamily="34" charset="0"/>
              </a:rPr>
              <a:t>nd</a:t>
            </a:r>
            <a:r>
              <a:rPr lang="hr-HR" sz="1800" dirty="0" smtClean="0">
                <a:latin typeface="Arial" pitchFamily="34" charset="0"/>
                <a:cs typeface="Arial" pitchFamily="34" charset="0"/>
              </a:rPr>
              <a:t> ≤ 25 kWh/(m2・a) kada srednja mjesečna temperatura vanjskog zraka najhladnijeg mjeseca na lokaciji zgrade jest &gt; 3 </a:t>
            </a:r>
            <a:r>
              <a:rPr lang="hr-HR" sz="1800" dirty="0" smtClean="0">
                <a:latin typeface="Arial" pitchFamily="34" charset="0"/>
                <a:cs typeface="Arial" pitchFamily="34" charset="0"/>
                <a:sym typeface="Symbol"/>
              </a:rPr>
              <a:t></a:t>
            </a:r>
            <a:r>
              <a:rPr lang="hr-HR" sz="1800" dirty="0" smtClean="0">
                <a:latin typeface="Arial" pitchFamily="34" charset="0"/>
                <a:cs typeface="Arial" pitchFamily="34" charset="0"/>
              </a:rPr>
              <a:t>C</a:t>
            </a:r>
          </a:p>
        </p:txBody>
      </p:sp>
      <p:pic>
        <p:nvPicPr>
          <p:cNvPr id="5" name="Picture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4221088"/>
            <a:ext cx="1152128" cy="1778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nZEB_04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84368" y="332656"/>
            <a:ext cx="720080" cy="8393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r-Latn-CS" altLang="sr-Latn-RS" smtClean="0">
                <a:latin typeface="Arial Narrow" panose="020B0606020202030204" pitchFamily="34" charset="0"/>
              </a:rPr>
              <a:t>Zoran Veršić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80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7544" y="404664"/>
            <a:ext cx="40639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altLang="de-DE" sz="2000" b="1" kern="0" dirty="0" smtClean="0"/>
              <a:t>U</a:t>
            </a:r>
            <a:r>
              <a:rPr lang="hr-HR" altLang="de-DE" b="1" kern="0" dirty="0" smtClean="0"/>
              <a:t>gradnja/montaža prozora - greške</a:t>
            </a:r>
            <a:endParaRPr lang="hr-HR" dirty="0"/>
          </a:p>
        </p:txBody>
      </p:sp>
      <p:pic>
        <p:nvPicPr>
          <p:cNvPr id="11" name="Picture 4" descr="DSC0023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568" t="9846" r="5051"/>
          <a:stretch/>
        </p:blipFill>
        <p:spPr bwMode="auto">
          <a:xfrm>
            <a:off x="781928" y="1052736"/>
            <a:ext cx="3934088" cy="2229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DSC0066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0026" y="3573016"/>
            <a:ext cx="3955990" cy="2229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Grafi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573775"/>
            <a:ext cx="3096344" cy="2231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C:\Daten\Schulungen+Präs\Datein zu Präsentationen\Reklamationen\Reklamationen 2011\Bilder\PICT214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9429" b="22862"/>
          <a:stretch>
            <a:fillRect/>
          </a:stretch>
        </p:blipFill>
        <p:spPr bwMode="auto">
          <a:xfrm>
            <a:off x="5210028" y="1052736"/>
            <a:ext cx="3106388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feld 1"/>
          <p:cNvSpPr txBox="1"/>
          <p:nvPr/>
        </p:nvSpPr>
        <p:spPr>
          <a:xfrm>
            <a:off x="5611701" y="5960313"/>
            <a:ext cx="27047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200" dirty="0" smtClean="0"/>
              <a:t>Izvor: A. </a:t>
            </a:r>
            <a:r>
              <a:rPr lang="hr-HR" sz="1200" dirty="0" err="1" smtClean="0"/>
              <a:t>Terer</a:t>
            </a:r>
            <a:r>
              <a:rPr lang="hr-HR" sz="1200" dirty="0" smtClean="0"/>
              <a:t>, Profine Croatia, d.o.o.</a:t>
            </a:r>
            <a:endParaRPr lang="hr-H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r-Latn-CS" altLang="sr-Latn-RS" smtClean="0">
                <a:latin typeface="Arial Narrow" panose="020B0606020202030204" pitchFamily="34" charset="0"/>
              </a:rPr>
              <a:t>Zoran Veršić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81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68313" y="549275"/>
            <a:ext cx="56880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2000" b="1" dirty="0"/>
              <a:t>“RAL” ugradnja prozora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11188" y="1341438"/>
            <a:ext cx="7993062" cy="397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/>
              <a:t>Osiguranje kvalitete ugrađenih prozora.</a:t>
            </a:r>
          </a:p>
          <a:p>
            <a:endParaRPr lang="hr-HR"/>
          </a:p>
          <a:p>
            <a:r>
              <a:rPr lang="hr-HR"/>
              <a:t>Ugradnja prema smjernicama.</a:t>
            </a:r>
          </a:p>
          <a:p>
            <a:endParaRPr lang="hr-HR"/>
          </a:p>
          <a:p>
            <a:pPr>
              <a:buFontTx/>
              <a:buChar char="-"/>
            </a:pPr>
            <a:r>
              <a:rPr lang="hr-HR"/>
              <a:t> opisi s primjerima</a:t>
            </a:r>
          </a:p>
          <a:p>
            <a:pPr>
              <a:buFontTx/>
              <a:buChar char="-"/>
            </a:pPr>
            <a:r>
              <a:rPr lang="hr-HR"/>
              <a:t> seminari za obuku</a:t>
            </a:r>
          </a:p>
          <a:p>
            <a:pPr>
              <a:buFontTx/>
              <a:buChar char="-"/>
            </a:pPr>
            <a:r>
              <a:rPr lang="hr-HR"/>
              <a:t> interna obuka montažera</a:t>
            </a:r>
          </a:p>
          <a:p>
            <a:pPr>
              <a:buFontTx/>
              <a:buChar char="-"/>
            </a:pPr>
            <a:r>
              <a:rPr lang="hr-HR"/>
              <a:t> vanjski nadzor na gradilištu</a:t>
            </a:r>
          </a:p>
          <a:p>
            <a:pPr>
              <a:buFontTx/>
              <a:buChar char="-"/>
            </a:pPr>
            <a:r>
              <a:rPr lang="hr-HR"/>
              <a:t> projekti s detaljima montaže</a:t>
            </a:r>
          </a:p>
          <a:p>
            <a:pPr>
              <a:buFontTx/>
              <a:buChar char="-"/>
            </a:pPr>
            <a:r>
              <a:rPr lang="hr-HR"/>
              <a:t> upotreba odgovarajućih materijala za ugradnju</a:t>
            </a:r>
          </a:p>
          <a:p>
            <a:pPr>
              <a:buFontTx/>
              <a:buChar char="-"/>
            </a:pPr>
            <a:r>
              <a:rPr lang="hr-HR"/>
              <a:t> pregled dokumentacije o kvaliteti na gradilištu</a:t>
            </a:r>
          </a:p>
          <a:p>
            <a:pPr>
              <a:buFontTx/>
              <a:buChar char="-"/>
            </a:pPr>
            <a:r>
              <a:rPr lang="hr-HR"/>
              <a:t> pregled kontrole kvalitete izvedenih radova</a:t>
            </a:r>
          </a:p>
          <a:p>
            <a:pPr>
              <a:buFontTx/>
              <a:buChar char="-"/>
            </a:pPr>
            <a:endParaRPr lang="hr-HR"/>
          </a:p>
          <a:p>
            <a:r>
              <a:rPr lang="hr-HR"/>
              <a:t>Samo tvrtke s dodijeljenim RAL znakom kvalitete mogu izvesti ovu ugradnju!</a:t>
            </a:r>
          </a:p>
        </p:txBody>
      </p:sp>
      <p:pic>
        <p:nvPicPr>
          <p:cNvPr id="6" name="Picture 5" descr="ra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950" y="1484313"/>
            <a:ext cx="1270000" cy="163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r-Latn-CS" altLang="sr-Latn-RS" smtClean="0">
                <a:latin typeface="Arial Narrow" panose="020B0606020202030204" pitchFamily="34" charset="0"/>
              </a:rPr>
              <a:t>Zoran Veršić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82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grpSp>
        <p:nvGrpSpPr>
          <p:cNvPr id="4" name="Grupa 5"/>
          <p:cNvGrpSpPr/>
          <p:nvPr/>
        </p:nvGrpSpPr>
        <p:grpSpPr>
          <a:xfrm>
            <a:off x="487363" y="1434245"/>
            <a:ext cx="7918450" cy="3705225"/>
            <a:chOff x="487363" y="1957388"/>
            <a:chExt cx="7918450" cy="3705225"/>
          </a:xfrm>
        </p:grpSpPr>
        <p:grpSp>
          <p:nvGrpSpPr>
            <p:cNvPr id="5" name="Gruppieren 10"/>
            <p:cNvGrpSpPr>
              <a:grpSpLocks/>
            </p:cNvGrpSpPr>
            <p:nvPr/>
          </p:nvGrpSpPr>
          <p:grpSpPr bwMode="auto">
            <a:xfrm>
              <a:off x="487363" y="1957388"/>
              <a:ext cx="3856037" cy="3705225"/>
              <a:chOff x="486602" y="1957387"/>
              <a:chExt cx="3857273" cy="3705225"/>
            </a:xfrm>
          </p:grpSpPr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6953" t="16130" r="10429" b="24208"/>
              <a:stretch>
                <a:fillRect/>
              </a:stretch>
            </p:blipFill>
            <p:spPr bwMode="auto">
              <a:xfrm>
                <a:off x="487363" y="1957387"/>
                <a:ext cx="3848100" cy="3705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Rechteck 4"/>
              <p:cNvSpPr/>
              <p:nvPr/>
            </p:nvSpPr>
            <p:spPr>
              <a:xfrm>
                <a:off x="2258820" y="1993899"/>
                <a:ext cx="713015" cy="1479550"/>
              </a:xfrm>
              <a:prstGeom prst="rect">
                <a:avLst/>
              </a:prstGeom>
              <a:solidFill>
                <a:srgbClr val="99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r-HR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Rechteck 12"/>
              <p:cNvSpPr/>
              <p:nvPr/>
            </p:nvSpPr>
            <p:spPr>
              <a:xfrm rot="5228457">
                <a:off x="2043764" y="1927400"/>
                <a:ext cx="742950" cy="3857273"/>
              </a:xfrm>
              <a:custGeom>
                <a:avLst/>
                <a:gdLst>
                  <a:gd name="connsiteX0" fmla="*/ 0 w 712694"/>
                  <a:gd name="connsiteY0" fmla="*/ 0 h 3774728"/>
                  <a:gd name="connsiteX1" fmla="*/ 712694 w 712694"/>
                  <a:gd name="connsiteY1" fmla="*/ 0 h 3774728"/>
                  <a:gd name="connsiteX2" fmla="*/ 712694 w 712694"/>
                  <a:gd name="connsiteY2" fmla="*/ 3774728 h 3774728"/>
                  <a:gd name="connsiteX3" fmla="*/ 0 w 712694"/>
                  <a:gd name="connsiteY3" fmla="*/ 3774728 h 3774728"/>
                  <a:gd name="connsiteX4" fmla="*/ 0 w 712694"/>
                  <a:gd name="connsiteY4" fmla="*/ 0 h 3774728"/>
                  <a:gd name="connsiteX0" fmla="*/ 0 w 721479"/>
                  <a:gd name="connsiteY0" fmla="*/ 0 h 3833855"/>
                  <a:gd name="connsiteX1" fmla="*/ 721479 w 721479"/>
                  <a:gd name="connsiteY1" fmla="*/ 59127 h 3833855"/>
                  <a:gd name="connsiteX2" fmla="*/ 721479 w 721479"/>
                  <a:gd name="connsiteY2" fmla="*/ 3833855 h 3833855"/>
                  <a:gd name="connsiteX3" fmla="*/ 8785 w 721479"/>
                  <a:gd name="connsiteY3" fmla="*/ 3833855 h 3833855"/>
                  <a:gd name="connsiteX4" fmla="*/ 0 w 721479"/>
                  <a:gd name="connsiteY4" fmla="*/ 0 h 3833855"/>
                  <a:gd name="connsiteX0" fmla="*/ 20423 w 741902"/>
                  <a:gd name="connsiteY0" fmla="*/ 0 h 3833855"/>
                  <a:gd name="connsiteX1" fmla="*/ 741902 w 741902"/>
                  <a:gd name="connsiteY1" fmla="*/ 59127 h 3833855"/>
                  <a:gd name="connsiteX2" fmla="*/ 741902 w 741902"/>
                  <a:gd name="connsiteY2" fmla="*/ 3833855 h 3833855"/>
                  <a:gd name="connsiteX3" fmla="*/ 229 w 741902"/>
                  <a:gd name="connsiteY3" fmla="*/ 3826539 h 3833855"/>
                  <a:gd name="connsiteX4" fmla="*/ 20423 w 741902"/>
                  <a:gd name="connsiteY4" fmla="*/ 0 h 3833855"/>
                  <a:gd name="connsiteX0" fmla="*/ 20423 w 741902"/>
                  <a:gd name="connsiteY0" fmla="*/ 0 h 3857273"/>
                  <a:gd name="connsiteX1" fmla="*/ 741902 w 741902"/>
                  <a:gd name="connsiteY1" fmla="*/ 59127 h 3857273"/>
                  <a:gd name="connsiteX2" fmla="*/ 740732 w 741902"/>
                  <a:gd name="connsiteY2" fmla="*/ 3857273 h 3857273"/>
                  <a:gd name="connsiteX3" fmla="*/ 229 w 741902"/>
                  <a:gd name="connsiteY3" fmla="*/ 3826539 h 3857273"/>
                  <a:gd name="connsiteX4" fmla="*/ 20423 w 741902"/>
                  <a:gd name="connsiteY4" fmla="*/ 0 h 3857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1902" h="3857273">
                    <a:moveTo>
                      <a:pt x="20423" y="0"/>
                    </a:moveTo>
                    <a:lnTo>
                      <a:pt x="741902" y="59127"/>
                    </a:lnTo>
                    <a:lnTo>
                      <a:pt x="740732" y="3857273"/>
                    </a:lnTo>
                    <a:lnTo>
                      <a:pt x="229" y="3826539"/>
                    </a:lnTo>
                    <a:cubicBezTo>
                      <a:pt x="-2699" y="2548587"/>
                      <a:pt x="23351" y="1277952"/>
                      <a:pt x="20423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r-H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6" name="Gruppieren 2"/>
            <p:cNvGrpSpPr/>
            <p:nvPr/>
          </p:nvGrpSpPr>
          <p:grpSpPr>
            <a:xfrm>
              <a:off x="4765675" y="1957388"/>
              <a:ext cx="3640138" cy="3705225"/>
              <a:chOff x="4765675" y="1957388"/>
              <a:chExt cx="3640138" cy="3888935"/>
            </a:xfrm>
          </p:grpSpPr>
          <p:pic>
            <p:nvPicPr>
              <p:cNvPr id="8" name="Picture 4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21033" t="30810" b="2485"/>
              <a:stretch/>
            </p:blipFill>
            <p:spPr bwMode="auto">
              <a:xfrm>
                <a:off x="4765675" y="1957388"/>
                <a:ext cx="3640138" cy="38889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Rechteck 13"/>
              <p:cNvSpPr/>
              <p:nvPr/>
            </p:nvSpPr>
            <p:spPr>
              <a:xfrm>
                <a:off x="4957763" y="1957388"/>
                <a:ext cx="1081087" cy="1824037"/>
              </a:xfrm>
              <a:custGeom>
                <a:avLst/>
                <a:gdLst>
                  <a:gd name="connsiteX0" fmla="*/ 0 w 1169782"/>
                  <a:gd name="connsiteY0" fmla="*/ 0 h 2474382"/>
                  <a:gd name="connsiteX1" fmla="*/ 1169782 w 1169782"/>
                  <a:gd name="connsiteY1" fmla="*/ 0 h 2474382"/>
                  <a:gd name="connsiteX2" fmla="*/ 1169782 w 1169782"/>
                  <a:gd name="connsiteY2" fmla="*/ 2474382 h 2474382"/>
                  <a:gd name="connsiteX3" fmla="*/ 0 w 1169782"/>
                  <a:gd name="connsiteY3" fmla="*/ 2474382 h 2474382"/>
                  <a:gd name="connsiteX4" fmla="*/ 0 w 1169782"/>
                  <a:gd name="connsiteY4" fmla="*/ 0 h 2474382"/>
                  <a:gd name="connsiteX0" fmla="*/ 0 w 1169782"/>
                  <a:gd name="connsiteY0" fmla="*/ 0 h 2474382"/>
                  <a:gd name="connsiteX1" fmla="*/ 1169782 w 1169782"/>
                  <a:gd name="connsiteY1" fmla="*/ 0 h 2474382"/>
                  <a:gd name="connsiteX2" fmla="*/ 1112632 w 1169782"/>
                  <a:gd name="connsiteY2" fmla="*/ 2459142 h 2474382"/>
                  <a:gd name="connsiteX3" fmla="*/ 0 w 1169782"/>
                  <a:gd name="connsiteY3" fmla="*/ 2474382 h 2474382"/>
                  <a:gd name="connsiteX4" fmla="*/ 0 w 1169782"/>
                  <a:gd name="connsiteY4" fmla="*/ 0 h 2474382"/>
                  <a:gd name="connsiteX0" fmla="*/ 0 w 1181212"/>
                  <a:gd name="connsiteY0" fmla="*/ 0 h 2474382"/>
                  <a:gd name="connsiteX1" fmla="*/ 1181212 w 1181212"/>
                  <a:gd name="connsiteY1" fmla="*/ 7620 h 2474382"/>
                  <a:gd name="connsiteX2" fmla="*/ 1112632 w 1181212"/>
                  <a:gd name="connsiteY2" fmla="*/ 2459142 h 2474382"/>
                  <a:gd name="connsiteX3" fmla="*/ 0 w 1181212"/>
                  <a:gd name="connsiteY3" fmla="*/ 2474382 h 2474382"/>
                  <a:gd name="connsiteX4" fmla="*/ 0 w 1181212"/>
                  <a:gd name="connsiteY4" fmla="*/ 0 h 2474382"/>
                  <a:gd name="connsiteX0" fmla="*/ 0 w 1181212"/>
                  <a:gd name="connsiteY0" fmla="*/ 0 h 2474382"/>
                  <a:gd name="connsiteX1" fmla="*/ 1181212 w 1181212"/>
                  <a:gd name="connsiteY1" fmla="*/ 7620 h 2474382"/>
                  <a:gd name="connsiteX2" fmla="*/ 1093582 w 1181212"/>
                  <a:gd name="connsiteY2" fmla="*/ 2447712 h 2474382"/>
                  <a:gd name="connsiteX3" fmla="*/ 0 w 1181212"/>
                  <a:gd name="connsiteY3" fmla="*/ 2474382 h 2474382"/>
                  <a:gd name="connsiteX4" fmla="*/ 0 w 1181212"/>
                  <a:gd name="connsiteY4" fmla="*/ 0 h 2474382"/>
                  <a:gd name="connsiteX0" fmla="*/ 53340 w 1234552"/>
                  <a:gd name="connsiteY0" fmla="*/ 0 h 2462952"/>
                  <a:gd name="connsiteX1" fmla="*/ 1234552 w 1234552"/>
                  <a:gd name="connsiteY1" fmla="*/ 7620 h 2462952"/>
                  <a:gd name="connsiteX2" fmla="*/ 1146922 w 1234552"/>
                  <a:gd name="connsiteY2" fmla="*/ 2447712 h 2462952"/>
                  <a:gd name="connsiteX3" fmla="*/ 0 w 1234552"/>
                  <a:gd name="connsiteY3" fmla="*/ 2462952 h 2462952"/>
                  <a:gd name="connsiteX4" fmla="*/ 53340 w 1234552"/>
                  <a:gd name="connsiteY4" fmla="*/ 0 h 2462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4552" h="2462952">
                    <a:moveTo>
                      <a:pt x="53340" y="0"/>
                    </a:moveTo>
                    <a:lnTo>
                      <a:pt x="1234552" y="7620"/>
                    </a:lnTo>
                    <a:lnTo>
                      <a:pt x="1146922" y="2447712"/>
                    </a:lnTo>
                    <a:lnTo>
                      <a:pt x="0" y="2462952"/>
                    </a:lnTo>
                    <a:lnTo>
                      <a:pt x="53340" y="0"/>
                    </a:lnTo>
                    <a:close/>
                  </a:path>
                </a:pathLst>
              </a:custGeom>
              <a:solidFill>
                <a:srgbClr val="CBCBC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r-HR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Ellipse 1"/>
              <p:cNvSpPr/>
              <p:nvPr/>
            </p:nvSpPr>
            <p:spPr>
              <a:xfrm>
                <a:off x="5564188" y="2732088"/>
                <a:ext cx="1127125" cy="1287462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r-HR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7" name="Ellipse 16"/>
            <p:cNvSpPr/>
            <p:nvPr/>
          </p:nvSpPr>
          <p:spPr>
            <a:xfrm>
              <a:off x="1906588" y="3856038"/>
              <a:ext cx="1289050" cy="138747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r-HR">
                <a:solidFill>
                  <a:srgbClr val="FFFFFF"/>
                </a:solidFill>
              </a:endParaRPr>
            </a:p>
          </p:txBody>
        </p:sp>
      </p:grp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8124" y="1052737"/>
            <a:ext cx="7917689" cy="484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741" y="1052736"/>
            <a:ext cx="7968072" cy="484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554038" y="493713"/>
            <a:ext cx="80502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1042988">
              <a:spcBef>
                <a:spcPct val="50000"/>
              </a:spcBef>
            </a:pPr>
            <a:r>
              <a:rPr lang="hr-HR" sz="2000" b="1" dirty="0"/>
              <a:t>Greške pri </a:t>
            </a:r>
            <a:r>
              <a:rPr lang="hr-HR" sz="2000" b="1" dirty="0" smtClean="0"/>
              <a:t>izvedbi</a:t>
            </a:r>
            <a:endParaRPr lang="hr-HR" sz="2000" b="1" dirty="0"/>
          </a:p>
        </p:txBody>
      </p:sp>
      <p:sp>
        <p:nvSpPr>
          <p:cNvPr id="17" name="Textfeld 1"/>
          <p:cNvSpPr txBox="1"/>
          <p:nvPr/>
        </p:nvSpPr>
        <p:spPr>
          <a:xfrm>
            <a:off x="5755717" y="5960313"/>
            <a:ext cx="27047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200" dirty="0" smtClean="0"/>
              <a:t>Izvor: A. </a:t>
            </a:r>
            <a:r>
              <a:rPr lang="hr-HR" sz="1200" dirty="0" err="1" smtClean="0"/>
              <a:t>Terer</a:t>
            </a:r>
            <a:r>
              <a:rPr lang="hr-HR" sz="1200" dirty="0" smtClean="0"/>
              <a:t>, Profine Croatia, d.o.o.</a:t>
            </a:r>
            <a:endParaRPr lang="hr-HR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r-Latn-CS" altLang="sr-Latn-RS" smtClean="0">
                <a:latin typeface="Arial Narrow" panose="020B0606020202030204" pitchFamily="34" charset="0"/>
              </a:rPr>
              <a:t>Zoran Veršić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83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grpSp>
        <p:nvGrpSpPr>
          <p:cNvPr id="4" name="Gruppieren 2"/>
          <p:cNvGrpSpPr>
            <a:grpSpLocks/>
          </p:cNvGrpSpPr>
          <p:nvPr/>
        </p:nvGrpSpPr>
        <p:grpSpPr bwMode="auto">
          <a:xfrm>
            <a:off x="779463" y="1196752"/>
            <a:ext cx="7564437" cy="4619625"/>
            <a:chOff x="-1" y="1181731"/>
            <a:chExt cx="9134476" cy="4952369"/>
          </a:xfrm>
        </p:grpSpPr>
        <p:pic>
          <p:nvPicPr>
            <p:cNvPr id="5" name="Picture 2" descr="C:\Daten\Schulungen+Präs\Datein zu Präsentationen\Reklamationen\Reklamationen 2011\Bilder\IMG00199-20110728-1010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1181731"/>
              <a:ext cx="4562475" cy="4952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3" descr="C:\Daten\Schulungen+Präs\Datein zu Präsentationen\Reklamationen\Reklamationen 2011\Bilder\IMG00198-20110728-1010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9846" b="5980"/>
            <a:stretch>
              <a:fillRect/>
            </a:stretch>
          </p:blipFill>
          <p:spPr bwMode="auto">
            <a:xfrm>
              <a:off x="4562475" y="1203134"/>
              <a:ext cx="4572000" cy="4930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9463" y="1216717"/>
            <a:ext cx="7564437" cy="459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338" y="1216717"/>
            <a:ext cx="7548562" cy="459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1"/>
          <p:cNvSpPr txBox="1"/>
          <p:nvPr/>
        </p:nvSpPr>
        <p:spPr>
          <a:xfrm>
            <a:off x="5755717" y="5960313"/>
            <a:ext cx="27047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200" dirty="0" smtClean="0"/>
              <a:t>Izvor: A. </a:t>
            </a:r>
            <a:r>
              <a:rPr lang="hr-HR" sz="1200" dirty="0" err="1" smtClean="0"/>
              <a:t>Terer</a:t>
            </a:r>
            <a:r>
              <a:rPr lang="hr-HR" sz="1200" dirty="0" smtClean="0"/>
              <a:t>, Profine Croatia, d.o.o.</a:t>
            </a:r>
            <a:endParaRPr lang="hr-HR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r-Latn-CS" altLang="sr-Latn-RS" smtClean="0">
                <a:latin typeface="Arial Narrow" panose="020B0606020202030204" pitchFamily="34" charset="0"/>
              </a:rPr>
              <a:t>Zoran Veršić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84</a:t>
            </a:fld>
            <a:endParaRPr lang="hr-HR" altLang="sr-Latn-RS" dirty="0">
              <a:latin typeface="Verdana" panose="020B0604030504040204" pitchFamily="34" charset="0"/>
            </a:endParaRPr>
          </a:p>
        </p:txBody>
      </p:sp>
      <p:grpSp>
        <p:nvGrpSpPr>
          <p:cNvPr id="4" name="Gruppieren 1"/>
          <p:cNvGrpSpPr/>
          <p:nvPr/>
        </p:nvGrpSpPr>
        <p:grpSpPr>
          <a:xfrm>
            <a:off x="571501" y="1340769"/>
            <a:ext cx="7905750" cy="4192621"/>
            <a:chOff x="276495" y="1750979"/>
            <a:chExt cx="8439488" cy="4703594"/>
          </a:xfrm>
        </p:grpSpPr>
        <p:pic>
          <p:nvPicPr>
            <p:cNvPr id="5" name="Picture 4" descr="novo ostakljen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1510" r="20810"/>
            <a:stretch>
              <a:fillRect/>
            </a:stretch>
          </p:blipFill>
          <p:spPr bwMode="auto">
            <a:xfrm>
              <a:off x="276495" y="1750979"/>
              <a:ext cx="4638018" cy="4703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 descr="P1010028"/>
            <p:cNvPicPr>
              <a:picLocks noChangeAspect="1" noChangeArrowheads="1"/>
            </p:cNvPicPr>
            <p:nvPr/>
          </p:nvPicPr>
          <p:blipFill>
            <a:blip r:embed="rId4" cstate="print">
              <a:lum bright="10000" contrast="1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4513" y="1750979"/>
              <a:ext cx="3801470" cy="4703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4" descr="DSC0022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63"/>
          <a:stretch>
            <a:fillRect/>
          </a:stretch>
        </p:blipFill>
        <p:spPr bwMode="auto">
          <a:xfrm>
            <a:off x="571501" y="1340768"/>
            <a:ext cx="7905750" cy="4192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1"/>
          <p:cNvSpPr txBox="1"/>
          <p:nvPr/>
        </p:nvSpPr>
        <p:spPr>
          <a:xfrm>
            <a:off x="5755717" y="5960313"/>
            <a:ext cx="27047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200" dirty="0" smtClean="0"/>
              <a:t>Izvor: A. </a:t>
            </a:r>
            <a:r>
              <a:rPr lang="hr-HR" sz="1200" dirty="0" err="1" smtClean="0"/>
              <a:t>Terer</a:t>
            </a:r>
            <a:r>
              <a:rPr lang="hr-HR" sz="1200" dirty="0" smtClean="0"/>
              <a:t>, Profine Croatia, d.o.o.</a:t>
            </a:r>
            <a:endParaRPr lang="hr-HR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r-Latn-CS" altLang="sr-Latn-RS" smtClean="0">
                <a:latin typeface="Arial Narrow" panose="020B0606020202030204" pitchFamily="34" charset="0"/>
              </a:rPr>
              <a:t>Zoran Veršić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85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6" name="Picture 4" descr="DSC0023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568" t="9846" r="5051"/>
          <a:stretch/>
        </p:blipFill>
        <p:spPr bwMode="auto">
          <a:xfrm>
            <a:off x="508793" y="1124745"/>
            <a:ext cx="8126413" cy="4605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DSC0022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24744"/>
            <a:ext cx="8095456" cy="460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DSC0066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3550" y="1124744"/>
            <a:ext cx="8171656" cy="460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1"/>
          <p:cNvSpPr txBox="1"/>
          <p:nvPr/>
        </p:nvSpPr>
        <p:spPr>
          <a:xfrm>
            <a:off x="5899733" y="5960313"/>
            <a:ext cx="27047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200" dirty="0" smtClean="0"/>
              <a:t>Izvor: A. </a:t>
            </a:r>
            <a:r>
              <a:rPr lang="hr-HR" sz="1200" dirty="0" err="1" smtClean="0"/>
              <a:t>Terer</a:t>
            </a:r>
            <a:r>
              <a:rPr lang="hr-HR" sz="1200" dirty="0" smtClean="0"/>
              <a:t>, Profine Croatia, d.o.o.</a:t>
            </a:r>
            <a:endParaRPr lang="hr-HR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12"/>
          <p:cNvSpPr>
            <a:spLocks noChangeArrowheads="1"/>
          </p:cNvSpPr>
          <p:nvPr/>
        </p:nvSpPr>
        <p:spPr bwMode="auto">
          <a:xfrm>
            <a:off x="971550" y="1852613"/>
            <a:ext cx="7272338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latin typeface="Calibri" pitchFamily="34" charset="0"/>
              </a:rPr>
              <a:t> </a:t>
            </a:r>
          </a:p>
        </p:txBody>
      </p:sp>
      <p:pic>
        <p:nvPicPr>
          <p:cNvPr id="16" name="Picture 15" descr="nZEB+osnivaci_logo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476672"/>
            <a:ext cx="8268341" cy="5472608"/>
          </a:xfrm>
          <a:prstGeom prst="rect">
            <a:avLst/>
          </a:prstGeom>
        </p:spPr>
      </p:pic>
      <p:sp>
        <p:nvSpPr>
          <p:cNvPr id="10" name="Rezervirano mjesto broja slajda 4"/>
          <p:cNvSpPr>
            <a:spLocks noGrp="1"/>
          </p:cNvSpPr>
          <p:nvPr>
            <p:ph type="sldNum" sz="quarter" idx="11"/>
          </p:nvPr>
        </p:nvSpPr>
        <p:spPr>
          <a:xfrm>
            <a:off x="8026400" y="6381750"/>
            <a:ext cx="11176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86</a:t>
            </a:fld>
            <a:endParaRPr lang="hr-HR" altLang="sr-Latn-RS" dirty="0">
              <a:latin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12"/>
          <p:cNvSpPr>
            <a:spLocks noChangeArrowheads="1"/>
          </p:cNvSpPr>
          <p:nvPr/>
        </p:nvSpPr>
        <p:spPr bwMode="auto">
          <a:xfrm>
            <a:off x="971550" y="1492573"/>
            <a:ext cx="7272338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latin typeface="Calibri" pitchFamily="34" charset="0"/>
              </a:rPr>
              <a:t> </a:t>
            </a:r>
          </a:p>
        </p:txBody>
      </p:sp>
      <p:sp>
        <p:nvSpPr>
          <p:cNvPr id="9" name="Rectangle 8"/>
          <p:cNvSpPr/>
          <p:nvPr/>
        </p:nvSpPr>
        <p:spPr>
          <a:xfrm>
            <a:off x="395536" y="548680"/>
            <a:ext cx="83529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r-HR" b="1" dirty="0" err="1" smtClean="0">
                <a:latin typeface="+mn-lt"/>
              </a:rPr>
              <a:t>Klaster</a:t>
            </a:r>
            <a:r>
              <a:rPr lang="hr-HR" b="1" dirty="0" smtClean="0">
                <a:latin typeface="+mn-lt"/>
              </a:rPr>
              <a:t> za energetsku učinkovitost i održivost u </a:t>
            </a:r>
            <a:r>
              <a:rPr lang="hr-HR" b="1" dirty="0" err="1" smtClean="0">
                <a:latin typeface="+mn-lt"/>
              </a:rPr>
              <a:t>zgradarstvu</a:t>
            </a:r>
            <a:r>
              <a:rPr lang="hr-HR" b="1" dirty="0" smtClean="0">
                <a:latin typeface="+mn-lt"/>
              </a:rPr>
              <a:t> - </a:t>
            </a:r>
            <a:r>
              <a:rPr lang="hr-HR" b="1" dirty="0" err="1" smtClean="0">
                <a:latin typeface="+mn-lt"/>
              </a:rPr>
              <a:t>nZEB.hr</a:t>
            </a:r>
            <a:r>
              <a:rPr lang="hr-HR" b="1" dirty="0" smtClean="0">
                <a:latin typeface="+mn-lt"/>
              </a:rPr>
              <a:t> </a:t>
            </a:r>
            <a:r>
              <a:rPr lang="hr-HR" dirty="0" smtClean="0">
                <a:latin typeface="+mn-lt"/>
              </a:rPr>
              <a:t>je neprofitna pravna osoba registrirana pri Gradskom uredu za opću upravu Grada Zagreba i upisana u Registar udruga Republike Hrvatske. </a:t>
            </a:r>
          </a:p>
          <a:p>
            <a:pPr algn="just"/>
            <a:endParaRPr lang="hr-HR" dirty="0" smtClean="0">
              <a:latin typeface="+mn-lt"/>
            </a:endParaRPr>
          </a:p>
          <a:p>
            <a:pPr algn="just"/>
            <a:r>
              <a:rPr lang="hr-HR" dirty="0" smtClean="0">
                <a:latin typeface="+mn-lt"/>
              </a:rPr>
              <a:t>Osnovan je </a:t>
            </a:r>
            <a:r>
              <a:rPr lang="hr-HR" b="1" dirty="0" smtClean="0">
                <a:latin typeface="+mn-lt"/>
              </a:rPr>
              <a:t>23. travnja 2018. </a:t>
            </a:r>
            <a:r>
              <a:rPr lang="hr-HR" dirty="0" smtClean="0">
                <a:latin typeface="+mn-lt"/>
              </a:rPr>
              <a:t>godine sa sjedištem na Arhitektonskom fakultetu Sveučilišta u Zagrebu, Fra Andrije Kačića Miošića 26, Zagreb.</a:t>
            </a:r>
            <a:endParaRPr lang="hr-HR" b="1" dirty="0">
              <a:latin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5536" y="2847712"/>
            <a:ext cx="7920880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>
                <a:latin typeface="+mn-lt"/>
              </a:rPr>
              <a:t>Osnivači udruge su: </a:t>
            </a:r>
          </a:p>
          <a:p>
            <a:endParaRPr lang="hr-HR" sz="800" dirty="0" smtClean="0">
              <a:latin typeface="+mn-lt"/>
            </a:endParaRPr>
          </a:p>
          <a:p>
            <a:pPr>
              <a:buFont typeface="Arial" pitchFamily="34" charset="0"/>
              <a:buChar char="•"/>
            </a:pPr>
            <a:r>
              <a:rPr lang="hr-HR" dirty="0" smtClean="0">
                <a:latin typeface="+mn-lt"/>
              </a:rPr>
              <a:t> Arhitektonski fakultet Sveučilišta u Zagrebu, </a:t>
            </a:r>
          </a:p>
          <a:p>
            <a:pPr>
              <a:buFont typeface="Arial" pitchFamily="34" charset="0"/>
              <a:buChar char="•"/>
            </a:pPr>
            <a:r>
              <a:rPr lang="hr-HR" dirty="0" smtClean="0">
                <a:latin typeface="+mn-lt"/>
              </a:rPr>
              <a:t> AGC </a:t>
            </a:r>
            <a:r>
              <a:rPr lang="hr-HR" dirty="0" err="1" smtClean="0">
                <a:latin typeface="+mn-lt"/>
              </a:rPr>
              <a:t>Flat</a:t>
            </a:r>
            <a:r>
              <a:rPr lang="hr-HR" dirty="0" smtClean="0">
                <a:latin typeface="+mn-lt"/>
              </a:rPr>
              <a:t> Glass Adriatic d.o.o., Zagreb, </a:t>
            </a:r>
          </a:p>
          <a:p>
            <a:pPr>
              <a:buFont typeface="Arial" pitchFamily="34" charset="0"/>
              <a:buChar char="•"/>
            </a:pPr>
            <a:r>
              <a:rPr lang="hr-HR" dirty="0" smtClean="0">
                <a:latin typeface="+mn-lt"/>
              </a:rPr>
              <a:t> </a:t>
            </a:r>
            <a:r>
              <a:rPr lang="hr-HR" dirty="0" err="1" smtClean="0">
                <a:latin typeface="+mn-lt"/>
              </a:rPr>
              <a:t>Knauf</a:t>
            </a:r>
            <a:r>
              <a:rPr lang="hr-HR" dirty="0" smtClean="0">
                <a:latin typeface="+mn-lt"/>
              </a:rPr>
              <a:t> –</a:t>
            </a:r>
            <a:r>
              <a:rPr lang="hr-HR" dirty="0" err="1" smtClean="0">
                <a:latin typeface="+mn-lt"/>
              </a:rPr>
              <a:t>Insulation</a:t>
            </a:r>
            <a:r>
              <a:rPr lang="hr-HR" dirty="0" smtClean="0">
                <a:latin typeface="+mn-lt"/>
              </a:rPr>
              <a:t> d.o.o., Novi Marof, </a:t>
            </a:r>
          </a:p>
          <a:p>
            <a:pPr>
              <a:buFont typeface="Arial" pitchFamily="34" charset="0"/>
              <a:buChar char="•"/>
            </a:pPr>
            <a:r>
              <a:rPr lang="hr-HR" dirty="0" smtClean="0">
                <a:latin typeface="+mn-lt"/>
              </a:rPr>
              <a:t> Profine Croatia d.o.o., Velika Gorica, </a:t>
            </a:r>
          </a:p>
          <a:p>
            <a:pPr>
              <a:buFont typeface="Arial" pitchFamily="34" charset="0"/>
              <a:buChar char="•"/>
            </a:pPr>
            <a:r>
              <a:rPr lang="hr-HR" dirty="0" smtClean="0">
                <a:latin typeface="+mn-lt"/>
              </a:rPr>
              <a:t> Robert Bosch d.o.o., Zagreb, </a:t>
            </a:r>
          </a:p>
          <a:p>
            <a:pPr>
              <a:buFont typeface="Arial" pitchFamily="34" charset="0"/>
              <a:buChar char="•"/>
            </a:pPr>
            <a:r>
              <a:rPr lang="hr-HR" dirty="0" smtClean="0">
                <a:latin typeface="+mn-lt"/>
              </a:rPr>
              <a:t> Wienerberger </a:t>
            </a:r>
            <a:r>
              <a:rPr lang="hr-HR" dirty="0" err="1" smtClean="0">
                <a:latin typeface="+mn-lt"/>
              </a:rPr>
              <a:t>Ilovac</a:t>
            </a:r>
            <a:r>
              <a:rPr lang="hr-HR" dirty="0" smtClean="0">
                <a:latin typeface="+mn-lt"/>
              </a:rPr>
              <a:t> d.o.o., Karlovac.</a:t>
            </a:r>
            <a:endParaRPr lang="hr-HR" b="1" dirty="0">
              <a:latin typeface="+mn-lt"/>
            </a:endParaRPr>
          </a:p>
        </p:txBody>
      </p:sp>
      <p:pic>
        <p:nvPicPr>
          <p:cNvPr id="13" name="Picture 12" descr="nZEB-osnivaci_logo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5373216"/>
            <a:ext cx="8820472" cy="661535"/>
          </a:xfrm>
          <a:prstGeom prst="rect">
            <a:avLst/>
          </a:prstGeom>
        </p:spPr>
      </p:pic>
      <p:pic>
        <p:nvPicPr>
          <p:cNvPr id="15" name="Picture 14" descr="nZEB_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72200" y="3212976"/>
            <a:ext cx="1728192" cy="1889272"/>
          </a:xfrm>
          <a:prstGeom prst="rect">
            <a:avLst/>
          </a:prstGeom>
        </p:spPr>
      </p:pic>
      <p:sp>
        <p:nvSpPr>
          <p:cNvPr id="16" name="Rezervirano mjesto broja slajda 4"/>
          <p:cNvSpPr>
            <a:spLocks noGrp="1"/>
          </p:cNvSpPr>
          <p:nvPr>
            <p:ph type="sldNum" sz="quarter" idx="11"/>
          </p:nvPr>
        </p:nvSpPr>
        <p:spPr>
          <a:xfrm>
            <a:off x="8026400" y="6381750"/>
            <a:ext cx="11176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87</a:t>
            </a:fld>
            <a:endParaRPr lang="hr-HR" altLang="sr-Latn-RS" dirty="0">
              <a:latin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12"/>
          <p:cNvSpPr>
            <a:spLocks noChangeArrowheads="1"/>
          </p:cNvSpPr>
          <p:nvPr/>
        </p:nvSpPr>
        <p:spPr bwMode="auto">
          <a:xfrm>
            <a:off x="971550" y="1204541"/>
            <a:ext cx="7272338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latin typeface="Calibri" pitchFamily="34" charset="0"/>
              </a:rPr>
              <a:t> </a:t>
            </a:r>
          </a:p>
        </p:txBody>
      </p:sp>
      <p:sp>
        <p:nvSpPr>
          <p:cNvPr id="9" name="Rectangle 8"/>
          <p:cNvSpPr/>
          <p:nvPr/>
        </p:nvSpPr>
        <p:spPr>
          <a:xfrm>
            <a:off x="395536" y="1124744"/>
            <a:ext cx="835292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63" indent="-4763" algn="just" eaLnBrk="1" hangingPunct="1">
              <a:lnSpc>
                <a:spcPct val="150000"/>
              </a:lnSpc>
              <a:buNone/>
            </a:pPr>
            <a:r>
              <a:rPr lang="hr-HR" dirty="0" err="1" smtClean="0">
                <a:latin typeface="Calibri" pitchFamily="34" charset="0"/>
                <a:cs typeface="Calibri" pitchFamily="34" charset="0"/>
              </a:rPr>
              <a:t>Ci</a:t>
            </a:r>
            <a:r>
              <a:rPr lang="vi-VN" dirty="0" smtClean="0">
                <a:latin typeface="Calibri" pitchFamily="34" charset="0"/>
                <a:cs typeface="Calibri" pitchFamily="34" charset="0"/>
              </a:rPr>
              <a:t>lj </a:t>
            </a:r>
            <a:r>
              <a:rPr lang="hr-HR" dirty="0" err="1" smtClean="0">
                <a:latin typeface="Calibri" pitchFamily="34" charset="0"/>
                <a:cs typeface="Calibri" pitchFamily="34" charset="0"/>
              </a:rPr>
              <a:t>Klastera</a:t>
            </a:r>
            <a:r>
              <a:rPr lang="hr-HR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hr-HR" dirty="0" err="1" smtClean="0">
                <a:latin typeface="Calibri" pitchFamily="34" charset="0"/>
                <a:cs typeface="Calibri" pitchFamily="34" charset="0"/>
              </a:rPr>
              <a:t>nZEB.hr</a:t>
            </a:r>
            <a:r>
              <a:rPr lang="hr-HR" dirty="0" smtClean="0">
                <a:latin typeface="Calibri" pitchFamily="34" charset="0"/>
                <a:cs typeface="Calibri" pitchFamily="34" charset="0"/>
              </a:rPr>
              <a:t>               </a:t>
            </a:r>
            <a:r>
              <a:rPr lang="vi-VN" dirty="0" smtClean="0">
                <a:latin typeface="Calibri" pitchFamily="34" charset="0"/>
                <a:cs typeface="Calibri" pitchFamily="34" charset="0"/>
              </a:rPr>
              <a:t>promocija teme i povećanje opsega realiziranih kvalitetnih projekata nZEB u Hrvatskoj, unaprjeđenje svih zainteresiranih sudionika i međusobno povezivanje znanosti, inovacija i gospodarstva radi jačanja kompetencija i povećanja dodatne vrijednosti u  </a:t>
            </a:r>
            <a:r>
              <a:rPr lang="hr-HR" dirty="0" smtClean="0">
                <a:latin typeface="Calibri" pitchFamily="34" charset="0"/>
                <a:cs typeface="Calibri" pitchFamily="34" charset="0"/>
              </a:rPr>
              <a:t>p</a:t>
            </a:r>
            <a:r>
              <a:rPr lang="vi-VN" dirty="0" smtClean="0">
                <a:latin typeface="Calibri" pitchFamily="34" charset="0"/>
                <a:cs typeface="Calibri" pitchFamily="34" charset="0"/>
              </a:rPr>
              <a:t>roizvodima i uslugama</a:t>
            </a:r>
            <a:r>
              <a:rPr lang="vi-VN" dirty="0" smtClean="0">
                <a:latin typeface="+mn-lt"/>
                <a:cs typeface="Arial" pitchFamily="34" charset="0"/>
              </a:rPr>
              <a:t>.</a:t>
            </a:r>
            <a:r>
              <a:rPr lang="vi-VN" b="1" baseline="30000" dirty="0" smtClean="0">
                <a:latin typeface="+mn-lt"/>
                <a:cs typeface="Arial" pitchFamily="34" charset="0"/>
              </a:rPr>
              <a:t> </a:t>
            </a:r>
            <a:endParaRPr lang="hr-HR" b="1" baseline="30000" dirty="0" smtClean="0">
              <a:latin typeface="+mn-lt"/>
              <a:cs typeface="Arial" pitchFamily="34" charset="0"/>
            </a:endParaRPr>
          </a:p>
          <a:p>
            <a:pPr marL="4763" indent="-4763" algn="just" eaLnBrk="1" hangingPunct="1">
              <a:lnSpc>
                <a:spcPct val="150000"/>
              </a:lnSpc>
              <a:buNone/>
            </a:pPr>
            <a:endParaRPr lang="hr-HR" altLang="sr-Latn-RS" b="1" baseline="30000" dirty="0" smtClean="0">
              <a:latin typeface="+mn-lt"/>
              <a:cs typeface="Arial" pitchFamily="34" charset="0"/>
            </a:endParaRPr>
          </a:p>
          <a:p>
            <a:pPr marL="4763" indent="-4763" algn="just">
              <a:lnSpc>
                <a:spcPct val="150000"/>
              </a:lnSpc>
            </a:pPr>
            <a:r>
              <a:rPr lang="hr-HR" dirty="0" smtClean="0">
                <a:latin typeface="Calibri" pitchFamily="34" charset="0"/>
                <a:cs typeface="Calibri" pitchFamily="34" charset="0"/>
              </a:rPr>
              <a:t>Cilj je povezati znanost, inovacije i gospodarstvo odnosno sve dionike u gradnji i obnovi zgrada po kriterijima zgrada niske energetske potrošnje, zgrada gotovo nulte energije (</a:t>
            </a:r>
            <a:r>
              <a:rPr lang="hr-HR" dirty="0" err="1" smtClean="0">
                <a:latin typeface="Calibri" pitchFamily="34" charset="0"/>
                <a:cs typeface="Calibri" pitchFamily="34" charset="0"/>
              </a:rPr>
              <a:t>nZEB</a:t>
            </a:r>
            <a:r>
              <a:rPr lang="hr-HR" dirty="0" smtClean="0">
                <a:latin typeface="Calibri" pitchFamily="34" charset="0"/>
                <a:cs typeface="Calibri" pitchFamily="34" charset="0"/>
              </a:rPr>
              <a:t>) kao i zgrada zelene i održive gradnje.</a:t>
            </a:r>
            <a:endParaRPr lang="hr-HR" b="1" dirty="0" smtClean="0">
              <a:latin typeface="Calibri" pitchFamily="34" charset="0"/>
              <a:cs typeface="Calibri" pitchFamily="34" charset="0"/>
            </a:endParaRPr>
          </a:p>
          <a:p>
            <a:pPr marL="4763" indent="-4763" algn="just" eaLnBrk="1" hangingPunct="1">
              <a:lnSpc>
                <a:spcPct val="150000"/>
              </a:lnSpc>
              <a:buNone/>
            </a:pPr>
            <a:endParaRPr lang="hr-HR" altLang="sr-Latn-RS" dirty="0">
              <a:latin typeface="+mn-lt"/>
              <a:cs typeface="Arial" pitchFamily="34" charset="0"/>
            </a:endParaRPr>
          </a:p>
        </p:txBody>
      </p:sp>
      <p:pic>
        <p:nvPicPr>
          <p:cNvPr id="13" name="Picture 12" descr="nZEB-osnivaci_logo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5013176"/>
            <a:ext cx="8820472" cy="661535"/>
          </a:xfrm>
          <a:prstGeom prst="rect">
            <a:avLst/>
          </a:prstGeom>
        </p:spPr>
      </p:pic>
      <p:pic>
        <p:nvPicPr>
          <p:cNvPr id="12" name="Picture 11" descr="nZEB_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83768" y="764704"/>
            <a:ext cx="648072" cy="708477"/>
          </a:xfrm>
          <a:prstGeom prst="rect">
            <a:avLst/>
          </a:prstGeom>
        </p:spPr>
      </p:pic>
      <p:sp>
        <p:nvSpPr>
          <p:cNvPr id="10" name="Rezervirano mjesto broja slajda 4"/>
          <p:cNvSpPr>
            <a:spLocks noGrp="1"/>
          </p:cNvSpPr>
          <p:nvPr>
            <p:ph type="sldNum" sz="quarter" idx="11"/>
          </p:nvPr>
        </p:nvSpPr>
        <p:spPr>
          <a:xfrm>
            <a:off x="8026400" y="6381750"/>
            <a:ext cx="11176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88</a:t>
            </a:fld>
            <a:endParaRPr lang="hr-HR" altLang="sr-Latn-RS" dirty="0">
              <a:latin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12"/>
          <p:cNvSpPr>
            <a:spLocks noChangeArrowheads="1"/>
          </p:cNvSpPr>
          <p:nvPr/>
        </p:nvSpPr>
        <p:spPr bwMode="auto">
          <a:xfrm>
            <a:off x="971550" y="1132533"/>
            <a:ext cx="7272338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latin typeface="Calibri" pitchFamily="34" charset="0"/>
              </a:rPr>
              <a:t> </a:t>
            </a:r>
          </a:p>
        </p:txBody>
      </p:sp>
      <p:sp>
        <p:nvSpPr>
          <p:cNvPr id="9" name="Rectangle 8"/>
          <p:cNvSpPr/>
          <p:nvPr/>
        </p:nvSpPr>
        <p:spPr>
          <a:xfrm>
            <a:off x="395536" y="1052736"/>
            <a:ext cx="828092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63" indent="-4763" algn="just">
              <a:lnSpc>
                <a:spcPct val="150000"/>
              </a:lnSpc>
              <a:buNone/>
            </a:pPr>
            <a:r>
              <a:rPr lang="hr-HR" dirty="0" smtClean="0">
                <a:latin typeface="+mn-lt"/>
                <a:cs typeface="Arial" pitchFamily="34" charset="0"/>
              </a:rPr>
              <a:t>Zadatak </a:t>
            </a:r>
            <a:r>
              <a:rPr lang="hr-HR" dirty="0" err="1" smtClean="0">
                <a:latin typeface="+mn-lt"/>
                <a:cs typeface="Arial" pitchFamily="34" charset="0"/>
              </a:rPr>
              <a:t>Klastera</a:t>
            </a:r>
            <a:r>
              <a:rPr lang="hr-HR" dirty="0" smtClean="0">
                <a:latin typeface="+mn-lt"/>
                <a:cs typeface="Arial" pitchFamily="34" charset="0"/>
              </a:rPr>
              <a:t> </a:t>
            </a:r>
            <a:r>
              <a:rPr lang="hr-HR" dirty="0" err="1" smtClean="0">
                <a:latin typeface="+mn-lt"/>
                <a:cs typeface="Arial" pitchFamily="34" charset="0"/>
              </a:rPr>
              <a:t>nZEB.hr</a:t>
            </a:r>
            <a:r>
              <a:rPr lang="hr-HR" dirty="0" smtClean="0">
                <a:latin typeface="+mn-lt"/>
                <a:cs typeface="Arial" pitchFamily="34" charset="0"/>
              </a:rPr>
              <a:t>                uspostaviti bolju suradnju gospodarstva i institucija te pomoći institucijama pri izradi kriterija za projektiranje i izvedbu zgrada po kriterijima visoke učinkovitosti, kao i po kriterijima održive gradnje, te djelovati u području širenja ideja, znanja i zahtjeva za izgradnju energetski visoko učinkovitih i održivih zgrada.</a:t>
            </a:r>
            <a:endParaRPr lang="hr-HR" b="1" dirty="0" smtClean="0">
              <a:latin typeface="+mn-lt"/>
              <a:cs typeface="Arial" pitchFamily="34" charset="0"/>
            </a:endParaRPr>
          </a:p>
          <a:p>
            <a:pPr marL="4763" indent="-4763" algn="just" eaLnBrk="1" hangingPunct="1">
              <a:lnSpc>
                <a:spcPct val="150000"/>
              </a:lnSpc>
              <a:buNone/>
            </a:pPr>
            <a:endParaRPr lang="hr-HR" altLang="sr-Latn-RS" dirty="0">
              <a:latin typeface="+mn-lt"/>
              <a:cs typeface="Arial" pitchFamily="34" charset="0"/>
            </a:endParaRPr>
          </a:p>
        </p:txBody>
      </p:sp>
      <p:pic>
        <p:nvPicPr>
          <p:cNvPr id="13" name="Picture 12" descr="nZEB-osnivaci_logo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5215737"/>
            <a:ext cx="8820472" cy="661535"/>
          </a:xfrm>
          <a:prstGeom prst="rect">
            <a:avLst/>
          </a:prstGeom>
        </p:spPr>
      </p:pic>
      <p:pic>
        <p:nvPicPr>
          <p:cNvPr id="12" name="Picture 11" descr="nZEB_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3808" y="692696"/>
            <a:ext cx="648072" cy="708477"/>
          </a:xfrm>
          <a:prstGeom prst="rect">
            <a:avLst/>
          </a:prstGeom>
        </p:spPr>
      </p:pic>
      <p:pic>
        <p:nvPicPr>
          <p:cNvPr id="10" name="Picture 9" descr="nZEB_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1920" y="3356992"/>
            <a:ext cx="1383240" cy="1512168"/>
          </a:xfrm>
          <a:prstGeom prst="rect">
            <a:avLst/>
          </a:prstGeom>
        </p:spPr>
      </p:pic>
      <p:sp>
        <p:nvSpPr>
          <p:cNvPr id="15" name="Rezervirano mjesto broja slajda 4"/>
          <p:cNvSpPr>
            <a:spLocks noGrp="1"/>
          </p:cNvSpPr>
          <p:nvPr>
            <p:ph type="sldNum" sz="quarter" idx="11"/>
          </p:nvPr>
        </p:nvSpPr>
        <p:spPr>
          <a:xfrm>
            <a:off x="8026400" y="6381750"/>
            <a:ext cx="11176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89</a:t>
            </a:fld>
            <a:endParaRPr lang="hr-HR" altLang="sr-Latn-RS" dirty="0">
              <a:latin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r-Latn-CS" altLang="sr-Latn-RS" smtClean="0">
                <a:latin typeface="Arial Narrow" panose="020B0606020202030204" pitchFamily="34" charset="0"/>
              </a:rPr>
              <a:t>Zoran Veršić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9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67544" y="631229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hr-HR" sz="1800" b="1" dirty="0" smtClean="0">
                <a:latin typeface="Arial" pitchFamily="34" charset="0"/>
                <a:cs typeface="Arial" pitchFamily="34" charset="0"/>
              </a:rPr>
              <a:t>5 ključnih faktora za Zgradu gotovo nulte energije (</a:t>
            </a:r>
            <a:r>
              <a:rPr lang="hr-HR" sz="1800" b="1" dirty="0" err="1" smtClean="0">
                <a:latin typeface="Arial" pitchFamily="34" charset="0"/>
                <a:cs typeface="Arial" pitchFamily="34" charset="0"/>
              </a:rPr>
              <a:t>nZEB</a:t>
            </a:r>
            <a:r>
              <a:rPr lang="hr-HR" sz="1800" b="1" dirty="0" smtClean="0">
                <a:latin typeface="Arial" pitchFamily="34" charset="0"/>
                <a:cs typeface="Arial" pitchFamily="34" charset="0"/>
              </a:rPr>
              <a:t>):</a:t>
            </a:r>
          </a:p>
          <a:p>
            <a:endParaRPr lang="hr-HR" sz="800" dirty="0" smtClean="0">
              <a:latin typeface="Arial" pitchFamily="34" charset="0"/>
              <a:cs typeface="Arial" pitchFamily="34" charset="0"/>
            </a:endParaRPr>
          </a:p>
          <a:p>
            <a:pPr>
              <a:buAutoNum type="arabicParenR"/>
            </a:pPr>
            <a:r>
              <a:rPr lang="hr-HR" sz="1800" dirty="0" smtClean="0">
                <a:latin typeface="Arial" pitchFamily="34" charset="0"/>
                <a:cs typeface="Arial" pitchFamily="34" charset="0"/>
              </a:rPr>
              <a:t>Optimalna razina toplinske izolacije ovojnice zgrade </a:t>
            </a:r>
          </a:p>
          <a:p>
            <a:pPr>
              <a:buAutoNum type="arabicParenR"/>
            </a:pPr>
            <a:endParaRPr lang="hr-HR" sz="800" dirty="0" smtClean="0">
              <a:latin typeface="Arial" pitchFamily="34" charset="0"/>
              <a:cs typeface="Arial" pitchFamily="34" charset="0"/>
            </a:endParaRPr>
          </a:p>
          <a:p>
            <a:pPr>
              <a:buAutoNum type="arabicParenR"/>
            </a:pPr>
            <a:r>
              <a:rPr lang="hr-HR" sz="1800" dirty="0" smtClean="0">
                <a:latin typeface="Arial" pitchFamily="34" charset="0"/>
                <a:cs typeface="Arial" pitchFamily="34" charset="0"/>
              </a:rPr>
              <a:t>Toplinski izolirani prozorski okviri s optimalnim staklom</a:t>
            </a:r>
          </a:p>
          <a:p>
            <a:pPr>
              <a:buAutoNum type="arabicParenR"/>
            </a:pPr>
            <a:endParaRPr lang="hr-HR" sz="800" dirty="0" smtClean="0">
              <a:latin typeface="Arial" pitchFamily="34" charset="0"/>
              <a:cs typeface="Arial" pitchFamily="34" charset="0"/>
            </a:endParaRPr>
          </a:p>
          <a:p>
            <a:pPr>
              <a:buAutoNum type="arabicParenR"/>
            </a:pPr>
            <a:r>
              <a:rPr lang="hr-HR" sz="1800" dirty="0" smtClean="0">
                <a:latin typeface="Arial" pitchFamily="34" charset="0"/>
                <a:cs typeface="Arial" pitchFamily="34" charset="0"/>
              </a:rPr>
              <a:t>Prekinuti toplinski mostovi</a:t>
            </a:r>
          </a:p>
          <a:p>
            <a:pPr>
              <a:buAutoNum type="arabicParenR"/>
            </a:pPr>
            <a:endParaRPr lang="hr-HR" sz="800" dirty="0" smtClean="0">
              <a:latin typeface="Arial" pitchFamily="34" charset="0"/>
              <a:cs typeface="Arial" pitchFamily="34" charset="0"/>
            </a:endParaRPr>
          </a:p>
          <a:p>
            <a:pPr>
              <a:buAutoNum type="arabicParenR"/>
            </a:pPr>
            <a:r>
              <a:rPr lang="hr-HR" sz="1800" dirty="0" err="1" smtClean="0">
                <a:latin typeface="Arial" pitchFamily="34" charset="0"/>
                <a:cs typeface="Arial" pitchFamily="34" charset="0"/>
              </a:rPr>
              <a:t>Zrakonepropusnost</a:t>
            </a:r>
            <a:r>
              <a:rPr lang="hr-HR" sz="1800" dirty="0" smtClean="0">
                <a:latin typeface="Arial" pitchFamily="34" charset="0"/>
                <a:cs typeface="Arial" pitchFamily="34" charset="0"/>
              </a:rPr>
              <a:t> ovojnice</a:t>
            </a:r>
          </a:p>
          <a:p>
            <a:pPr>
              <a:buAutoNum type="arabicParenR"/>
            </a:pPr>
            <a:endParaRPr lang="hr-HR" sz="800" dirty="0" smtClean="0">
              <a:latin typeface="Arial" pitchFamily="34" charset="0"/>
              <a:cs typeface="Arial" pitchFamily="34" charset="0"/>
            </a:endParaRPr>
          </a:p>
          <a:p>
            <a:pPr>
              <a:buAutoNum type="arabicParenR"/>
            </a:pPr>
            <a:r>
              <a:rPr lang="hr-HR" sz="1800" dirty="0" smtClean="0">
                <a:latin typeface="Arial" pitchFamily="34" charset="0"/>
                <a:cs typeface="Arial" pitchFamily="34" charset="0"/>
              </a:rPr>
              <a:t>Ventilacija s povratom topline</a:t>
            </a:r>
          </a:p>
        </p:txBody>
      </p:sp>
      <p:sp>
        <p:nvSpPr>
          <p:cNvPr id="6" name="Rectangle 5"/>
          <p:cNvSpPr/>
          <p:nvPr/>
        </p:nvSpPr>
        <p:spPr>
          <a:xfrm>
            <a:off x="395536" y="1556792"/>
            <a:ext cx="8496944" cy="144016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7" name="Picture 6" descr="produkte_section2_teaser_fenster_ima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99792" y="3645024"/>
            <a:ext cx="4241270" cy="2232248"/>
          </a:xfrm>
          <a:prstGeom prst="rect">
            <a:avLst/>
          </a:prstGeom>
        </p:spPr>
      </p:pic>
      <p:sp>
        <p:nvSpPr>
          <p:cNvPr id="8" name="Textfeld 1"/>
          <p:cNvSpPr txBox="1"/>
          <p:nvPr/>
        </p:nvSpPr>
        <p:spPr>
          <a:xfrm>
            <a:off x="2627784" y="5919083"/>
            <a:ext cx="15632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000" dirty="0" smtClean="0"/>
              <a:t>Izvor www.schueco.com</a:t>
            </a:r>
            <a:endParaRPr lang="hr-HR" sz="1000" dirty="0"/>
          </a:p>
        </p:txBody>
      </p:sp>
      <p:pic>
        <p:nvPicPr>
          <p:cNvPr id="9" name="Picture 8" descr="nZEB_04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84368" y="332656"/>
            <a:ext cx="720080" cy="8393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12"/>
          <p:cNvSpPr>
            <a:spLocks noChangeArrowheads="1"/>
          </p:cNvSpPr>
          <p:nvPr/>
        </p:nvSpPr>
        <p:spPr bwMode="auto">
          <a:xfrm>
            <a:off x="971550" y="916509"/>
            <a:ext cx="7272338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latin typeface="Calibri" pitchFamily="34" charset="0"/>
              </a:rPr>
              <a:t> </a:t>
            </a:r>
          </a:p>
        </p:txBody>
      </p:sp>
      <p:pic>
        <p:nvPicPr>
          <p:cNvPr id="13" name="Picture 12" descr="nZEB_web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620688"/>
            <a:ext cx="6264696" cy="3552964"/>
          </a:xfrm>
          <a:prstGeom prst="rect">
            <a:avLst/>
          </a:prstGeom>
        </p:spPr>
      </p:pic>
      <p:pic>
        <p:nvPicPr>
          <p:cNvPr id="14" name="Picture 13" descr="nZEB_web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7784" y="3366405"/>
            <a:ext cx="6336704" cy="229484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95536" y="4581128"/>
            <a:ext cx="1800200" cy="400110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hr-HR" sz="2000" b="1" dirty="0" smtClean="0"/>
              <a:t>www.nzeb.hr</a:t>
            </a:r>
            <a:endParaRPr lang="hr-HR" sz="2000" b="1" dirty="0"/>
          </a:p>
        </p:txBody>
      </p:sp>
      <p:sp>
        <p:nvSpPr>
          <p:cNvPr id="10" name="Rezervirano mjesto broja slajda 4"/>
          <p:cNvSpPr>
            <a:spLocks noGrp="1"/>
          </p:cNvSpPr>
          <p:nvPr>
            <p:ph type="sldNum" sz="quarter" idx="11"/>
          </p:nvPr>
        </p:nvSpPr>
        <p:spPr>
          <a:xfrm>
            <a:off x="8026400" y="6381750"/>
            <a:ext cx="11176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90</a:t>
            </a:fld>
            <a:endParaRPr lang="hr-HR" altLang="sr-Latn-RS" dirty="0">
              <a:latin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r-Latn-CS" altLang="sr-Latn-RS" smtClean="0">
                <a:latin typeface="Arial Narrow" panose="020B0606020202030204" pitchFamily="34" charset="0"/>
              </a:rPr>
              <a:t>Zoran Veršić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91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844800" y="3141663"/>
            <a:ext cx="3589338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1042988">
              <a:spcBef>
                <a:spcPct val="50000"/>
              </a:spcBef>
            </a:pPr>
            <a:r>
              <a:rPr lang="hr-HR" sz="2100" b="1"/>
              <a:t>HVALA NA PAŽNJI !</a:t>
            </a:r>
            <a:endParaRPr lang="en-US" sz="2100" b="1"/>
          </a:p>
        </p:txBody>
      </p:sp>
      <p:sp>
        <p:nvSpPr>
          <p:cNvPr id="5" name="TextBox 4"/>
          <p:cNvSpPr txBox="1"/>
          <p:nvPr/>
        </p:nvSpPr>
        <p:spPr>
          <a:xfrm>
            <a:off x="2052638" y="3717925"/>
            <a:ext cx="5040312" cy="306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1400" dirty="0" err="1">
                <a:solidFill>
                  <a:schemeClr val="bg1">
                    <a:lumMod val="50000"/>
                  </a:schemeClr>
                </a:solidFill>
              </a:rPr>
              <a:t>zoran.versic</a:t>
            </a:r>
            <a:r>
              <a:rPr lang="hr-HR" sz="1400" dirty="0">
                <a:solidFill>
                  <a:schemeClr val="bg1">
                    <a:lumMod val="50000"/>
                  </a:schemeClr>
                </a:solidFill>
              </a:rPr>
              <a:t>@</a:t>
            </a:r>
            <a:r>
              <a:rPr lang="hr-HR" sz="1400" dirty="0" err="1">
                <a:solidFill>
                  <a:schemeClr val="bg1">
                    <a:lumMod val="50000"/>
                  </a:schemeClr>
                </a:solidFill>
              </a:rPr>
              <a:t>arhitekt.hr</a:t>
            </a:r>
            <a:endParaRPr lang="hr-HR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1129</TotalTime>
  <Words>4452</Words>
  <Application>Microsoft Office PowerPoint</Application>
  <PresentationFormat>On-screen Show (4:3)</PresentationFormat>
  <Paragraphs>895</Paragraphs>
  <Slides>91</Slides>
  <Notes>83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93" baseType="lpstr">
      <vt:lpstr>Office Theme</vt:lpstr>
      <vt:lpstr>Equation</vt:lpstr>
      <vt:lpstr>Zahtjevi za prozore  pri projektiranju i izvedbi nZEB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Pravilna ugradnja / montaža - osnove</vt:lpstr>
      <vt:lpstr>Pravilna ugradnja / montaža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Berislav Rupčić</dc:creator>
  <cp:lastModifiedBy>Windows User</cp:lastModifiedBy>
  <cp:revision>89</cp:revision>
  <dcterms:created xsi:type="dcterms:W3CDTF">2010-03-22T21:50:27Z</dcterms:created>
  <dcterms:modified xsi:type="dcterms:W3CDTF">2019-06-08T11:03:31Z</dcterms:modified>
</cp:coreProperties>
</file>