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778" r:id="rId2"/>
  </p:sldMasterIdLst>
  <p:notesMasterIdLst>
    <p:notesMasterId r:id="rId22"/>
  </p:notesMasterIdLst>
  <p:handoutMasterIdLst>
    <p:handoutMasterId r:id="rId23"/>
  </p:handoutMasterIdLst>
  <p:sldIdLst>
    <p:sldId id="374" r:id="rId3"/>
    <p:sldId id="399" r:id="rId4"/>
    <p:sldId id="377" r:id="rId5"/>
    <p:sldId id="378" r:id="rId6"/>
    <p:sldId id="379" r:id="rId7"/>
    <p:sldId id="393" r:id="rId8"/>
    <p:sldId id="381" r:id="rId9"/>
    <p:sldId id="383" r:id="rId10"/>
    <p:sldId id="389" r:id="rId11"/>
    <p:sldId id="385" r:id="rId12"/>
    <p:sldId id="390" r:id="rId13"/>
    <p:sldId id="391" r:id="rId14"/>
    <p:sldId id="387" r:id="rId15"/>
    <p:sldId id="394" r:id="rId16"/>
    <p:sldId id="395" r:id="rId17"/>
    <p:sldId id="396" r:id="rId18"/>
    <p:sldId id="397" r:id="rId19"/>
    <p:sldId id="398" r:id="rId20"/>
    <p:sldId id="392" r:id="rId21"/>
  </p:sldIdLst>
  <p:sldSz cx="9144000" cy="6858000" type="screen4x3"/>
  <p:notesSz cx="6797675" cy="9926638"/>
  <p:defaultTextStyle>
    <a:defPPr>
      <a:defRPr lang="sr-Latn-C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A238C"/>
    <a:srgbClr val="0B28A1"/>
    <a:srgbClr val="0C2AAC"/>
    <a:srgbClr val="112A71"/>
    <a:srgbClr val="122E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54" autoAdjust="0"/>
    <p:restoredTop sz="60581" autoAdjust="0"/>
  </p:normalViewPr>
  <p:slideViewPr>
    <p:cSldViewPr>
      <p:cViewPr varScale="1">
        <p:scale>
          <a:sx n="70" d="100"/>
          <a:sy n="70" d="100"/>
        </p:scale>
        <p:origin x="2712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5286" y="12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B4CC671-EDDB-4CEF-B406-A152F8F02B95}" type="datetimeFigureOut">
              <a:rPr lang="sr-Latn-CS"/>
              <a:pPr>
                <a:defRPr/>
              </a:pPr>
              <a:t>12.6.2019.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B0DFA91-BBD8-4A40-8679-52B83F5E2828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73489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78F97882-A59F-479F-A386-7D5B1B513A03}" type="datetimeFigureOut">
              <a:rPr lang="sr-Latn-CS"/>
              <a:pPr>
                <a:defRPr/>
              </a:pPr>
              <a:t>12.6.2019.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hr-HR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hr-HR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32032C6C-E4E8-4DA8-A996-ACD8E1833339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9756966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r.wikipedia.org/wiki/Pariz" TargetMode="External"/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hr.wikipedia.org/wiki/Globalno_zatopljenje" TargetMode="External"/><Relationship Id="rId4" Type="http://schemas.openxmlformats.org/officeDocument/2006/relationships/hyperlink" Target="https://hr.wikipedia.org/wiki/2015." TargetMode="Externa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hr-HR" altLang="sr-Latn-RS" dirty="0"/>
          </a:p>
        </p:txBody>
      </p:sp>
      <p:sp>
        <p:nvSpPr>
          <p:cNvPr id="6148" name="Slide Number Placeholder 3"/>
          <p:cNvSpPr txBox="1">
            <a:spLocks noGrp="1"/>
          </p:cNvSpPr>
          <p:nvPr/>
        </p:nvSpPr>
        <p:spPr bwMode="auto">
          <a:xfrm>
            <a:off x="3850443" y="9428583"/>
            <a:ext cx="2945659" cy="496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</a:pPr>
            <a:fld id="{196212A0-EF72-4E55-94C9-A86CBE6E2D52}" type="slidenum">
              <a:rPr lang="hr-HR" altLang="sr-Latn-RS">
                <a:latin typeface="Arial" panose="020B0604020202020204" pitchFamily="34" charset="0"/>
              </a:rPr>
              <a:pPr algn="r" eaLnBrk="1" hangingPunct="1">
                <a:spcBef>
                  <a:spcPct val="0"/>
                </a:spcBef>
              </a:pPr>
              <a:t>1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316358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400" dirty="0"/>
              <a:t>Odredbe koje se odnose na tehničke sustave su </a:t>
            </a:r>
            <a:r>
              <a:rPr lang="hr-HR" sz="1400" dirty="0" err="1"/>
              <a:t>izmjenjene</a:t>
            </a:r>
            <a:r>
              <a:rPr lang="hr-HR" sz="1400" dirty="0"/>
              <a:t> i proširene tako da se uvodi obvezna individualna kontrola temperature u prostoriji kao i ocjena </a:t>
            </a:r>
            <a:r>
              <a:rPr lang="hr-HR" sz="1400" dirty="0" err="1"/>
              <a:t>energ.učinkovitosti</a:t>
            </a:r>
            <a:r>
              <a:rPr lang="hr-HR" sz="1400" baseline="0" dirty="0"/>
              <a:t> tehničkih sustava u zgradi </a:t>
            </a:r>
          </a:p>
          <a:p>
            <a:endParaRPr lang="hr-HR" sz="1400" dirty="0"/>
          </a:p>
          <a:p>
            <a:r>
              <a:rPr lang="hr-HR" sz="1400" dirty="0"/>
              <a:t>Isto tako </a:t>
            </a:r>
            <a:r>
              <a:rPr lang="hr-HR" sz="1400" dirty="0" err="1"/>
              <a:t>izmjenjeni</a:t>
            </a:r>
            <a:r>
              <a:rPr lang="hr-HR" sz="1400" dirty="0"/>
              <a:t> su  dijelovi koji se odnose na redovite</a:t>
            </a:r>
            <a:r>
              <a:rPr lang="hr-HR" sz="1400" baseline="0" dirty="0"/>
              <a:t> periodične kontrole sustava grijanja, hlađenja i ventilacije – pragovi su podignuti na 70 kW (za sustav grijanja ili kombinirani sustav grijanja i ventilacije) , isti prag je za klimatizaciju ili kombiniranu klimatizaciju s ventilacijom</a:t>
            </a:r>
          </a:p>
          <a:p>
            <a:r>
              <a:rPr lang="hr-HR" sz="1400" baseline="0" dirty="0"/>
              <a:t>zadržana je i mogućnost primjene alternativnog pristupa, no prije primjene treba podnijeti izvješće komisiji i dokumentirati istovjetnost učinka tih mjera s pregledima .</a:t>
            </a:r>
          </a:p>
          <a:p>
            <a:endParaRPr lang="hr-HR" sz="1400" dirty="0"/>
          </a:p>
          <a:p>
            <a:r>
              <a:rPr lang="hr-HR" sz="1400" dirty="0"/>
              <a:t>Naglasak je na pregledima sustava centralnog grijanja i sustava klimatizacije između ostalog i kada su ti sustavi u kombinaciji s ventilacijskim sustavima</a:t>
            </a:r>
          </a:p>
          <a:p>
            <a:endParaRPr lang="hr-HR" sz="1400" dirty="0"/>
          </a:p>
          <a:p>
            <a:r>
              <a:rPr lang="hr-HR" sz="1400" dirty="0"/>
              <a:t>Automatizacija i elektronički nadzor zgrade su se pokazali kao dobra zamjena za preglede naročito</a:t>
            </a:r>
            <a:r>
              <a:rPr lang="hr-HR" sz="1400" baseline="0" dirty="0"/>
              <a:t> kod velikih sustava i to bi bio troškovno najučinkovitije kod nestambenih i većih </a:t>
            </a:r>
            <a:r>
              <a:rPr lang="hr-HR" sz="1400" baseline="0" dirty="0" err="1"/>
              <a:t>višestambenih</a:t>
            </a:r>
            <a:r>
              <a:rPr lang="hr-HR" sz="1400" baseline="0" dirty="0"/>
              <a:t> zgrada</a:t>
            </a:r>
          </a:p>
          <a:p>
            <a:r>
              <a:rPr lang="hr-HR" sz="1400" dirty="0"/>
              <a:t>Do 2025</a:t>
            </a:r>
            <a:r>
              <a:rPr lang="hr-HR" sz="1400" baseline="0" dirty="0"/>
              <a:t> g. nestambene zgrade koje imaju sustav grijanja ili kombinirani sustav grijanja i ventilacije s efektivnom nazivnom snagom većom od 290 kW, trebaju biti opremljene sa sustavima automatizacije i kontrole</a:t>
            </a:r>
          </a:p>
          <a:p>
            <a:r>
              <a:rPr lang="hr-HR" sz="1400" baseline="0" dirty="0"/>
              <a:t> </a:t>
            </a:r>
            <a:endParaRPr lang="hr-HR" sz="1400" dirty="0"/>
          </a:p>
          <a:p>
            <a:endParaRPr lang="hr-HR" sz="12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10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731228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sz="12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11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00293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sz="1400" dirty="0"/>
              <a:t>Energetsko svojstvo</a:t>
            </a:r>
            <a:r>
              <a:rPr lang="hr-HR" sz="1400" baseline="0" dirty="0"/>
              <a:t> se utvrđuje na temelju izračunatog ili stvarnog korištenja energije : za grijanje prostora, hlađenje prostora, PTV za kućanstva, ventilaciju, ugrađenu rasvjetu  te druge tehničke sustave zgrade</a:t>
            </a:r>
            <a:endParaRPr lang="hr-HR" sz="1400" dirty="0"/>
          </a:p>
          <a:p>
            <a:endParaRPr lang="hr-HR" sz="1400" dirty="0"/>
          </a:p>
          <a:p>
            <a:r>
              <a:rPr lang="hr-HR" sz="1400" dirty="0"/>
              <a:t>Nacionalne metodologije se opisuju na temelju nacionalnih priloga općih normi</a:t>
            </a:r>
          </a:p>
          <a:p>
            <a:endParaRPr lang="hr-HR" sz="1400" dirty="0"/>
          </a:p>
          <a:p>
            <a:endParaRPr lang="hr-HR" sz="1400" dirty="0"/>
          </a:p>
          <a:p>
            <a:r>
              <a:rPr lang="hr-HR" sz="1400" dirty="0"/>
              <a:t>Ne stvara se sustav pravnih</a:t>
            </a:r>
            <a:r>
              <a:rPr lang="hr-HR" sz="1400" baseline="0" dirty="0"/>
              <a:t> propisa- nije pravna kodifikacija</a:t>
            </a:r>
            <a:endParaRPr lang="hr-HR" sz="1400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12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8782237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13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664072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/>
              <a:t>Dugoročna strategija</a:t>
            </a:r>
            <a:r>
              <a:rPr lang="hr-HR" sz="1200" baseline="0" dirty="0"/>
              <a:t> do sada je dva puta dostavljana u EK, 2014. je bio prvi rok, 2017. drugi (odluka na 148  sjednici VRH od 21.3.2019. o donošenju 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Dugoročne strategije za poticanje ulaganja u obnovu nacionalnog fonda zgrada RH (EU) čiji je cilj, na osnovu utvrđenog ekonomsko-energetski optimalnog modela obnove zgrada, identificirati djelotvorne mjere za dugoročno poticanje troškovno učinkovite integralne obnove nacionalnog fonda zgrada do 2050. godine</a:t>
            </a:r>
            <a:r>
              <a:rPr lang="hr-HR" sz="1200" baseline="0" dirty="0"/>
              <a:t>) i sada je na redu 2020. godina.</a:t>
            </a: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dalje ostaje obveza referentnih zgrada koje su trebale biti prije 2 godine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200" dirty="0"/>
              <a:t>I dalje je nacionalni plan za povećanje zgrada GOEZ: detaljni prikaz definicije, , prijelazne ciljeve</a:t>
            </a:r>
            <a:r>
              <a:rPr lang="hr-HR" sz="1200" baseline="0" dirty="0"/>
              <a:t> za poboljšanje </a:t>
            </a:r>
            <a:r>
              <a:rPr lang="hr-HR" sz="1200" baseline="0" dirty="0" err="1"/>
              <a:t>energ</a:t>
            </a:r>
            <a:r>
              <a:rPr lang="hr-HR" sz="1200" baseline="0" dirty="0"/>
              <a:t>. učinkovitosti zgrada do 2015,, sada je to zapravo već obveza za nove zgrade, pa ostaju politike i mjere za  pretvorbu postojećih do tog standarda do 2050. godine</a:t>
            </a:r>
            <a:endParaRPr lang="hr-HR" sz="12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14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41320976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61685895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7346619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d</a:t>
            </a:r>
            <a:r>
              <a:rPr lang="en-GB" dirty="0" err="1" smtClean="0"/>
              <a:t>aje</a:t>
            </a:r>
            <a:r>
              <a:rPr lang="en-GB" dirty="0" smtClean="0"/>
              <a:t> </a:t>
            </a:r>
            <a:r>
              <a:rPr lang="en-GB" dirty="0" err="1"/>
              <a:t>obvezne</a:t>
            </a:r>
            <a:r>
              <a:rPr lang="en-GB" dirty="0"/>
              <a:t> </a:t>
            </a:r>
            <a:r>
              <a:rPr lang="en-GB" dirty="0" err="1"/>
              <a:t>elemente</a:t>
            </a:r>
            <a:r>
              <a:rPr lang="en-GB" dirty="0"/>
              <a:t> </a:t>
            </a:r>
            <a:r>
              <a:rPr lang="en-GB" dirty="0" err="1"/>
              <a:t>dugoročnih</a:t>
            </a:r>
            <a:r>
              <a:rPr lang="en-GB" dirty="0"/>
              <a:t> </a:t>
            </a:r>
            <a:r>
              <a:rPr lang="en-GB" dirty="0" err="1" smtClean="0"/>
              <a:t>strategija</a:t>
            </a:r>
            <a:endParaRPr lang="hr-HR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Treba naglasiti i nove obveze koje daje direktiva kada se radi o većim </a:t>
            </a:r>
            <a:r>
              <a:rPr lang="hr-HR" dirty="0" err="1" smtClean="0"/>
              <a:t>rekonkstrukcijama</a:t>
            </a:r>
            <a:r>
              <a:rPr lang="hr-HR" dirty="0" smtClean="0"/>
              <a:t> treba poticati visokoučinkovite alternativne</a:t>
            </a:r>
            <a:r>
              <a:rPr lang="hr-HR" baseline="0" dirty="0" smtClean="0"/>
              <a:t> sustave  i uzeti u obzir zdrave klimatske uvjete, zaštitu od požara i rizike povezane sa seizmičkim aktivnostima.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dirty="0" smtClean="0"/>
              <a:t>Tu su i preporuke vezano na nacionalne metodologije</a:t>
            </a:r>
            <a:r>
              <a:rPr lang="hr-HR" baseline="0" dirty="0" smtClean="0"/>
              <a:t> koje moraju biti transparentne i na raspolaganju javnosti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aseline="0" dirty="0" smtClean="0"/>
              <a:t>Prilozi A u normama moraju se ispuniti  nacionalnim podacima , može ga popuniti DČ ( nacionalna lista s podacima u okviru propisa o gradnji) ili HZN (nacionalni prilog objavljuje HZN, a DČ se na njega pozivaju))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aseline="0" dirty="0" smtClean="0"/>
              <a:t>Bez obzira da li DČ donese sve norme </a:t>
            </a:r>
            <a:r>
              <a:rPr lang="hr-HR" b="1" u="sng" baseline="0" dirty="0" smtClean="0"/>
              <a:t>prilog A se treba upotrijebiti kao predložak za opis nacionalne metodologije izračuna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baseline="0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0949020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baseline="0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hr-HR" baseline="0" dirty="0" smtClean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319246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hr-HR" altLang="sr-Latn-RS" dirty="0"/>
              <a:t>Proces razvoja uvjeta na  energetsku potrošnju u zgradama i podizanja ljestvice</a:t>
            </a:r>
            <a:r>
              <a:rPr lang="hr-HR" altLang="sr-Latn-RS" baseline="0" dirty="0"/>
              <a:t> za energetsku učinkovitost je kontinuirana i nikad završena priča.</a:t>
            </a:r>
          </a:p>
          <a:p>
            <a:r>
              <a:rPr lang="hr-HR" altLang="sr-Latn-RS" baseline="0" dirty="0"/>
              <a:t> Ono što je sada obveza DČ je prijenos i implementacija ovih odredbi u nacionalna zakonodavstva i tim da se ne treba zaboraviti i preostale obveze od prije kao što je to izrada referentnih zgrada ali i priprema novog algoritma na temelju novog paketa normi. Isto tako ne trebamo zaboraviti da su uvjeti na zgrade gotovo nulte energije zapravo već u primjeni  te će i projekti koji se upravo izrađuju  morati biti usklađeni s propisanim uvjetima.</a:t>
            </a:r>
          </a:p>
          <a:p>
            <a:endParaRPr lang="hr-HR" altLang="sr-Latn-RS" dirty="0" smtClean="0"/>
          </a:p>
          <a:p>
            <a:r>
              <a:rPr lang="hr-HR" altLang="sr-Latn-RS" b="1" dirty="0" smtClean="0"/>
              <a:t>Završiti izlaganje sa citatima iz Direktive:</a:t>
            </a:r>
          </a:p>
          <a:p>
            <a:endParaRPr lang="hr-HR" altLang="sr-Latn-RS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="1" i="1" dirty="0" smtClean="0"/>
              <a:t>„</a:t>
            </a:r>
            <a:r>
              <a:rPr lang="hr-HR" b="1" i="1" dirty="0"/>
              <a:t>Energetske potrebe se izračunavaju kako bi se optimizirali zahtjevi u pogledu zdravlja, kvalitete zraka  u unutarnjem prostoru i udobnosti korisnika”</a:t>
            </a:r>
          </a:p>
          <a:p>
            <a:r>
              <a:rPr lang="hr-HR" altLang="sr-Latn-RS" b="1" dirty="0"/>
              <a:t>Dakle potrebno</a:t>
            </a:r>
            <a:r>
              <a:rPr lang="hr-HR" altLang="sr-Latn-RS" b="1" baseline="0" dirty="0"/>
              <a:t> je osigurati homogenu izolaciju zgrade bez toplinskih mostova i pada temperature ispod točke </a:t>
            </a:r>
            <a:r>
              <a:rPr lang="hr-HR" altLang="sr-Latn-RS" b="1" baseline="0" dirty="0" err="1"/>
              <a:t>rosišta</a:t>
            </a:r>
            <a:r>
              <a:rPr lang="hr-HR" altLang="sr-Latn-RS" b="1" baseline="0" dirty="0"/>
              <a:t>- </a:t>
            </a:r>
          </a:p>
          <a:p>
            <a:endParaRPr lang="hr-HR" altLang="sr-Latn-RS" b="1" baseline="0" dirty="0" smtClean="0"/>
          </a:p>
          <a:p>
            <a:r>
              <a:rPr lang="hr-HR" altLang="sr-Latn-RS" b="1" baseline="0" dirty="0" smtClean="0"/>
              <a:t>Dodatno kod većih energetskih </a:t>
            </a:r>
            <a:r>
              <a:rPr lang="hr-HR" altLang="sr-Latn-RS" b="1" baseline="0" dirty="0"/>
              <a:t>obnova, </a:t>
            </a:r>
            <a:r>
              <a:rPr lang="hr-HR" altLang="sr-Latn-RS" b="1" dirty="0"/>
              <a:t>valja uzeti u obzir i druge temeljne zahtjeve </a:t>
            </a:r>
            <a:r>
              <a:rPr lang="hr-HR" altLang="sr-Latn-RS" b="1" dirty="0" smtClean="0"/>
              <a:t>zaštitu </a:t>
            </a:r>
            <a:r>
              <a:rPr lang="hr-HR" altLang="sr-Latn-RS" b="1" dirty="0"/>
              <a:t>od požara  ali isto tako i seizmičku aktivnost područja  koja u životnom vijeku može ugroziti živote ljudi i same građevine 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19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61033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7888" y="3127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7011" y="4178564"/>
            <a:ext cx="6565616" cy="5504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b="0" i="0" kern="1200" dirty="0">
                <a:solidFill>
                  <a:schemeClr val="tx1"/>
                </a:solidFill>
                <a:effectLst/>
              </a:rPr>
              <a:t>Globalno zatopljenje jedan je od najvećih problema današnjice.  Ljudski faktor</a:t>
            </a:r>
            <a:r>
              <a:rPr lang="hr-HR" b="0" i="0" kern="1200" baseline="0" dirty="0">
                <a:solidFill>
                  <a:schemeClr val="tx1"/>
                </a:solidFill>
                <a:effectLst/>
              </a:rPr>
              <a:t> tome doprinosi u najvećoj mjeri. Dakle, potrebno je ograničiti porast temperature a tome će uvelike doprinijeti promjena energenata-postupno napuštanje fosilnih goriva.</a:t>
            </a:r>
          </a:p>
          <a:p>
            <a:r>
              <a:rPr lang="hr-HR" b="1" i="0" kern="1200" dirty="0">
                <a:solidFill>
                  <a:schemeClr val="tx1"/>
                </a:solidFill>
                <a:effectLst/>
              </a:rPr>
              <a:t>Pariški sporazum o klimatskim promjenama prvi je opći pravno obvezujući globalni klimatski sporazum. </a:t>
            </a:r>
          </a:p>
          <a:p>
            <a:r>
              <a:rPr lang="hr-HR" b="0" i="0" kern="1200" dirty="0">
                <a:solidFill>
                  <a:schemeClr val="tx1"/>
                </a:solidFill>
                <a:effectLst/>
              </a:rPr>
              <a:t>Potpisan je  na </a:t>
            </a:r>
            <a:r>
              <a:rPr lang="hr-HR" b="1" i="0" kern="1200" dirty="0">
                <a:solidFill>
                  <a:schemeClr val="tx1"/>
                </a:solidFill>
                <a:effectLst/>
              </a:rPr>
              <a:t>21. zasjedanju Konferencije stranaka (COP 21) Okvirne konvencije Ujedinjenih naroda o promjeni klime (UNFCCC)</a:t>
            </a:r>
            <a:r>
              <a:rPr lang="hr-HR" b="0" i="0" kern="1200" dirty="0">
                <a:solidFill>
                  <a:schemeClr val="tx1"/>
                </a:solidFill>
                <a:effectLst/>
              </a:rPr>
              <a:t>u </a:t>
            </a:r>
            <a:r>
              <a:rPr lang="hr-HR" b="0" i="0" u="none" strike="noStrike" kern="1200" dirty="0">
                <a:solidFill>
                  <a:schemeClr val="tx1"/>
                </a:solidFill>
                <a:effectLst/>
                <a:hlinkClick r:id="rId3" tooltip="Pariz"/>
              </a:rPr>
              <a:t>Parizu</a:t>
            </a:r>
            <a:r>
              <a:rPr lang="hr-HR" b="0" i="0" kern="1200" dirty="0">
                <a:solidFill>
                  <a:schemeClr val="tx1"/>
                </a:solidFill>
                <a:effectLst/>
              </a:rPr>
              <a:t> </a:t>
            </a:r>
            <a:r>
              <a:rPr lang="hr-HR" b="0" i="0" u="none" strike="noStrike" kern="1200" dirty="0">
                <a:solidFill>
                  <a:schemeClr val="tx1"/>
                </a:solidFill>
                <a:effectLst/>
                <a:hlinkClick r:id="rId4" tooltip="2015."/>
              </a:rPr>
              <a:t>2015.</a:t>
            </a:r>
            <a:r>
              <a:rPr lang="hr-HR" b="0" i="0" kern="1200" dirty="0">
                <a:solidFill>
                  <a:schemeClr val="tx1"/>
                </a:solidFill>
                <a:effectLst/>
              </a:rPr>
              <a:t> godine.</a:t>
            </a:r>
          </a:p>
          <a:p>
            <a:r>
              <a:rPr lang="hr-HR" b="1" i="0" kern="1200" dirty="0" smtClean="0">
                <a:solidFill>
                  <a:schemeClr val="tx1"/>
                </a:solidFill>
                <a:effectLst/>
              </a:rPr>
              <a:t>Glavni </a:t>
            </a:r>
            <a:r>
              <a:rPr lang="hr-HR" b="1" i="0" kern="1200" dirty="0">
                <a:solidFill>
                  <a:schemeClr val="tx1"/>
                </a:solidFill>
                <a:effectLst/>
              </a:rPr>
              <a:t>cilj sporazuma jest ograničavanje </a:t>
            </a:r>
            <a:r>
              <a:rPr lang="hr-HR" b="1" i="0" u="none" strike="noStrike" kern="1200" dirty="0">
                <a:solidFill>
                  <a:schemeClr val="tx1"/>
                </a:solidFill>
                <a:effectLst/>
                <a:hlinkClick r:id="rId5" tooltip="Globalno zatopljenje"/>
              </a:rPr>
              <a:t>globalnog zatopljenja</a:t>
            </a:r>
            <a:r>
              <a:rPr lang="hr-HR" b="1" i="0" kern="1200" dirty="0">
                <a:solidFill>
                  <a:schemeClr val="tx1"/>
                </a:solidFill>
                <a:effectLst/>
              </a:rPr>
              <a:t> na temperature „znatno ispod“ 2°C</a:t>
            </a:r>
            <a:r>
              <a:rPr lang="hr-HR" b="0" i="0" kern="1200" dirty="0">
                <a:solidFill>
                  <a:schemeClr val="tx1"/>
                </a:solidFill>
                <a:effectLst/>
              </a:rPr>
              <a:t>, osiguravanje opskrbe hranom, ali i ojačavanje kapaciteta država da se bore s posljedicama klimatske promjene, razvoj novih „zelenih“ tehnologija i pomaganje slabijim, ekonomski manje razvijenim članicama u ostvarenju svojih nacionalnih planova o smanjenju emisija. Također se navodi da </a:t>
            </a:r>
            <a:r>
              <a:rPr lang="hr-HR" b="1" i="0" kern="1200" dirty="0">
                <a:solidFill>
                  <a:schemeClr val="tx1"/>
                </a:solidFill>
                <a:effectLst/>
              </a:rPr>
              <a:t>je cilj do kraja 21. stoljeća u potpunosti anulirati emisije</a:t>
            </a:r>
          </a:p>
          <a:p>
            <a:endParaRPr lang="hr-HR" altLang="sr-Latn-RS" sz="1400" b="1" dirty="0" smtClean="0"/>
          </a:p>
          <a:p>
            <a:r>
              <a:rPr lang="hr-HR" altLang="sr-Latn-RS" sz="1400" b="1" dirty="0" err="1" smtClean="0"/>
              <a:t>Clean</a:t>
            </a:r>
            <a:r>
              <a:rPr lang="hr-HR" altLang="sr-Latn-RS" sz="1400" b="1" dirty="0" smtClean="0"/>
              <a:t> </a:t>
            </a:r>
            <a:r>
              <a:rPr lang="hr-HR" altLang="sr-Latn-RS" sz="1400" b="1" dirty="0" err="1"/>
              <a:t>energy</a:t>
            </a:r>
            <a:r>
              <a:rPr lang="hr-HR" altLang="sr-Latn-RS" sz="1400" b="1" dirty="0"/>
              <a:t> for </a:t>
            </a:r>
            <a:r>
              <a:rPr lang="hr-HR" altLang="sr-Latn-RS" sz="1400" b="1" dirty="0" err="1"/>
              <a:t>all</a:t>
            </a:r>
            <a:r>
              <a:rPr lang="hr-HR" altLang="sr-Latn-RS" sz="1400" b="1" dirty="0"/>
              <a:t> </a:t>
            </a:r>
            <a:r>
              <a:rPr lang="hr-HR" altLang="sr-Latn-RS" sz="1400" b="1" dirty="0" err="1"/>
              <a:t>europeans</a:t>
            </a:r>
            <a:r>
              <a:rPr lang="hr-HR" altLang="sr-Latn-RS" sz="1400" b="1" dirty="0"/>
              <a:t> odnosno ZIMSKI PAKET</a:t>
            </a:r>
            <a:r>
              <a:rPr lang="hr-HR" altLang="sr-Latn-RS" dirty="0"/>
              <a:t> </a:t>
            </a:r>
            <a:r>
              <a:rPr lang="hr-HR" altLang="sr-Latn-RS" b="1" dirty="0"/>
              <a:t>je zakonodavni paket koji je objavila EK kao </a:t>
            </a:r>
            <a:r>
              <a:rPr lang="hr-HR" altLang="sr-Latn-RS" b="1" baseline="0" dirty="0"/>
              <a:t>odgovor na Pariški sporazuma a koje bi trebale osigurati stabilni zakonodavni sustav potreban da pomogne u tranziciji čistoj energiji.  Treba pomoći EU energetskom sektoru  da postane stabilniji , kompetitivniji i održiviji te da se uklopi u 21. </a:t>
            </a:r>
            <a:r>
              <a:rPr lang="hr-HR" altLang="sr-Latn-RS" b="1" baseline="0" dirty="0" smtClean="0"/>
              <a:t>stoljeću. </a:t>
            </a:r>
            <a:endParaRPr lang="hr-HR" altLang="sr-Latn-RS" b="1" baseline="0" dirty="0"/>
          </a:p>
          <a:p>
            <a:r>
              <a:rPr lang="hr-HR" altLang="sr-Latn-RS" baseline="0" dirty="0"/>
              <a:t> činjenica je da se skoro 50% energije troši na grijanje i hlađenje od čeka 80% u zgradama,  za postizanje klimatskih i energetskih ciljeva unije, akcent se stavlja na obnovu zgrada s motom energetska  učinkovitost na prvom mjestu</a:t>
            </a:r>
          </a:p>
          <a:p>
            <a:r>
              <a:rPr lang="hr-HR" altLang="sr-Latn-RS" b="1" baseline="0" dirty="0" smtClean="0"/>
              <a:t>Završen u svibnju 2019. godine</a:t>
            </a:r>
          </a:p>
          <a:p>
            <a:r>
              <a:rPr lang="hr-HR" altLang="sr-Latn-RS" b="1" baseline="0" dirty="0" err="1" smtClean="0"/>
              <a:t>Bazian</a:t>
            </a:r>
            <a:r>
              <a:rPr lang="hr-HR" altLang="sr-Latn-RS" b="1" baseline="0" dirty="0" smtClean="0"/>
              <a:t> je na elementima: energetska učinkovitost na prvom mjestu, više obnovljivih izvora energije (32% do 2030.) – EU treba biti globalni lider, bolje vođenje Europske unije: propis prema kojem DČ rade svoje Klimatske planove za period do 2030. godine, Više prva potrošačima- pravila prema kojima će se moći proizvoditi , skladištiti i prodavati vlastita energija, Pametnije i učinkovitije tržište električne energije </a:t>
            </a:r>
          </a:p>
          <a:p>
            <a:endParaRPr lang="hr-HR" altLang="sr-Latn-RS" baseline="0" dirty="0" smtClean="0"/>
          </a:p>
          <a:p>
            <a:endParaRPr lang="hr-HR" b="1" i="0" kern="1200" baseline="0" dirty="0">
              <a:solidFill>
                <a:schemeClr val="tx1"/>
              </a:solidFill>
              <a:effectLst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9215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877888" y="3127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77011" y="4178564"/>
            <a:ext cx="6565616" cy="55047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Autofit/>
          </a:bodyPr>
          <a:lstStyle/>
          <a:p>
            <a:r>
              <a:rPr lang="hr-H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Novi financijski instrument, inicijativa Pametno financiranje za pametne zgrade- odobrila</a:t>
            </a:r>
            <a:r>
              <a:rPr lang="hr-HR" sz="1200" b="1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Europska investicijska banka</a:t>
            </a:r>
          </a:p>
          <a:p>
            <a:r>
              <a:rPr lang="hr-H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Cilj je da investiranje u projekte energetski učinkovitih zgrada za stanovanje postane privlačnije privatnim investitorima koji bi koristili </a:t>
            </a:r>
            <a:r>
              <a:rPr lang="hr-HR" sz="1200" b="1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EU subvencije kao jamstva</a:t>
            </a:r>
            <a:r>
              <a:rPr lang="hr-H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hr-H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Taj bi novi financijski instrument, zajedno s drugim europskim inicijativama za pametne zgrade, trebao omogućiti projektima za energetsku učinkovitost zgrada pristup do ukupno 10 </a:t>
            </a:r>
            <a:r>
              <a:rPr lang="hr-HR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mlrd</a:t>
            </a:r>
            <a:r>
              <a:rPr lang="hr-HR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eura u javnim i privatnim fondovima u razdoblju od 2018. do 2020. </a:t>
            </a:r>
            <a:endParaRPr lang="hr-HR" b="1" i="0" kern="1200" baseline="0" dirty="0">
              <a:solidFill>
                <a:schemeClr val="tx1"/>
              </a:solidFill>
              <a:effectLst/>
            </a:endParaRPr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hr-HR" altLang="sr-Latn-RS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689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Direktive koje se odnose na </a:t>
            </a:r>
            <a:r>
              <a:rPr lang="hr-HR" altLang="sr-Latn-RS" dirty="0" smtClean="0"/>
              <a:t>energetsku učinkovitost</a:t>
            </a:r>
          </a:p>
          <a:p>
            <a:endParaRPr lang="hr-HR" altLang="sr-Latn-RS" dirty="0"/>
          </a:p>
        </p:txBody>
      </p:sp>
      <p:sp>
        <p:nvSpPr>
          <p:cNvPr id="81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D0CD7907-D77C-4B4B-A75C-403F27DA2AC0}" type="slidenum">
              <a:rPr lang="hr-HR" altLang="sr-Latn-R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hr-HR" altLang="sr-Latn-R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7539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383036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8027214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r-HR" sz="1400" b="1" dirty="0"/>
              <a:t>BPIE kaže da samo 3% zgrada u EU su visokoučinkovitijem te da 97% treba proći energetsku obnovu do 2050</a:t>
            </a:r>
          </a:p>
          <a:p>
            <a:endParaRPr lang="hr-HR" sz="1400" b="1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sz="1400" b="1" dirty="0"/>
              <a:t>IEA kaže da 76% investicija potrebnih za postizanje Pariškog dogovora mora ići na energetsku učinkovitost</a:t>
            </a:r>
            <a:r>
              <a:rPr lang="hr-HR" sz="1400" b="1" u="none" dirty="0"/>
              <a:t>i,</a:t>
            </a:r>
            <a:r>
              <a:rPr lang="hr-HR" sz="1400" b="1" u="none" baseline="0" dirty="0"/>
              <a:t> o</a:t>
            </a:r>
            <a:r>
              <a:rPr lang="hr-HR" sz="1400" b="1" u="none" dirty="0"/>
              <a:t>bnova zgrada treba voditi računa o ekonomskoj i tehničkoj izvodljivosti, zdravlju i komforu</a:t>
            </a:r>
          </a:p>
          <a:p>
            <a:endParaRPr lang="hr-HR" sz="1400" b="1" dirty="0"/>
          </a:p>
          <a:p>
            <a:r>
              <a:rPr lang="hr-HR" sz="1400" b="1" u="none" dirty="0"/>
              <a:t>E mobilnost se odnosi na broj punionica za </a:t>
            </a:r>
            <a:r>
              <a:rPr lang="hr-HR" sz="1400" b="1" u="none" dirty="0" err="1"/>
              <a:t>el.vozila</a:t>
            </a:r>
            <a:r>
              <a:rPr lang="hr-HR" sz="1400" b="1" u="none" dirty="0"/>
              <a:t> odnosno za postavljanje kanalske infrastrukture</a:t>
            </a:r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0602358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hr-HR" b="1" dirty="0"/>
              <a:t>Znači fokus je na obnovi zgrada i to ne bilo kakvoj nego s  ciljem postizanja</a:t>
            </a:r>
            <a:r>
              <a:rPr lang="hr-HR" b="1" baseline="0" dirty="0"/>
              <a:t> GOEZ</a:t>
            </a:r>
          </a:p>
          <a:p>
            <a:r>
              <a:rPr lang="hr-HR" baseline="0" dirty="0"/>
              <a:t>Utvrđen je obvezni sadržaj strategije a DČ utvrđuju plan i mjere imajući u vidu dugoročni cilj a to je smanjenje stakleničkih plinova 80-95% u odnosu na 1990.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hr-HR" baseline="0" dirty="0"/>
              <a:t>Važno je da </a:t>
            </a:r>
            <a:r>
              <a:rPr lang="hr-HR" b="1" baseline="0" dirty="0"/>
              <a:t>se strategija mora donijeti uz sudjelovanje dionika</a:t>
            </a:r>
            <a:r>
              <a:rPr lang="hr-HR" baseline="0" dirty="0"/>
              <a:t>, znači ide na javno savjetovanje i to se prilaže uz strategiju koju  država dostavlja komisiji</a:t>
            </a:r>
          </a:p>
          <a:p>
            <a:r>
              <a:rPr lang="hr-HR" dirty="0"/>
              <a:t>Dodatno, strategiju</a:t>
            </a:r>
            <a:r>
              <a:rPr lang="hr-HR" baseline="0" dirty="0"/>
              <a:t> je </a:t>
            </a:r>
            <a:r>
              <a:rPr lang="hr-HR" dirty="0"/>
              <a:t>potrebno</a:t>
            </a:r>
            <a:r>
              <a:rPr lang="hr-HR" baseline="0" dirty="0"/>
              <a:t> moći upotrijebiti i kako bi se odgovorilo na pitanja zaštite od požara, i seizmičke otpornosti  što utječe na energetsku obnovu i životni vijek zgrade</a:t>
            </a:r>
          </a:p>
          <a:p>
            <a:endParaRPr lang="hr-HR" dirty="0"/>
          </a:p>
          <a:p>
            <a:r>
              <a:rPr lang="hr-HR" dirty="0"/>
              <a:t>Primjer napredne politike vezano uz planiranje</a:t>
            </a:r>
            <a:r>
              <a:rPr lang="hr-HR" baseline="0" dirty="0"/>
              <a:t> energetske potrošnje je francuski zakon građevinskog sektora koji je odobrio senat u listopadu 2018.  </a:t>
            </a:r>
          </a:p>
          <a:p>
            <a:r>
              <a:rPr lang="hr-HR" baseline="0" dirty="0"/>
              <a:t>Koji postavlja obvezu vlasnicima nestambenih zgrada da smanje energetsku potrošnju za 40% do 2030 u odnosu na 2010, 50% do 2040 i 60% do 2050. Provedbeni akti bi se trebali donijeti u dogledno vrijeme</a:t>
            </a:r>
            <a:r>
              <a:rPr lang="en-US" dirty="0"/>
              <a:t>(http://www.Assemblee-nationale.Fr/15/ta-commission/ r1253-a0.Asp),  </a:t>
            </a:r>
            <a:r>
              <a:rPr lang="en-US" dirty="0" err="1"/>
              <a:t>euroace</a:t>
            </a:r>
            <a:r>
              <a:rPr lang="en-US" dirty="0"/>
              <a:t> </a:t>
            </a:r>
            <a:endParaRPr lang="hr-HR" dirty="0"/>
          </a:p>
          <a:p>
            <a:endParaRPr lang="hr-HR" dirty="0"/>
          </a:p>
          <a:p>
            <a:r>
              <a:rPr lang="hr-HR" b="1" baseline="0" dirty="0"/>
              <a:t>Iduća novina je putovnica za </a:t>
            </a:r>
            <a:r>
              <a:rPr lang="hr-HR" b="1" baseline="0" dirty="0" err="1"/>
              <a:t>energ.Obnovu</a:t>
            </a:r>
            <a:r>
              <a:rPr lang="hr-HR" b="1" baseline="0" dirty="0"/>
              <a:t> zgrade</a:t>
            </a:r>
            <a:endParaRPr lang="hr-HR" b="1" dirty="0"/>
          </a:p>
          <a:p>
            <a:pPr fontAlgn="t"/>
            <a:r>
              <a:rPr lang="hr-HR" dirty="0"/>
              <a:t>Sukladno članku 19a direktive, </a:t>
            </a:r>
            <a:r>
              <a:rPr lang="hr-HR" dirty="0" err="1"/>
              <a:t>ek</a:t>
            </a:r>
            <a:r>
              <a:rPr lang="hr-HR" dirty="0"/>
              <a:t> će voditi </a:t>
            </a:r>
            <a:r>
              <a:rPr lang="hr-HR" dirty="0" err="1"/>
              <a:t>fizibiliti</a:t>
            </a:r>
            <a:r>
              <a:rPr lang="hr-HR" dirty="0"/>
              <a:t> studiju za utvrđivanje potreba, mogućnosti i vremenskih rokova za uvođenje propisa koji se odnose na kontrole samostojećih ventilacijskih</a:t>
            </a:r>
            <a:r>
              <a:rPr lang="hr-HR" baseline="0" dirty="0"/>
              <a:t> sustava i dragovoljnu putovnicu energetske obnove.</a:t>
            </a:r>
          </a:p>
          <a:p>
            <a:pPr fontAlgn="t"/>
            <a:r>
              <a:rPr lang="hr-H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Poslovi su ugovoreni s </a:t>
            </a:r>
            <a:r>
              <a:rPr lang="hr-HR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inive</a:t>
            </a:r>
            <a:r>
              <a:rPr lang="hr-H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</a:t>
            </a:r>
            <a:r>
              <a:rPr lang="hr-HR" sz="12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bpie</a:t>
            </a:r>
            <a:r>
              <a:rPr lang="hr-HR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 traju od prosinca 2018 do prosinca 2019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hr-HR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nive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will lead the topic “inspections of stand-alone ventilation systems (tasks 1 to 3)” , while 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bpie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will lead the topic “optional building renovation passport (tasks 4 to 6)” . stakeholder consultation (task 7) is led by </a:t>
            </a:r>
            <a:r>
              <a:rPr lang="en-US" sz="1200" b="1" i="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inive</a:t>
            </a:r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r-HR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8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088559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slike slajd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zervirano mjesto bilježaka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endParaRPr lang="hr-HR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4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Što se tiče financiranja</a:t>
            </a:r>
            <a:r>
              <a:rPr lang="hr-HR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DČ bi trebale olakšati pristup upotrebi javnih sredstava, mehanizmima za smanjenje rizika kod ulaganja,  osigurati savjetodavne alate poput one stop šopa s informacijama o obnovi i financijskim instrumentima</a:t>
            </a:r>
          </a:p>
          <a:p>
            <a:r>
              <a:rPr lang="hr-HR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Financijske mjere povezati sa </a:t>
            </a:r>
            <a:r>
              <a:rPr lang="hr-HR" sz="14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kvalitetom- tražiti da obnovu provode certificirani ili kvalificirani instalate</a:t>
            </a:r>
            <a:r>
              <a:rPr lang="hr-HR" sz="14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 – </a:t>
            </a:r>
            <a:r>
              <a:rPr lang="hr-HR" sz="1400" b="1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kompetencije i vještine na prvom mjestu</a:t>
            </a:r>
            <a:endParaRPr lang="hr-HR" sz="1400" b="1" i="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hr-HR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DČ trebaju poticati visokoučinkovite </a:t>
            </a:r>
            <a:r>
              <a:rPr lang="hr-HR" sz="1400" b="0" i="0" kern="1200" baseline="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aternativne</a:t>
            </a:r>
            <a:r>
              <a:rPr lang="hr-HR" sz="14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sustave</a:t>
            </a:r>
            <a:endParaRPr lang="en-US" sz="14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r-HR" dirty="0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2032C6C-E4E8-4DA8-A996-ACD8E1833339}" type="slidenum">
              <a:rPr lang="hr-HR" altLang="sr-Latn-RS" smtClean="0"/>
              <a:pPr>
                <a:defRPr/>
              </a:pPr>
              <a:t>9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5734171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4117395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51211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44081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6963576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59B5C4-5052-48BC-B74C-450AB8A92364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967086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00125"/>
            <a:ext cx="9144000" cy="107950"/>
          </a:xfrm>
          <a:prstGeom prst="rect">
            <a:avLst/>
          </a:prstGeom>
          <a:solidFill>
            <a:schemeClr val="bg2">
              <a:alpha val="20000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8"/>
          <p:cNvSpPr>
            <a:spLocks noChangeArrowheads="1"/>
          </p:cNvSpPr>
          <p:nvPr userDrawn="1"/>
        </p:nvSpPr>
        <p:spPr bwMode="auto">
          <a:xfrm>
            <a:off x="1143000" y="142875"/>
            <a:ext cx="771525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r>
              <a:rPr lang="en-GB" altLang="sr-Latn-RS" sz="1400" b="1"/>
              <a:t>HRVATSKA KOMORA INŽENJERA GRAĐEVINARSTVA</a:t>
            </a:r>
            <a:endParaRPr lang="hr-HR" altLang="sr-Latn-RS" sz="1400"/>
          </a:p>
        </p:txBody>
      </p:sp>
      <p:sp>
        <p:nvSpPr>
          <p:cNvPr id="7" name="Rectangle 5"/>
          <p:cNvSpPr>
            <a:spLocks noChangeArrowheads="1"/>
          </p:cNvSpPr>
          <p:nvPr userDrawn="1"/>
        </p:nvSpPr>
        <p:spPr bwMode="auto">
          <a:xfrm>
            <a:off x="1143000" y="457200"/>
            <a:ext cx="7715250" cy="538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Aft>
                <a:spcPts val="600"/>
              </a:spcAft>
              <a:defRPr/>
            </a:pPr>
            <a:r>
              <a:rPr lang="hr-HR" altLang="sr-Latn-RS" sz="1200" b="1">
                <a:solidFill>
                  <a:srgbClr val="7F7F7F"/>
                </a:solidFill>
                <a:cs typeface="Times New Roman" pitchFamily="18" charset="0"/>
              </a:rPr>
              <a:t>DANI OVLAŠTENIH INŽENJERA GRAĐEVINARSTVA</a:t>
            </a:r>
            <a:endParaRPr lang="hr-HR" altLang="sr-Latn-RS" sz="1200">
              <a:solidFill>
                <a:srgbClr val="7F7F7F"/>
              </a:solidFill>
            </a:endParaRPr>
          </a:p>
          <a:p>
            <a:pPr algn="ctr">
              <a:spcAft>
                <a:spcPts val="600"/>
              </a:spcAft>
              <a:defRPr/>
            </a:pPr>
            <a:r>
              <a:rPr lang="hr-HR" altLang="sr-Latn-RS" sz="1200">
                <a:cs typeface="Times New Roman" pitchFamily="18" charset="0"/>
              </a:rPr>
              <a:t>Opatija, 2010.</a:t>
            </a:r>
            <a:endParaRPr lang="hr-HR" altLang="sr-Latn-R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sz="18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hr-HR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hr-HR" altLang="sr-Latn-R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 algn="l">
              <a:defRPr sz="18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540EEC7C-AA2A-4A1B-B288-589E9A700F40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992894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42FF3-B87A-45D6-9A3E-D782A254165A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2232354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hr-HR"/>
              <a:t>Uredite stil naslova matrice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hr-HR" altLang="sr-Latn-RS"/>
              <a:t>Ime i prezime predavača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97B197-5111-4B02-8047-EF5F65D3E30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147705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.jpe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2018.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7" r:id="rId2"/>
    <p:sldLayoutId id="2147483775" r:id="rId3"/>
    <p:sldLayoutId id="2147483776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9" descr="image001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550" y="6337300"/>
            <a:ext cx="611188" cy="520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308725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7950" y="6381750"/>
            <a:ext cx="5976938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 Narrow" pitchFamily="34" charset="0"/>
                <a:cs typeface="Arial" charset="0"/>
              </a:defRPr>
            </a:lvl1pPr>
          </a:lstStyle>
          <a:p>
            <a:pPr>
              <a:defRPr/>
            </a:pPr>
            <a:r>
              <a:rPr lang="hr-HR" altLang="sr-Latn-RS" dirty="0"/>
              <a:t>Ime i prezime predavača</a:t>
            </a:r>
          </a:p>
        </p:txBody>
      </p:sp>
      <p:sp>
        <p:nvSpPr>
          <p:cNvPr id="1029" name="Rectangle 12"/>
          <p:cNvSpPr>
            <a:spLocks noChangeArrowheads="1"/>
          </p:cNvSpPr>
          <p:nvPr/>
        </p:nvSpPr>
        <p:spPr bwMode="auto">
          <a:xfrm>
            <a:off x="6011863" y="6381750"/>
            <a:ext cx="194468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r>
              <a:rPr lang="hr-HR" altLang="sr-Latn-RS" sz="1400" dirty="0"/>
              <a:t>HKIG – Opatija 2019.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26400" y="6381750"/>
            <a:ext cx="1117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000" smtClean="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79AD9910-7AB1-46C5-8FA7-ED2DDB5247A5}" type="slidenum">
              <a:rPr lang="hr-HR" altLang="sr-Latn-RS"/>
              <a:pPr>
                <a:defRPr/>
              </a:pPr>
              <a:t>‹#›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586430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HR/TXT/?uri=CELEX:32010L0031&amp;qid=1542119601736" TargetMode="External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s://eur-lex.europa.eu/legal-content/HR/TXT/?qid=1542797121818&amp;uri=CELEX:32012L0027" TargetMode="External"/><Relationship Id="rId5" Type="http://schemas.openxmlformats.org/officeDocument/2006/relationships/hyperlink" Target="https://eur-lex.europa.eu/legal-content/HR/TXT/?uri=uriserv:OJ.L_.2018.156.01.0075.01.HRV&amp;toc=OJ:L:2018:156:TOC" TargetMode="External"/><Relationship Id="rId4" Type="http://schemas.openxmlformats.org/officeDocument/2006/relationships/hyperlink" Target="https://eur-lex.europa.eu/legal-content/HR/TXT/?qid=1542791387474&amp;uri=CELEX:32010L0031R(04)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zervirano mjesto datuma 1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>
                <a:latin typeface="Arial Narrow" panose="020B0606020202030204" pitchFamily="34" charset="0"/>
              </a:rPr>
              <a:t>Ime i prezime predavača</a:t>
            </a:r>
          </a:p>
        </p:txBody>
      </p:sp>
      <p:sp>
        <p:nvSpPr>
          <p:cNvPr id="5123" name="Rezervirano mjesto broja slajda 2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09DE799-DA9D-44F6-BE07-3F637AC10E48}" type="slidenum">
              <a:rPr lang="hr-HR" altLang="sr-Latn-RS">
                <a:latin typeface="Verdana" panose="020B0604030504040204" pitchFamily="34" charset="0"/>
              </a:rPr>
              <a:pPr/>
              <a:t>1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908050"/>
            <a:ext cx="9144000" cy="5949950"/>
          </a:xfrm>
          <a:prstGeom prst="rect">
            <a:avLst/>
          </a:prstGeom>
          <a:solidFill>
            <a:srgbClr val="112A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hr-HR"/>
          </a:p>
        </p:txBody>
      </p:sp>
      <p:sp>
        <p:nvSpPr>
          <p:cNvPr id="5125" name="Title 5"/>
          <p:cNvSpPr>
            <a:spLocks noGrp="1"/>
          </p:cNvSpPr>
          <p:nvPr>
            <p:ph type="ctrTitle" idx="4294967295"/>
          </p:nvPr>
        </p:nvSpPr>
        <p:spPr bwMode="auto">
          <a:xfrm>
            <a:off x="0" y="2071688"/>
            <a:ext cx="9144000" cy="147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hr-HR" altLang="sr-Latn-RS" sz="4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Novi zahtjevi na energetsku učinkovitost zgrada</a:t>
            </a:r>
          </a:p>
        </p:txBody>
      </p:sp>
      <p:sp>
        <p:nvSpPr>
          <p:cNvPr id="5126" name="Subtitle 6"/>
          <p:cNvSpPr>
            <a:spLocks noGrp="1"/>
          </p:cNvSpPr>
          <p:nvPr>
            <p:ph type="subTitle" idx="4294967295"/>
          </p:nvPr>
        </p:nvSpPr>
        <p:spPr bwMode="auto">
          <a:xfrm>
            <a:off x="214313" y="5572125"/>
            <a:ext cx="7643812" cy="114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mr.sc. Nada </a:t>
            </a:r>
            <a:r>
              <a:rPr lang="hr-HR" altLang="sr-Latn-R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Marđetko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Škoro, </a:t>
            </a:r>
            <a:r>
              <a:rPr lang="hr-HR" altLang="sr-Latn-RS" sz="180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dipl.ing.građ</a:t>
            </a:r>
            <a:r>
              <a:rPr lang="hr-HR" altLang="sr-Latn-RS" sz="1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Državni inspektorat</a:t>
            </a:r>
          </a:p>
        </p:txBody>
      </p:sp>
      <p:sp>
        <p:nvSpPr>
          <p:cNvPr id="5127" name="TextBox 3"/>
          <p:cNvSpPr txBox="1">
            <a:spLocks noChangeArrowheads="1"/>
          </p:cNvSpPr>
          <p:nvPr/>
        </p:nvSpPr>
        <p:spPr bwMode="auto">
          <a:xfrm>
            <a:off x="0" y="0"/>
            <a:ext cx="9144000" cy="855663"/>
          </a:xfrm>
          <a:prstGeom prst="rect">
            <a:avLst/>
          </a:pr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HRVATSKA  KOMORA  INŽENJERA  GRAĐEVINARSTVA</a:t>
            </a:r>
          </a:p>
          <a:p>
            <a:pPr eaLnBrk="1" hangingPunct="1"/>
            <a:endParaRPr lang="hr-HR" altLang="sr-Latn-RS" sz="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Dani  Hrvatske komore inženjera  građevinarstva</a:t>
            </a:r>
            <a:r>
              <a:rPr lang="hr-HR" altLang="sr-Latn-R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hr-HR" altLang="sr-Latn-R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Opatija, 2019.</a:t>
            </a:r>
          </a:p>
          <a:p>
            <a:pPr eaLnBrk="1" hangingPunct="1"/>
            <a:endParaRPr lang="hr-HR" altLang="sr-Latn-RS" sz="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5429250"/>
            <a:ext cx="914400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29" name="Subtitle 6"/>
          <p:cNvSpPr txBox="1">
            <a:spLocks/>
          </p:cNvSpPr>
          <p:nvPr/>
        </p:nvSpPr>
        <p:spPr bwMode="auto">
          <a:xfrm>
            <a:off x="0" y="3857625"/>
            <a:ext cx="9144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20000"/>
              </a:spcBef>
              <a:buFont typeface="Arial" panose="020B0604020202020204" pitchFamily="34" charset="0"/>
              <a:buNone/>
            </a:pP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Nada </a:t>
            </a:r>
            <a:r>
              <a:rPr lang="hr-HR" altLang="sr-Latn-RS" sz="2800" b="1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Marđetko</a:t>
            </a:r>
            <a:r>
              <a:rPr lang="hr-HR" altLang="sr-Latn-RS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Škoro</a:t>
            </a:r>
          </a:p>
        </p:txBody>
      </p:sp>
      <p:pic>
        <p:nvPicPr>
          <p:cNvPr id="5130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875" y="142875"/>
            <a:ext cx="931863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39320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7842" y="1052736"/>
            <a:ext cx="8936157" cy="5329014"/>
          </a:xfrm>
        </p:spPr>
        <p:txBody>
          <a:bodyPr/>
          <a:lstStyle/>
          <a:p>
            <a:pPr marL="0" indent="0">
              <a:buNone/>
            </a:pPr>
            <a:r>
              <a:rPr lang="hr-HR" sz="2600" b="1" dirty="0"/>
              <a:t>Tehnički sustavi u zgradi</a:t>
            </a:r>
          </a:p>
          <a:p>
            <a:pPr marL="0" indent="0">
              <a:buNone/>
            </a:pPr>
            <a:endParaRPr lang="hr-HR" sz="1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uvođenje obvezne individualne kontrole temperature i ocjene </a:t>
            </a:r>
            <a:r>
              <a:rPr lang="hr-HR" sz="2600" dirty="0" err="1"/>
              <a:t>energ.učink</a:t>
            </a:r>
            <a:r>
              <a:rPr lang="hr-HR" sz="2600" dirty="0"/>
              <a:t>. </a:t>
            </a:r>
            <a:r>
              <a:rPr lang="hr-HR" sz="2600" dirty="0" err="1"/>
              <a:t>teh.sustava</a:t>
            </a:r>
            <a:r>
              <a:rPr lang="hr-HR" sz="2600" dirty="0"/>
              <a:t> u zgradi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 err="1"/>
              <a:t>samoregulirajući</a:t>
            </a:r>
            <a:r>
              <a:rPr lang="hr-HR" sz="2600" dirty="0"/>
              <a:t> uređaji, </a:t>
            </a:r>
            <a:r>
              <a:rPr lang="hr-HR" sz="2600" u="sng" dirty="0"/>
              <a:t>automatizacija i kontrola</a:t>
            </a:r>
            <a:r>
              <a:rPr lang="hr-HR" sz="2600" dirty="0"/>
              <a:t>, prijedlog za indikator PPPTZ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i="1" dirty="0"/>
              <a:t>(</a:t>
            </a:r>
            <a:r>
              <a:rPr lang="en-GB" sz="2600" i="1" dirty="0" err="1"/>
              <a:t>mjeriti</a:t>
            </a:r>
            <a:r>
              <a:rPr lang="hr-HR" sz="2600" i="1" dirty="0"/>
              <a:t> će</a:t>
            </a:r>
            <a:r>
              <a:rPr lang="en-GB" sz="2600" i="1" dirty="0"/>
              <a:t> </a:t>
            </a:r>
            <a:r>
              <a:rPr lang="en-GB" sz="2600" i="1" dirty="0" err="1"/>
              <a:t>kapacitet</a:t>
            </a:r>
            <a:r>
              <a:rPr lang="en-GB" sz="2600" i="1" dirty="0"/>
              <a:t> </a:t>
            </a:r>
            <a:r>
              <a:rPr lang="en-GB" sz="2600" i="1" dirty="0" err="1"/>
              <a:t>zgrade</a:t>
            </a:r>
            <a:r>
              <a:rPr lang="en-GB" sz="2600" i="1" dirty="0"/>
              <a:t> </a:t>
            </a:r>
            <a:r>
              <a:rPr lang="en-GB" sz="2600" i="1" dirty="0" err="1"/>
              <a:t>za</a:t>
            </a:r>
            <a:r>
              <a:rPr lang="en-GB" sz="2600" i="1" dirty="0"/>
              <a:t> </a:t>
            </a:r>
            <a:r>
              <a:rPr lang="en-GB" sz="2600" i="1" dirty="0" err="1"/>
              <a:t>uporabu</a:t>
            </a:r>
            <a:r>
              <a:rPr lang="en-GB" sz="2600" i="1" dirty="0"/>
              <a:t> </a:t>
            </a:r>
            <a:r>
              <a:rPr lang="en-GB" sz="2600" i="1" dirty="0" err="1"/>
              <a:t>novih</a:t>
            </a:r>
            <a:r>
              <a:rPr lang="en-GB" sz="2600" i="1" dirty="0"/>
              <a:t> </a:t>
            </a:r>
            <a:r>
              <a:rPr lang="en-GB" sz="2600" i="1" dirty="0" err="1"/>
              <a:t>tehnologija</a:t>
            </a:r>
            <a:r>
              <a:rPr lang="en-GB" sz="2600" i="1" dirty="0"/>
              <a:t> </a:t>
            </a:r>
            <a:r>
              <a:rPr lang="en-GB" sz="2600" i="1" dirty="0" err="1"/>
              <a:t>i</a:t>
            </a:r>
            <a:r>
              <a:rPr lang="en-GB" sz="2600" i="1" dirty="0"/>
              <a:t> </a:t>
            </a:r>
            <a:r>
              <a:rPr lang="en-GB" sz="2600" i="1" dirty="0" err="1"/>
              <a:t>električnih</a:t>
            </a:r>
            <a:r>
              <a:rPr lang="en-GB" sz="2600" i="1" dirty="0"/>
              <a:t> </a:t>
            </a:r>
            <a:r>
              <a:rPr lang="en-GB" sz="2600" i="1" dirty="0" err="1"/>
              <a:t>sustava</a:t>
            </a:r>
            <a:r>
              <a:rPr lang="en-GB" sz="2600" i="1" dirty="0"/>
              <a:t> </a:t>
            </a:r>
            <a:r>
              <a:rPr lang="en-GB" sz="2600" i="1" dirty="0" err="1"/>
              <a:t>za</a:t>
            </a:r>
            <a:r>
              <a:rPr lang="en-GB" sz="2600" i="1" dirty="0"/>
              <a:t> </a:t>
            </a:r>
            <a:r>
              <a:rPr lang="en-GB" sz="2600" i="1" dirty="0" err="1"/>
              <a:t>prilagodbu</a:t>
            </a:r>
            <a:r>
              <a:rPr lang="en-GB" sz="2600" i="1" dirty="0"/>
              <a:t> </a:t>
            </a:r>
            <a:r>
              <a:rPr lang="en-GB" sz="2600" i="1" dirty="0" err="1"/>
              <a:t>potrebama</a:t>
            </a:r>
            <a:r>
              <a:rPr lang="en-GB" sz="2600" i="1" dirty="0"/>
              <a:t> </a:t>
            </a:r>
            <a:r>
              <a:rPr lang="en-GB" sz="2600" i="1" dirty="0" err="1"/>
              <a:t>potrošača</a:t>
            </a:r>
            <a:r>
              <a:rPr lang="en-GB" sz="2600" i="1" dirty="0"/>
              <a:t>, </a:t>
            </a:r>
            <a:r>
              <a:rPr lang="en-GB" sz="2600" i="1" dirty="0" err="1"/>
              <a:t>optimiziranje</a:t>
            </a:r>
            <a:r>
              <a:rPr lang="en-GB" sz="2600" i="1" dirty="0"/>
              <a:t> </a:t>
            </a:r>
            <a:r>
              <a:rPr lang="en-GB" sz="2600" i="1" dirty="0" err="1"/>
              <a:t>njihovog</a:t>
            </a:r>
            <a:r>
              <a:rPr lang="en-GB" sz="2600" i="1" dirty="0"/>
              <a:t> </a:t>
            </a:r>
            <a:r>
              <a:rPr lang="en-GB" sz="2600" i="1" dirty="0" err="1"/>
              <a:t>djelovanja</a:t>
            </a:r>
            <a:r>
              <a:rPr lang="en-GB" sz="2600" i="1" dirty="0"/>
              <a:t> </a:t>
            </a:r>
            <a:r>
              <a:rPr lang="en-GB" sz="2600" i="1" dirty="0" err="1"/>
              <a:t>i</a:t>
            </a:r>
            <a:r>
              <a:rPr lang="en-GB" sz="2600" i="1" dirty="0"/>
              <a:t> </a:t>
            </a:r>
            <a:r>
              <a:rPr lang="en-GB" sz="2600" i="1" dirty="0" err="1"/>
              <a:t>interakciju</a:t>
            </a:r>
            <a:r>
              <a:rPr lang="en-GB" sz="2600" i="1" dirty="0"/>
              <a:t> </a:t>
            </a:r>
            <a:r>
              <a:rPr lang="en-GB" sz="2600" i="1" dirty="0" err="1"/>
              <a:t>sa</a:t>
            </a:r>
            <a:r>
              <a:rPr lang="en-GB" sz="2600" i="1" dirty="0"/>
              <a:t> </a:t>
            </a:r>
            <a:r>
              <a:rPr lang="en-GB" sz="2600" i="1" dirty="0" err="1"/>
              <a:t>mrežom</a:t>
            </a:r>
            <a:r>
              <a:rPr lang="hr-HR" sz="2600" dirty="0"/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redovite </a:t>
            </a:r>
            <a:r>
              <a:rPr lang="hr-HR" sz="2600" dirty="0" smtClean="0"/>
              <a:t>kontrole (70 kW)/alternativne mjere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 err="1" smtClean="0"/>
              <a:t>nest.zgrade</a:t>
            </a:r>
            <a:r>
              <a:rPr lang="hr-HR" sz="2600" dirty="0" smtClean="0"/>
              <a:t> sa sustavom grijanja/</a:t>
            </a:r>
            <a:r>
              <a:rPr lang="hr-HR" sz="2600" dirty="0" err="1" smtClean="0"/>
              <a:t>komb.sustav</a:t>
            </a:r>
            <a:r>
              <a:rPr lang="hr-HR" sz="2600" dirty="0" smtClean="0"/>
              <a:t> s ventilacijom </a:t>
            </a:r>
            <a:r>
              <a:rPr lang="hr-HR" sz="2600" dirty="0" err="1" smtClean="0"/>
              <a:t>ef.naz.snage</a:t>
            </a:r>
            <a:r>
              <a:rPr lang="hr-HR" sz="2600" dirty="0" smtClean="0"/>
              <a:t> &gt;290 kW do 2025.g. sustav automat. i kontrole</a:t>
            </a:r>
            <a:endParaRPr lang="en-GB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10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18944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7842" y="1124744"/>
            <a:ext cx="8936157" cy="5141168"/>
          </a:xfrm>
        </p:spPr>
        <p:txBody>
          <a:bodyPr/>
          <a:lstStyle/>
          <a:p>
            <a:pPr marL="0" indent="0">
              <a:buNone/>
            </a:pPr>
            <a:r>
              <a:rPr lang="hr-HR" sz="2800" b="1" dirty="0"/>
              <a:t>Informacije</a:t>
            </a:r>
          </a:p>
          <a:p>
            <a:pPr marL="0" indent="0">
              <a:buNone/>
            </a:pPr>
            <a:r>
              <a:rPr lang="hr-HR" sz="2800" b="1" dirty="0"/>
              <a:t>„</a:t>
            </a:r>
            <a:r>
              <a:rPr lang="hr-HR" sz="2400" i="1" dirty="0"/>
              <a:t>Države članice vlasnicima ili najmoprimcima zgrada osobito pružaju informacije</a:t>
            </a:r>
          </a:p>
          <a:p>
            <a:pPr marL="174625" indent="-174625">
              <a:buFontTx/>
              <a:buChar char="-"/>
            </a:pPr>
            <a:r>
              <a:rPr lang="hr-HR" sz="2400" i="1" dirty="0"/>
              <a:t>o energetskim certifikatima, među ostalim o njihovoj svrsi i ciljevima, </a:t>
            </a:r>
          </a:p>
          <a:p>
            <a:pPr marL="174625" indent="-174625">
              <a:buFontTx/>
              <a:buChar char="-"/>
            </a:pPr>
            <a:r>
              <a:rPr lang="hr-HR" sz="2400" i="1" dirty="0"/>
              <a:t>troškovno učinkovitim mjerama </a:t>
            </a:r>
          </a:p>
          <a:p>
            <a:pPr marL="174625" indent="-174625">
              <a:buFontTx/>
              <a:buChar char="-"/>
            </a:pPr>
            <a:r>
              <a:rPr lang="hr-HR" sz="2400" i="1" dirty="0"/>
              <a:t>i, prema potrebi , financijskim instrumentima za poboljšanje energetskih svojstava zgrade</a:t>
            </a:r>
          </a:p>
          <a:p>
            <a:pPr marL="174625" indent="-174625">
              <a:buFontTx/>
              <a:buChar char="-"/>
            </a:pPr>
            <a:r>
              <a:rPr lang="hr-HR" sz="2400" i="1" dirty="0"/>
              <a:t>te o zamjeni kotlova na fosilna goriva održivijim alternativama.</a:t>
            </a:r>
          </a:p>
          <a:p>
            <a:pPr marL="0" indent="0">
              <a:buNone/>
            </a:pPr>
            <a:r>
              <a:rPr lang="hr-HR" sz="2400" i="1" dirty="0"/>
              <a:t> </a:t>
            </a:r>
            <a:endParaRPr lang="hr-HR" sz="1400" i="1" dirty="0"/>
          </a:p>
          <a:p>
            <a:pPr marL="0" indent="0">
              <a:buNone/>
            </a:pPr>
            <a:r>
              <a:rPr lang="hr-HR" sz="2400" i="1" dirty="0"/>
              <a:t>DČ pružaju informacije putem pristupačnih i transparentnih savjetodavnih alata poput savjeta o obnovi i jedinstvenih kontaktnih točaka (one stop shop)”</a:t>
            </a:r>
            <a:endParaRPr lang="en-GB" sz="2400" i="1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11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4135063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3230" y="911755"/>
            <a:ext cx="9036050" cy="5535612"/>
          </a:xfrm>
        </p:spPr>
        <p:txBody>
          <a:bodyPr/>
          <a:lstStyle/>
          <a:p>
            <a:pPr marL="0" indent="0">
              <a:buNone/>
            </a:pPr>
            <a:r>
              <a:rPr lang="hr-HR" sz="2800" b="1" dirty="0"/>
              <a:t>Norme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Primjena i promicanje skupa normi za </a:t>
            </a:r>
            <a:r>
              <a:rPr lang="hr-HR" sz="2400" dirty="0" err="1" smtClean="0"/>
              <a:t>en</a:t>
            </a:r>
            <a:r>
              <a:rPr lang="hr-HR" sz="2400" dirty="0" smtClean="0"/>
              <a:t>. svojstvo </a:t>
            </a:r>
            <a:r>
              <a:rPr lang="hr-HR" sz="2400" dirty="0"/>
              <a:t>zgrade </a:t>
            </a: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(</a:t>
            </a:r>
            <a:r>
              <a:rPr lang="hr-HR" sz="2400" dirty="0"/>
              <a:t>CEN Mandat 480) pozitivno bi utjecalo na provedbu direktive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sz="14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 err="1"/>
              <a:t>En</a:t>
            </a:r>
            <a:r>
              <a:rPr lang="hr-HR" sz="2400" dirty="0" smtClean="0"/>
              <a:t>. svojstvo </a:t>
            </a:r>
            <a:r>
              <a:rPr lang="hr-HR" sz="2400" dirty="0"/>
              <a:t>izražava se brojčanim pokazateljem korištenja primarne energije u kWh/(m</a:t>
            </a:r>
            <a:r>
              <a:rPr lang="hr-HR" sz="2400" baseline="30000" dirty="0"/>
              <a:t>2</a:t>
            </a:r>
            <a:r>
              <a:rPr lang="hr-HR" sz="2400" dirty="0"/>
              <a:t>god)  u svrhu:</a:t>
            </a:r>
          </a:p>
          <a:p>
            <a:pPr marL="0" indent="0">
              <a:buNone/>
            </a:pPr>
            <a:r>
              <a:rPr lang="hr-HR" sz="2400" dirty="0"/>
              <a:t>	-</a:t>
            </a:r>
            <a:r>
              <a:rPr lang="hr-HR" sz="2400" dirty="0" err="1"/>
              <a:t>en</a:t>
            </a:r>
            <a:r>
              <a:rPr lang="hr-HR" sz="2400" dirty="0" smtClean="0"/>
              <a:t>. certifikata </a:t>
            </a:r>
            <a:r>
              <a:rPr lang="hr-HR" sz="2400" dirty="0"/>
              <a:t>i </a:t>
            </a:r>
          </a:p>
          <a:p>
            <a:pPr marL="0" indent="0">
              <a:buNone/>
            </a:pPr>
            <a:r>
              <a:rPr lang="hr-HR" sz="2400" dirty="0"/>
              <a:t>	-usklađenosti s min</a:t>
            </a:r>
            <a:r>
              <a:rPr lang="hr-HR" sz="2400" dirty="0" smtClean="0"/>
              <a:t>. zahtjevima </a:t>
            </a:r>
            <a:endParaRPr lang="hr-HR" sz="24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/>
              <a:t>Moguće je i dodatno odrediti brojčane pokazatelje  za korištenje ukupne primarne energije, primarne energije iz obnovljivih i neobnovljivih izvora, emisiju stakleničkih plinova u kgCO</a:t>
            </a:r>
            <a:r>
              <a:rPr lang="hr-HR" sz="2400" baseline="-25000" dirty="0"/>
              <a:t>2</a:t>
            </a:r>
            <a:r>
              <a:rPr lang="hr-HR" sz="2400" dirty="0"/>
              <a:t> </a:t>
            </a:r>
            <a:r>
              <a:rPr lang="hr-HR" sz="2400" dirty="0" err="1"/>
              <a:t>eq</a:t>
            </a:r>
            <a:r>
              <a:rPr lang="hr-HR" sz="2400" dirty="0"/>
              <a:t> (m</a:t>
            </a:r>
            <a:r>
              <a:rPr lang="hr-HR" sz="2400" baseline="30000" dirty="0"/>
              <a:t>2</a:t>
            </a:r>
            <a:r>
              <a:rPr lang="hr-HR" sz="2400" dirty="0"/>
              <a:t>god)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400" dirty="0" err="1"/>
              <a:t>Nac</a:t>
            </a:r>
            <a:r>
              <a:rPr lang="hr-HR" sz="2400" dirty="0"/>
              <a:t>. </a:t>
            </a:r>
            <a:r>
              <a:rPr lang="hr-HR" sz="2400" dirty="0" smtClean="0"/>
              <a:t>Metodologije se opisuju na </a:t>
            </a:r>
            <a:r>
              <a:rPr lang="hr-HR" sz="2400" dirty="0"/>
              <a:t>temelju </a:t>
            </a:r>
            <a:r>
              <a:rPr lang="hr-HR" sz="2400" dirty="0" err="1"/>
              <a:t>nac</a:t>
            </a:r>
            <a:r>
              <a:rPr lang="hr-HR" sz="2400" dirty="0" smtClean="0"/>
              <a:t>. priloga </a:t>
            </a:r>
            <a:r>
              <a:rPr lang="hr-HR" sz="2400" dirty="0"/>
              <a:t>općih norma: ISO 52000-1, 52003-1, 52010-1, 52016-1 i 52018-1.</a:t>
            </a:r>
            <a:endParaRPr lang="en-GB" sz="24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12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084053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980728"/>
            <a:ext cx="8892480" cy="5141168"/>
          </a:xfrm>
        </p:spPr>
        <p:txBody>
          <a:bodyPr/>
          <a:lstStyle/>
          <a:p>
            <a:pPr marL="0" indent="0">
              <a:buNone/>
            </a:pPr>
            <a:r>
              <a:rPr lang="hr-HR" sz="2600" b="1" u="sng" dirty="0"/>
              <a:t>Rokovi i obveze EK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do 31.12. 2019. donosi delegirani </a:t>
            </a:r>
            <a:r>
              <a:rPr lang="hr-HR" sz="2600"/>
              <a:t>akt </a:t>
            </a:r>
            <a:r>
              <a:rPr lang="hr-HR" sz="2600" smtClean="0"/>
              <a:t>za </a:t>
            </a:r>
            <a:r>
              <a:rPr lang="hr-HR" sz="2600" dirty="0"/>
              <a:t>dopunu direktive neobveznim sustavom za ocjenjivanje PPPTZ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do 31.12.2019. donosi provedbeni akt s pojedinostima o tehničkim modalitetima za provedbu sustava PPPTZ s pojašnjenjem komplementarnog odnosa s </a:t>
            </a:r>
            <a:r>
              <a:rPr lang="hr-HR" sz="2600" dirty="0" err="1"/>
              <a:t>energ.certifikatima</a:t>
            </a:r>
            <a:endParaRPr lang="hr-HR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do 01.01.2023. EK izvješćuje EP i V , po potrebi predlaže mjere vezano na promicanje </a:t>
            </a:r>
            <a:r>
              <a:rPr lang="hr-HR" sz="2600" dirty="0" err="1"/>
              <a:t>elektromobilnosti</a:t>
            </a:r>
            <a:endParaRPr lang="hr-HR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do 01.01. 2026. preispituje direktivu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prije 2020. zaključuje studiju izvedivosti  radi mogućnosti uvođenje pregleda samostalnih ventilacijskih sustava i neobveznih putovnica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13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426762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7843" y="1240582"/>
            <a:ext cx="8728314" cy="5141168"/>
          </a:xfrm>
        </p:spPr>
        <p:txBody>
          <a:bodyPr/>
          <a:lstStyle/>
          <a:p>
            <a:pPr marL="0" indent="0">
              <a:buNone/>
            </a:pPr>
            <a:r>
              <a:rPr lang="hr-HR" sz="2600" b="1" u="sng" dirty="0"/>
              <a:t>Rokovi i obveze DČ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donijeti propise do 10.03.2020.-Komisiji dostaviti tekst </a:t>
            </a:r>
            <a:r>
              <a:rPr lang="hr-HR" sz="2600" dirty="0" err="1"/>
              <a:t>nac</a:t>
            </a:r>
            <a:r>
              <a:rPr lang="hr-HR" sz="2600" dirty="0" smtClean="0"/>
              <a:t>. pravne propise  </a:t>
            </a:r>
            <a:endParaRPr lang="hr-HR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dugoročna Strategija: prva verzija 30.4.2014. i dalje svake tri godine (2017., 2020.,…)</a:t>
            </a:r>
          </a:p>
          <a:p>
            <a:pPr marL="0" indent="0">
              <a:buNone/>
            </a:pPr>
            <a:endParaRPr lang="hr-HR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14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  <p:sp>
        <p:nvSpPr>
          <p:cNvPr id="2" name="Strelica udesno 1"/>
          <p:cNvSpPr/>
          <p:nvPr/>
        </p:nvSpPr>
        <p:spPr>
          <a:xfrm>
            <a:off x="683568" y="3576146"/>
            <a:ext cx="7776864" cy="5842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Romb 5"/>
          <p:cNvSpPr/>
          <p:nvPr/>
        </p:nvSpPr>
        <p:spPr>
          <a:xfrm>
            <a:off x="1221603" y="3760279"/>
            <a:ext cx="216024" cy="216024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omb 7"/>
          <p:cNvSpPr/>
          <p:nvPr/>
        </p:nvSpPr>
        <p:spPr>
          <a:xfrm>
            <a:off x="3101906" y="3789864"/>
            <a:ext cx="216024" cy="216024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omb 8"/>
          <p:cNvSpPr/>
          <p:nvPr/>
        </p:nvSpPr>
        <p:spPr>
          <a:xfrm>
            <a:off x="5572043" y="3760279"/>
            <a:ext cx="216024" cy="216024"/>
          </a:xfrm>
          <a:prstGeom prst="diamond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cxnSp>
        <p:nvCxnSpPr>
          <p:cNvPr id="11" name="Ravni poveznik sa strelicom 10"/>
          <p:cNvCxnSpPr/>
          <p:nvPr/>
        </p:nvCxnSpPr>
        <p:spPr>
          <a:xfrm>
            <a:off x="1329615" y="3897876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sa strelicom 11"/>
          <p:cNvCxnSpPr/>
          <p:nvPr/>
        </p:nvCxnSpPr>
        <p:spPr>
          <a:xfrm>
            <a:off x="3209918" y="3954211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sa strelicom 12"/>
          <p:cNvCxnSpPr/>
          <p:nvPr/>
        </p:nvCxnSpPr>
        <p:spPr>
          <a:xfrm>
            <a:off x="5680055" y="3976303"/>
            <a:ext cx="0" cy="5760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kstniOkvir 13"/>
          <p:cNvSpPr txBox="1"/>
          <p:nvPr/>
        </p:nvSpPr>
        <p:spPr>
          <a:xfrm>
            <a:off x="899592" y="5157192"/>
            <a:ext cx="73448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10.3.2020. </a:t>
            </a:r>
          </a:p>
          <a:p>
            <a:r>
              <a:rPr lang="hr-HR" dirty="0"/>
              <a:t>Prijenos u </a:t>
            </a:r>
            <a:r>
              <a:rPr lang="hr-HR" dirty="0" err="1"/>
              <a:t>nac.propise</a:t>
            </a:r>
            <a:endParaRPr lang="hr-HR" dirty="0"/>
          </a:p>
          <a:p>
            <a:r>
              <a:rPr lang="hr-HR" dirty="0"/>
              <a:t>I. Verzija nove Strategije</a:t>
            </a:r>
          </a:p>
        </p:txBody>
      </p:sp>
      <p:graphicFrame>
        <p:nvGraphicFramePr>
          <p:cNvPr id="16" name="Tablica 15"/>
          <p:cNvGraphicFramePr>
            <a:graphicFrameLocks noGrp="1"/>
          </p:cNvGraphicFramePr>
          <p:nvPr/>
        </p:nvGraphicFramePr>
        <p:xfrm>
          <a:off x="683567" y="4461664"/>
          <a:ext cx="6264697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0661">
                  <a:extLst>
                    <a:ext uri="{9D8B030D-6E8A-4147-A177-3AD203B41FA5}">
                      <a16:colId xmlns:a16="http://schemas.microsoft.com/office/drawing/2014/main" val="648041613"/>
                    </a:ext>
                  </a:extLst>
                </a:gridCol>
                <a:gridCol w="1980250">
                  <a:extLst>
                    <a:ext uri="{9D8B030D-6E8A-4147-A177-3AD203B41FA5}">
                      <a16:colId xmlns:a16="http://schemas.microsoft.com/office/drawing/2014/main" val="3301330340"/>
                    </a:ext>
                  </a:extLst>
                </a:gridCol>
                <a:gridCol w="2553786">
                  <a:extLst>
                    <a:ext uri="{9D8B030D-6E8A-4147-A177-3AD203B41FA5}">
                      <a16:colId xmlns:a16="http://schemas.microsoft.com/office/drawing/2014/main" val="1530024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10.3.2020. </a:t>
                      </a:r>
                    </a:p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Prijenos u </a:t>
                      </a:r>
                      <a:r>
                        <a:rPr lang="hr-HR" b="0" dirty="0" err="1">
                          <a:solidFill>
                            <a:schemeClr val="tx1"/>
                          </a:solidFill>
                        </a:rPr>
                        <a:t>nac.propise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I. Verzija nove Strategije</a:t>
                      </a:r>
                    </a:p>
                    <a:p>
                      <a:pPr algn="ctr"/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30.6.2024.</a:t>
                      </a:r>
                    </a:p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I revizija  Strategije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b="1" dirty="0">
                          <a:solidFill>
                            <a:schemeClr val="tx1"/>
                          </a:solidFill>
                        </a:rPr>
                        <a:t>1.1.2029. </a:t>
                      </a:r>
                    </a:p>
                    <a:p>
                      <a:pPr algn="ctr"/>
                      <a:r>
                        <a:rPr lang="hr-HR" b="0" dirty="0">
                          <a:solidFill>
                            <a:schemeClr val="tx1"/>
                          </a:solidFill>
                        </a:rPr>
                        <a:t>Druga</a:t>
                      </a:r>
                      <a:r>
                        <a:rPr lang="hr-HR" b="0" baseline="0" dirty="0">
                          <a:solidFill>
                            <a:schemeClr val="tx1"/>
                          </a:solidFill>
                        </a:rPr>
                        <a:t> Strategija</a:t>
                      </a:r>
                      <a:endParaRPr lang="hr-HR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60318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53022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07843" y="1240582"/>
            <a:ext cx="8728314" cy="5141168"/>
          </a:xfrm>
        </p:spPr>
        <p:txBody>
          <a:bodyPr/>
          <a:lstStyle/>
          <a:p>
            <a:pPr marL="0" indent="0">
              <a:buNone/>
            </a:pPr>
            <a:r>
              <a:rPr lang="hr-HR" sz="2600" b="1" u="sng" dirty="0"/>
              <a:t>Rokovi i obveze DČ</a:t>
            </a:r>
          </a:p>
          <a:p>
            <a:pPr marL="0" indent="0">
              <a:buNone/>
            </a:pPr>
            <a:endParaRPr lang="hr-HR" sz="2600" b="1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utvrditi zahtjeve za </a:t>
            </a:r>
            <a:r>
              <a:rPr lang="hr-HR" sz="2600" dirty="0" err="1"/>
              <a:t>min.broj</a:t>
            </a:r>
            <a:r>
              <a:rPr lang="hr-HR" sz="2600" dirty="0"/>
              <a:t> mjesta za punjenje za sve </a:t>
            </a:r>
            <a:r>
              <a:rPr lang="hr-HR" sz="2600" dirty="0" err="1"/>
              <a:t>nestam.zgrade</a:t>
            </a:r>
            <a:r>
              <a:rPr lang="hr-HR" sz="2600" dirty="0"/>
              <a:t> s više od 20 </a:t>
            </a:r>
            <a:r>
              <a:rPr lang="hr-HR" sz="2600" dirty="0" err="1"/>
              <a:t>park.mjesta</a:t>
            </a:r>
            <a:r>
              <a:rPr lang="hr-HR" sz="2600" dirty="0"/>
              <a:t> do 01.01.2025.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u="sng" dirty="0"/>
              <a:t>opskrbiti </a:t>
            </a:r>
            <a:r>
              <a:rPr lang="hr-HR" sz="2600" u="sng" dirty="0" err="1"/>
              <a:t>nestamb.zgrade</a:t>
            </a:r>
            <a:r>
              <a:rPr lang="hr-HR" sz="2600" u="sng" dirty="0"/>
              <a:t> s &gt;290 kW </a:t>
            </a:r>
            <a:r>
              <a:rPr lang="hr-HR" sz="2600" dirty="0"/>
              <a:t>nazivne snage sustava klimatizacije ili </a:t>
            </a:r>
            <a:r>
              <a:rPr lang="hr-HR" sz="2600" dirty="0" err="1"/>
              <a:t>komb.sustava</a:t>
            </a:r>
            <a:r>
              <a:rPr lang="hr-HR" sz="2600" dirty="0"/>
              <a:t> klimat. i ventilacije /sustava grijanja ili </a:t>
            </a:r>
            <a:r>
              <a:rPr lang="hr-HR" sz="2600" dirty="0" err="1"/>
              <a:t>komb.sustava</a:t>
            </a:r>
            <a:r>
              <a:rPr lang="hr-HR" sz="2600" dirty="0"/>
              <a:t> grijanja i ventilacije </a:t>
            </a:r>
            <a:r>
              <a:rPr lang="hr-HR" sz="2600" u="sng" dirty="0"/>
              <a:t>sa sustavom automatizacije i  kontrole do 2025. </a:t>
            </a:r>
          </a:p>
          <a:p>
            <a:pPr marL="0" indent="0">
              <a:buNone/>
            </a:pPr>
            <a:endParaRPr lang="hr-HR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15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3323248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27208" y="1916832"/>
            <a:ext cx="9016792" cy="5141168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hr-HR" sz="2500" b="1" u="sng" dirty="0" smtClean="0"/>
              <a:t>Pojašnjenja</a:t>
            </a:r>
            <a:r>
              <a:rPr lang="hr-HR" sz="2500" dirty="0" smtClean="0"/>
              <a:t> </a:t>
            </a:r>
            <a:r>
              <a:rPr lang="hr-HR" sz="2500" dirty="0"/>
              <a:t>kako tumačiti određene odredbe </a:t>
            </a:r>
            <a:r>
              <a:rPr lang="hr-HR" sz="2500" dirty="0" smtClean="0"/>
              <a:t>Direktive, objašnjava sadržaj tehničkih zahtjeva i načine kako  ih </a:t>
            </a:r>
            <a:r>
              <a:rPr lang="hr-HR" sz="2500" dirty="0"/>
              <a:t>najbolje </a:t>
            </a:r>
            <a:r>
              <a:rPr lang="hr-HR" sz="2500" dirty="0" smtClean="0"/>
              <a:t>primijeniti </a:t>
            </a:r>
            <a:r>
              <a:rPr lang="hr-HR" sz="2500" dirty="0"/>
              <a:t>u kontekstu nacionalnih mjera </a:t>
            </a:r>
            <a:r>
              <a:rPr lang="hr-HR" sz="2500" dirty="0" smtClean="0"/>
              <a:t>prenošenja 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sz="110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2500" dirty="0"/>
              <a:t>DČ imaju diskrecijsko pravo pri izradi </a:t>
            </a:r>
            <a:r>
              <a:rPr lang="hr-HR" sz="2500" dirty="0" smtClean="0"/>
              <a:t>propisa, cilj - osigurati </a:t>
            </a:r>
            <a:r>
              <a:rPr lang="hr-HR" sz="2500" b="1" u="sng" dirty="0"/>
              <a:t>jedinstveno tumačenje </a:t>
            </a:r>
            <a:r>
              <a:rPr lang="hr-HR" sz="2500" dirty="0"/>
              <a:t>pri pripremi mjera za prenošenje u </a:t>
            </a:r>
            <a:r>
              <a:rPr lang="hr-HR" sz="2500" dirty="0" smtClean="0"/>
              <a:t>DČ</a:t>
            </a:r>
          </a:p>
          <a:p>
            <a:pPr>
              <a:buFont typeface="Wingdings" panose="05000000000000000000" pitchFamily="2" charset="2"/>
              <a:buChar char="§"/>
            </a:pPr>
            <a:endParaRPr lang="hr-HR" sz="1050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hr-HR" sz="2500" b="1" u="sng" dirty="0" smtClean="0"/>
              <a:t>O</a:t>
            </a:r>
            <a:r>
              <a:rPr lang="en-GB" sz="2500" b="1" u="sng" dirty="0" err="1" smtClean="0"/>
              <a:t>mogućiti</a:t>
            </a:r>
            <a:r>
              <a:rPr lang="en-GB" sz="2500" b="1" u="sng" dirty="0" smtClean="0"/>
              <a:t> </a:t>
            </a:r>
            <a:r>
              <a:rPr lang="en-GB" sz="2500" b="1" u="sng" dirty="0"/>
              <a:t>DČ da </a:t>
            </a:r>
            <a:r>
              <a:rPr lang="en-GB" sz="2500" b="1" u="sng" dirty="0" err="1"/>
              <a:t>znatno</a:t>
            </a:r>
            <a:r>
              <a:rPr lang="en-GB" sz="2500" b="1" u="sng" dirty="0"/>
              <a:t> </a:t>
            </a:r>
            <a:r>
              <a:rPr lang="en-GB" sz="2500" b="1" u="sng" dirty="0" err="1"/>
              <a:t>utječu</a:t>
            </a:r>
            <a:r>
              <a:rPr lang="en-GB" sz="2500" b="1" u="sng" dirty="0"/>
              <a:t> </a:t>
            </a:r>
            <a:r>
              <a:rPr lang="en-GB" sz="2500" b="1" u="sng" dirty="0" err="1"/>
              <a:t>na</a:t>
            </a:r>
            <a:r>
              <a:rPr lang="en-GB" sz="2500" b="1" u="sng" dirty="0"/>
              <a:t> </a:t>
            </a:r>
            <a:r>
              <a:rPr lang="en-GB" sz="2500" b="1" u="sng" dirty="0" err="1"/>
              <a:t>energetska</a:t>
            </a:r>
            <a:r>
              <a:rPr lang="en-GB" sz="2500" b="1" u="sng" dirty="0"/>
              <a:t> </a:t>
            </a:r>
            <a:r>
              <a:rPr lang="en-GB" sz="2500" b="1" u="sng" dirty="0" err="1"/>
              <a:t>svojstva</a:t>
            </a:r>
            <a:r>
              <a:rPr lang="en-GB" sz="2500" b="1" u="sng" dirty="0"/>
              <a:t> </a:t>
            </a:r>
            <a:r>
              <a:rPr lang="en-GB" sz="2500" b="1" u="sng" dirty="0" err="1"/>
              <a:t>obnovljenog</a:t>
            </a:r>
            <a:r>
              <a:rPr lang="en-GB" sz="2500" b="1" u="sng" dirty="0"/>
              <a:t> </a:t>
            </a:r>
            <a:r>
              <a:rPr lang="en-GB" sz="2500" b="1" u="sng" dirty="0" err="1"/>
              <a:t>fonda</a:t>
            </a:r>
            <a:r>
              <a:rPr lang="en-GB" sz="2500" b="1" u="sng" dirty="0"/>
              <a:t> </a:t>
            </a:r>
            <a:r>
              <a:rPr lang="en-GB" sz="2500" b="1" u="sng" dirty="0" err="1" smtClean="0"/>
              <a:t>zgrada</a:t>
            </a:r>
            <a:endParaRPr lang="hr-HR" sz="2500" b="1" u="sng" dirty="0" smtClean="0"/>
          </a:p>
          <a:p>
            <a:pPr>
              <a:buFont typeface="Wingdings" panose="05000000000000000000" pitchFamily="2" charset="2"/>
              <a:buChar char="§"/>
            </a:pPr>
            <a:endParaRPr lang="en-GB" sz="1200" b="1" u="sng" dirty="0"/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hr-HR" sz="2500" dirty="0" smtClean="0"/>
              <a:t>Iskustva </a:t>
            </a:r>
            <a:r>
              <a:rPr lang="hr-HR" sz="2500" dirty="0" smtClean="0"/>
              <a:t>i </a:t>
            </a:r>
            <a:r>
              <a:rPr lang="hr-HR" sz="2500" dirty="0" smtClean="0"/>
              <a:t>najbolje </a:t>
            </a:r>
            <a:r>
              <a:rPr lang="hr-HR" sz="2500" dirty="0" smtClean="0"/>
              <a:t>prakse koje je Komisija primijetila u DČ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Marđetko </a:t>
            </a:r>
            <a:r>
              <a:rPr lang="hr-HR" altLang="sr-Latn-RS" dirty="0" smtClean="0"/>
              <a:t>Škoro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16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123205"/>
            <a:ext cx="8229600" cy="1361580"/>
          </a:xfrm>
        </p:spPr>
        <p:txBody>
          <a:bodyPr/>
          <a:lstStyle/>
          <a:p>
            <a:r>
              <a:rPr lang="en-GB" sz="2800" b="1" dirty="0"/>
              <a:t>PREPORUKA KOMISIJE (EU) 2019/786 </a:t>
            </a:r>
            <a:r>
              <a:rPr lang="az-Cyrl-AZ" sz="2800" b="1" dirty="0"/>
              <a:t>о</a:t>
            </a:r>
            <a:r>
              <a:rPr lang="en-GB" sz="2800" b="1" dirty="0"/>
              <a:t>d 8. 5. 2019. </a:t>
            </a:r>
            <a:r>
              <a:rPr lang="hr-HR" sz="2800" b="1" dirty="0" smtClean="0"/>
              <a:t/>
            </a:r>
            <a:br>
              <a:rPr lang="hr-HR" sz="2800" b="1" dirty="0" smtClean="0"/>
            </a:br>
            <a:r>
              <a:rPr lang="en-GB" sz="2800" b="1" dirty="0" smtClean="0"/>
              <a:t>o </a:t>
            </a:r>
            <a:r>
              <a:rPr lang="en-GB" sz="2800" b="1" dirty="0" err="1"/>
              <a:t>obnovi</a:t>
            </a:r>
            <a:r>
              <a:rPr lang="en-GB" sz="2800" b="1" dirty="0"/>
              <a:t> </a:t>
            </a:r>
            <a:r>
              <a:rPr lang="en-GB" sz="2800" b="1" dirty="0" err="1"/>
              <a:t>zgrada</a:t>
            </a:r>
            <a:r>
              <a:rPr lang="en-GB" sz="2800" b="1" dirty="0"/>
              <a:t> (</a:t>
            </a:r>
            <a:r>
              <a:rPr lang="en-GB" sz="2800" b="1" dirty="0" err="1"/>
              <a:t>priopćeno</a:t>
            </a:r>
            <a:r>
              <a:rPr lang="en-GB" sz="2800" b="1" dirty="0"/>
              <a:t> pod </a:t>
            </a:r>
            <a:r>
              <a:rPr lang="en-GB" sz="2800" b="1" dirty="0" err="1"/>
              <a:t>brojem</a:t>
            </a:r>
            <a:r>
              <a:rPr lang="en-GB" sz="2800" b="1" dirty="0"/>
              <a:t> </a:t>
            </a:r>
            <a:r>
              <a:rPr lang="en-GB" sz="2800" b="1" dirty="0" err="1"/>
              <a:t>dokumenta</a:t>
            </a:r>
            <a:r>
              <a:rPr lang="en-GB" sz="2800" b="1" dirty="0"/>
              <a:t> C(2019) 3352) (</a:t>
            </a:r>
            <a:r>
              <a:rPr lang="en-GB" sz="2800" b="1" dirty="0" err="1"/>
              <a:t>Tekst</a:t>
            </a:r>
            <a:r>
              <a:rPr lang="en-GB" sz="2800" b="1" dirty="0"/>
              <a:t> </a:t>
            </a:r>
            <a:r>
              <a:rPr lang="en-GB" sz="2800" b="1" dirty="0" err="1"/>
              <a:t>značajan</a:t>
            </a:r>
            <a:r>
              <a:rPr lang="en-GB" sz="2800" b="1" dirty="0"/>
              <a:t> za EGP)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742556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23528" y="1684221"/>
            <a:ext cx="9016792" cy="5141168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err="1" smtClean="0"/>
              <a:t>Dugoročne</a:t>
            </a:r>
            <a:r>
              <a:rPr lang="en-GB" sz="2800" dirty="0" smtClean="0"/>
              <a:t> </a:t>
            </a:r>
            <a:r>
              <a:rPr lang="en-GB" sz="2800" dirty="0" err="1"/>
              <a:t>strategije</a:t>
            </a:r>
            <a:endParaRPr lang="en-GB" sz="2800" dirty="0"/>
          </a:p>
          <a:p>
            <a:pPr marL="0" indent="0">
              <a:buNone/>
            </a:pPr>
            <a:r>
              <a:rPr lang="en-GB" sz="2000" dirty="0"/>
              <a:t>-</a:t>
            </a:r>
            <a:r>
              <a:rPr lang="en-GB" sz="2400" dirty="0" err="1"/>
              <a:t>snažnije</a:t>
            </a:r>
            <a:r>
              <a:rPr lang="en-GB" sz="2400" dirty="0"/>
              <a:t> </a:t>
            </a:r>
            <a:r>
              <a:rPr lang="en-GB" sz="2400" dirty="0" err="1"/>
              <a:t>upućivanje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energetsko</a:t>
            </a:r>
            <a:r>
              <a:rPr lang="en-GB" sz="2400" dirty="0"/>
              <a:t> </a:t>
            </a:r>
            <a:r>
              <a:rPr lang="en-GB" sz="2400" dirty="0" err="1"/>
              <a:t>siromaštvo</a:t>
            </a:r>
            <a:r>
              <a:rPr lang="en-GB" sz="2400" dirty="0"/>
              <a:t> i nova </a:t>
            </a:r>
            <a:r>
              <a:rPr lang="en-GB" sz="2400" dirty="0" err="1"/>
              <a:t>upućivanja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: </a:t>
            </a:r>
          </a:p>
          <a:p>
            <a:pPr marL="571500" indent="-571500">
              <a:spcBef>
                <a:spcPts val="0"/>
              </a:spcBef>
              <a:buAutoNum type="romanLcPeriod"/>
            </a:pPr>
            <a:r>
              <a:rPr lang="en-GB" sz="2400" dirty="0" err="1"/>
              <a:t>zdravlje</a:t>
            </a:r>
            <a:r>
              <a:rPr lang="en-GB" sz="2400" dirty="0"/>
              <a:t>, </a:t>
            </a:r>
            <a:r>
              <a:rPr lang="en-GB" sz="2400" dirty="0" err="1"/>
              <a:t>sigurnost</a:t>
            </a:r>
            <a:r>
              <a:rPr lang="en-GB" sz="2400" dirty="0"/>
              <a:t> i </a:t>
            </a:r>
            <a:r>
              <a:rPr lang="en-GB" sz="2400" dirty="0" err="1"/>
              <a:t>kvalitetu</a:t>
            </a:r>
            <a:r>
              <a:rPr lang="en-GB" sz="2400" dirty="0"/>
              <a:t> </a:t>
            </a:r>
            <a:r>
              <a:rPr lang="en-GB" sz="2400" dirty="0" err="1"/>
              <a:t>zraka</a:t>
            </a:r>
            <a:r>
              <a:rPr lang="en-GB" sz="2400" dirty="0"/>
              <a:t>; </a:t>
            </a:r>
          </a:p>
          <a:p>
            <a:pPr marL="571500" indent="-571500">
              <a:spcBef>
                <a:spcPts val="0"/>
              </a:spcBef>
              <a:buAutoNum type="romanLcPeriod"/>
            </a:pPr>
            <a:r>
              <a:rPr lang="en-GB" sz="2400" dirty="0" err="1"/>
              <a:t>inicijative</a:t>
            </a:r>
            <a:r>
              <a:rPr lang="en-GB" sz="2400" dirty="0"/>
              <a:t> za </a:t>
            </a:r>
            <a:r>
              <a:rPr lang="en-GB" sz="2400" dirty="0" err="1"/>
              <a:t>promicanje</a:t>
            </a:r>
            <a:r>
              <a:rPr lang="en-GB" sz="2400" dirty="0"/>
              <a:t> </a:t>
            </a:r>
            <a:r>
              <a:rPr lang="en-GB" sz="2400" dirty="0" err="1"/>
              <a:t>pametnih</a:t>
            </a:r>
            <a:r>
              <a:rPr lang="en-GB" sz="2400" dirty="0"/>
              <a:t> </a:t>
            </a:r>
            <a:r>
              <a:rPr lang="en-GB" sz="2400" dirty="0" err="1"/>
              <a:t>tehnologija</a:t>
            </a:r>
            <a:r>
              <a:rPr lang="en-GB" sz="2400" dirty="0"/>
              <a:t>, </a:t>
            </a:r>
            <a:r>
              <a:rPr lang="en-GB" sz="2400" dirty="0" err="1"/>
              <a:t>vještina</a:t>
            </a:r>
            <a:r>
              <a:rPr lang="en-GB" sz="2400" dirty="0"/>
              <a:t> i </a:t>
            </a:r>
            <a:r>
              <a:rPr lang="en-GB" sz="2400" dirty="0" err="1"/>
              <a:t>obrazovanja</a:t>
            </a:r>
            <a:r>
              <a:rPr lang="en-GB" sz="2400" dirty="0"/>
              <a:t>; </a:t>
            </a:r>
          </a:p>
          <a:p>
            <a:pPr marL="571500" indent="-571500">
              <a:spcBef>
                <a:spcPts val="0"/>
              </a:spcBef>
              <a:buAutoNum type="romanLcPeriod"/>
            </a:pPr>
            <a:r>
              <a:rPr lang="en-GB" sz="2400" dirty="0" err="1"/>
              <a:t>politike</a:t>
            </a:r>
            <a:r>
              <a:rPr lang="en-GB" sz="2400" dirty="0"/>
              <a:t> </a:t>
            </a:r>
            <a:r>
              <a:rPr lang="en-GB" sz="2400" dirty="0" err="1"/>
              <a:t>usmjerene</a:t>
            </a:r>
            <a:r>
              <a:rPr lang="en-GB" sz="2400" dirty="0"/>
              <a:t> 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segmente</a:t>
            </a:r>
            <a:r>
              <a:rPr lang="en-GB" sz="2400" dirty="0"/>
              <a:t> </a:t>
            </a:r>
            <a:r>
              <a:rPr lang="en-GB" sz="2400" dirty="0" err="1"/>
              <a:t>nacion</a:t>
            </a:r>
            <a:r>
              <a:rPr lang="en-GB" sz="2400" dirty="0"/>
              <a:t>. </a:t>
            </a:r>
            <a:r>
              <a:rPr lang="en-GB" sz="2400" dirty="0" err="1"/>
              <a:t>fonda</a:t>
            </a:r>
            <a:r>
              <a:rPr lang="en-GB" sz="2400" dirty="0"/>
              <a:t> </a:t>
            </a:r>
            <a:r>
              <a:rPr lang="en-GB" sz="2400" dirty="0" err="1"/>
              <a:t>zgrada</a:t>
            </a:r>
            <a:r>
              <a:rPr lang="en-GB" sz="2400" dirty="0"/>
              <a:t> s </a:t>
            </a:r>
            <a:r>
              <a:rPr lang="en-GB" sz="2400" dirty="0" err="1"/>
              <a:t>najgorim</a:t>
            </a:r>
            <a:r>
              <a:rPr lang="en-GB" sz="2400" dirty="0"/>
              <a:t> </a:t>
            </a:r>
            <a:r>
              <a:rPr lang="en-GB" sz="2400" dirty="0" err="1"/>
              <a:t>svojstvima</a:t>
            </a:r>
            <a:r>
              <a:rPr lang="en-GB" sz="2400" dirty="0"/>
              <a:t>; </a:t>
            </a:r>
          </a:p>
          <a:p>
            <a:pPr marL="571500" indent="-571500">
              <a:spcBef>
                <a:spcPts val="0"/>
              </a:spcBef>
              <a:buAutoNum type="romanLcPeriod"/>
            </a:pPr>
            <a:r>
              <a:rPr lang="en-GB" sz="2400" dirty="0" err="1"/>
              <a:t>dileme</a:t>
            </a:r>
            <a:r>
              <a:rPr lang="en-GB" sz="2400" dirty="0"/>
              <a:t> </a:t>
            </a:r>
            <a:r>
              <a:rPr lang="en-GB" sz="2400" dirty="0" err="1"/>
              <a:t>suprotstavljenih</a:t>
            </a:r>
            <a:r>
              <a:rPr lang="en-GB" sz="2400" dirty="0"/>
              <a:t> </a:t>
            </a:r>
            <a:r>
              <a:rPr lang="en-GB" sz="2400" dirty="0" err="1"/>
              <a:t>interesa</a:t>
            </a:r>
            <a:r>
              <a:rPr lang="en-GB" sz="2400" dirty="0"/>
              <a:t> </a:t>
            </a:r>
            <a:r>
              <a:rPr lang="en-GB" sz="2400" dirty="0" err="1"/>
              <a:t>najmodavca</a:t>
            </a:r>
            <a:r>
              <a:rPr lang="en-GB" sz="2400" dirty="0"/>
              <a:t> i </a:t>
            </a:r>
            <a:r>
              <a:rPr lang="en-GB" sz="2400" dirty="0" err="1"/>
              <a:t>najmoprimca</a:t>
            </a:r>
            <a:endParaRPr lang="en-GB" sz="2400" dirty="0"/>
          </a:p>
          <a:p>
            <a:pPr marL="571500" indent="-571500">
              <a:spcBef>
                <a:spcPts val="0"/>
              </a:spcBef>
              <a:buAutoNum type="romanLcPeriod"/>
            </a:pPr>
            <a:r>
              <a:rPr lang="en-GB" sz="2400" dirty="0" err="1"/>
              <a:t>nedostatke</a:t>
            </a:r>
            <a:r>
              <a:rPr lang="en-GB" sz="2400" dirty="0"/>
              <a:t> </a:t>
            </a:r>
            <a:r>
              <a:rPr lang="en-GB" sz="2400" dirty="0" err="1"/>
              <a:t>tržišta</a:t>
            </a:r>
            <a:r>
              <a:rPr lang="en-GB" sz="2400" dirty="0"/>
              <a:t>; </a:t>
            </a:r>
          </a:p>
          <a:p>
            <a:pPr marL="571500" indent="-571500">
              <a:spcBef>
                <a:spcPts val="0"/>
              </a:spcBef>
              <a:buAutoNum type="romanLcPeriod"/>
            </a:pPr>
            <a:r>
              <a:rPr lang="en-GB" sz="2400" dirty="0" err="1" smtClean="0"/>
              <a:t>javne</a:t>
            </a:r>
            <a:r>
              <a:rPr lang="en-GB" sz="2400" dirty="0" smtClean="0"/>
              <a:t> </a:t>
            </a:r>
            <a:r>
              <a:rPr lang="en-GB" sz="2400" dirty="0" err="1" smtClean="0"/>
              <a:t>zgrade</a:t>
            </a:r>
            <a:r>
              <a:rPr lang="hr-HR" sz="2400" dirty="0" smtClean="0"/>
              <a:t>-sve zgrade javnog sektora</a:t>
            </a:r>
            <a:r>
              <a:rPr lang="en-GB" sz="2400" dirty="0" smtClean="0"/>
              <a:t>. </a:t>
            </a:r>
            <a:endParaRPr lang="hr-HR" sz="2400" dirty="0" smtClean="0"/>
          </a:p>
          <a:p>
            <a:pPr marL="0" indent="0">
              <a:buNone/>
            </a:pPr>
            <a:endParaRPr lang="hr-HR" sz="1200" dirty="0" smtClean="0"/>
          </a:p>
          <a:p>
            <a:pPr marL="0" indent="0">
              <a:buNone/>
            </a:pPr>
            <a:r>
              <a:rPr lang="hr-HR" sz="2800" dirty="0" smtClean="0"/>
              <a:t>Nacionalne metodologije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Marđetko </a:t>
            </a:r>
            <a:r>
              <a:rPr lang="hr-HR" altLang="sr-Latn-RS" dirty="0" smtClean="0"/>
              <a:t>Škoro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17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123205"/>
            <a:ext cx="8229600" cy="1361580"/>
          </a:xfrm>
        </p:spPr>
        <p:txBody>
          <a:bodyPr/>
          <a:lstStyle/>
          <a:p>
            <a:r>
              <a:rPr lang="en-GB" sz="2800" b="1" dirty="0"/>
              <a:t>PREPORUKA KOMISIJE (EU) 2019/786 </a:t>
            </a:r>
            <a:r>
              <a:rPr lang="az-Cyrl-AZ" sz="2800" b="1" dirty="0"/>
              <a:t>о</a:t>
            </a:r>
            <a:r>
              <a:rPr lang="en-GB" sz="2800" b="1" dirty="0"/>
              <a:t>d 8. 5. 2019. o </a:t>
            </a:r>
            <a:r>
              <a:rPr lang="en-GB" sz="2800" b="1" dirty="0" err="1"/>
              <a:t>obnovi</a:t>
            </a:r>
            <a:r>
              <a:rPr lang="en-GB" sz="2800" b="1" dirty="0"/>
              <a:t> </a:t>
            </a:r>
            <a:r>
              <a:rPr lang="en-GB" sz="2800" b="1" dirty="0" err="1"/>
              <a:t>zgrada</a:t>
            </a:r>
            <a:r>
              <a:rPr lang="en-GB" sz="2800" b="1" dirty="0"/>
              <a:t> (</a:t>
            </a:r>
            <a:r>
              <a:rPr lang="en-GB" sz="2800" b="1" dirty="0" err="1"/>
              <a:t>priopćeno</a:t>
            </a:r>
            <a:r>
              <a:rPr lang="en-GB" sz="2800" b="1" dirty="0"/>
              <a:t> pod </a:t>
            </a:r>
            <a:r>
              <a:rPr lang="en-GB" sz="2800" b="1" dirty="0" err="1"/>
              <a:t>brojem</a:t>
            </a:r>
            <a:r>
              <a:rPr lang="en-GB" sz="2800" b="1" dirty="0"/>
              <a:t> </a:t>
            </a:r>
            <a:r>
              <a:rPr lang="en-GB" sz="2800" b="1" dirty="0" err="1"/>
              <a:t>dokumenta</a:t>
            </a:r>
            <a:r>
              <a:rPr lang="en-GB" sz="2800" b="1" dirty="0"/>
              <a:t> C(2019) 3352) (</a:t>
            </a:r>
            <a:r>
              <a:rPr lang="en-GB" sz="2800" b="1" dirty="0" err="1"/>
              <a:t>Tekst</a:t>
            </a:r>
            <a:r>
              <a:rPr lang="en-GB" sz="2800" b="1" dirty="0"/>
              <a:t> </a:t>
            </a:r>
            <a:r>
              <a:rPr lang="en-GB" sz="2800" b="1" dirty="0" err="1"/>
              <a:t>značajan</a:t>
            </a:r>
            <a:r>
              <a:rPr lang="en-GB" sz="2800" b="1" dirty="0"/>
              <a:t> za EGP)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2224389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51520" y="1716832"/>
            <a:ext cx="8784976" cy="5141168"/>
          </a:xfrm>
        </p:spPr>
        <p:txBody>
          <a:bodyPr/>
          <a:lstStyle/>
          <a:p>
            <a:pPr marL="0" indent="0">
              <a:buNone/>
            </a:pPr>
            <a:r>
              <a:rPr lang="hr-HR" dirty="0" smtClean="0"/>
              <a:t>Primjer dobre prakse iz HRVATSKE</a:t>
            </a:r>
          </a:p>
          <a:p>
            <a:pPr marL="0" indent="0">
              <a:buNone/>
            </a:pPr>
            <a:r>
              <a:rPr lang="hr-HR" dirty="0" smtClean="0"/>
              <a:t> - Osposobljavanje i certifikacija stručnjaka </a:t>
            </a:r>
          </a:p>
          <a:p>
            <a:pPr marL="0" indent="0">
              <a:buNone/>
            </a:pPr>
            <a:r>
              <a:rPr lang="hr-HR" sz="2400" dirty="0" smtClean="0"/>
              <a:t>„</a:t>
            </a:r>
            <a:r>
              <a:rPr lang="hr-HR" sz="2400" i="1" dirty="0" smtClean="0"/>
              <a:t>U </a:t>
            </a:r>
            <a:r>
              <a:rPr lang="hr-HR" sz="2400" i="1" dirty="0"/>
              <a:t>Hrvatskoj se programi osposobljavanja u pogledu energetske učinkovitosti za stručnjake u područjima arhitekture, gradnje i građevinskih usluga provode od 2009. Cilj je ujedno poboljšati znanje među inženjerima, čije im vještine omogućuju da cjelovito pristupe građevinskim radovima i zgradama u pogledu energetskih svojstava.</a:t>
            </a:r>
          </a:p>
          <a:p>
            <a:r>
              <a:rPr lang="hr-HR" sz="2400" i="1" dirty="0"/>
              <a:t>Države članice mogle bi razmotriti uvođenje energetske učinkovitosti u nastavne planove i programe za osposobljavanje stručnjaka u građevinskom sektoru (npr. inženjera i arhitekata) u okviru nacionalne obrazovne </a:t>
            </a:r>
            <a:r>
              <a:rPr lang="hr-HR" sz="2400" i="1" dirty="0" smtClean="0"/>
              <a:t>politike”.</a:t>
            </a:r>
            <a:endParaRPr lang="hr-HR" sz="2400" i="1" dirty="0"/>
          </a:p>
          <a:p>
            <a:pPr marL="571500" indent="-571500">
              <a:buAutoNum type="romanLcPeriod"/>
            </a:pPr>
            <a:endParaRPr lang="hr-HR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Marđetko </a:t>
            </a:r>
            <a:r>
              <a:rPr lang="hr-HR" altLang="sr-Latn-RS" dirty="0" smtClean="0"/>
              <a:t>Škoro</a:t>
            </a:r>
            <a:endParaRPr lang="hr-HR" altLang="sr-Latn-RS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18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123205"/>
            <a:ext cx="8229600" cy="1361580"/>
          </a:xfrm>
        </p:spPr>
        <p:txBody>
          <a:bodyPr/>
          <a:lstStyle/>
          <a:p>
            <a:r>
              <a:rPr lang="en-GB" sz="2800" b="1" dirty="0"/>
              <a:t>PREPORUKA KOMISIJE (EU) 2019/786 </a:t>
            </a:r>
            <a:r>
              <a:rPr lang="az-Cyrl-AZ" sz="2800" b="1" dirty="0"/>
              <a:t>о</a:t>
            </a:r>
            <a:r>
              <a:rPr lang="en-GB" sz="2800" b="1" dirty="0"/>
              <a:t>d 8. 5. 2019. o </a:t>
            </a:r>
            <a:r>
              <a:rPr lang="en-GB" sz="2800" b="1" dirty="0" err="1"/>
              <a:t>obnovi</a:t>
            </a:r>
            <a:r>
              <a:rPr lang="en-GB" sz="2800" b="1" dirty="0"/>
              <a:t> </a:t>
            </a:r>
            <a:r>
              <a:rPr lang="en-GB" sz="2800" b="1" dirty="0" err="1"/>
              <a:t>zgrada</a:t>
            </a:r>
            <a:r>
              <a:rPr lang="en-GB" sz="2800" b="1" dirty="0"/>
              <a:t> (</a:t>
            </a:r>
            <a:r>
              <a:rPr lang="en-GB" sz="2800" b="1" dirty="0" err="1"/>
              <a:t>priopćeno</a:t>
            </a:r>
            <a:r>
              <a:rPr lang="en-GB" sz="2800" b="1" dirty="0"/>
              <a:t> pod </a:t>
            </a:r>
            <a:r>
              <a:rPr lang="en-GB" sz="2800" b="1" dirty="0" err="1"/>
              <a:t>brojem</a:t>
            </a:r>
            <a:r>
              <a:rPr lang="en-GB" sz="2800" b="1" dirty="0"/>
              <a:t> </a:t>
            </a:r>
            <a:r>
              <a:rPr lang="en-GB" sz="2800" b="1" dirty="0" err="1"/>
              <a:t>dokumenta</a:t>
            </a:r>
            <a:r>
              <a:rPr lang="en-GB" sz="2800" b="1" dirty="0"/>
              <a:t> C(2019) 3352) (</a:t>
            </a:r>
            <a:r>
              <a:rPr lang="en-GB" sz="2800" b="1" dirty="0" err="1"/>
              <a:t>Tekst</a:t>
            </a:r>
            <a:r>
              <a:rPr lang="en-GB" sz="2800" b="1" dirty="0"/>
              <a:t> </a:t>
            </a:r>
            <a:r>
              <a:rPr lang="en-GB" sz="2800" b="1" dirty="0" err="1"/>
              <a:t>značajan</a:t>
            </a:r>
            <a:r>
              <a:rPr lang="en-GB" sz="2800" b="1" dirty="0"/>
              <a:t> za EGP)</a:t>
            </a:r>
            <a:endParaRPr lang="hr-HR" sz="2800" b="1" dirty="0"/>
          </a:p>
        </p:txBody>
      </p:sp>
    </p:spTree>
    <p:extLst>
      <p:ext uri="{BB962C8B-B14F-4D97-AF65-F5344CB8AC3E}">
        <p14:creationId xmlns:p14="http://schemas.microsoft.com/office/powerpoint/2010/main" val="42644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19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387977" y="18202"/>
            <a:ext cx="8229600" cy="706090"/>
          </a:xfrm>
        </p:spPr>
        <p:txBody>
          <a:bodyPr/>
          <a:lstStyle/>
          <a:p>
            <a:r>
              <a:rPr lang="hr-HR" sz="4000" dirty="0"/>
              <a:t>ZAKLJUČAK</a:t>
            </a:r>
          </a:p>
        </p:txBody>
      </p:sp>
      <p:sp>
        <p:nvSpPr>
          <p:cNvPr id="2" name="Rezervirano mjesto sadržaja 1"/>
          <p:cNvSpPr>
            <a:spLocks noGrp="1"/>
          </p:cNvSpPr>
          <p:nvPr>
            <p:ph idx="1"/>
          </p:nvPr>
        </p:nvSpPr>
        <p:spPr>
          <a:xfrm>
            <a:off x="215454" y="620688"/>
            <a:ext cx="8928546" cy="5761062"/>
          </a:xfrm>
        </p:spPr>
        <p:txBody>
          <a:bodyPr/>
          <a:lstStyle/>
          <a:p>
            <a:pPr marL="0" indent="0">
              <a:buNone/>
            </a:pPr>
            <a:r>
              <a:rPr lang="hr-HR" sz="2500" i="1" dirty="0" smtClean="0"/>
              <a:t>Prilog I. točka 2.</a:t>
            </a:r>
          </a:p>
          <a:p>
            <a:pPr marL="0" indent="0">
              <a:buNone/>
            </a:pPr>
            <a:r>
              <a:rPr lang="hr-HR" sz="2500" i="1" dirty="0" smtClean="0"/>
              <a:t>„2</a:t>
            </a:r>
            <a:r>
              <a:rPr lang="hr-HR" sz="2500" i="1" dirty="0"/>
              <a:t>. </a:t>
            </a:r>
            <a:r>
              <a:rPr lang="hr-HR" sz="2500" b="1" i="1" dirty="0"/>
              <a:t>Energetske potrebe </a:t>
            </a:r>
            <a:r>
              <a:rPr lang="hr-HR" sz="2500" i="1" dirty="0"/>
              <a:t>za grijanje prostora, hlađenje prostora, grijanje vode za kućanstva, ventilaciju, ugrađenu rasvjetu i druge tehničke sustave zgrade izračunavaju se kako bi se </a:t>
            </a:r>
            <a:r>
              <a:rPr lang="hr-HR" sz="2500" b="1" i="1" u="sng" dirty="0"/>
              <a:t>optimizirali zahtjevi u pogledu zdravlja, kvalitete zraka u unutarnjem prostoru i udobnosti </a:t>
            </a:r>
            <a:r>
              <a:rPr lang="hr-HR" sz="2500" i="1" dirty="0"/>
              <a:t>koje države članice određuju na nacionalnoj i regionalnoj </a:t>
            </a:r>
            <a:r>
              <a:rPr lang="hr-HR" sz="2500" i="1" dirty="0" smtClean="0"/>
              <a:t>razini”</a:t>
            </a:r>
          </a:p>
          <a:p>
            <a:pPr marL="0" indent="0">
              <a:buNone/>
            </a:pPr>
            <a:r>
              <a:rPr lang="hr-HR" sz="2500" i="1" dirty="0" smtClean="0"/>
              <a:t> </a:t>
            </a:r>
          </a:p>
          <a:p>
            <a:pPr marL="0" indent="0">
              <a:buNone/>
            </a:pPr>
            <a:r>
              <a:rPr lang="en-GB" sz="2500" i="1" dirty="0" err="1" smtClean="0"/>
              <a:t>Čl</a:t>
            </a:r>
            <a:r>
              <a:rPr lang="hr-HR" sz="2500" i="1" dirty="0" smtClean="0"/>
              <a:t>.</a:t>
            </a:r>
            <a:r>
              <a:rPr lang="en-GB" sz="2500" i="1" dirty="0" smtClean="0"/>
              <a:t>7</a:t>
            </a:r>
            <a:r>
              <a:rPr lang="hr-HR" sz="2500" i="1" dirty="0" smtClean="0"/>
              <a:t>.st.5.</a:t>
            </a:r>
          </a:p>
          <a:p>
            <a:pPr marL="0" indent="0">
              <a:buNone/>
            </a:pPr>
            <a:r>
              <a:rPr lang="hr-HR" altLang="sr-Latn-RS" sz="2500" i="1" dirty="0"/>
              <a:t>„Države članice </a:t>
            </a:r>
            <a:r>
              <a:rPr lang="hr-HR" altLang="sr-Latn-RS" sz="2500" b="1" i="1" u="sng" dirty="0">
                <a:solidFill>
                  <a:srgbClr val="FF0000"/>
                </a:solidFill>
              </a:rPr>
              <a:t>potiču</a:t>
            </a:r>
            <a:r>
              <a:rPr lang="hr-HR" altLang="sr-Latn-RS" sz="2500" i="1" dirty="0">
                <a:solidFill>
                  <a:srgbClr val="FF0000"/>
                </a:solidFill>
              </a:rPr>
              <a:t>, </a:t>
            </a:r>
            <a:r>
              <a:rPr lang="hr-HR" altLang="sr-Latn-RS" sz="2500" i="1" dirty="0"/>
              <a:t>u slučaju zgrada koje se podvrgavaju većoj rekonstrukciji, </a:t>
            </a:r>
            <a:r>
              <a:rPr lang="hr-HR" altLang="sr-Latn-RS" sz="2500" b="1" i="1" u="sng" dirty="0">
                <a:solidFill>
                  <a:srgbClr val="FF0000"/>
                </a:solidFill>
              </a:rPr>
              <a:t>visokoučinkovite alternativne sustave</a:t>
            </a:r>
            <a:r>
              <a:rPr lang="hr-HR" altLang="sr-Latn-RS" sz="2500" i="1" dirty="0"/>
              <a:t>, u mjeri u kojoj je to tehnički, funkcionalno i gospodarski izvedivo te </a:t>
            </a:r>
            <a:r>
              <a:rPr lang="hr-HR" altLang="sr-Latn-RS" sz="2500" b="1" i="1" u="sng" dirty="0">
                <a:solidFill>
                  <a:srgbClr val="FF0000"/>
                </a:solidFill>
              </a:rPr>
              <a:t>uzimaju u obzir pitanja zdravih unutarnjih klimatskih uvjeta, zaštite od požara i rizika povezanih s pojačanom seizmičkom aktivnosti</a:t>
            </a:r>
            <a:r>
              <a:rPr lang="hr-HR" altLang="sr-Latn-RS" sz="2500" i="1" dirty="0" smtClean="0">
                <a:solidFill>
                  <a:srgbClr val="FF0000"/>
                </a:solidFill>
              </a:rPr>
              <a:t>.”</a:t>
            </a:r>
            <a:endParaRPr lang="hr-HR" altLang="sr-Latn-RS" sz="2500" i="1" dirty="0">
              <a:solidFill>
                <a:srgbClr val="FF0000"/>
              </a:solidFill>
            </a:endParaRPr>
          </a:p>
          <a:p>
            <a:endParaRPr lang="hr-HR" sz="2500" i="1" dirty="0"/>
          </a:p>
        </p:txBody>
      </p:sp>
    </p:spTree>
    <p:extLst>
      <p:ext uri="{BB962C8B-B14F-4D97-AF65-F5344CB8AC3E}">
        <p14:creationId xmlns:p14="http://schemas.microsoft.com/office/powerpoint/2010/main" val="4034714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Nada </a:t>
            </a:r>
            <a:r>
              <a:rPr lang="hr-HR" altLang="sr-Latn-RS" dirty="0" err="1">
                <a:latin typeface="Arial Narrow" panose="020B0606020202030204" pitchFamily="34" charset="0"/>
              </a:rPr>
              <a:t>Marđetko</a:t>
            </a:r>
            <a:r>
              <a:rPr lang="hr-HR" altLang="sr-Latn-RS" dirty="0">
                <a:latin typeface="Arial Narrow" panose="020B0606020202030204" pitchFamily="34" charset="0"/>
              </a:rPr>
              <a:t> Škoro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2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4971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Politike</a:t>
            </a:r>
          </a:p>
        </p:txBody>
      </p:sp>
      <p:sp>
        <p:nvSpPr>
          <p:cNvPr id="6" name="Rezervirano mjesto teksta 5"/>
          <p:cNvSpPr txBox="1">
            <a:spLocks noGrp="1"/>
          </p:cNvSpPr>
          <p:nvPr>
            <p:ph type="body" idx="1"/>
          </p:nvPr>
        </p:nvSpPr>
        <p:spPr>
          <a:xfrm>
            <a:off x="131976" y="620688"/>
            <a:ext cx="4440023" cy="575542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000" b="1" dirty="0" err="1">
                <a:solidFill>
                  <a:srgbClr val="FF0000"/>
                </a:solidFill>
              </a:rPr>
              <a:t>Pariški</a:t>
            </a:r>
            <a:r>
              <a:rPr lang="en-GB" sz="2000" b="1" dirty="0">
                <a:solidFill>
                  <a:srgbClr val="FF0000"/>
                </a:solidFill>
              </a:rPr>
              <a:t> </a:t>
            </a:r>
            <a:r>
              <a:rPr lang="en-GB" sz="2000" b="1" dirty="0" err="1">
                <a:solidFill>
                  <a:srgbClr val="FF0000"/>
                </a:solidFill>
              </a:rPr>
              <a:t>sporazum</a:t>
            </a:r>
            <a:r>
              <a:rPr lang="hr-HR" sz="2000" b="1" dirty="0">
                <a:solidFill>
                  <a:srgbClr val="FF0000"/>
                </a:solidFill>
              </a:rPr>
              <a:t> 12.12.2015.</a:t>
            </a:r>
          </a:p>
          <a:p>
            <a:pPr marL="0" indent="0">
              <a:buNone/>
            </a:pPr>
            <a:r>
              <a:rPr lang="hr-HR" sz="2000" b="1" dirty="0">
                <a:solidFill>
                  <a:srgbClr val="FF0000"/>
                </a:solidFill>
              </a:rPr>
              <a:t>Prvi opći pravno obvezujući dokument</a:t>
            </a:r>
            <a:endParaRPr lang="en-GB" sz="2000" b="1" dirty="0">
              <a:solidFill>
                <a:srgbClr val="FF0000"/>
              </a:solidFill>
            </a:endParaRPr>
          </a:p>
          <a:p>
            <a:pPr marL="93663" indent="-93663">
              <a:buFont typeface="Wingdings" panose="05000000000000000000" pitchFamily="2" charset="2"/>
              <a:buChar char="§"/>
            </a:pPr>
            <a:r>
              <a:rPr lang="hr-HR" sz="1800" dirty="0"/>
              <a:t>povećati sposobnost prilagodbe posljedicama klimatskih promjena i poticati smanjenje emisija stakleničkih plinova </a:t>
            </a:r>
          </a:p>
          <a:p>
            <a:pPr marL="93663" indent="-93663">
              <a:buFont typeface="Wingdings" panose="05000000000000000000" pitchFamily="2" charset="2"/>
              <a:buChar char="§"/>
            </a:pPr>
            <a:r>
              <a:rPr lang="hr-HR" sz="1800" dirty="0"/>
              <a:t>zadržati povećanje globalne prosječne temperature na 2°C iznad razina u predindustrijskom razdoblju te poduzeti mjere u svrhu ograničavanja rasta globalne prosječne temperature iznad 1,5°C iznad razina u predindustrijskom razdoblju</a:t>
            </a:r>
          </a:p>
          <a:p>
            <a:pPr marL="93663" lvl="1" indent="-93663">
              <a:buFont typeface="Wingdings" panose="05000000000000000000" pitchFamily="2" charset="2"/>
              <a:buChar char="§"/>
            </a:pPr>
            <a:r>
              <a:rPr lang="hr-HR" sz="1800" dirty="0"/>
              <a:t> osigurati financiranje projekata koji smanjuju emisiju  stakleničkih plinova i povećavaju otpornost na klimatske promjene</a:t>
            </a:r>
          </a:p>
          <a:p>
            <a:pPr marL="93663" indent="-93663">
              <a:buFont typeface="Wingdings" panose="05000000000000000000" pitchFamily="2" charset="2"/>
              <a:buChar char="§"/>
            </a:pPr>
            <a:r>
              <a:rPr lang="hr-HR" sz="1800" dirty="0"/>
              <a:t>5.10.2016. EU ratificirala: sve stranke trebaju primjenjivati svoje nacionalno određene doprinose</a:t>
            </a:r>
          </a:p>
          <a:p>
            <a:pPr marL="93663" indent="-93663">
              <a:buFont typeface="Wingdings" panose="05000000000000000000" pitchFamily="2" charset="2"/>
              <a:buChar char="§"/>
            </a:pPr>
            <a:r>
              <a:rPr lang="hr-HR" sz="1800" dirty="0"/>
              <a:t>23.</a:t>
            </a:r>
            <a:r>
              <a:rPr lang="en-GB" sz="1800" dirty="0"/>
              <a:t> </a:t>
            </a:r>
            <a:r>
              <a:rPr lang="hr-HR" sz="1800" dirty="0"/>
              <a:t>6.</a:t>
            </a:r>
            <a:r>
              <a:rPr lang="en-GB" sz="1800" dirty="0"/>
              <a:t> </a:t>
            </a:r>
            <a:r>
              <a:rPr lang="hr-HR" sz="1800" dirty="0"/>
              <a:t>2017. RH ratificirala kao 147 država</a:t>
            </a:r>
          </a:p>
        </p:txBody>
      </p:sp>
      <p:sp>
        <p:nvSpPr>
          <p:cNvPr id="4" name="TekstniOkvir 3"/>
          <p:cNvSpPr txBox="1"/>
          <p:nvPr/>
        </p:nvSpPr>
        <p:spPr>
          <a:xfrm>
            <a:off x="4731357" y="620688"/>
            <a:ext cx="4259495" cy="520142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Font typeface="Arial" panose="020B0604020202020204" pitchFamily="34" charset="0"/>
              <a:buNone/>
            </a:pPr>
            <a:r>
              <a:rPr lang="hr-HR" b="1" dirty="0">
                <a:solidFill>
                  <a:srgbClr val="FF0000"/>
                </a:solidFill>
                <a:latin typeface="+mn-lt"/>
              </a:rPr>
              <a:t>Čista energija za sve Europljane 30.11.2016</a:t>
            </a:r>
            <a:r>
              <a:rPr lang="hr-HR" b="1" dirty="0" smtClean="0">
                <a:solidFill>
                  <a:srgbClr val="FF0000"/>
                </a:solidFill>
                <a:latin typeface="+mn-lt"/>
              </a:rPr>
              <a:t>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hr-HR" b="1" dirty="0" smtClean="0">
                <a:solidFill>
                  <a:srgbClr val="FF0000"/>
                </a:solidFill>
                <a:latin typeface="+mn-lt"/>
              </a:rPr>
              <a:t>Svibanj 2019.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GB" b="1" dirty="0">
              <a:latin typeface="+mn-lt"/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2000" dirty="0" smtClean="0">
                <a:latin typeface="+mn-lt"/>
              </a:rPr>
              <a:t>energetska učinkovitost na prvom mjestu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2000" dirty="0" smtClean="0">
                <a:latin typeface="+mn-lt"/>
              </a:rPr>
              <a:t>više </a:t>
            </a:r>
            <a:r>
              <a:rPr lang="hr-HR" sz="2000" dirty="0" err="1" smtClean="0">
                <a:latin typeface="+mn-lt"/>
              </a:rPr>
              <a:t>obnov</a:t>
            </a:r>
            <a:r>
              <a:rPr lang="hr-HR" sz="2000" dirty="0" smtClean="0">
                <a:latin typeface="+mn-lt"/>
              </a:rPr>
              <a:t>. izvora (min.32% do 2030.)-EU lider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2000" dirty="0" smtClean="0">
                <a:latin typeface="+mn-lt"/>
              </a:rPr>
              <a:t>bolje vođenje EU-pravila prema kojima DČ izrađuju svoje Klimatske planove do 2030.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2000" dirty="0" smtClean="0">
                <a:latin typeface="+mn-lt"/>
              </a:rPr>
              <a:t>više prava potrošačima-pravila prema kojima će se proizvoditi, skladištiti i prodavati vlastita energija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hr-HR" sz="2000" dirty="0" smtClean="0">
                <a:latin typeface="+mn-lt"/>
              </a:rPr>
              <a:t>pametnije i učinkovitije tržište </a:t>
            </a:r>
            <a:r>
              <a:rPr lang="hr-HR" sz="2000" dirty="0" err="1" smtClean="0">
                <a:latin typeface="+mn-lt"/>
              </a:rPr>
              <a:t>el.energije</a:t>
            </a:r>
            <a:endParaRPr lang="en-GB" dirty="0">
              <a:latin typeface="+mn-lt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6400" y="632894"/>
            <a:ext cx="8784452" cy="5743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0106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zervirano mjesto datuma 3"/>
          <p:cNvSpPr>
            <a:spLocks noGrp="1"/>
          </p:cNvSpPr>
          <p:nvPr>
            <p:ph type="dt" sz="quarter" idx="10"/>
          </p:nvPr>
        </p:nvSpPr>
        <p:spPr>
          <a:xfrm>
            <a:off x="107950" y="6381750"/>
            <a:ext cx="1981200" cy="476250"/>
          </a:xfrm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hr-HR" altLang="sr-Latn-RS" dirty="0">
                <a:latin typeface="Arial Narrow" panose="020B0606020202030204" pitchFamily="34" charset="0"/>
              </a:rPr>
              <a:t>Nada </a:t>
            </a:r>
            <a:r>
              <a:rPr lang="hr-HR" altLang="sr-Latn-RS" dirty="0" err="1">
                <a:latin typeface="Arial Narrow" panose="020B0606020202030204" pitchFamily="34" charset="0"/>
              </a:rPr>
              <a:t>Marđetko</a:t>
            </a:r>
            <a:r>
              <a:rPr lang="hr-HR" altLang="sr-Latn-RS" dirty="0">
                <a:latin typeface="Arial Narrow" panose="020B0606020202030204" pitchFamily="34" charset="0"/>
              </a:rPr>
              <a:t> Škoro</a:t>
            </a:r>
          </a:p>
        </p:txBody>
      </p:sp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3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Politike</a:t>
            </a:r>
          </a:p>
        </p:txBody>
      </p:sp>
      <p:sp>
        <p:nvSpPr>
          <p:cNvPr id="5" name="TekstniOkvir 4"/>
          <p:cNvSpPr txBox="1"/>
          <p:nvPr/>
        </p:nvSpPr>
        <p:spPr>
          <a:xfrm>
            <a:off x="1115616" y="1600200"/>
            <a:ext cx="6910784" cy="397031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2800" b="1" dirty="0">
                <a:solidFill>
                  <a:srgbClr val="FF0000"/>
                </a:solidFill>
                <a:latin typeface="+mn-lt"/>
              </a:rPr>
              <a:t>Pametno </a:t>
            </a:r>
            <a:r>
              <a:rPr lang="en-GB" sz="2800" b="1" dirty="0" err="1">
                <a:solidFill>
                  <a:srgbClr val="FF0000"/>
                </a:solidFill>
                <a:latin typeface="+mn-lt"/>
              </a:rPr>
              <a:t>financiranje</a:t>
            </a:r>
            <a:r>
              <a:rPr lang="en-GB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+mn-lt"/>
              </a:rPr>
              <a:t>za</a:t>
            </a:r>
            <a:r>
              <a:rPr lang="en-GB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+mn-lt"/>
              </a:rPr>
              <a:t>pametne</a:t>
            </a:r>
            <a:r>
              <a:rPr lang="en-GB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en-GB" sz="2800" b="1" dirty="0" err="1">
                <a:solidFill>
                  <a:srgbClr val="FF0000"/>
                </a:solidFill>
                <a:latin typeface="+mn-lt"/>
              </a:rPr>
              <a:t>zgrade</a:t>
            </a:r>
            <a:r>
              <a:rPr lang="en-GB" sz="2800" b="1" dirty="0">
                <a:solidFill>
                  <a:srgbClr val="FF0000"/>
                </a:solidFill>
                <a:latin typeface="+mn-lt"/>
              </a:rPr>
              <a:t> </a:t>
            </a:r>
            <a:r>
              <a:rPr lang="hr-HR" sz="2800" b="1" dirty="0">
                <a:solidFill>
                  <a:srgbClr val="FF0000"/>
                </a:solidFill>
                <a:latin typeface="+mn-lt"/>
              </a:rPr>
              <a:t>6.2.2018.</a:t>
            </a:r>
            <a:r>
              <a:rPr lang="en-GB" sz="2800" b="1" dirty="0">
                <a:solidFill>
                  <a:srgbClr val="FF0000"/>
                </a:solidFill>
                <a:latin typeface="+mn-lt"/>
              </a:rPr>
              <a:t> </a:t>
            </a:r>
          </a:p>
          <a:p>
            <a:pPr marL="93663" indent="-93663">
              <a:buFont typeface="Wingdings" panose="05000000000000000000" pitchFamily="2" charset="2"/>
              <a:buChar char="§"/>
            </a:pPr>
            <a:r>
              <a:rPr lang="hr-HR" sz="2800" dirty="0">
                <a:latin typeface="+mn-lt"/>
              </a:rPr>
              <a:t>otključati 10 milijardi eura javnih i privatnih sredstava do 2020.</a:t>
            </a:r>
            <a:endParaRPr lang="en-GB" sz="2800" dirty="0"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r-HR" sz="2800" dirty="0">
                <a:latin typeface="+mn-lt"/>
              </a:rPr>
              <a:t>podržati do 220.000 radnih mjesta</a:t>
            </a:r>
            <a:endParaRPr lang="en-GB" sz="2800" dirty="0"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r-HR" sz="2800" dirty="0">
                <a:latin typeface="+mn-lt"/>
              </a:rPr>
              <a:t>pomoći u uspostavi tržišta za obnovu malih poduzeća vrijednih 120 milijardi eura</a:t>
            </a:r>
            <a:endParaRPr lang="en-GB" sz="2800" dirty="0">
              <a:latin typeface="+mn-lt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hr-HR" sz="2800" dirty="0">
                <a:latin typeface="+mn-lt"/>
              </a:rPr>
              <a:t>do 3,2 </a:t>
            </a:r>
            <a:r>
              <a:rPr lang="hr-HR" sz="2800" dirty="0" err="1">
                <a:latin typeface="+mn-lt"/>
              </a:rPr>
              <a:t>mil</a:t>
            </a:r>
            <a:r>
              <a:rPr lang="en-GB" sz="2800" dirty="0">
                <a:latin typeface="+mn-lt"/>
              </a:rPr>
              <a:t>.</a:t>
            </a:r>
            <a:r>
              <a:rPr lang="hr-HR" sz="2800" dirty="0">
                <a:latin typeface="+mn-lt"/>
              </a:rPr>
              <a:t> europskih obitelji izvući iz energetskog siromaštva.</a:t>
            </a:r>
          </a:p>
        </p:txBody>
      </p:sp>
    </p:spTree>
    <p:extLst>
      <p:ext uri="{BB962C8B-B14F-4D97-AF65-F5344CB8AC3E}">
        <p14:creationId xmlns:p14="http://schemas.microsoft.com/office/powerpoint/2010/main" val="386457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zervirano mjesto broja slajda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BBBA287D-A8F6-44FD-9713-4B6C30CDF948}" type="slidenum">
              <a:rPr lang="hr-HR" altLang="sr-Latn-RS">
                <a:latin typeface="Verdana" panose="020B0604030504040204" pitchFamily="34" charset="0"/>
              </a:rPr>
              <a:pPr/>
              <a:t>4</a:t>
            </a:fld>
            <a:endParaRPr lang="hr-HR" altLang="sr-Latn-RS">
              <a:latin typeface="Verdana" panose="020B0604030504040204" pitchFamily="34" charset="0"/>
            </a:endParaRPr>
          </a:p>
        </p:txBody>
      </p:sp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55600" y="-29284"/>
            <a:ext cx="82296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hr-HR" altLang="sr-Latn-RS" dirty="0"/>
              <a:t>Politike-direktive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0" y="260648"/>
            <a:ext cx="9036050" cy="612110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  <a:defRPr/>
            </a:pPr>
            <a:endParaRPr lang="hr-HR" altLang="sr-Latn-RS" sz="20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000" b="1" dirty="0"/>
              <a:t>Direktiva 2010/31/EU Europskog parlamenta i Vijeća od 19. svibnja 2010. o energetskoj učinkovitosti zgrada (preinaka)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(</a:t>
            </a:r>
            <a:r>
              <a:rPr lang="hr-HR" sz="2000" u="sng" dirty="0">
                <a:hlinkClick r:id="rId3"/>
              </a:rPr>
              <a:t>Službeni list Europske unije L 153, 19.5.2010., str. 13</a:t>
            </a:r>
            <a:r>
              <a:rPr lang="hr-HR" sz="2000" dirty="0"/>
              <a:t>)</a:t>
            </a:r>
            <a:br>
              <a:rPr lang="hr-HR" sz="2000" dirty="0"/>
            </a:br>
            <a:r>
              <a:rPr lang="hr-HR" sz="2000" dirty="0"/>
              <a:t>Posebno izdanje na hrvatskom jeziku: Poglavlje 12, Svezak 003, str. 124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000" b="1" dirty="0"/>
              <a:t>Ispravak Direktive 2010/31/EU Europskog parlamenta i Vijeća od 19. svibnja 2010. o energetskoj učinkovitosti zgrada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(</a:t>
            </a:r>
            <a:r>
              <a:rPr lang="hr-HR" sz="2000" u="sng" dirty="0">
                <a:hlinkClick r:id="rId4"/>
              </a:rPr>
              <a:t>Službeni list Europske unije L 5, 9.1.2015. str. </a:t>
            </a:r>
            <a:r>
              <a:rPr lang="hr-HR" sz="2000" u="sng" dirty="0" smtClean="0">
                <a:hlinkClick r:id="rId4"/>
              </a:rPr>
              <a:t>22</a:t>
            </a:r>
            <a:r>
              <a:rPr lang="hr-HR" sz="2000" u="sng" dirty="0" smtClean="0"/>
              <a:t>)</a:t>
            </a:r>
            <a:endParaRPr lang="hr-HR" sz="2000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000" b="1" dirty="0"/>
              <a:t>Direktiva (EU) 2018/844 Europskog parlamenta i Vijeća od 30. svibnja 2018. o izmjeni Direktive 2010/31/EU o energetskim svojstvima zgrada i Direktive 2012/27/EU o energetskoj učinkovitosti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(</a:t>
            </a:r>
            <a:r>
              <a:rPr lang="hr-HR" sz="2000" u="sng" dirty="0">
                <a:hlinkClick r:id="rId5"/>
              </a:rPr>
              <a:t>Službeni list Europske unije L 156, 19.6.2018., str. 75</a:t>
            </a:r>
            <a:r>
              <a:rPr lang="hr-HR" sz="2000" dirty="0"/>
              <a:t>)</a:t>
            </a:r>
            <a:endParaRPr lang="en-GB" sz="2000" u="sng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000" b="1" dirty="0"/>
              <a:t>Direktiva 2012/27/EU Europskog parlamenta i Vijeća od 25. listopada 2012. o energetskoj učinkovitosti, izmjeni direktiva 2009/125/EZ i 2010/30/EU i stavljanju izvan snage direktiva 2004/8/EZ i 2006/32/EZ (Tekst značajan za EGP)</a:t>
            </a:r>
            <a:r>
              <a:rPr lang="hr-HR" sz="2000" dirty="0"/>
              <a:t/>
            </a:r>
            <a:br>
              <a:rPr lang="hr-HR" sz="2000" dirty="0"/>
            </a:br>
            <a:r>
              <a:rPr lang="hr-HR" sz="2000" dirty="0"/>
              <a:t>(</a:t>
            </a:r>
            <a:r>
              <a:rPr lang="hr-HR" sz="2000" u="sng" dirty="0">
                <a:hlinkClick r:id="rId6"/>
              </a:rPr>
              <a:t>Službeni list Europske unije L 315, 14.11.2012. str. </a:t>
            </a:r>
            <a:r>
              <a:rPr lang="hr-HR" sz="2000" u="sng" dirty="0" smtClean="0">
                <a:hlinkClick r:id="rId6"/>
              </a:rPr>
              <a:t>1</a:t>
            </a:r>
            <a:r>
              <a:rPr lang="hr-HR" sz="2000" u="sng" dirty="0" smtClean="0"/>
              <a:t>)</a:t>
            </a:r>
            <a:endParaRPr lang="hr-HR" sz="2000" u="sng" dirty="0" smtClean="0"/>
          </a:p>
          <a:p>
            <a:pPr marL="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hr-HR" altLang="sr-Latn-RS" sz="2000" b="1" dirty="0"/>
              <a:t>Direktiva</a:t>
            </a:r>
            <a:r>
              <a:rPr lang="hr-HR" sz="2000" b="1" dirty="0"/>
              <a:t> (EU) 2018/2002 Europskog parlamenta i Vijeća od 11. prosinca 2018. o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2000" b="1" dirty="0"/>
              <a:t>      izmjeni Direktive 2012/27/EU o energetskoj </a:t>
            </a:r>
            <a:r>
              <a:rPr lang="hr-HR" sz="2000" b="1" dirty="0" smtClean="0"/>
              <a:t>učinkovitosti</a:t>
            </a:r>
          </a:p>
          <a:p>
            <a:pPr marL="0" indent="0">
              <a:spcBef>
                <a:spcPts val="0"/>
              </a:spcBef>
              <a:buNone/>
            </a:pPr>
            <a:r>
              <a:rPr lang="hr-HR" sz="2000" b="1" dirty="0" smtClean="0"/>
              <a:t>       </a:t>
            </a:r>
            <a:r>
              <a:rPr lang="hr-HR" sz="2000" u="sng" dirty="0">
                <a:hlinkClick r:id="rId6"/>
              </a:rPr>
              <a:t>Službeni list Europske unije L 328</a:t>
            </a:r>
            <a:r>
              <a:rPr lang="hr-HR" sz="2000" u="sng" dirty="0">
                <a:solidFill>
                  <a:srgbClr val="2656DE"/>
                </a:solidFill>
                <a:hlinkClick r:id="rId6"/>
              </a:rPr>
              <a:t>, </a:t>
            </a:r>
            <a:r>
              <a:rPr lang="hr-HR" sz="2000" u="sng" dirty="0">
                <a:solidFill>
                  <a:srgbClr val="2656DE"/>
                </a:solidFill>
              </a:rPr>
              <a:t>21.12.2018. </a:t>
            </a:r>
            <a:r>
              <a:rPr lang="hr-HR" sz="2000" u="sng" dirty="0" smtClean="0">
                <a:solidFill>
                  <a:srgbClr val="2656DE"/>
                </a:solidFill>
              </a:rPr>
              <a:t>str.210)</a:t>
            </a:r>
            <a:endParaRPr lang="hr-HR" sz="2000" u="sng" dirty="0">
              <a:solidFill>
                <a:srgbClr val="2656DE"/>
              </a:solidFill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85236" y="6427821"/>
            <a:ext cx="1987468" cy="4877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87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17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17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17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717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17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17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EPBD-razvoj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3560" y="1451422"/>
            <a:ext cx="8536880" cy="4896544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</a:rPr>
              <a:t>2002. </a:t>
            </a:r>
            <a:r>
              <a:rPr lang="en-GB" sz="2600" dirty="0" err="1">
                <a:solidFill>
                  <a:prstClr val="black"/>
                </a:solidFill>
              </a:rPr>
              <a:t>ojačan</a:t>
            </a:r>
            <a:r>
              <a:rPr lang="en-GB" sz="2600" dirty="0">
                <a:solidFill>
                  <a:prstClr val="black"/>
                </a:solidFill>
              </a:rPr>
              <a:t> EU </a:t>
            </a:r>
            <a:r>
              <a:rPr lang="en-GB" sz="2600" dirty="0" err="1">
                <a:solidFill>
                  <a:prstClr val="black"/>
                </a:solidFill>
              </a:rPr>
              <a:t>zakonski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okvir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za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en.učinkovitost</a:t>
            </a:r>
            <a:r>
              <a:rPr lang="en-GB" sz="2600" dirty="0">
                <a:solidFill>
                  <a:prstClr val="black"/>
                </a:solidFill>
              </a:rPr>
              <a:t> u </a:t>
            </a:r>
            <a:r>
              <a:rPr lang="en-GB" sz="2600" dirty="0" err="1">
                <a:solidFill>
                  <a:prstClr val="black"/>
                </a:solidFill>
              </a:rPr>
              <a:t>zgradama</a:t>
            </a:r>
            <a:r>
              <a:rPr lang="en-GB" sz="2600" dirty="0">
                <a:solidFill>
                  <a:prstClr val="black"/>
                </a:solidFill>
              </a:rPr>
              <a:t> (EPBD 2002/91/EC)- </a:t>
            </a:r>
            <a:r>
              <a:rPr lang="en-GB" sz="2600" dirty="0" err="1">
                <a:solidFill>
                  <a:prstClr val="black"/>
                </a:solidFill>
              </a:rPr>
              <a:t>uvedeni</a:t>
            </a:r>
            <a:r>
              <a:rPr lang="en-GB" sz="2600" dirty="0">
                <a:solidFill>
                  <a:prstClr val="black"/>
                </a:solidFill>
              </a:rPr>
              <a:t> ECZ </a:t>
            </a:r>
            <a:r>
              <a:rPr lang="en-GB" sz="2600" dirty="0" err="1">
                <a:solidFill>
                  <a:prstClr val="black"/>
                </a:solidFill>
              </a:rPr>
              <a:t>i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min.uvjeti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na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en.svojstvo</a:t>
            </a:r>
            <a:r>
              <a:rPr lang="en-GB" sz="2600" dirty="0">
                <a:solidFill>
                  <a:prstClr val="black"/>
                </a:solidFill>
              </a:rPr>
              <a:t>, </a:t>
            </a:r>
            <a:r>
              <a:rPr lang="en-GB" sz="2600" b="1" dirty="0" err="1">
                <a:solidFill>
                  <a:prstClr val="black"/>
                </a:solidFill>
              </a:rPr>
              <a:t>uspostava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metodologije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za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izračun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en.svojstva</a:t>
            </a:r>
            <a:endParaRPr lang="en-GB" sz="2600" b="1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GB" sz="26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2600" dirty="0">
                <a:solidFill>
                  <a:prstClr val="black"/>
                </a:solidFill>
              </a:rPr>
              <a:t>2010. </a:t>
            </a:r>
            <a:r>
              <a:rPr lang="en-GB" sz="2600" dirty="0" err="1">
                <a:solidFill>
                  <a:prstClr val="black"/>
                </a:solidFill>
              </a:rPr>
              <a:t>izmjenjena</a:t>
            </a:r>
            <a:r>
              <a:rPr lang="en-GB" sz="2600" dirty="0">
                <a:solidFill>
                  <a:prstClr val="black"/>
                </a:solidFill>
              </a:rPr>
              <a:t> EPBD (2010/31/EU), </a:t>
            </a:r>
            <a:r>
              <a:rPr lang="en-GB" sz="2600" dirty="0" err="1">
                <a:solidFill>
                  <a:prstClr val="black"/>
                </a:solidFill>
              </a:rPr>
              <a:t>prošireno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područje</a:t>
            </a:r>
            <a:r>
              <a:rPr lang="en-GB" sz="2600" dirty="0">
                <a:solidFill>
                  <a:prstClr val="black"/>
                </a:solidFill>
              </a:rPr>
              <a:t> EPBD, </a:t>
            </a:r>
            <a:r>
              <a:rPr lang="en-GB" sz="2600" dirty="0" err="1">
                <a:solidFill>
                  <a:prstClr val="black"/>
                </a:solidFill>
              </a:rPr>
              <a:t>uvodi</a:t>
            </a:r>
            <a:r>
              <a:rPr lang="en-GB" sz="2600" dirty="0">
                <a:solidFill>
                  <a:prstClr val="black"/>
                </a:solidFill>
              </a:rPr>
              <a:t> se </a:t>
            </a:r>
            <a:r>
              <a:rPr lang="en-GB" sz="2600" dirty="0" err="1">
                <a:solidFill>
                  <a:prstClr val="black"/>
                </a:solidFill>
              </a:rPr>
              <a:t>koncept</a:t>
            </a:r>
            <a:r>
              <a:rPr lang="en-GB" sz="2600" dirty="0">
                <a:solidFill>
                  <a:prstClr val="black"/>
                </a:solidFill>
              </a:rPr>
              <a:t> ZGOE </a:t>
            </a:r>
            <a:r>
              <a:rPr lang="en-GB" sz="2600" dirty="0" err="1">
                <a:solidFill>
                  <a:prstClr val="black"/>
                </a:solidFill>
              </a:rPr>
              <a:t>i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ciljevi</a:t>
            </a:r>
            <a:r>
              <a:rPr lang="en-GB" sz="2600" dirty="0">
                <a:solidFill>
                  <a:prstClr val="black"/>
                </a:solidFill>
              </a:rPr>
              <a:t> 2018./2020., </a:t>
            </a:r>
            <a:r>
              <a:rPr lang="en-GB" sz="2600" dirty="0" err="1">
                <a:solidFill>
                  <a:prstClr val="black"/>
                </a:solidFill>
              </a:rPr>
              <a:t>uvodi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troškovno-optimalne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razine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en</a:t>
            </a:r>
            <a:r>
              <a:rPr lang="en-GB" sz="2600" b="1" dirty="0">
                <a:solidFill>
                  <a:prstClr val="black"/>
                </a:solidFill>
              </a:rPr>
              <a:t>. </a:t>
            </a:r>
            <a:r>
              <a:rPr lang="en-GB" sz="2600" b="1" dirty="0" err="1">
                <a:solidFill>
                  <a:prstClr val="black"/>
                </a:solidFill>
              </a:rPr>
              <a:t>svojstva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b="1" dirty="0" err="1">
                <a:solidFill>
                  <a:prstClr val="black"/>
                </a:solidFill>
              </a:rPr>
              <a:t>zgrada</a:t>
            </a:r>
            <a:r>
              <a:rPr lang="en-GB" sz="2600" b="1" dirty="0">
                <a:solidFill>
                  <a:prstClr val="black"/>
                </a:solidFill>
              </a:rPr>
              <a:t> </a:t>
            </a:r>
            <a:r>
              <a:rPr lang="en-GB" sz="2600" dirty="0">
                <a:solidFill>
                  <a:prstClr val="black"/>
                </a:solidFill>
              </a:rPr>
              <a:t>– </a:t>
            </a:r>
            <a:r>
              <a:rPr lang="en-GB" sz="2600" dirty="0" err="1">
                <a:solidFill>
                  <a:prstClr val="black"/>
                </a:solidFill>
              </a:rPr>
              <a:t>koje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dovode</a:t>
            </a:r>
            <a:r>
              <a:rPr lang="en-GB" sz="2600" dirty="0">
                <a:solidFill>
                  <a:prstClr val="black"/>
                </a:solidFill>
              </a:rPr>
              <a:t> do </a:t>
            </a:r>
            <a:r>
              <a:rPr lang="en-GB" sz="2600" dirty="0" err="1">
                <a:solidFill>
                  <a:prstClr val="black"/>
                </a:solidFill>
              </a:rPr>
              <a:t>najnižih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troškova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na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energiju</a:t>
            </a:r>
            <a:endParaRPr lang="en-GB" sz="26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endParaRPr lang="en-GB" sz="2600" dirty="0">
              <a:solidFill>
                <a:prstClr val="black"/>
              </a:solidFill>
            </a:endParaRP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5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257588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EPBD-razvoj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49920" y="846138"/>
            <a:ext cx="8814568" cy="5247158"/>
          </a:xfrm>
        </p:spPr>
        <p:txBody>
          <a:bodyPr/>
          <a:lstStyle/>
          <a:p>
            <a:pPr lvl="0">
              <a:buFont typeface="Wingdings" panose="05000000000000000000" pitchFamily="2" charset="2"/>
              <a:buChar char="§"/>
            </a:pPr>
            <a:endParaRPr lang="en-GB" sz="2600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sz="2600" dirty="0" err="1">
                <a:solidFill>
                  <a:prstClr val="black"/>
                </a:solidFill>
              </a:rPr>
              <a:t>Evaluacija</a:t>
            </a:r>
            <a:r>
              <a:rPr lang="en-GB" sz="2600" dirty="0">
                <a:solidFill>
                  <a:prstClr val="black"/>
                </a:solidFill>
              </a:rPr>
              <a:t> EPBD</a:t>
            </a:r>
            <a:r>
              <a:rPr lang="hr-HR" sz="2600" dirty="0">
                <a:solidFill>
                  <a:prstClr val="black"/>
                </a:solidFill>
              </a:rPr>
              <a:t>- do 1.1.2017. EK preispituje </a:t>
            </a:r>
            <a:r>
              <a:rPr lang="hr-HR" sz="2600" dirty="0" smtClean="0">
                <a:solidFill>
                  <a:prstClr val="black"/>
                </a:solidFill>
              </a:rPr>
              <a:t>napredak </a:t>
            </a:r>
            <a:r>
              <a:rPr lang="hr-HR" sz="2600" dirty="0">
                <a:solidFill>
                  <a:prstClr val="black"/>
                </a:solidFill>
              </a:rPr>
              <a:t>i podnosi prijedlog; 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putem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javne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rasprave</a:t>
            </a:r>
            <a:r>
              <a:rPr lang="en-GB" sz="2600" dirty="0">
                <a:solidFill>
                  <a:prstClr val="black"/>
                </a:solidFill>
              </a:rPr>
              <a:t>, </a:t>
            </a:r>
            <a:r>
              <a:rPr lang="en-GB" sz="2600" dirty="0" err="1">
                <a:solidFill>
                  <a:prstClr val="black"/>
                </a:solidFill>
              </a:rPr>
              <a:t>tematskih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radionica</a:t>
            </a:r>
            <a:r>
              <a:rPr lang="en-GB" sz="2600" dirty="0">
                <a:solidFill>
                  <a:prstClr val="black"/>
                </a:solidFill>
              </a:rPr>
              <a:t>, </a:t>
            </a:r>
            <a:r>
              <a:rPr lang="en-GB" sz="2600" dirty="0" err="1">
                <a:solidFill>
                  <a:prstClr val="black"/>
                </a:solidFill>
              </a:rPr>
              <a:t>sastanaka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dionika</a:t>
            </a:r>
            <a:r>
              <a:rPr lang="en-GB" sz="2600" dirty="0">
                <a:solidFill>
                  <a:prstClr val="black"/>
                </a:solidFill>
              </a:rPr>
              <a:t>, rad </a:t>
            </a:r>
            <a:r>
              <a:rPr lang="en-GB" sz="2600" dirty="0" err="1">
                <a:solidFill>
                  <a:prstClr val="black"/>
                </a:solidFill>
              </a:rPr>
              <a:t>na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projektu</a:t>
            </a:r>
            <a:r>
              <a:rPr lang="en-GB" sz="2600" dirty="0">
                <a:solidFill>
                  <a:prstClr val="black"/>
                </a:solidFill>
              </a:rPr>
              <a:t> CA-EPBD, </a:t>
            </a:r>
            <a:r>
              <a:rPr lang="en-GB" sz="2600" dirty="0" err="1">
                <a:solidFill>
                  <a:prstClr val="black"/>
                </a:solidFill>
              </a:rPr>
              <a:t>proizišla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potreba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za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pojednostavljenjem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mjera</a:t>
            </a:r>
            <a:r>
              <a:rPr lang="en-GB" sz="2600" dirty="0">
                <a:solidFill>
                  <a:prstClr val="black"/>
                </a:solidFill>
              </a:rPr>
              <a:t>, </a:t>
            </a:r>
            <a:r>
              <a:rPr lang="en-GB" sz="2600" dirty="0" err="1">
                <a:solidFill>
                  <a:prstClr val="black"/>
                </a:solidFill>
              </a:rPr>
              <a:t>ojačanjem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sukladnosti</a:t>
            </a:r>
            <a:r>
              <a:rPr lang="en-GB" sz="2600" dirty="0">
                <a:solidFill>
                  <a:prstClr val="black"/>
                </a:solidFill>
              </a:rPr>
              <a:t>, </a:t>
            </a:r>
            <a:r>
              <a:rPr lang="en-GB" sz="2600" dirty="0" err="1">
                <a:solidFill>
                  <a:prstClr val="black"/>
                </a:solidFill>
              </a:rPr>
              <a:t>boljim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povezivanjem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sa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financijskim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potporama</a:t>
            </a:r>
            <a:r>
              <a:rPr lang="en-GB" sz="2600" dirty="0">
                <a:solidFill>
                  <a:prstClr val="black"/>
                </a:solidFill>
              </a:rPr>
              <a:t>, </a:t>
            </a:r>
            <a:r>
              <a:rPr lang="en-GB" sz="2600" dirty="0" err="1">
                <a:solidFill>
                  <a:prstClr val="black"/>
                </a:solidFill>
              </a:rPr>
              <a:t>prihvaćanjem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razvoja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tehnologija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i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povećanje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obnove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zgrada</a:t>
            </a:r>
            <a:endParaRPr lang="hr-HR" sz="2600" dirty="0">
              <a:solidFill>
                <a:prstClr val="black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2600" dirty="0">
              <a:solidFill>
                <a:prstClr val="black"/>
              </a:solidFill>
            </a:endParaRPr>
          </a:p>
          <a:p>
            <a:pPr lvl="0">
              <a:buFont typeface="Wingdings" panose="05000000000000000000" pitchFamily="2" charset="2"/>
              <a:buChar char="§"/>
            </a:pPr>
            <a:r>
              <a:rPr lang="en-GB" sz="2600" dirty="0" err="1">
                <a:solidFill>
                  <a:prstClr val="black"/>
                </a:solidFill>
              </a:rPr>
              <a:t>Studeni</a:t>
            </a:r>
            <a:r>
              <a:rPr lang="en-GB" sz="2600" dirty="0">
                <a:solidFill>
                  <a:prstClr val="black"/>
                </a:solidFill>
              </a:rPr>
              <a:t> 2016., </a:t>
            </a:r>
            <a:r>
              <a:rPr lang="en-GB" sz="2600" dirty="0" err="1">
                <a:solidFill>
                  <a:prstClr val="black"/>
                </a:solidFill>
              </a:rPr>
              <a:t>dio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paketa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Čista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energija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za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sve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Europljane</a:t>
            </a:r>
            <a:r>
              <a:rPr lang="en-GB" sz="2600" dirty="0">
                <a:solidFill>
                  <a:prstClr val="black"/>
                </a:solidFill>
              </a:rPr>
              <a:t> – </a:t>
            </a:r>
            <a:r>
              <a:rPr lang="en-GB" sz="2600" dirty="0" err="1">
                <a:solidFill>
                  <a:prstClr val="black"/>
                </a:solidFill>
              </a:rPr>
              <a:t>uključuje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mjere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za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povećanje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troškovno-učinkovite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obnove</a:t>
            </a:r>
            <a:r>
              <a:rPr lang="en-GB" sz="2600" dirty="0">
                <a:solidFill>
                  <a:prstClr val="black"/>
                </a:solidFill>
              </a:rPr>
              <a:t> </a:t>
            </a:r>
            <a:r>
              <a:rPr lang="en-GB" sz="2600" dirty="0" err="1">
                <a:solidFill>
                  <a:prstClr val="black"/>
                </a:solidFill>
              </a:rPr>
              <a:t>zgrada</a:t>
            </a:r>
            <a:r>
              <a:rPr lang="en-GB" sz="2600" dirty="0">
                <a:solidFill>
                  <a:prstClr val="black"/>
                </a:solidFill>
              </a:rPr>
              <a:t> (čl.4. </a:t>
            </a:r>
            <a:r>
              <a:rPr lang="en-GB" sz="2600" dirty="0" err="1">
                <a:solidFill>
                  <a:prstClr val="black"/>
                </a:solidFill>
              </a:rPr>
              <a:t>iz</a:t>
            </a:r>
            <a:r>
              <a:rPr lang="en-GB" sz="2600" dirty="0">
                <a:solidFill>
                  <a:prstClr val="black"/>
                </a:solidFill>
              </a:rPr>
              <a:t> EED)</a:t>
            </a:r>
            <a:endParaRPr lang="hr-HR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6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3256965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9036050" cy="1143000"/>
          </a:xfrm>
        </p:spPr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96621" y="1478707"/>
            <a:ext cx="8658708" cy="5141168"/>
          </a:xfrm>
        </p:spPr>
        <p:txBody>
          <a:bodyPr/>
          <a:lstStyle/>
          <a:p>
            <a:pPr marL="0" indent="0">
              <a:buNone/>
            </a:pPr>
            <a:r>
              <a:rPr lang="hr-HR" sz="2800" dirty="0"/>
              <a:t>Na snazi od 9.7.2018.</a:t>
            </a:r>
          </a:p>
          <a:p>
            <a:pPr marL="0" indent="0">
              <a:buNone/>
            </a:pPr>
            <a:r>
              <a:rPr lang="hr-HR" sz="2800" dirty="0"/>
              <a:t>Rok za prijenos 10.3.2020.</a:t>
            </a:r>
          </a:p>
          <a:p>
            <a:pPr marL="0" indent="0">
              <a:buNone/>
            </a:pPr>
            <a:endParaRPr lang="hr-HR" sz="2800" dirty="0"/>
          </a:p>
          <a:p>
            <a:pPr marL="0" indent="0">
              <a:buNone/>
            </a:pPr>
            <a:r>
              <a:rPr lang="hr-HR" sz="2800" dirty="0"/>
              <a:t>Novine: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800" dirty="0"/>
              <a:t>usredotočiti se na energetsku obnovu do razine visoke </a:t>
            </a:r>
            <a:r>
              <a:rPr lang="hr-HR" sz="2800" dirty="0" err="1"/>
              <a:t>energ.učinkovitosti</a:t>
            </a:r>
            <a:r>
              <a:rPr lang="hr-HR" sz="2800" dirty="0"/>
              <a:t> – prema GOEZ (</a:t>
            </a:r>
            <a:r>
              <a:rPr lang="hr-HR" sz="2800" dirty="0" err="1"/>
              <a:t>dekarb</a:t>
            </a:r>
            <a:r>
              <a:rPr lang="hr-HR" sz="2800" dirty="0"/>
              <a:t>. do 2050.)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800" dirty="0"/>
              <a:t>modernizacija sektora sa novim tehnologijama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800" dirty="0"/>
              <a:t>e-mobilnost </a:t>
            </a:r>
            <a:r>
              <a:rPr lang="hr-HR" sz="2800" dirty="0" smtClean="0"/>
              <a:t>(punionice/kanalska infrastruktura)</a:t>
            </a:r>
            <a:endParaRPr lang="hr-HR" sz="2800" dirty="0"/>
          </a:p>
          <a:p>
            <a:pPr marL="0" indent="0">
              <a:buNone/>
            </a:pPr>
            <a:endParaRPr lang="hr-HR" sz="28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7</a:t>
            </a:fld>
            <a:endParaRPr lang="hr-HR" altLang="sr-Latn-RS"/>
          </a:p>
        </p:txBody>
      </p:sp>
    </p:spTree>
    <p:extLst>
      <p:ext uri="{BB962C8B-B14F-4D97-AF65-F5344CB8AC3E}">
        <p14:creationId xmlns:p14="http://schemas.microsoft.com/office/powerpoint/2010/main" val="1373702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218114" y="955238"/>
            <a:ext cx="8925885" cy="5426512"/>
          </a:xfrm>
        </p:spPr>
        <p:txBody>
          <a:bodyPr/>
          <a:lstStyle/>
          <a:p>
            <a:pPr marL="0" indent="0">
              <a:buNone/>
            </a:pPr>
            <a:endParaRPr lang="hr-HR" sz="2500" b="1" dirty="0"/>
          </a:p>
          <a:p>
            <a:pPr marL="0" indent="0">
              <a:buNone/>
            </a:pPr>
            <a:r>
              <a:rPr lang="hr-HR" sz="2600" b="1" dirty="0"/>
              <a:t>Dugoročna strategija obnove za podupiranje obnove nacionalnog fonda </a:t>
            </a:r>
            <a:r>
              <a:rPr lang="hr-HR" sz="2600" b="1" dirty="0" err="1"/>
              <a:t>st.i</a:t>
            </a:r>
            <a:r>
              <a:rPr lang="hr-HR" sz="2600" b="1" dirty="0"/>
              <a:t> nest. zgrada, javnih i privatnih u </a:t>
            </a:r>
            <a:r>
              <a:rPr lang="hr-HR" sz="2600" b="1" dirty="0" err="1"/>
              <a:t>en</a:t>
            </a:r>
            <a:r>
              <a:rPr lang="hr-HR" sz="2600" b="1" dirty="0"/>
              <a:t>. visokoučinkovit i dekarboniziran fond zgrada do 2050.</a:t>
            </a:r>
          </a:p>
          <a:p>
            <a:pPr marL="0" indent="0">
              <a:buNone/>
            </a:pPr>
            <a:r>
              <a:rPr lang="hr-HR" sz="2600" dirty="0"/>
              <a:t>-planovi za postupni prijelaz postojećih zgrada u G0EZ do 2050.</a:t>
            </a:r>
          </a:p>
          <a:p>
            <a:pPr marL="0" indent="0">
              <a:buNone/>
            </a:pPr>
            <a:r>
              <a:rPr lang="hr-HR" sz="2600" dirty="0"/>
              <a:t>-konzultirati dionike oko implementacije</a:t>
            </a:r>
          </a:p>
          <a:p>
            <a:pPr marL="0" indent="0">
              <a:buNone/>
            </a:pPr>
            <a:r>
              <a:rPr lang="hr-HR" sz="2600" dirty="0"/>
              <a:t>Rokovi: 30.4.2014., 2017., 2020.,..</a:t>
            </a:r>
          </a:p>
          <a:p>
            <a:pPr marL="0" indent="0">
              <a:buNone/>
            </a:pPr>
            <a:endParaRPr lang="hr-HR" sz="2600" b="1" dirty="0"/>
          </a:p>
          <a:p>
            <a:pPr marL="0" indent="0">
              <a:buNone/>
            </a:pPr>
            <a:r>
              <a:rPr lang="hr-HR" sz="2600" b="1" dirty="0"/>
              <a:t>Putovnica za energetsku obnovu</a:t>
            </a:r>
          </a:p>
          <a:p>
            <a:pPr marL="0" indent="0">
              <a:buNone/>
            </a:pPr>
            <a:r>
              <a:rPr lang="hr-HR" sz="2600" dirty="0"/>
              <a:t>-za dobrovoljno implementiranje</a:t>
            </a:r>
          </a:p>
          <a:p>
            <a:pPr marL="0" indent="0">
              <a:buNone/>
            </a:pPr>
            <a:endParaRPr lang="hr-HR" sz="1600" dirty="0"/>
          </a:p>
          <a:p>
            <a:pPr marL="0" indent="0">
              <a:buNone/>
            </a:pPr>
            <a:endParaRPr lang="hr-HR" sz="25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8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0600"/>
          </a:xfrm>
        </p:spPr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986973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78883" y="593978"/>
            <a:ext cx="8925885" cy="5787772"/>
          </a:xfrm>
        </p:spPr>
        <p:txBody>
          <a:bodyPr/>
          <a:lstStyle/>
          <a:p>
            <a:pPr marL="0" indent="0">
              <a:buNone/>
            </a:pPr>
            <a:endParaRPr lang="hr-HR" sz="2600" dirty="0"/>
          </a:p>
          <a:p>
            <a:pPr marL="0" indent="0">
              <a:buNone/>
            </a:pPr>
            <a:r>
              <a:rPr lang="hr-HR" sz="2600" b="1" dirty="0"/>
              <a:t>Financiranje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olakšati pristup mehanizmima za:</a:t>
            </a:r>
          </a:p>
          <a:p>
            <a:pPr marL="0" indent="0" defTabSz="627063">
              <a:buNone/>
            </a:pPr>
            <a:r>
              <a:rPr lang="hr-HR" sz="2600" dirty="0"/>
              <a:t>	- agregiranje projekata</a:t>
            </a:r>
          </a:p>
          <a:p>
            <a:pPr marL="0" indent="0" defTabSz="627063">
              <a:buNone/>
            </a:pPr>
            <a:r>
              <a:rPr lang="hr-HR" sz="2600" dirty="0"/>
              <a:t>	- smanjenje rizika</a:t>
            </a:r>
          </a:p>
          <a:p>
            <a:pPr marL="0" indent="0" defTabSz="627063">
              <a:buNone/>
            </a:pPr>
            <a:r>
              <a:rPr lang="hr-HR" sz="2600" dirty="0"/>
              <a:t>	- upotrebu javnih sredstava</a:t>
            </a:r>
          </a:p>
          <a:p>
            <a:pPr marL="0" indent="0" defTabSz="627063">
              <a:buNone/>
            </a:pPr>
            <a:r>
              <a:rPr lang="hr-HR" sz="2600" dirty="0"/>
              <a:t>	- usmjeravanje ulaganja u javni sektor</a:t>
            </a:r>
          </a:p>
          <a:p>
            <a:pPr marL="0" indent="0" defTabSz="627063">
              <a:buNone/>
            </a:pPr>
            <a:r>
              <a:rPr lang="hr-HR" sz="2600" dirty="0"/>
              <a:t>	- savjetodavne alate-”one stop shop”</a:t>
            </a:r>
          </a:p>
          <a:p>
            <a:pPr marL="0" indent="0">
              <a:buNone/>
            </a:pPr>
            <a:endParaRPr lang="hr-HR" sz="2600" dirty="0"/>
          </a:p>
          <a:p>
            <a:pPr>
              <a:buFont typeface="Wingdings" panose="05000000000000000000" pitchFamily="2" charset="2"/>
              <a:buChar char="§"/>
            </a:pPr>
            <a:r>
              <a:rPr lang="hr-HR" sz="2600" dirty="0"/>
              <a:t>treba povezati financijske mjere sa:</a:t>
            </a:r>
          </a:p>
          <a:p>
            <a:pPr marL="0" indent="0" defTabSz="627063">
              <a:buNone/>
            </a:pPr>
            <a:r>
              <a:rPr lang="hr-HR" sz="2600" dirty="0"/>
              <a:t>	- poboljšanjem ciljane ili postignute </a:t>
            </a:r>
            <a:r>
              <a:rPr lang="hr-HR" sz="2600" dirty="0" err="1"/>
              <a:t>energ.učinkov</a:t>
            </a:r>
            <a:r>
              <a:rPr lang="hr-HR" sz="2600" dirty="0"/>
              <a:t>. zgrada</a:t>
            </a:r>
          </a:p>
          <a:p>
            <a:pPr marL="0" indent="0" defTabSz="627063">
              <a:buNone/>
            </a:pPr>
            <a:r>
              <a:rPr lang="hr-HR" sz="2600" dirty="0"/>
              <a:t>	- usporedba EC prije i poslije</a:t>
            </a:r>
          </a:p>
          <a:p>
            <a:pPr marL="0" indent="0">
              <a:buNone/>
            </a:pPr>
            <a:endParaRPr lang="hr-HR" sz="2600" dirty="0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hr-HR" altLang="sr-Latn-RS" dirty="0"/>
              <a:t>Nada </a:t>
            </a:r>
            <a:r>
              <a:rPr lang="hr-HR" altLang="sr-Latn-RS" dirty="0" err="1"/>
              <a:t>Marđetko</a:t>
            </a:r>
            <a:r>
              <a:rPr lang="hr-HR" altLang="sr-Latn-RS" dirty="0"/>
              <a:t> Škoro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A97B197-5111-4B02-8047-EF5F65D3E305}" type="slidenum">
              <a:rPr lang="hr-HR" altLang="sr-Latn-RS" smtClean="0"/>
              <a:pPr>
                <a:defRPr/>
              </a:pPr>
              <a:t>9</a:t>
            </a:fld>
            <a:endParaRPr lang="hr-HR" altLang="sr-Latn-RS"/>
          </a:p>
        </p:txBody>
      </p:sp>
      <p:sp>
        <p:nvSpPr>
          <p:cNvPr id="7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0600"/>
          </a:xfrm>
        </p:spPr>
        <p:txBody>
          <a:bodyPr/>
          <a:lstStyle/>
          <a:p>
            <a:r>
              <a:rPr lang="en-US" sz="4000" dirty="0" err="1"/>
              <a:t>Direktiva</a:t>
            </a:r>
            <a:r>
              <a:rPr lang="en-US" sz="4000" dirty="0"/>
              <a:t> (EU) 2018/844</a:t>
            </a:r>
            <a:endParaRPr lang="hr-HR" sz="4000" dirty="0"/>
          </a:p>
        </p:txBody>
      </p:sp>
    </p:spTree>
    <p:extLst>
      <p:ext uri="{BB962C8B-B14F-4D97-AF65-F5344CB8AC3E}">
        <p14:creationId xmlns:p14="http://schemas.microsoft.com/office/powerpoint/2010/main" val="244281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6979</TotalTime>
  <Words>2527</Words>
  <Application>Microsoft Office PowerPoint</Application>
  <PresentationFormat>Prikaz na zaslonu (4:3)</PresentationFormat>
  <Paragraphs>286</Paragraphs>
  <Slides>19</Slides>
  <Notes>19</Notes>
  <HiddenSlides>0</HiddenSlides>
  <MMClips>0</MMClips>
  <ScaleCrop>false</ScaleCrop>
  <HeadingPairs>
    <vt:vector size="6" baseType="variant">
      <vt:variant>
        <vt:lpstr>Korišteni fontovi</vt:lpstr>
      </vt:variant>
      <vt:variant>
        <vt:i4>6</vt:i4>
      </vt:variant>
      <vt:variant>
        <vt:lpstr>Tema</vt:lpstr>
      </vt:variant>
      <vt:variant>
        <vt:i4>2</vt:i4>
      </vt:variant>
      <vt:variant>
        <vt:lpstr>Naslovi slajdova</vt:lpstr>
      </vt:variant>
      <vt:variant>
        <vt:i4>19</vt:i4>
      </vt:variant>
    </vt:vector>
  </HeadingPairs>
  <TitlesOfParts>
    <vt:vector size="27" baseType="lpstr">
      <vt:lpstr>Arial</vt:lpstr>
      <vt:lpstr>Arial Narrow</vt:lpstr>
      <vt:lpstr>Calibri</vt:lpstr>
      <vt:lpstr>Times New Roman</vt:lpstr>
      <vt:lpstr>Verdana</vt:lpstr>
      <vt:lpstr>Wingdings</vt:lpstr>
      <vt:lpstr>Office Theme</vt:lpstr>
      <vt:lpstr>1_Office Theme</vt:lpstr>
      <vt:lpstr>Novi zahtjevi na energetsku učinkovitost zgrada</vt:lpstr>
      <vt:lpstr>Politike</vt:lpstr>
      <vt:lpstr>Politike</vt:lpstr>
      <vt:lpstr>Politike-direktive</vt:lpstr>
      <vt:lpstr>EPBD-razvoj</vt:lpstr>
      <vt:lpstr>EPBD-razvoj</vt:lpstr>
      <vt:lpstr>Direktiva (EU) 2018/844</vt:lpstr>
      <vt:lpstr>Direktiva (EU) 2018/844</vt:lpstr>
      <vt:lpstr>Direktiva (EU) 2018/844</vt:lpstr>
      <vt:lpstr>Direktiva (EU) 2018/844</vt:lpstr>
      <vt:lpstr>Direktiva (EU) 2018/844</vt:lpstr>
      <vt:lpstr>Direktiva (EU) 2018/844</vt:lpstr>
      <vt:lpstr>Direktiva (EU) 2018/844</vt:lpstr>
      <vt:lpstr>Direktiva (EU) 2018/844</vt:lpstr>
      <vt:lpstr>Direktiva (EU) 2018/844</vt:lpstr>
      <vt:lpstr>PREPORUKA KOMISIJE (EU) 2019/786 оd 8. 5. 2019.  o obnovi zgrada (priopćeno pod brojem dokumenta C(2019) 3352) (Tekst značajan za EGP)</vt:lpstr>
      <vt:lpstr>PREPORUKA KOMISIJE (EU) 2019/786 оd 8. 5. 2019. o obnovi zgrada (priopćeno pod brojem dokumenta C(2019) 3352) (Tekst značajan za EGP)</vt:lpstr>
      <vt:lpstr>PREPORUKA KOMISIJE (EU) 2019/786 оd 8. 5. 2019. o obnovi zgrada (priopćeno pod brojem dokumenta C(2019) 3352) (Tekst značajan za EGP)</vt:lpstr>
      <vt:lpstr>ZAKLJUČAK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Berislav Rupčić</dc:creator>
  <cp:lastModifiedBy>Nada Marđetko Škoro</cp:lastModifiedBy>
  <cp:revision>273</cp:revision>
  <cp:lastPrinted>2019-04-30T09:01:58Z</cp:lastPrinted>
  <dcterms:created xsi:type="dcterms:W3CDTF">2010-03-22T21:50:27Z</dcterms:created>
  <dcterms:modified xsi:type="dcterms:W3CDTF">2019-06-12T12:27:12Z</dcterms:modified>
</cp:coreProperties>
</file>