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1" r:id="rId2"/>
    <p:sldId id="258" r:id="rId3"/>
    <p:sldId id="259" r:id="rId4"/>
    <p:sldId id="260" r:id="rId5"/>
    <p:sldId id="282" r:id="rId6"/>
    <p:sldId id="296" r:id="rId7"/>
    <p:sldId id="299" r:id="rId8"/>
    <p:sldId id="262" r:id="rId9"/>
    <p:sldId id="263" r:id="rId10"/>
    <p:sldId id="300" r:id="rId11"/>
    <p:sldId id="301" r:id="rId12"/>
    <p:sldId id="297" r:id="rId13"/>
    <p:sldId id="298" r:id="rId14"/>
    <p:sldId id="302" r:id="rId15"/>
    <p:sldId id="303" r:id="rId16"/>
    <p:sldId id="268" r:id="rId17"/>
    <p:sldId id="304" r:id="rId18"/>
    <p:sldId id="305" r:id="rId19"/>
    <p:sldId id="306" r:id="rId20"/>
    <p:sldId id="307" r:id="rId21"/>
    <p:sldId id="308" r:id="rId22"/>
    <p:sldId id="309" r:id="rId23"/>
    <p:sldId id="290" r:id="rId24"/>
    <p:sldId id="310" r:id="rId25"/>
    <p:sldId id="291" r:id="rId26"/>
    <p:sldId id="292" r:id="rId27"/>
    <p:sldId id="293" r:id="rId28"/>
    <p:sldId id="294" r:id="rId29"/>
    <p:sldId id="311" r:id="rId30"/>
  </p:sldIdLst>
  <p:sldSz cx="9144000" cy="6858000" type="screen4x3"/>
  <p:notesSz cx="6858000" cy="9144000"/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38C"/>
    <a:srgbClr val="0B28A1"/>
    <a:srgbClr val="0C2AAC"/>
    <a:srgbClr val="112A71"/>
    <a:srgbClr val="122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0036" autoAdjust="0"/>
  </p:normalViewPr>
  <p:slideViewPr>
    <p:cSldViewPr>
      <p:cViewPr>
        <p:scale>
          <a:sx n="150" d="100"/>
          <a:sy n="150" d="100"/>
        </p:scale>
        <p:origin x="1992" y="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56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4CC671-EDDB-4CEF-B406-A152F8F02B95}" type="datetimeFigureOut">
              <a:rPr lang="sr-Latn-CS"/>
              <a:pPr>
                <a:defRPr/>
              </a:pPr>
              <a:t>11.6.2019.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0DFA91-BBD8-4A40-8679-52B83F5E282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73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F97882-A59F-479F-A386-7D5B1B513A03}" type="datetimeFigureOut">
              <a:rPr lang="sr-Latn-CS"/>
              <a:pPr>
                <a:defRPr/>
              </a:pPr>
              <a:t>11.6.2019.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032C6C-E4E8-4DA8-A996-ACD8E183333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756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6212A0-EF72-4E55-94C9-A86CBE6E2D52}" type="slidenum">
              <a:rPr lang="hr-HR" altLang="sr-Latn-R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80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795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099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91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91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422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717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927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015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950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54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692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489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2088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917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91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917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917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91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917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91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91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81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438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477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91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91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100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125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B5C4-5052-48BC-B74C-450AB8A9236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173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10795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1143000" y="14287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sr-Latn-RS" sz="1400" b="1"/>
              <a:t>HRVATSKA KOMORA INŽENJERA GRAĐEVINARSTVA</a:t>
            </a:r>
            <a:endParaRPr lang="hr-HR" altLang="sr-Latn-RS" sz="140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43000" y="457200"/>
            <a:ext cx="77152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hr-HR" altLang="sr-Latn-RS" sz="1200" b="1">
                <a:solidFill>
                  <a:srgbClr val="7F7F7F"/>
                </a:solidFill>
                <a:cs typeface="Times New Roman" pitchFamily="18" charset="0"/>
              </a:rPr>
              <a:t>DANI OVLAŠTENIH INŽENJERA GRAĐEVINARSTVA</a:t>
            </a:r>
            <a:endParaRPr lang="hr-HR" altLang="sr-Latn-RS" sz="1200">
              <a:solidFill>
                <a:srgbClr val="7F7F7F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hr-HR" altLang="sr-Latn-RS" sz="1200">
                <a:cs typeface="Times New Roman" pitchFamily="18" charset="0"/>
              </a:rPr>
              <a:t>Opatija, 2010.</a:t>
            </a:r>
            <a:endParaRPr lang="hr-HR" altLang="sr-Latn-R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algn="l">
              <a:defRPr sz="18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0EEC7C-AA2A-4A1B-B288-589E9A700F4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5121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2FF3-B87A-45D6-9A3E-D782A254165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6440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B197-5111-4B02-8047-EF5F65D3E30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9635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mage00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337300"/>
            <a:ext cx="6111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308725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381750"/>
            <a:ext cx="59769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Narrow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hr-HR" altLang="sr-Latn-RS" dirty="0"/>
              <a:t>Ime i prezime predavača</a:t>
            </a:r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6011863" y="6381750"/>
            <a:ext cx="19446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hr-HR" altLang="sr-Latn-RS" sz="1400" dirty="0"/>
              <a:t>HKIG – Opatija 2019.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6400" y="6381750"/>
            <a:ext cx="1117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AD9910-7AB1-46C5-8FA7-ED2DDB5247A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5" r:id="rId3"/>
    <p:sldLayoutId id="2147483776" r:id="rId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zervirano mjesto datuma 1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>
                <a:latin typeface="Arial Narrow" panose="020B0606020202030204" pitchFamily="34" charset="0"/>
              </a:rPr>
              <a:t>Ime i prezime predavača</a:t>
            </a:r>
          </a:p>
        </p:txBody>
      </p:sp>
      <p:sp>
        <p:nvSpPr>
          <p:cNvPr id="5123" name="Rezervirano mjesto broja slajda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9DE799-DA9D-44F6-BE07-3F637AC10E48}" type="slidenum">
              <a:rPr lang="hr-HR" altLang="sr-Latn-RS">
                <a:latin typeface="Verdana" panose="020B0604030504040204" pitchFamily="34" charset="0"/>
              </a:rPr>
              <a:pPr/>
              <a:t>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08050"/>
            <a:ext cx="9144000" cy="5949950"/>
          </a:xfrm>
          <a:prstGeom prst="rect">
            <a:avLst/>
          </a:prstGeom>
          <a:solidFill>
            <a:srgbClr val="112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125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071688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hr-HR" altLang="sr-Latn-R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Procjena ponašanja postojećih zgrada pri djelovanju potresa</a:t>
            </a:r>
          </a:p>
        </p:txBody>
      </p:sp>
      <p:sp>
        <p:nvSpPr>
          <p:cNvPr id="5126" name="Subtitle 6"/>
          <p:cNvSpPr>
            <a:spLocks noGrp="1"/>
          </p:cNvSpPr>
          <p:nvPr>
            <p:ph type="subTitle" idx="4294967295"/>
          </p:nvPr>
        </p:nvSpPr>
        <p:spPr bwMode="auto">
          <a:xfrm>
            <a:off x="196912" y="5512668"/>
            <a:ext cx="8750176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Mario Uroš, Marta Šavor Novak, Josip Atalić (doc. dr. sc.), prof. dr. sc. Damir Lazarević,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Sveučilište u Zagrebu, Građevinski fakultet, Zagreb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dr. sc. Marijan Herak, Snježan Prevolnik, dipl. ing. geofizike,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Sveučilište u Zagrebu, Prirodoslovno-matematički fakultet, Zagreb</a:t>
            </a: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HRVATSKA  KOMORA  INŽENJERA  GRAĐEVINARSTVA</a:t>
            </a:r>
          </a:p>
          <a:p>
            <a:pPr eaLnBrk="1" hangingPunct="1"/>
            <a:endParaRPr lang="hr-HR" altLang="sr-Latn-RS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Dani  Hrvatske komore inženjera  građevinarstva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Opatija, 2019.</a:t>
            </a:r>
          </a:p>
          <a:p>
            <a:pPr eaLnBrk="1" hangingPunct="1"/>
            <a:endParaRPr lang="hr-HR" altLang="sr-Latn-R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373216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Subtitle 6"/>
          <p:cNvSpPr txBox="1">
            <a:spLocks/>
          </p:cNvSpPr>
          <p:nvPr/>
        </p:nvSpPr>
        <p:spPr bwMode="auto">
          <a:xfrm>
            <a:off x="0" y="385762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Mario Uroš, Marta Šavor Novak, Josip Atalić, Snježan Prevolnik, Marijan Herak i Damir Lazarević</a:t>
            </a:r>
          </a:p>
        </p:txBody>
      </p:sp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836713"/>
            <a:ext cx="8712968" cy="15121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200"/>
              </a:spcBef>
            </a:pPr>
            <a:r>
              <a:rPr lang="hr-HR" sz="2200" dirty="0"/>
              <a:t>približno linearno do 400 kN (1 %) </a:t>
            </a:r>
          </a:p>
          <a:p>
            <a:pPr>
              <a:spcBef>
                <a:spcPts val="200"/>
              </a:spcBef>
            </a:pPr>
            <a:r>
              <a:rPr lang="hr-HR" sz="2200" dirty="0"/>
              <a:t>stanje ograničenog oštećenja - 850 kN (2,1 %)</a:t>
            </a:r>
          </a:p>
          <a:p>
            <a:pPr>
              <a:spcBef>
                <a:spcPts val="200"/>
              </a:spcBef>
            </a:pPr>
            <a:r>
              <a:rPr lang="hr-HR" sz="2200" dirty="0"/>
              <a:t>stanje znatnog oštećenja - 1100 kN (2,7 %) - narušena nosivost</a:t>
            </a:r>
          </a:p>
          <a:p>
            <a:pPr>
              <a:spcBef>
                <a:spcPts val="200"/>
              </a:spcBef>
            </a:pPr>
            <a:r>
              <a:rPr lang="hr-HR" sz="2200" dirty="0"/>
              <a:t>djelomično urušavanje ploče 3. kata - 1150 kN (2,8 %)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6BDB6D0-CBDC-4654-BFB4-E3484FAE4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6840760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600" b="1" dirty="0"/>
              <a:t>Metoda postupnog guranja – smjer x</a:t>
            </a:r>
            <a:endParaRPr lang="hr-HR" altLang="sr-Latn-RS" sz="2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B46BC8-73DF-4F0E-B813-554D0010E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/>
          <a:stretch>
            <a:fillRect/>
          </a:stretch>
        </p:blipFill>
        <p:spPr bwMode="auto">
          <a:xfrm>
            <a:off x="1367644" y="2260923"/>
            <a:ext cx="6408712" cy="38345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sp>
        <p:nvSpPr>
          <p:cNvPr id="10" name="Rezervirano mjesto datuma 3">
            <a:extLst>
              <a:ext uri="{FF2B5EF4-FFF2-40B4-BE49-F238E27FC236}">
                <a16:creationId xmlns:a16="http://schemas.microsoft.com/office/drawing/2014/main" id="{6A7213D7-EA8F-4F28-AA78-1B10FCB2DBA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3811002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836712"/>
            <a:ext cx="8712968" cy="54726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spcBef>
                <a:spcPts val="200"/>
              </a:spcBef>
            </a:pPr>
            <a:r>
              <a:rPr lang="hr-HR" sz="2200" dirty="0"/>
              <a:t>linearno ponašanje -1500 kN (3,7 %) - inicijalno raspucavanje ranije</a:t>
            </a:r>
          </a:p>
          <a:p>
            <a:pPr>
              <a:spcBef>
                <a:spcPts val="200"/>
              </a:spcBef>
            </a:pPr>
            <a:r>
              <a:rPr lang="hr-HR" sz="2200" dirty="0"/>
              <a:t>značajan utjecaj torzije u </a:t>
            </a:r>
            <a:r>
              <a:rPr lang="en-US" sz="2200" dirty="0" err="1"/>
              <a:t>odzivu</a:t>
            </a:r>
            <a:r>
              <a:rPr lang="hr-HR" sz="2200" dirty="0"/>
              <a:t> konstrukcije za smjer y</a:t>
            </a:r>
          </a:p>
          <a:p>
            <a:pPr>
              <a:spcBef>
                <a:spcPts val="200"/>
              </a:spcBef>
            </a:pPr>
            <a:r>
              <a:rPr lang="hr-HR" sz="2200" dirty="0"/>
              <a:t>kritična rubna os, rubni betonski zid i okolni AB serklaži na 1. katu</a:t>
            </a:r>
          </a:p>
          <a:p>
            <a:pPr>
              <a:spcBef>
                <a:spcPts val="200"/>
              </a:spcBef>
            </a:pPr>
            <a:endParaRPr lang="hr-HR" sz="2200" dirty="0"/>
          </a:p>
          <a:p>
            <a:pPr>
              <a:spcBef>
                <a:spcPts val="200"/>
              </a:spcBef>
            </a:pPr>
            <a:endParaRPr lang="hr-HR" sz="2200" dirty="0"/>
          </a:p>
          <a:p>
            <a:pPr>
              <a:spcBef>
                <a:spcPts val="200"/>
              </a:spcBef>
            </a:pPr>
            <a:endParaRPr lang="hr-HR" sz="2200" dirty="0"/>
          </a:p>
          <a:p>
            <a:pPr>
              <a:spcBef>
                <a:spcPts val="200"/>
              </a:spcBef>
            </a:pPr>
            <a:endParaRPr lang="hr-HR" sz="2200" dirty="0"/>
          </a:p>
          <a:p>
            <a:pPr>
              <a:spcBef>
                <a:spcPts val="200"/>
              </a:spcBef>
            </a:pPr>
            <a:endParaRPr lang="hr-HR" sz="2200" dirty="0"/>
          </a:p>
          <a:p>
            <a:pPr>
              <a:spcBef>
                <a:spcPts val="200"/>
              </a:spcBef>
            </a:pPr>
            <a:endParaRPr lang="hr-HR" sz="2200" dirty="0"/>
          </a:p>
          <a:p>
            <a:pPr>
              <a:spcBef>
                <a:spcPts val="200"/>
              </a:spcBef>
            </a:pPr>
            <a:endParaRPr lang="hr-HR" sz="2200" dirty="0"/>
          </a:p>
          <a:p>
            <a:pPr>
              <a:spcBef>
                <a:spcPts val="200"/>
              </a:spcBef>
            </a:pPr>
            <a:endParaRPr lang="hr-HR" sz="2200" dirty="0"/>
          </a:p>
          <a:p>
            <a:pPr>
              <a:spcBef>
                <a:spcPts val="200"/>
              </a:spcBef>
            </a:pPr>
            <a:endParaRPr lang="hr-HR" sz="2200" dirty="0"/>
          </a:p>
          <a:p>
            <a:pPr>
              <a:spcBef>
                <a:spcPts val="200"/>
              </a:spcBef>
            </a:pPr>
            <a:endParaRPr lang="hr-HR" sz="2200" dirty="0"/>
          </a:p>
          <a:p>
            <a:pPr>
              <a:spcBef>
                <a:spcPts val="200"/>
              </a:spcBef>
            </a:pPr>
            <a:endParaRPr lang="hr-HR" sz="2200" dirty="0"/>
          </a:p>
          <a:p>
            <a:pPr>
              <a:spcBef>
                <a:spcPts val="200"/>
              </a:spcBef>
            </a:pPr>
            <a:endParaRPr lang="hr-HR" sz="2200" dirty="0"/>
          </a:p>
          <a:p>
            <a:pPr>
              <a:spcBef>
                <a:spcPts val="200"/>
              </a:spcBef>
            </a:pPr>
            <a:r>
              <a:rPr lang="hr-HR" sz="2200" dirty="0"/>
              <a:t>značajan nedostatak nosivih elemenata u smjeru x (2,5 puta kritičniji)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6BDB6D0-CBDC-4654-BFB4-E3484FAE4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6840760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600" b="1" dirty="0"/>
              <a:t>Metoda postupnog guranja – smjer y</a:t>
            </a:r>
            <a:endParaRPr lang="hr-HR" altLang="sr-Latn-RS" sz="2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EB82C4-0EE8-498E-955A-4F596907D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408712" cy="377885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sp>
        <p:nvSpPr>
          <p:cNvPr id="10" name="Rezervirano mjesto datuma 3">
            <a:extLst>
              <a:ext uri="{FF2B5EF4-FFF2-40B4-BE49-F238E27FC236}">
                <a16:creationId xmlns:a16="http://schemas.microsoft.com/office/drawing/2014/main" id="{CB6A2CB6-7D8D-4111-A87F-FB605EAEF8A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2567661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0" t="43376" r="3096" b="2890"/>
          <a:stretch/>
        </p:blipFill>
        <p:spPr bwMode="auto">
          <a:xfrm>
            <a:off x="323528" y="1801609"/>
            <a:ext cx="4939826" cy="32264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7" t="1362" r="3384" b="3382"/>
          <a:stretch/>
        </p:blipFill>
        <p:spPr bwMode="auto">
          <a:xfrm>
            <a:off x="5522259" y="860612"/>
            <a:ext cx="3316942" cy="50023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49CF0172-F89C-4583-8936-2AD055E40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8640961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hr-HR" sz="2600" b="1" dirty="0"/>
              <a:t>Karakteristični mehanizmi sloma</a:t>
            </a:r>
            <a:endParaRPr lang="hr-HR" sz="2600" dirty="0"/>
          </a:p>
        </p:txBody>
      </p:sp>
      <p:sp>
        <p:nvSpPr>
          <p:cNvPr id="9" name="Rezervirano mjesto datuma 3">
            <a:extLst>
              <a:ext uri="{FF2B5EF4-FFF2-40B4-BE49-F238E27FC236}">
                <a16:creationId xmlns:a16="http://schemas.microsoft.com/office/drawing/2014/main" id="{A33B168B-BC88-4260-B104-34DA95E94BA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3518810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9CF0172-F89C-4583-8936-2AD055E40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8568952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hr-HR" sz="2600" b="1" dirty="0"/>
              <a:t>Karakteristični mehanizmi sloma</a:t>
            </a:r>
            <a:endParaRPr lang="hr-HR" sz="26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7" t="9828" r="17512" b="14913"/>
          <a:stretch/>
        </p:blipFill>
        <p:spPr bwMode="auto">
          <a:xfrm>
            <a:off x="378392" y="925578"/>
            <a:ext cx="5705776" cy="45742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18050" r="41429" b="7440"/>
          <a:stretch/>
        </p:blipFill>
        <p:spPr bwMode="auto">
          <a:xfrm>
            <a:off x="6300192" y="926408"/>
            <a:ext cx="1925660" cy="4573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zervirano mjesto datuma 3">
            <a:extLst>
              <a:ext uri="{FF2B5EF4-FFF2-40B4-BE49-F238E27FC236}">
                <a16:creationId xmlns:a16="http://schemas.microsoft.com/office/drawing/2014/main" id="{6F44F410-9346-44DC-B914-6F8E0C33DF7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1552962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836712"/>
            <a:ext cx="8712968" cy="52894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2200" dirty="0"/>
              <a:t>zapisi ubrzanja temeljnog tla u vremenu različitog intenziteta - tlo tipa B</a:t>
            </a:r>
          </a:p>
          <a:p>
            <a:r>
              <a:rPr lang="hr-HR" sz="2200" dirty="0"/>
              <a:t>faktor važnosti je II (γ=1), pretpostavljeno je viskozno prigušenje od 5%</a:t>
            </a:r>
          </a:p>
          <a:p>
            <a:r>
              <a:rPr lang="hr-HR" sz="2200" dirty="0"/>
              <a:t>akcelerogram čiji spektar odziva odgovara spektru iz EC8 (Tip 1 i Tip 2)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6BDB6D0-CBDC-4654-BFB4-E3484FAE4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8640961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600" b="1" dirty="0"/>
              <a:t>Nelinearni dinamički proračun primjenom vremenskog zapisa</a:t>
            </a:r>
            <a:endParaRPr lang="hr-HR" altLang="sr-Latn-RS" sz="2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AEBDB9-4888-4BA3-8383-0C8991C36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88" y="2105961"/>
            <a:ext cx="6660967" cy="18538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CC949-FEFF-489E-B3DE-9B06ABB97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186" y="4216258"/>
            <a:ext cx="6660965" cy="182109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sp>
        <p:nvSpPr>
          <p:cNvPr id="11" name="Rezervirano mjesto datuma 3">
            <a:extLst>
              <a:ext uri="{FF2B5EF4-FFF2-40B4-BE49-F238E27FC236}">
                <a16:creationId xmlns:a16="http://schemas.microsoft.com/office/drawing/2014/main" id="{3C5F132F-92E4-4D6C-86A3-CFC4147C2F1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500603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836713"/>
            <a:ext cx="8712968" cy="54005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hr-HR" sz="2200" dirty="0"/>
              <a:t>Deterministički (realni) scenariji potresa za PP 95 godina su sljedeći:</a:t>
            </a:r>
          </a:p>
          <a:p>
            <a:pPr lvl="0"/>
            <a:r>
              <a:rPr lang="hr-HR" sz="1600" dirty="0"/>
              <a:t>epicentralna udaljenost D = 10 km, dubina žarišta h = 10 km, magnituda M = 5,7</a:t>
            </a:r>
          </a:p>
          <a:p>
            <a:pPr lvl="0"/>
            <a:r>
              <a:rPr lang="hr-HR" sz="1600" dirty="0"/>
              <a:t>epicentralna udaljenost D = 15 km, dubina žarišta h = 5 km, magnituda M = 6,0</a:t>
            </a:r>
          </a:p>
          <a:p>
            <a:pPr lvl="0"/>
            <a:r>
              <a:rPr lang="hr-HR" sz="1600" dirty="0"/>
              <a:t>epicentralna udaljenost D = 25 km, dubina žarišta h = 12 km, magnituda M = 6,6</a:t>
            </a:r>
          </a:p>
          <a:p>
            <a:pPr marL="0" indent="0">
              <a:buNone/>
            </a:pPr>
            <a:r>
              <a:rPr lang="hr-HR" sz="2200" dirty="0"/>
              <a:t>Za slabije potrese, vrijednost PGA = 0,1</a:t>
            </a:r>
            <a:r>
              <a:rPr lang="hr-HR" sz="2200" i="1" dirty="0"/>
              <a:t>g</a:t>
            </a:r>
            <a:r>
              <a:rPr lang="en-US" sz="2200" dirty="0"/>
              <a:t>,</a:t>
            </a:r>
            <a:r>
              <a:rPr lang="hr-HR" sz="2200" dirty="0"/>
              <a:t> 3 det. scenarija potresa:</a:t>
            </a:r>
          </a:p>
          <a:p>
            <a:pPr lvl="0"/>
            <a:r>
              <a:rPr lang="hr-HR" sz="1600" dirty="0"/>
              <a:t>epicentralna udaljenost D = 5 km, dubina žarišta h = 5 km, magnituda M = 4,8</a:t>
            </a:r>
          </a:p>
          <a:p>
            <a:pPr lvl="0"/>
            <a:r>
              <a:rPr lang="hr-HR" sz="1600" dirty="0"/>
              <a:t>epicentralna udaljenost D = 10 km, dubina žarišta h = 10 km, magnituda M = 5,1</a:t>
            </a:r>
          </a:p>
          <a:p>
            <a:pPr lvl="0"/>
            <a:r>
              <a:rPr lang="hr-HR" sz="1600" dirty="0"/>
              <a:t>epicentralna udaljenost D = 25 km, s dubina žarišta h = 12 km, magnituda M = 6,0</a:t>
            </a:r>
          </a:p>
          <a:p>
            <a:pPr marL="0" lvl="0" indent="0">
              <a:buNone/>
            </a:pPr>
            <a:endParaRPr lang="hr-HR" sz="1600" dirty="0"/>
          </a:p>
          <a:p>
            <a:pPr marL="0" lvl="0" indent="0">
              <a:buNone/>
            </a:pPr>
            <a:endParaRPr lang="hr-HR" sz="1600" dirty="0"/>
          </a:p>
          <a:p>
            <a:pPr marL="0" lvl="0" indent="0">
              <a:buNone/>
            </a:pPr>
            <a:endParaRPr lang="hr-HR" sz="1600" dirty="0"/>
          </a:p>
          <a:p>
            <a:pPr marL="0" lvl="0" indent="0">
              <a:buNone/>
            </a:pPr>
            <a:endParaRPr lang="hr-HR" sz="1600" dirty="0"/>
          </a:p>
          <a:p>
            <a:pPr marL="0" lvl="0" indent="0">
              <a:buNone/>
            </a:pPr>
            <a:endParaRPr lang="hr-HR" sz="1600" dirty="0"/>
          </a:p>
          <a:p>
            <a:pPr marL="0" lvl="0" indent="0">
              <a:buNone/>
            </a:pPr>
            <a:endParaRPr lang="hr-HR" sz="1600" dirty="0"/>
          </a:p>
          <a:p>
            <a:pPr marL="0" lvl="0" indent="0">
              <a:buNone/>
            </a:pPr>
            <a:endParaRPr lang="hr-HR" sz="1000" dirty="0"/>
          </a:p>
          <a:p>
            <a:pPr marL="0" indent="0">
              <a:buNone/>
            </a:pPr>
            <a:r>
              <a:rPr lang="hr-HR" sz="2200" dirty="0"/>
              <a:t>Potrebna je određena razina točnosti podataka o geometriji, mehaničkim svojstvima materijala i konstrukcijskim detaljima (faktor povjerenja) 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9CF0172-F89C-4583-8936-2AD055E40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8640961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600" b="1" dirty="0"/>
              <a:t>Nelinearni dinamički proračun primjenom vremenskog zapisa</a:t>
            </a:r>
            <a:endParaRPr lang="hr-HR" altLang="sr-Latn-RS" sz="2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08D1E7-88EC-49DD-922B-5284F4E10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07391"/>
            <a:ext cx="7260225" cy="19562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sp>
        <p:nvSpPr>
          <p:cNvPr id="11" name="Rezervirano mjesto datuma 3">
            <a:extLst>
              <a:ext uri="{FF2B5EF4-FFF2-40B4-BE49-F238E27FC236}">
                <a16:creationId xmlns:a16="http://schemas.microsoft.com/office/drawing/2014/main" id="{8F2A6B24-5FAF-4FC8-BED7-7797ED1699B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3892154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836713"/>
            <a:ext cx="8712968" cy="28803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300"/>
              </a:spcBef>
            </a:pPr>
            <a:r>
              <a:rPr lang="hr-HR" sz="2200" dirty="0"/>
              <a:t>posmični slom zida ili stupa, relativni pomak kata</a:t>
            </a:r>
          </a:p>
          <a:p>
            <a:pPr>
              <a:spcBef>
                <a:spcPts val="300"/>
              </a:spcBef>
            </a:pPr>
            <a:r>
              <a:rPr lang="hr-HR" sz="2200" dirty="0"/>
              <a:t>kritični element je betonski zid jezgre postavljen u smjeru x </a:t>
            </a:r>
          </a:p>
          <a:p>
            <a:pPr>
              <a:spcBef>
                <a:spcPts val="300"/>
              </a:spcBef>
            </a:pPr>
            <a:r>
              <a:rPr lang="hr-HR" sz="2200" dirty="0"/>
              <a:t>relativni pomak 3. kata i kritičnog uzdužnog zida je 5,5 mm</a:t>
            </a:r>
          </a:p>
          <a:p>
            <a:pPr>
              <a:spcBef>
                <a:spcPts val="300"/>
              </a:spcBef>
            </a:pPr>
            <a:r>
              <a:rPr lang="hr-HR" sz="2200" dirty="0"/>
              <a:t>zid brzo dosegne svoju nosivost - preraspodjela na druge</a:t>
            </a:r>
          </a:p>
          <a:p>
            <a:pPr>
              <a:spcBef>
                <a:spcPts val="300"/>
              </a:spcBef>
            </a:pPr>
            <a:r>
              <a:rPr lang="hr-HR" sz="2200" dirty="0"/>
              <a:t>procijenjena sposobnost deformacije zida je 10 mm</a:t>
            </a:r>
          </a:p>
          <a:p>
            <a:pPr>
              <a:spcBef>
                <a:spcPts val="300"/>
              </a:spcBef>
            </a:pPr>
            <a:r>
              <a:rPr lang="hr-HR" sz="2200" dirty="0"/>
              <a:t>nije iscrpljena otpornost elementa pa time ni konstrukcije</a:t>
            </a:r>
          </a:p>
          <a:p>
            <a:pPr>
              <a:spcBef>
                <a:spcPts val="300"/>
              </a:spcBef>
            </a:pPr>
            <a:r>
              <a:rPr lang="hr-HR" sz="2200" dirty="0"/>
              <a:t>dosegnuto je stanje ograničenog oštećenja (IO)</a:t>
            </a:r>
          </a:p>
          <a:p>
            <a:pPr marL="0" indent="0">
              <a:spcBef>
                <a:spcPts val="300"/>
              </a:spcBef>
              <a:buNone/>
            </a:pPr>
            <a:endParaRPr lang="hr-HR" sz="22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9CF0172-F89C-4583-8936-2AD055E40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8568952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600" b="1" dirty="0"/>
              <a:t>Nelinearni dinamički proračun - EC 0</a:t>
            </a:r>
            <a:r>
              <a:rPr lang="en-US" sz="2600" b="1" dirty="0"/>
              <a:t>,</a:t>
            </a:r>
            <a:r>
              <a:rPr lang="hr-HR" sz="2600" b="1" dirty="0"/>
              <a:t>1</a:t>
            </a:r>
            <a:r>
              <a:rPr lang="hr-HR" sz="2600" b="1" i="1" dirty="0"/>
              <a:t>g</a:t>
            </a:r>
            <a:endParaRPr lang="hr-HR" altLang="sr-Latn-RS" sz="2600" b="1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17E5F-44EA-4934-85A7-96AC0C34A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46677"/>
            <a:ext cx="8136904" cy="264590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sp>
        <p:nvSpPr>
          <p:cNvPr id="10" name="Rezervirano mjesto datuma 3">
            <a:extLst>
              <a:ext uri="{FF2B5EF4-FFF2-40B4-BE49-F238E27FC236}">
                <a16:creationId xmlns:a16="http://schemas.microsoft.com/office/drawing/2014/main" id="{021DD9B9-87CF-4D86-B2FD-E76A2C2030B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3754427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836713"/>
            <a:ext cx="8712968" cy="2160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2200" dirty="0"/>
              <a:t>relativni pomak 3. kata i kritičnog uzdužnog zida za potres je 2,2 mm</a:t>
            </a:r>
          </a:p>
          <a:p>
            <a:r>
              <a:rPr lang="hr-HR" sz="2200" dirty="0"/>
              <a:t>procijenjena sposobnost deformacije kritičnog zida od 10 mm osigurava da nije iscrpljena otpornost elementa</a:t>
            </a:r>
          </a:p>
          <a:p>
            <a:r>
              <a:rPr lang="hr-HR" sz="2200" dirty="0"/>
              <a:t>za razliku od EC potresnog zapisa u ovom slučaju nije dosegnuto stanje ograničenog oštećenja (IO)</a:t>
            </a:r>
          </a:p>
          <a:p>
            <a:endParaRPr lang="hr-HR" sz="22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9CF0172-F89C-4583-8936-2AD055E40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8568952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600" b="1" dirty="0"/>
              <a:t>Nelinearni dinamički proračun - DET 0</a:t>
            </a:r>
            <a:r>
              <a:rPr lang="en-US" sz="2600" b="1" dirty="0"/>
              <a:t>,</a:t>
            </a:r>
            <a:r>
              <a:rPr lang="hr-HR" sz="2600" b="1" dirty="0"/>
              <a:t>1</a:t>
            </a:r>
            <a:r>
              <a:rPr lang="hr-HR" sz="2600" b="1" i="1" dirty="0"/>
              <a:t>g</a:t>
            </a:r>
            <a:endParaRPr lang="hr-HR" altLang="sr-Latn-RS" sz="2600" b="1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EFA9AB-229F-474F-A997-EFBD55B97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6952"/>
            <a:ext cx="8264984" cy="27340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sp>
        <p:nvSpPr>
          <p:cNvPr id="10" name="Rezervirano mjesto datuma 3">
            <a:extLst>
              <a:ext uri="{FF2B5EF4-FFF2-40B4-BE49-F238E27FC236}">
                <a16:creationId xmlns:a16="http://schemas.microsoft.com/office/drawing/2014/main" id="{36F19269-3CA1-4D73-971E-B9C286FA919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4000458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836713"/>
            <a:ext cx="8784976" cy="27363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2200" dirty="0"/>
              <a:t>uzdužni pomak se ne vrati u početnu vrijednost nakon djelovanja potresa</a:t>
            </a:r>
          </a:p>
          <a:p>
            <a:pPr marL="0" indent="0">
              <a:buNone/>
            </a:pPr>
            <a:r>
              <a:rPr lang="hr-HR" sz="2000" dirty="0"/>
              <a:t>	sustavna plastifikacija i popuštanja elemenata, histereza kritičnog 	elementa nije centrirana</a:t>
            </a:r>
          </a:p>
          <a:p>
            <a:r>
              <a:rPr lang="hr-HR" sz="2200" dirty="0"/>
              <a:t>zaostali pomak od 10 mm nije značajan na visinu zgrade od oko 33 m </a:t>
            </a:r>
          </a:p>
          <a:p>
            <a:r>
              <a:rPr lang="hr-HR" sz="2200" dirty="0"/>
              <a:t>nema značajnog utjecaja torzije (smjer y krući i ima veću nosivost)</a:t>
            </a:r>
          </a:p>
          <a:p>
            <a:r>
              <a:rPr lang="hr-HR" sz="2200" dirty="0"/>
              <a:t>pomak rubne točke na razdjelnici – dolazi do sudaranja dilatacija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754D2EF-E768-426B-BBF7-6250A65A4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9" y="255586"/>
            <a:ext cx="8524223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600" b="1" dirty="0"/>
              <a:t>Nelinearni dinamički proračun - DET 0</a:t>
            </a:r>
            <a:r>
              <a:rPr lang="en-US" sz="2600" b="1" dirty="0"/>
              <a:t>,</a:t>
            </a:r>
            <a:r>
              <a:rPr lang="hr-HR" sz="2600" b="1" dirty="0"/>
              <a:t>1</a:t>
            </a:r>
            <a:r>
              <a:rPr lang="en-US" sz="2600" b="1" i="1" dirty="0"/>
              <a:t>g</a:t>
            </a:r>
            <a:endParaRPr lang="hr-HR" altLang="sr-Latn-RS" sz="2600" b="1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FFB6E5-14E8-4A3D-86F5-31993816C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89" y="3429000"/>
            <a:ext cx="8414263" cy="259228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sp>
        <p:nvSpPr>
          <p:cNvPr id="10" name="Rezervirano mjesto datuma 3">
            <a:extLst>
              <a:ext uri="{FF2B5EF4-FFF2-40B4-BE49-F238E27FC236}">
                <a16:creationId xmlns:a16="http://schemas.microsoft.com/office/drawing/2014/main" id="{BE6D0BD2-E07A-4A79-A302-2F589254B68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516243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836713"/>
            <a:ext cx="8784976" cy="25202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2200" dirty="0"/>
              <a:t>relativni pomak 3. kata i kritičnog uzdužnog zida je 13,5 mm </a:t>
            </a:r>
          </a:p>
          <a:p>
            <a:r>
              <a:rPr lang="hr-HR" sz="2200" dirty="0"/>
              <a:t>kritični zid prekoračuje nosivost i sposobnost deformacije od 10 mm</a:t>
            </a:r>
          </a:p>
          <a:p>
            <a:r>
              <a:rPr lang="hr-HR" sz="2200" dirty="0"/>
              <a:t>otkazivanje krit. zida i moguće urušavanje stropne konstrukcije 3. kata</a:t>
            </a:r>
          </a:p>
          <a:p>
            <a:r>
              <a:rPr lang="hr-HR" sz="2200" dirty="0"/>
              <a:t>ovim potresnim scenarijom je dosegnuto granično stanje blizu rušenja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9CF0172-F89C-4583-8936-2AD055E40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9" y="255586"/>
            <a:ext cx="8568952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600" b="1" dirty="0"/>
              <a:t>Nelinearni dinamički proračun - EC95</a:t>
            </a:r>
            <a:endParaRPr lang="hr-HR" altLang="sr-Latn-RS" sz="2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DB13E8-B134-450D-A67E-FC14048E3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85" y="3007400"/>
            <a:ext cx="8554895" cy="279786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sp>
        <p:nvSpPr>
          <p:cNvPr id="10" name="Rezervirano mjesto datuma 3">
            <a:extLst>
              <a:ext uri="{FF2B5EF4-FFF2-40B4-BE49-F238E27FC236}">
                <a16:creationId xmlns:a16="http://schemas.microsoft.com/office/drawing/2014/main" id="{800B6C5B-31C0-4626-A528-1DE71C66A04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2886650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836713"/>
            <a:ext cx="8784976" cy="9361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2200" dirty="0"/>
              <a:t>zgrada izgrađena pedesetih godina u Zagrebu, Po+P+8, visina 33,5 m </a:t>
            </a:r>
          </a:p>
          <a:p>
            <a:r>
              <a:rPr lang="hr-HR" sz="2200" dirty="0"/>
              <a:t>tlocrtne dimenzije 30,00/14,60 m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6BDB6D0-CBDC-4654-BFB4-E3484FAE4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8496944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400" b="1" dirty="0"/>
              <a:t>Uvod</a:t>
            </a:r>
            <a:endParaRPr lang="hr-HR" altLang="sr-Latn-RS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736696-9859-42B4-A267-F06530B9C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07"/>
          <a:stretch/>
        </p:blipFill>
        <p:spPr bwMode="auto">
          <a:xfrm>
            <a:off x="3599791" y="1729190"/>
            <a:ext cx="5493400" cy="42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95050C4-B943-4E82-9CE9-79F22D2B92CE}"/>
              </a:ext>
            </a:extLst>
          </p:cNvPr>
          <p:cNvSpPr/>
          <p:nvPr/>
        </p:nvSpPr>
        <p:spPr>
          <a:xfrm>
            <a:off x="246857" y="1764216"/>
            <a:ext cx="3461047" cy="440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sz="2200" dirty="0">
                <a:latin typeface="+mn-lt"/>
                <a:cs typeface="+mn-cs"/>
              </a:rPr>
              <a:t>okvirni sustav u prizemlju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sz="2200" dirty="0">
                <a:latin typeface="+mn-lt"/>
                <a:cs typeface="+mn-cs"/>
              </a:rPr>
              <a:t>ostale etaže, AB stupovi i betonski zidovi (40 cm) unutar AB serklaža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sz="2200" dirty="0">
                <a:latin typeface="+mn-lt"/>
                <a:cs typeface="+mn-cs"/>
              </a:rPr>
              <a:t>klasični način gradnje, predgotovljeni fasadni elementi, trakasti temelji, sitnorebričasti strop, tlačna betonska ploča 5 cm (dijafragma)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r-HR" sz="2200" dirty="0">
                <a:latin typeface="+mn-lt"/>
                <a:cs typeface="+mn-cs"/>
              </a:rPr>
              <a:t>MB300 i MB160, glatka armatura GA240/360</a:t>
            </a:r>
            <a:endParaRPr lang="hr-HR" altLang="sr-Latn-RS" sz="2200" dirty="0">
              <a:latin typeface="+mn-lt"/>
              <a:cs typeface="+mn-cs"/>
            </a:endParaRPr>
          </a:p>
        </p:txBody>
      </p:sp>
      <p:sp>
        <p:nvSpPr>
          <p:cNvPr id="12" name="Rezervirano mjesto datuma 3">
            <a:extLst>
              <a:ext uri="{FF2B5EF4-FFF2-40B4-BE49-F238E27FC236}">
                <a16:creationId xmlns:a16="http://schemas.microsoft.com/office/drawing/2014/main" id="{05899C23-6E24-4817-8C11-D9DDDF731C1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3554193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836713"/>
            <a:ext cx="8712968" cy="9361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2200" dirty="0"/>
              <a:t>relativni pomak 3. kata i kritičnog uzdužnog zida je 3,0 mm</a:t>
            </a:r>
          </a:p>
          <a:p>
            <a:r>
              <a:rPr lang="hr-HR" sz="2200" dirty="0"/>
              <a:t>nije dosegnuto stanje ograničenog oštećenja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9CF0172-F89C-4583-8936-2AD055E40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8572065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600" b="1" dirty="0"/>
              <a:t>Nelinearni dinamički proračun - EC95 (50%)</a:t>
            </a:r>
            <a:endParaRPr lang="hr-HR" altLang="sr-Latn-RS" sz="2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7B281-D356-4D57-9F67-B727D16E7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50" y="2132856"/>
            <a:ext cx="8586843" cy="280831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sp>
        <p:nvSpPr>
          <p:cNvPr id="10" name="Rezervirano mjesto datuma 3">
            <a:extLst>
              <a:ext uri="{FF2B5EF4-FFF2-40B4-BE49-F238E27FC236}">
                <a16:creationId xmlns:a16="http://schemas.microsoft.com/office/drawing/2014/main" id="{4D5F8F24-3839-415D-B947-4EEAA340FA6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1296631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836712"/>
            <a:ext cx="8712968" cy="52894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2200" dirty="0"/>
              <a:t>mehanizmi otkazivanja i kritični elementi isti za statiku i dinamiku</a:t>
            </a:r>
          </a:p>
          <a:p>
            <a:r>
              <a:rPr lang="hr-HR" sz="2200" dirty="0"/>
              <a:t>razina poprečne sile za smjer x značajno manja od one za smjer y</a:t>
            </a:r>
          </a:p>
          <a:p>
            <a:pPr marL="0" indent="0">
              <a:buNone/>
            </a:pPr>
            <a:r>
              <a:rPr lang="hr-HR" sz="2200" dirty="0"/>
              <a:t>	</a:t>
            </a:r>
            <a:r>
              <a:rPr lang="hr-HR" sz="2000" dirty="0"/>
              <a:t>veći periodi u smjeru x koji nisu značajno pobuđeni – spektri pobude</a:t>
            </a:r>
          </a:p>
          <a:p>
            <a:r>
              <a:rPr lang="hr-HR" sz="2200" dirty="0"/>
              <a:t>za EC 0</a:t>
            </a:r>
            <a:r>
              <a:rPr lang="en-US" sz="2200" dirty="0"/>
              <a:t>,</a:t>
            </a:r>
            <a:r>
              <a:rPr lang="hr-HR" sz="2200" dirty="0"/>
              <a:t>1</a:t>
            </a:r>
            <a:r>
              <a:rPr lang="hr-HR" sz="2200" i="1" dirty="0"/>
              <a:t>g</a:t>
            </a:r>
            <a:r>
              <a:rPr lang="hr-HR" sz="2200" dirty="0"/>
              <a:t> vršne vrijednosti poprečne sile u x smjeru idu do 2000 kN što je veće od nosivosti dobivene statičkom metodom (1150 kN)</a:t>
            </a:r>
          </a:p>
          <a:p>
            <a:pPr marL="0" indent="0">
              <a:buNone/>
            </a:pPr>
            <a:r>
              <a:rPr lang="hr-HR" sz="2000" dirty="0"/>
              <a:t>	lokalni ekstremi ne moraju nužno nepovoljno djelovati na konstrukciju - 	to ovisi o nizu drugih parametara: duktilnost elemenata, prigušenje, 	frekvencijski spektar pobude, periodi konstrukcije itd.</a:t>
            </a:r>
          </a:p>
          <a:p>
            <a:r>
              <a:rPr lang="hr-HR" sz="2200" dirty="0"/>
              <a:t>faktor ponašanja je relativno mali zbog neadekvatno izvedenih detalja armiranja, a i puno betonskih zidova bez armature </a:t>
            </a:r>
          </a:p>
          <a:p>
            <a:pPr marL="0" indent="0">
              <a:buNone/>
            </a:pPr>
            <a:r>
              <a:rPr lang="hr-HR" sz="2000" dirty="0"/>
              <a:t>	pokazano je da zgrada ipak ima određenu razinu duktilnosti, pa bi 	propisana vrijednost u iznosu od q=1,5 mogla biti opravdana</a:t>
            </a:r>
          </a:p>
          <a:p>
            <a:endParaRPr lang="hr-HR" sz="22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9CF0172-F89C-4583-8936-2AD055E40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8640961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hr-HR" sz="2600" b="1" dirty="0"/>
              <a:t>Rezultati</a:t>
            </a:r>
            <a:endParaRPr lang="hr-HR" sz="2600" dirty="0"/>
          </a:p>
        </p:txBody>
      </p:sp>
      <p:sp>
        <p:nvSpPr>
          <p:cNvPr id="9" name="Rezervirano mjesto datuma 3">
            <a:extLst>
              <a:ext uri="{FF2B5EF4-FFF2-40B4-BE49-F238E27FC236}">
                <a16:creationId xmlns:a16="http://schemas.microsoft.com/office/drawing/2014/main" id="{65E7E068-76F4-4631-96AE-A302F1E9F5F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2471611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836713"/>
            <a:ext cx="8712968" cy="44644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z="2200" dirty="0"/>
              <a:t>kritična etaža za smjer x je 3. kat dok je za smjer y 1. kat</a:t>
            </a:r>
          </a:p>
          <a:p>
            <a:r>
              <a:rPr lang="hr-HR" sz="2200" dirty="0"/>
              <a:t>otkazivanje konstrukcije počinje otvaranjem posmičnog plastičnog zgloba u betonskim zidovima jezgre</a:t>
            </a:r>
          </a:p>
          <a:p>
            <a:r>
              <a:rPr lang="hr-HR" sz="2200" dirty="0"/>
              <a:t>rubna os zgrade koja je udaljenija od jezgre je značajno opterećena zbog torzijskih efekata koji nastaju uslijed nepravilnosti u tlocrtu</a:t>
            </a:r>
          </a:p>
          <a:p>
            <a:pPr lvl="0"/>
            <a:r>
              <a:rPr lang="hr-HR" sz="2200" dirty="0"/>
              <a:t>u stupovima, serklažima i zidovima znatno nedostaje armature te detalji armiranja nisu primjereni gradnji u seizmički aktivnom području</a:t>
            </a:r>
          </a:p>
          <a:p>
            <a:pPr lvl="0"/>
            <a:r>
              <a:rPr lang="hr-HR" sz="2200" dirty="0"/>
              <a:t>iako postoje određena razina duktilnosti kritičnih elemenata, može se reći da do otkazivanja dolazi bez prethodne najave i upozorenja</a:t>
            </a:r>
          </a:p>
          <a:p>
            <a:pPr lvl="0"/>
            <a:r>
              <a:rPr lang="hr-HR" sz="2200" dirty="0"/>
              <a:t>nedostatak zidova u uzdužnom smjeru (visoki periodi titranja)</a:t>
            </a:r>
          </a:p>
          <a:p>
            <a:pPr lvl="0"/>
            <a:r>
              <a:rPr lang="hr-HR" sz="2200" dirty="0"/>
              <a:t>dolazi do sudaranja zgrada - amplituda pomaka od oko 10 mm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9CF0172-F89C-4583-8936-2AD055E40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8640961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600" b="1" dirty="0"/>
              <a:t>Zaključak</a:t>
            </a:r>
            <a:endParaRPr lang="hr-HR" sz="2600" dirty="0"/>
          </a:p>
        </p:txBody>
      </p:sp>
      <p:sp>
        <p:nvSpPr>
          <p:cNvPr id="9" name="Rezervirano mjesto datuma 3">
            <a:extLst>
              <a:ext uri="{FF2B5EF4-FFF2-40B4-BE49-F238E27FC236}">
                <a16:creationId xmlns:a16="http://schemas.microsoft.com/office/drawing/2014/main" id="{8A2AB19C-69CE-42A5-B687-03652B0F1F7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2453237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9CF0172-F89C-4583-8936-2AD055E40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8496944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hr-HR" sz="2600" b="1" dirty="0"/>
              <a:t>Bolnica Dubrovnik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4059"/>
            <a:ext cx="4464496" cy="345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42808"/>
            <a:ext cx="3744416" cy="340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51520" y="836712"/>
            <a:ext cx="8784976" cy="15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200" dirty="0"/>
              <a:t>slabo armirani AB zidovi</a:t>
            </a:r>
          </a:p>
          <a:p>
            <a:r>
              <a:rPr lang="hr-HR" sz="2200" dirty="0"/>
              <a:t>stupovi i grede (značajna uzdužna armatura i slaba poprečna </a:t>
            </a:r>
            <a:r>
              <a:rPr lang="hr-HR" sz="2200" dirty="0" err="1"/>
              <a:t>arm</a:t>
            </a:r>
            <a:r>
              <a:rPr lang="hr-HR" sz="2200" dirty="0"/>
              <a:t>.)</a:t>
            </a:r>
          </a:p>
          <a:p>
            <a:r>
              <a:rPr lang="hr-HR" sz="2200" dirty="0"/>
              <a:t>nepravilnost po visini i u tlocrtu</a:t>
            </a:r>
          </a:p>
          <a:p>
            <a:r>
              <a:rPr lang="hr-HR" sz="2200" dirty="0"/>
              <a:t>3. kat kritična etaža</a:t>
            </a:r>
          </a:p>
        </p:txBody>
      </p:sp>
      <p:sp>
        <p:nvSpPr>
          <p:cNvPr id="11" name="Rezervirano mjesto datuma 3">
            <a:extLst>
              <a:ext uri="{FF2B5EF4-FFF2-40B4-BE49-F238E27FC236}">
                <a16:creationId xmlns:a16="http://schemas.microsoft.com/office/drawing/2014/main" id="{81057AA1-584E-4A6D-9180-1348073C56F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532450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9CF0172-F89C-4583-8936-2AD055E40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8496944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hr-HR" sz="2600" b="1" dirty="0"/>
              <a:t>Bolnica Dubrovnik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528" y="1919190"/>
            <a:ext cx="4283968" cy="346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41" y="1906324"/>
            <a:ext cx="4513467" cy="383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51520" y="836712"/>
            <a:ext cx="8784976" cy="15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200" dirty="0"/>
              <a:t>utjecaj pregradnih zidova</a:t>
            </a:r>
          </a:p>
          <a:p>
            <a:r>
              <a:rPr lang="hr-HR" sz="2200" dirty="0"/>
              <a:t>karakteristični tlocrti</a:t>
            </a:r>
          </a:p>
        </p:txBody>
      </p:sp>
      <p:sp>
        <p:nvSpPr>
          <p:cNvPr id="11" name="Rezervirano mjesto datuma 3">
            <a:extLst>
              <a:ext uri="{FF2B5EF4-FFF2-40B4-BE49-F238E27FC236}">
                <a16:creationId xmlns:a16="http://schemas.microsoft.com/office/drawing/2014/main" id="{DCF346C4-60E6-4481-8132-246C6C03BA3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463650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02" y="854930"/>
            <a:ext cx="8640961" cy="51706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49CF0172-F89C-4583-8936-2AD055E40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8496944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hr-HR" sz="2600" b="1" dirty="0"/>
              <a:t>Bolnica Dubrovnik</a:t>
            </a:r>
          </a:p>
        </p:txBody>
      </p:sp>
      <p:sp>
        <p:nvSpPr>
          <p:cNvPr id="9" name="Rezervirano mjesto datuma 3">
            <a:extLst>
              <a:ext uri="{FF2B5EF4-FFF2-40B4-BE49-F238E27FC236}">
                <a16:creationId xmlns:a16="http://schemas.microsoft.com/office/drawing/2014/main" id="{9E00B65C-BEEB-4A11-B6B6-BF1E2E676DC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2110356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83" y="818781"/>
            <a:ext cx="7952044" cy="528266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49CF0172-F89C-4583-8936-2AD055E40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8496944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hr-HR" sz="2600" b="1" dirty="0"/>
              <a:t>Bolnica Dubrovnik</a:t>
            </a:r>
          </a:p>
        </p:txBody>
      </p:sp>
      <p:sp>
        <p:nvSpPr>
          <p:cNvPr id="9" name="Rezervirano mjesto datuma 3">
            <a:extLst>
              <a:ext uri="{FF2B5EF4-FFF2-40B4-BE49-F238E27FC236}">
                <a16:creationId xmlns:a16="http://schemas.microsoft.com/office/drawing/2014/main" id="{1F535A88-7687-49DC-BB36-2CE3353A292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2439916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1"/>
          <a:stretch/>
        </p:blipFill>
        <p:spPr bwMode="auto">
          <a:xfrm>
            <a:off x="179512" y="1268760"/>
            <a:ext cx="4536504" cy="44120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96546"/>
            <a:ext cx="4286602" cy="43826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49CF0172-F89C-4583-8936-2AD055E40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8496944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hr-HR" sz="2600" b="1" dirty="0"/>
              <a:t>Bolnica Dubrovnik</a:t>
            </a:r>
          </a:p>
        </p:txBody>
      </p:sp>
      <p:sp>
        <p:nvSpPr>
          <p:cNvPr id="9" name="Rezervirano mjesto datuma 3">
            <a:extLst>
              <a:ext uri="{FF2B5EF4-FFF2-40B4-BE49-F238E27FC236}">
                <a16:creationId xmlns:a16="http://schemas.microsoft.com/office/drawing/2014/main" id="{1A4CE5F9-5703-4BB5-8C75-8A1636388D0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1249865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4"/>
          <a:stretch/>
        </p:blipFill>
        <p:spPr bwMode="auto">
          <a:xfrm>
            <a:off x="179513" y="1412776"/>
            <a:ext cx="4476476" cy="43924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4252222" cy="43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49CF0172-F89C-4583-8936-2AD055E40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8496944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hr-HR" sz="2600" b="1" dirty="0"/>
              <a:t>Bolnica Dubrovnik</a:t>
            </a:r>
          </a:p>
        </p:txBody>
      </p:sp>
      <p:sp>
        <p:nvSpPr>
          <p:cNvPr id="9" name="Rezervirano mjesto datuma 3">
            <a:extLst>
              <a:ext uri="{FF2B5EF4-FFF2-40B4-BE49-F238E27FC236}">
                <a16:creationId xmlns:a16="http://schemas.microsoft.com/office/drawing/2014/main" id="{A0A40D8C-F59C-45F2-B9C9-86E12BE1EEC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1532110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Title 5"/>
          <p:cNvSpPr txBox="1">
            <a:spLocks/>
          </p:cNvSpPr>
          <p:nvPr/>
        </p:nvSpPr>
        <p:spPr bwMode="auto">
          <a:xfrm>
            <a:off x="683568" y="1628800"/>
            <a:ext cx="7848872" cy="14700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 dirty="0"/>
              <a:t>Hvala na pažnji!</a:t>
            </a:r>
            <a:endParaRPr lang="hr-HR" altLang="sr-Latn-RS" sz="4000" dirty="0">
              <a:solidFill>
                <a:sysClr val="windowText" lastClr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zervirano mjesto datuma 3">
            <a:extLst>
              <a:ext uri="{FF2B5EF4-FFF2-40B4-BE49-F238E27FC236}">
                <a16:creationId xmlns:a16="http://schemas.microsoft.com/office/drawing/2014/main" id="{573AAB41-7718-472A-8546-5885235004F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1796344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8970" y="836712"/>
            <a:ext cx="4841180" cy="42484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2200" dirty="0"/>
              <a:t>površina zidova u prizemlju </a:t>
            </a:r>
          </a:p>
          <a:p>
            <a:pPr marL="0" indent="0" defTabSz="720000">
              <a:buNone/>
            </a:pPr>
            <a:r>
              <a:rPr lang="hr-HR" sz="2200" dirty="0"/>
              <a:t>	</a:t>
            </a:r>
            <a:r>
              <a:rPr lang="hr-HR" sz="2000" dirty="0"/>
              <a:t>2,6% u y smjeru i 2,5% u x smjeru</a:t>
            </a:r>
          </a:p>
          <a:p>
            <a:r>
              <a:rPr lang="hr-HR" sz="2200" dirty="0"/>
              <a:t>površina zidova na 1. katu</a:t>
            </a:r>
          </a:p>
          <a:p>
            <a:pPr marL="0" indent="0" defTabSz="720000">
              <a:buNone/>
            </a:pPr>
            <a:r>
              <a:rPr lang="hr-HR" sz="2000" dirty="0"/>
              <a:t>	3,3 % u y smjeru i 0,86 % u x smjeru</a:t>
            </a:r>
          </a:p>
          <a:p>
            <a:r>
              <a:rPr lang="hr-HR" sz="2200" dirty="0"/>
              <a:t>poprečni zidovi malim dijelom sudjeluju u uzdužnoj krutosti</a:t>
            </a:r>
          </a:p>
          <a:p>
            <a:r>
              <a:rPr lang="hr-HR" sz="2200" dirty="0"/>
              <a:t>fasadni sustav panela ima određenu krutost i djeluje povoljno</a:t>
            </a:r>
          </a:p>
          <a:p>
            <a:r>
              <a:rPr lang="hr-HR" sz="2200" dirty="0"/>
              <a:t>zgrada ne zadovoljava kriterij pravilnosti po visini i u tlocrtu</a:t>
            </a:r>
          </a:p>
          <a:p>
            <a:r>
              <a:rPr lang="hr-HR" sz="2200" dirty="0"/>
              <a:t>stupovi prizemlja 80/155 i 80/280 cm</a:t>
            </a:r>
          </a:p>
          <a:p>
            <a:endParaRPr lang="hr-HR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DAD348-2C07-4B86-BBBC-4B07116194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2"/>
          <a:stretch/>
        </p:blipFill>
        <p:spPr bwMode="auto">
          <a:xfrm>
            <a:off x="4840658" y="332657"/>
            <a:ext cx="4221546" cy="580667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D6BDB6D0-CBDC-4654-BFB4-E3484FAE4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4248472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400" b="1" dirty="0"/>
              <a:t>Uvod</a:t>
            </a:r>
            <a:endParaRPr lang="hr-HR" altLang="sr-Latn-RS" sz="2400" b="1" dirty="0"/>
          </a:p>
        </p:txBody>
      </p:sp>
      <p:sp>
        <p:nvSpPr>
          <p:cNvPr id="11" name="Rezervirano mjesto datuma 3">
            <a:extLst>
              <a:ext uri="{FF2B5EF4-FFF2-40B4-BE49-F238E27FC236}">
                <a16:creationId xmlns:a16="http://schemas.microsoft.com/office/drawing/2014/main" id="{5C042136-3C93-4295-A516-D97AB8BA610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2531640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836713"/>
            <a:ext cx="8784976" cy="20162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hr-HR" sz="2200" dirty="0"/>
              <a:t>armatura stupova je od 4</a:t>
            </a:r>
            <a:r>
              <a:rPr lang="el-GR" sz="2200" dirty="0"/>
              <a:t>Φ14 </a:t>
            </a:r>
            <a:r>
              <a:rPr lang="hr-HR" sz="2200" dirty="0"/>
              <a:t>do 4</a:t>
            </a:r>
            <a:r>
              <a:rPr lang="el-GR" sz="2200" dirty="0"/>
              <a:t>Φ20</a:t>
            </a:r>
            <a:r>
              <a:rPr lang="hr-HR" sz="2200" dirty="0"/>
              <a:t>m, vilice uglavnom </a:t>
            </a:r>
            <a:r>
              <a:rPr lang="el-GR" sz="2200" dirty="0"/>
              <a:t>Φ6/25</a:t>
            </a:r>
            <a:r>
              <a:rPr lang="hr-HR" sz="2200" dirty="0"/>
              <a:t> (30)</a:t>
            </a:r>
            <a:r>
              <a:rPr lang="el-GR" sz="2200" dirty="0"/>
              <a:t> </a:t>
            </a:r>
            <a:r>
              <a:rPr lang="hr-HR" sz="2200" dirty="0"/>
              <a:t>cm</a:t>
            </a:r>
          </a:p>
          <a:p>
            <a:r>
              <a:rPr lang="hr-HR" sz="2200" dirty="0"/>
              <a:t>armatura serklaža koji omeđuju betonske zidove je 4</a:t>
            </a:r>
            <a:r>
              <a:rPr lang="el-GR" sz="2200" dirty="0"/>
              <a:t>Φ12</a:t>
            </a:r>
            <a:endParaRPr lang="hr-HR" sz="2200" dirty="0"/>
          </a:p>
          <a:p>
            <a:r>
              <a:rPr lang="hr-HR" sz="2200" dirty="0"/>
              <a:t>armatura zidova - mreže </a:t>
            </a:r>
            <a:r>
              <a:rPr lang="el-GR" sz="2200" dirty="0"/>
              <a:t>Φ6/20 </a:t>
            </a:r>
            <a:r>
              <a:rPr lang="hr-HR" sz="2200" dirty="0"/>
              <a:t>uz dodatne šipke na uglovima</a:t>
            </a:r>
          </a:p>
          <a:p>
            <a:r>
              <a:rPr lang="hr-HR" sz="2200" dirty="0"/>
              <a:t>posmična nosivost elemenata kritična</a:t>
            </a:r>
          </a:p>
          <a:p>
            <a:r>
              <a:rPr lang="hr-HR" sz="2200" dirty="0"/>
              <a:t>razmak razdjelnice oko 1 cm, nisu potresne razdjelnice - zapunjene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5A98FF-846E-48D0-91CF-7756B1E25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46021"/>
            <a:ext cx="7704856" cy="33472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D6BDB6D0-CBDC-4654-BFB4-E3484FAE4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8496944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400" b="1" dirty="0"/>
              <a:t>Uvod</a:t>
            </a:r>
            <a:endParaRPr lang="hr-HR" altLang="sr-Latn-RS" sz="2400" b="1" dirty="0"/>
          </a:p>
        </p:txBody>
      </p:sp>
      <p:sp>
        <p:nvSpPr>
          <p:cNvPr id="10" name="Rezervirano mjesto datuma 3">
            <a:extLst>
              <a:ext uri="{FF2B5EF4-FFF2-40B4-BE49-F238E27FC236}">
                <a16:creationId xmlns:a16="http://schemas.microsoft.com/office/drawing/2014/main" id="{E874504A-6B92-4BBD-959E-8BA17824C4A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2286777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836713"/>
            <a:ext cx="8712968" cy="30963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hr-HR" sz="2200" dirty="0"/>
              <a:t>nelinearna statička i dinamička metoda vremenske diskretizacije uz primjenu zapisa ubrzanja tla</a:t>
            </a:r>
          </a:p>
          <a:p>
            <a:r>
              <a:rPr lang="hr-HR" sz="2200" dirty="0"/>
              <a:t>razorna ispitivanja svojstava materijala nisu provedena</a:t>
            </a:r>
          </a:p>
          <a:p>
            <a:r>
              <a:rPr lang="hr-HR" sz="2200" dirty="0"/>
              <a:t>proračunom se kontroliraju pomaci konstrukcije, lokalna duktilnost kritičnih elemenata, mehanizmi sloma te granična stanja</a:t>
            </a:r>
          </a:p>
          <a:p>
            <a:r>
              <a:rPr lang="hr-HR" sz="2200" dirty="0"/>
              <a:t>raspucavanje poprečnih presjeka prilikom potresa</a:t>
            </a:r>
          </a:p>
          <a:p>
            <a:r>
              <a:rPr lang="hr-HR" sz="2200" dirty="0"/>
              <a:t>otvaranje plastičnih zglobova - krivulje ponašanja plastičnih zglobova </a:t>
            </a:r>
          </a:p>
          <a:p>
            <a:r>
              <a:rPr lang="hr-HR" sz="2200" dirty="0"/>
              <a:t>za svaki element definirana granična stanja na krivulji ponašanja</a:t>
            </a:r>
          </a:p>
          <a:p>
            <a:endParaRPr lang="hr-HR" sz="2200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6BDB6D0-CBDC-4654-BFB4-E3484FAE4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8496944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400" b="1" dirty="0"/>
              <a:t>Opis numeričkog modela</a:t>
            </a:r>
            <a:endParaRPr lang="hr-HR" altLang="sr-Latn-R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5925E1-D8B7-4829-A631-414EE945E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2"/>
          <a:stretch>
            <a:fillRect/>
          </a:stretch>
        </p:blipFill>
        <p:spPr bwMode="auto">
          <a:xfrm>
            <a:off x="899592" y="3789040"/>
            <a:ext cx="7272808" cy="225425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sp>
        <p:nvSpPr>
          <p:cNvPr id="10" name="Rezervirano mjesto datuma 3">
            <a:extLst>
              <a:ext uri="{FF2B5EF4-FFF2-40B4-BE49-F238E27FC236}">
                <a16:creationId xmlns:a16="http://schemas.microsoft.com/office/drawing/2014/main" id="{5DA31910-77A9-44D9-990B-309696051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534015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9CF0172-F89C-4583-8936-2AD055E40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8496944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800" b="1" dirty="0"/>
              <a:t>Opis numeričkog modela</a:t>
            </a:r>
            <a:endParaRPr lang="hr-HR" altLang="sr-Latn-RS" sz="28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15561" r="54458" b="22941"/>
          <a:stretch/>
        </p:blipFill>
        <p:spPr bwMode="auto">
          <a:xfrm>
            <a:off x="179513" y="1340768"/>
            <a:ext cx="4104455" cy="389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03574" y="5260467"/>
            <a:ext cx="3752401" cy="45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200" dirty="0"/>
              <a:t>Zidovi </a:t>
            </a:r>
            <a:r>
              <a:rPr lang="en-US" sz="2200" dirty="0"/>
              <a:t>HRN </a:t>
            </a:r>
            <a:r>
              <a:rPr lang="hr-HR" sz="2200" dirty="0"/>
              <a:t>EN 1998-3:2005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t="13112" r="2549"/>
          <a:stretch/>
        </p:blipFill>
        <p:spPr bwMode="auto">
          <a:xfrm>
            <a:off x="4346723" y="1326739"/>
            <a:ext cx="4176464" cy="393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1" y="5258555"/>
            <a:ext cx="4496784" cy="76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200" dirty="0"/>
              <a:t>Otpornost na posmik (</a:t>
            </a:r>
            <a:r>
              <a:rPr lang="hr-HR" sz="2200" dirty="0" err="1"/>
              <a:t>ciklič</a:t>
            </a:r>
            <a:r>
              <a:rPr lang="en-US" sz="2200" dirty="0"/>
              <a:t>k</a:t>
            </a:r>
            <a:r>
              <a:rPr lang="hr-HR" sz="2200" dirty="0"/>
              <a:t>o opterećenje) </a:t>
            </a:r>
            <a:r>
              <a:rPr lang="en-US" sz="2200" dirty="0"/>
              <a:t>HRN </a:t>
            </a:r>
            <a:r>
              <a:rPr lang="hr-HR" sz="2200" dirty="0"/>
              <a:t>EN 1998-3:2005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00917" y="881559"/>
            <a:ext cx="3241558" cy="45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200" dirty="0" err="1"/>
              <a:t>Fardis</a:t>
            </a:r>
            <a:r>
              <a:rPr lang="hr-HR" sz="2200" dirty="0"/>
              <a:t> </a:t>
            </a:r>
            <a:r>
              <a:rPr lang="hr-HR" sz="2200" i="1" dirty="0"/>
              <a:t>et al</a:t>
            </a:r>
            <a:r>
              <a:rPr lang="hr-HR" sz="2200" dirty="0"/>
              <a:t>.</a:t>
            </a:r>
          </a:p>
        </p:txBody>
      </p:sp>
      <p:sp>
        <p:nvSpPr>
          <p:cNvPr id="15" name="Rezervirano mjesto datuma 3">
            <a:extLst>
              <a:ext uri="{FF2B5EF4-FFF2-40B4-BE49-F238E27FC236}">
                <a16:creationId xmlns:a16="http://schemas.microsoft.com/office/drawing/2014/main" id="{3197B678-A4AF-4AC1-95AC-C6A62889935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2126407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r="7718" b="8726"/>
          <a:stretch/>
        </p:blipFill>
        <p:spPr bwMode="auto">
          <a:xfrm>
            <a:off x="323528" y="1988840"/>
            <a:ext cx="8710627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339371" y="1529631"/>
            <a:ext cx="3241558" cy="45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200" dirty="0" err="1"/>
              <a:t>Behrouzi</a:t>
            </a:r>
            <a:r>
              <a:rPr lang="hr-HR" sz="2200" dirty="0"/>
              <a:t> </a:t>
            </a:r>
            <a:r>
              <a:rPr lang="hr-HR" sz="2200" i="1" dirty="0"/>
              <a:t>et al</a:t>
            </a:r>
            <a:r>
              <a:rPr lang="hr-HR" sz="2200" dirty="0"/>
              <a:t>., 2015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9CF0172-F89C-4583-8936-2AD055E40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8640961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800" b="1" dirty="0"/>
              <a:t>Opis numeričkog modela</a:t>
            </a:r>
            <a:endParaRPr lang="hr-HR" altLang="sr-Latn-RS" sz="2800" b="1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23528" y="908720"/>
            <a:ext cx="3888432" cy="45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200" dirty="0"/>
              <a:t>Rezultati eksperimenta</a:t>
            </a:r>
          </a:p>
        </p:txBody>
      </p:sp>
      <p:sp>
        <p:nvSpPr>
          <p:cNvPr id="11" name="Rezervirano mjesto datuma 3">
            <a:extLst>
              <a:ext uri="{FF2B5EF4-FFF2-40B4-BE49-F238E27FC236}">
                <a16:creationId xmlns:a16="http://schemas.microsoft.com/office/drawing/2014/main" id="{F171D8E1-4BF3-453E-BB0D-DBD70766BB3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1410227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836713"/>
            <a:ext cx="8712968" cy="12241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hr-HR" sz="2200" dirty="0"/>
              <a:t>uzeto u obzir raspucavanje nosivih elemenata </a:t>
            </a:r>
          </a:p>
          <a:p>
            <a:r>
              <a:rPr lang="hr-HR" sz="2200" dirty="0"/>
              <a:t>T</a:t>
            </a:r>
            <a:r>
              <a:rPr lang="hr-HR" sz="2200" baseline="-25000" dirty="0"/>
              <a:t>1</a:t>
            </a:r>
            <a:r>
              <a:rPr lang="hr-HR" sz="2200" dirty="0"/>
              <a:t>=0,871 s, T</a:t>
            </a:r>
            <a:r>
              <a:rPr lang="hr-HR" sz="2200" baseline="-25000" dirty="0"/>
              <a:t>2</a:t>
            </a:r>
            <a:r>
              <a:rPr lang="hr-HR" sz="2200" dirty="0"/>
              <a:t>=0,626 s i T</a:t>
            </a:r>
            <a:r>
              <a:rPr lang="hr-HR" sz="2200" baseline="-25000" dirty="0"/>
              <a:t>3</a:t>
            </a:r>
            <a:r>
              <a:rPr lang="hr-HR" sz="2200" dirty="0"/>
              <a:t>=0,457 s</a:t>
            </a:r>
          </a:p>
          <a:p>
            <a:r>
              <a:rPr lang="hr-HR" sz="2200" dirty="0"/>
              <a:t>ukupna težina zgrade od 41000 kN na razini prizemlja</a:t>
            </a:r>
          </a:p>
          <a:p>
            <a:endParaRPr lang="hr-HR" sz="2200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6BDB6D0-CBDC-4654-BFB4-E3484FAE4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6840760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600" b="1" dirty="0"/>
              <a:t>Dinamički parametri konstrukcije</a:t>
            </a:r>
            <a:endParaRPr lang="hr-HR" altLang="sr-Latn-RS" sz="2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21AF46-2FD8-4CF1-8A20-49B2DABBB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42" y="1931183"/>
            <a:ext cx="7066458" cy="41621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sp>
        <p:nvSpPr>
          <p:cNvPr id="10" name="Rezervirano mjesto datuma 3">
            <a:extLst>
              <a:ext uri="{FF2B5EF4-FFF2-40B4-BE49-F238E27FC236}">
                <a16:creationId xmlns:a16="http://schemas.microsoft.com/office/drawing/2014/main" id="{D23E2EAC-B641-4D1F-B811-65AEB75D88E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3661013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836713"/>
            <a:ext cx="8712968" cy="41764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2200" dirty="0"/>
              <a:t>oblici opterećenja (konstantno, </a:t>
            </a:r>
            <a:r>
              <a:rPr lang="hr-HR" sz="2200" b="1" dirty="0"/>
              <a:t>linearno</a:t>
            </a:r>
            <a:r>
              <a:rPr lang="hr-HR" sz="2200" dirty="0"/>
              <a:t>, oblici titranja itd.) </a:t>
            </a:r>
          </a:p>
          <a:p>
            <a:r>
              <a:rPr lang="hr-HR" sz="2200" dirty="0"/>
              <a:t>stanja konstrukcije za početno raspucavanje, stanje ograničenog oštećenja (</a:t>
            </a:r>
            <a:r>
              <a:rPr lang="hr-HR" sz="2200" b="1" dirty="0"/>
              <a:t>IO</a:t>
            </a:r>
            <a:r>
              <a:rPr lang="hr-HR" sz="2200" dirty="0"/>
              <a:t>), stanje znatnog oštećenja (</a:t>
            </a:r>
            <a:r>
              <a:rPr lang="hr-HR" sz="2200" b="1" dirty="0"/>
              <a:t>LS</a:t>
            </a:r>
            <a:r>
              <a:rPr lang="hr-HR" sz="2200" dirty="0"/>
              <a:t>) i stanje blizu rušenja (</a:t>
            </a:r>
            <a:r>
              <a:rPr lang="hr-HR" sz="2200" b="1" dirty="0"/>
              <a:t>CP</a:t>
            </a:r>
            <a:r>
              <a:rPr lang="hr-HR" sz="2200" dirty="0"/>
              <a:t>)</a:t>
            </a:r>
          </a:p>
          <a:p>
            <a:r>
              <a:rPr lang="hr-HR" sz="2200" dirty="0"/>
              <a:t>stanje je određeno ponašanjem primarnih nosivih elemenata ovisno o deformacijskim kriterijima (otkazivanjem takvog elementa postoji opasnost od djelomičnog urušavanja stropne konstrukcije)</a:t>
            </a:r>
          </a:p>
          <a:p>
            <a:r>
              <a:rPr lang="hr-HR" sz="2200" dirty="0"/>
              <a:t>nije razmatran utjecaj razdjelnice i susjedne zgrade</a:t>
            </a:r>
          </a:p>
          <a:p>
            <a:endParaRPr lang="hr-HR" sz="2200" dirty="0"/>
          </a:p>
          <a:p>
            <a:pPr marL="0" indent="0" algn="just">
              <a:buNone/>
            </a:pPr>
            <a:r>
              <a:rPr lang="hr-HR" sz="2200" dirty="0"/>
              <a:t>U kritičnom smjeru opterećenje se preuzima samo uzdužnim betonskim zidovima jezgre, serklažima i armiranobetonskim stupovima u kojima značajno nedostaje uzdužne i poprečne armature</a:t>
            </a:r>
            <a:r>
              <a:rPr lang="en-US" sz="2200" dirty="0"/>
              <a:t>.</a:t>
            </a:r>
            <a:endParaRPr lang="hr-HR" sz="2200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6BDB6D0-CBDC-4654-BFB4-E3484FAE4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55586"/>
            <a:ext cx="6840760" cy="47625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600" b="1" dirty="0"/>
              <a:t>Metoda postupnog guranja</a:t>
            </a:r>
            <a:endParaRPr lang="hr-HR" altLang="sr-Latn-RS" sz="2600" b="1" dirty="0"/>
          </a:p>
        </p:txBody>
      </p:sp>
      <p:sp>
        <p:nvSpPr>
          <p:cNvPr id="9" name="Rezervirano mjesto datuma 3">
            <a:extLst>
              <a:ext uri="{FF2B5EF4-FFF2-40B4-BE49-F238E27FC236}">
                <a16:creationId xmlns:a16="http://schemas.microsoft.com/office/drawing/2014/main" id="{D9A7C4B5-2B5D-4E30-996D-64B2A0F1384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Mario Uroš</a:t>
            </a:r>
          </a:p>
        </p:txBody>
      </p:sp>
    </p:spTree>
    <p:extLst>
      <p:ext uri="{BB962C8B-B14F-4D97-AF65-F5344CB8AC3E}">
        <p14:creationId xmlns:p14="http://schemas.microsoft.com/office/powerpoint/2010/main" val="2702158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</TotalTime>
  <Words>1223</Words>
  <Application>Microsoft Office PowerPoint</Application>
  <PresentationFormat>On-screen Show (4:3)</PresentationFormat>
  <Paragraphs>243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 Narrow</vt:lpstr>
      <vt:lpstr>Calibri</vt:lpstr>
      <vt:lpstr>Times New Roman</vt:lpstr>
      <vt:lpstr>Verdana</vt:lpstr>
      <vt:lpstr>Office Theme</vt:lpstr>
      <vt:lpstr>Procjena ponašanja postojećih zgrada pri djelovanju potresa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Berislav Rupčić</dc:creator>
  <cp:lastModifiedBy>Mario Uroš</cp:lastModifiedBy>
  <cp:revision>76</cp:revision>
  <dcterms:created xsi:type="dcterms:W3CDTF">2010-03-22T21:50:27Z</dcterms:created>
  <dcterms:modified xsi:type="dcterms:W3CDTF">2019-06-11T13:11:57Z</dcterms:modified>
</cp:coreProperties>
</file>