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7"/>
  </p:notesMasterIdLst>
  <p:handoutMasterIdLst>
    <p:handoutMasterId r:id="rId78"/>
  </p:handoutMasterIdLst>
  <p:sldIdLst>
    <p:sldId id="261" r:id="rId2"/>
    <p:sldId id="263" r:id="rId3"/>
    <p:sldId id="265" r:id="rId4"/>
    <p:sldId id="271" r:id="rId5"/>
    <p:sldId id="351" r:id="rId6"/>
    <p:sldId id="264" r:id="rId7"/>
    <p:sldId id="293" r:id="rId8"/>
    <p:sldId id="295" r:id="rId9"/>
    <p:sldId id="294" r:id="rId10"/>
    <p:sldId id="296" r:id="rId11"/>
    <p:sldId id="292" r:id="rId12"/>
    <p:sldId id="276" r:id="rId13"/>
    <p:sldId id="278" r:id="rId14"/>
    <p:sldId id="277" r:id="rId15"/>
    <p:sldId id="275" r:id="rId16"/>
    <p:sldId id="274" r:id="rId17"/>
    <p:sldId id="273" r:id="rId18"/>
    <p:sldId id="272" r:id="rId19"/>
    <p:sldId id="269" r:id="rId20"/>
    <p:sldId id="285" r:id="rId21"/>
    <p:sldId id="268" r:id="rId22"/>
    <p:sldId id="284" r:id="rId23"/>
    <p:sldId id="283" r:id="rId24"/>
    <p:sldId id="282" r:id="rId25"/>
    <p:sldId id="281" r:id="rId26"/>
    <p:sldId id="280" r:id="rId27"/>
    <p:sldId id="279" r:id="rId28"/>
    <p:sldId id="346" r:id="rId29"/>
    <p:sldId id="290" r:id="rId30"/>
    <p:sldId id="289" r:id="rId31"/>
    <p:sldId id="291" r:id="rId32"/>
    <p:sldId id="362" r:id="rId33"/>
    <p:sldId id="287" r:id="rId34"/>
    <p:sldId id="286" r:id="rId35"/>
    <p:sldId id="311" r:id="rId36"/>
    <p:sldId id="310" r:id="rId37"/>
    <p:sldId id="309" r:id="rId38"/>
    <p:sldId id="308" r:id="rId39"/>
    <p:sldId id="348" r:id="rId40"/>
    <p:sldId id="307" r:id="rId41"/>
    <p:sldId id="306" r:id="rId42"/>
    <p:sldId id="304" r:id="rId43"/>
    <p:sldId id="303" r:id="rId44"/>
    <p:sldId id="302" r:id="rId45"/>
    <p:sldId id="301" r:id="rId46"/>
    <p:sldId id="300" r:id="rId47"/>
    <p:sldId id="340" r:id="rId48"/>
    <p:sldId id="341" r:id="rId49"/>
    <p:sldId id="299" r:id="rId50"/>
    <p:sldId id="298" r:id="rId51"/>
    <p:sldId id="297" r:id="rId52"/>
    <p:sldId id="312" r:id="rId53"/>
    <p:sldId id="345" r:id="rId54"/>
    <p:sldId id="344" r:id="rId55"/>
    <p:sldId id="317" r:id="rId56"/>
    <p:sldId id="316" r:id="rId57"/>
    <p:sldId id="315" r:id="rId58"/>
    <p:sldId id="314" r:id="rId59"/>
    <p:sldId id="313" r:id="rId60"/>
    <p:sldId id="324" r:id="rId61"/>
    <p:sldId id="323" r:id="rId62"/>
    <p:sldId id="322" r:id="rId63"/>
    <p:sldId id="321" r:id="rId64"/>
    <p:sldId id="320" r:id="rId65"/>
    <p:sldId id="319" r:id="rId66"/>
    <p:sldId id="318" r:id="rId67"/>
    <p:sldId id="350" r:id="rId68"/>
    <p:sldId id="353" r:id="rId69"/>
    <p:sldId id="355" r:id="rId70"/>
    <p:sldId id="354" r:id="rId71"/>
    <p:sldId id="356" r:id="rId72"/>
    <p:sldId id="352" r:id="rId73"/>
    <p:sldId id="359" r:id="rId74"/>
    <p:sldId id="360" r:id="rId75"/>
    <p:sldId id="361" r:id="rId76"/>
  </p:sldIdLst>
  <p:sldSz cx="9144000" cy="6858000" type="screen4x3"/>
  <p:notesSz cx="6858000" cy="9144000"/>
  <p:defaultTextStyle>
    <a:defPPr>
      <a:defRPr lang="sr-Latn-C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238C"/>
    <a:srgbClr val="0B28A1"/>
    <a:srgbClr val="0C2AAC"/>
    <a:srgbClr val="112A71"/>
    <a:srgbClr val="122E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20000" autoAdjust="0"/>
    <p:restoredTop sz="90012" autoAdjust="0"/>
  </p:normalViewPr>
  <p:slideViewPr>
    <p:cSldViewPr>
      <p:cViewPr varScale="1">
        <p:scale>
          <a:sx n="66" d="100"/>
          <a:sy n="66" d="100"/>
        </p:scale>
        <p:origin x="-126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4" d="100"/>
          <a:sy n="94" d="100"/>
        </p:scale>
        <p:origin x="4003"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image" Target="../media/image19.wmf"/><Relationship Id="rId4" Type="http://schemas.openxmlformats.org/officeDocument/2006/relationships/image" Target="../media/image2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CB4CC671-EDDB-4CEF-B406-A152F8F02B95}" type="datetimeFigureOut">
              <a:rPr lang="sr-Latn-CS"/>
              <a:pPr>
                <a:defRPr/>
              </a:pPr>
              <a:t>14.6.2019.</a:t>
            </a:fld>
            <a:endParaRPr lang="hr-H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0B0DFA91-BBD8-4A40-8679-52B83F5E2828}" type="slidenum">
              <a:rPr lang="hr-HR" altLang="sr-Latn-RS"/>
              <a:pPr>
                <a:defRPr/>
              </a:pPr>
              <a:t>‹#›</a:t>
            </a:fld>
            <a:endParaRPr lang="hr-HR" altLang="sr-Latn-RS"/>
          </a:p>
        </p:txBody>
      </p:sp>
    </p:spTree>
    <p:extLst>
      <p:ext uri="{BB962C8B-B14F-4D97-AF65-F5344CB8AC3E}">
        <p14:creationId xmlns:p14="http://schemas.microsoft.com/office/powerpoint/2010/main" val="407348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78F97882-A59F-479F-A386-7D5B1B513A03}" type="datetimeFigureOut">
              <a:rPr lang="sr-Latn-CS"/>
              <a:pPr>
                <a:defRPr/>
              </a:pPr>
              <a:t>14.6.2019.</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hr-H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hr-H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32032C6C-E4E8-4DA8-A996-ACD8E1833339}" type="slidenum">
              <a:rPr lang="hr-HR" altLang="sr-Latn-RS"/>
              <a:pPr>
                <a:defRPr/>
              </a:pPr>
              <a:t>‹#›</a:t>
            </a:fld>
            <a:endParaRPr lang="hr-HR" altLang="sr-Latn-RS"/>
          </a:p>
        </p:txBody>
      </p:sp>
    </p:spTree>
    <p:extLst>
      <p:ext uri="{BB962C8B-B14F-4D97-AF65-F5344CB8AC3E}">
        <p14:creationId xmlns:p14="http://schemas.microsoft.com/office/powerpoint/2010/main" val="39756966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hr-HR" altLang="sr-Latn-RS" dirty="0" smtClean="0"/>
              <a:t>Pozdravljam sve prisutne,</a:t>
            </a:r>
          </a:p>
          <a:p>
            <a:pPr eaLnBrk="1" hangingPunct="1">
              <a:spcBef>
                <a:spcPct val="0"/>
              </a:spcBef>
            </a:pPr>
            <a:r>
              <a:rPr lang="hr-HR" altLang="sr-Latn-RS" dirty="0" smtClean="0"/>
              <a:t>Ja sam Marija Smilovic Zulim i danas </a:t>
            </a:r>
            <a:r>
              <a:rPr lang="hr-HR" altLang="sr-Latn-RS" dirty="0" err="1" smtClean="0"/>
              <a:t>cu</a:t>
            </a:r>
            <a:r>
              <a:rPr lang="hr-HR" altLang="sr-Latn-RS" dirty="0" smtClean="0"/>
              <a:t> Vam ukratko prezentirati rezultate istraživanje koji su bili provedeni u sklopu izrade doktorske disertacije pod nazivom:….</a:t>
            </a:r>
            <a:endParaRPr lang="hr-HR" altLang="sr-Latn-RS" dirty="0"/>
          </a:p>
        </p:txBody>
      </p:sp>
      <p:sp>
        <p:nvSpPr>
          <p:cNvPr id="6148"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196212A0-EF72-4E55-94C9-A86CBE6E2D52}" type="slidenum">
              <a:rPr lang="hr-HR" altLang="sr-Latn-RS">
                <a:latin typeface="Arial" panose="020B0604020202020204" pitchFamily="34" charset="0"/>
              </a:rPr>
              <a:pPr algn="r" eaLnBrk="1" hangingPunct="1">
                <a:spcBef>
                  <a:spcPct val="0"/>
                </a:spcBef>
              </a:pPr>
              <a:t>1</a:t>
            </a:fld>
            <a:endParaRPr lang="hr-HR" altLang="sr-Latn-RS">
              <a:latin typeface="Arial" panose="020B0604020202020204" pitchFamily="34" charset="0"/>
            </a:endParaRPr>
          </a:p>
        </p:txBody>
      </p:sp>
    </p:spTree>
    <p:extLst>
      <p:ext uri="{BB962C8B-B14F-4D97-AF65-F5344CB8AC3E}">
        <p14:creationId xmlns:p14="http://schemas.microsoft.com/office/powerpoint/2010/main" val="30311800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10</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pPr marL="171450" indent="-171450" algn="just">
              <a:buFont typeface="Arial" panose="020B0604020202020204" pitchFamily="34" charset="0"/>
              <a:buChar char="•"/>
            </a:pPr>
            <a:r>
              <a:rPr lang="hr-HR" dirty="0"/>
              <a:t>Kao što je prethodno navedeno </a:t>
            </a:r>
            <a:r>
              <a:rPr lang="hr-HR" i="1" dirty="0"/>
              <a:t>Makromodel  ziđa 1</a:t>
            </a:r>
            <a:r>
              <a:rPr lang="hr-HR" dirty="0"/>
              <a:t>  pojednostavljeni je model. U ovom modelu posebnu pažnju treba posvetiti definiranju adekvatnih fizikalno-mehaničkih parametara zamjenjujućeg idealiziranog gradiva ziđa, koje reprezentira svojstva zidnih blokova, morta u horizontalnim i vertikalnim sljubnicama, te karakteristike spoja između morta i zidnih elemenata. Predloženi model uključuje anizotropna svojstva ziđa, s različitim vrijednostima modula elastičnosti , čvrstoća (tlačna , vlačna , posmična ) i lomnih deformacija (tlačna , vlačna ) za horizontalni (h) i vertikalni (v) smjer (Slika 3.10). Naime, pretpostavljaju se problemi kod kojih su glavni smjerovi anizotropije horizontalni i vertikalni, u što spada najveći broj realnog ziđa. Prethodno navedeni parametri za zamjenjujuće gradivo određuju se na temelju analize odgovarajućih parametara zidnih elemenata, morta te veze morta i zidnih elemenata.</a:t>
            </a:r>
          </a:p>
          <a:p>
            <a:pPr marL="171450" indent="-171450">
              <a:buFont typeface="Arial" panose="020B0604020202020204" pitchFamily="34" charset="0"/>
              <a:buChar char="•"/>
            </a:pPr>
            <a:endParaRPr lang="hr-HR" dirty="0"/>
          </a:p>
        </p:txBody>
      </p:sp>
    </p:spTree>
    <p:extLst>
      <p:ext uri="{BB962C8B-B14F-4D97-AF65-F5344CB8AC3E}">
        <p14:creationId xmlns:p14="http://schemas.microsoft.com/office/powerpoint/2010/main" val="1603947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xfrm>
            <a:off x="685800" y="4342606"/>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71450" indent="-171450" algn="just">
              <a:buFont typeface="Arial" panose="020B0604020202020204" pitchFamily="34" charset="0"/>
              <a:buChar char="•"/>
            </a:pPr>
            <a:r>
              <a:rPr lang="pl-PL" dirty="0"/>
              <a:t>Za ponašanje zidanih zidova pod statičkim i napose pod dinamičkim (potresnim</a:t>
            </a:r>
            <a:r>
              <a:rPr lang="pl-PL" dirty="0" smtClean="0"/>
              <a:t>) </a:t>
            </a:r>
            <a:r>
              <a:rPr lang="en-GB" dirty="0" err="1" smtClean="0"/>
              <a:t>opterećenjem</a:t>
            </a:r>
            <a:r>
              <a:rPr lang="en-GB" dirty="0" smtClean="0"/>
              <a:t> </a:t>
            </a:r>
            <a:r>
              <a:rPr lang="en-GB" dirty="0" err="1"/>
              <a:t>može</a:t>
            </a:r>
            <a:r>
              <a:rPr lang="en-GB" dirty="0"/>
              <a:t> se </a:t>
            </a:r>
            <a:r>
              <a:rPr lang="en-GB" dirty="0" err="1"/>
              <a:t>reći</a:t>
            </a:r>
            <a:r>
              <a:rPr lang="en-GB" dirty="0"/>
              <a:t> da je </a:t>
            </a:r>
            <a:r>
              <a:rPr lang="en-GB" dirty="0" err="1"/>
              <a:t>izuzetno</a:t>
            </a:r>
            <a:r>
              <a:rPr lang="en-GB" dirty="0"/>
              <a:t> </a:t>
            </a:r>
            <a:r>
              <a:rPr lang="en-GB" dirty="0" err="1"/>
              <a:t>složeno</a:t>
            </a:r>
            <a:r>
              <a:rPr lang="en-GB" dirty="0"/>
              <a:t>. </a:t>
            </a:r>
            <a:r>
              <a:rPr lang="en-GB" dirty="0" err="1"/>
              <a:t>Nosivost</a:t>
            </a:r>
            <a:r>
              <a:rPr lang="en-GB" dirty="0"/>
              <a:t> </a:t>
            </a:r>
            <a:r>
              <a:rPr lang="en-GB" dirty="0" err="1"/>
              <a:t>i</a:t>
            </a:r>
            <a:r>
              <a:rPr lang="en-GB" dirty="0"/>
              <a:t> </a:t>
            </a:r>
            <a:r>
              <a:rPr lang="en-GB" dirty="0" err="1"/>
              <a:t>deformabilnost</a:t>
            </a:r>
            <a:r>
              <a:rPr lang="en-GB" dirty="0"/>
              <a:t> </a:t>
            </a:r>
            <a:r>
              <a:rPr lang="en-GB" dirty="0" err="1"/>
              <a:t>zidanih</a:t>
            </a:r>
            <a:r>
              <a:rPr lang="en-GB" dirty="0"/>
              <a:t> </a:t>
            </a:r>
            <a:r>
              <a:rPr lang="en-GB" dirty="0" err="1" smtClean="0"/>
              <a:t>zidova</a:t>
            </a:r>
            <a:r>
              <a:rPr lang="hr-HR" dirty="0" smtClean="0"/>
              <a:t> </a:t>
            </a:r>
            <a:r>
              <a:rPr lang="en-GB" dirty="0" err="1" smtClean="0"/>
              <a:t>izloženih</a:t>
            </a:r>
            <a:r>
              <a:rPr lang="en-GB" dirty="0" smtClean="0"/>
              <a:t> </a:t>
            </a:r>
            <a:r>
              <a:rPr lang="en-GB" dirty="0" err="1"/>
              <a:t>statičkom</a:t>
            </a:r>
            <a:r>
              <a:rPr lang="en-GB" dirty="0"/>
              <a:t> </a:t>
            </a:r>
            <a:r>
              <a:rPr lang="en-GB" dirty="0" err="1"/>
              <a:t>i</a:t>
            </a:r>
            <a:r>
              <a:rPr lang="en-GB" dirty="0"/>
              <a:t> </a:t>
            </a:r>
            <a:r>
              <a:rPr lang="en-GB" dirty="0" err="1"/>
              <a:t>osobito</a:t>
            </a:r>
            <a:r>
              <a:rPr lang="en-GB" dirty="0"/>
              <a:t> </a:t>
            </a:r>
            <a:r>
              <a:rPr lang="en-GB" dirty="0" err="1"/>
              <a:t>dinamičkom</a:t>
            </a:r>
            <a:r>
              <a:rPr lang="en-GB" dirty="0"/>
              <a:t> </a:t>
            </a:r>
            <a:r>
              <a:rPr lang="en-GB" dirty="0" err="1"/>
              <a:t>opterećenju</a:t>
            </a:r>
            <a:r>
              <a:rPr lang="en-GB" dirty="0"/>
              <a:t> </a:t>
            </a:r>
            <a:r>
              <a:rPr lang="en-GB" dirty="0" err="1"/>
              <a:t>ovisi</a:t>
            </a:r>
            <a:r>
              <a:rPr lang="en-GB" dirty="0"/>
              <a:t> o </a:t>
            </a:r>
            <a:r>
              <a:rPr lang="en-GB" dirty="0" err="1"/>
              <a:t>brojnim</a:t>
            </a:r>
            <a:r>
              <a:rPr lang="en-GB" dirty="0"/>
              <a:t> </a:t>
            </a:r>
            <a:r>
              <a:rPr lang="en-GB" dirty="0" err="1"/>
              <a:t>parametrima</a:t>
            </a:r>
            <a:r>
              <a:rPr lang="en-GB" dirty="0"/>
              <a:t>. U </a:t>
            </a:r>
            <a:r>
              <a:rPr lang="en-GB" dirty="0" err="1" smtClean="0"/>
              <a:t>ovom</a:t>
            </a:r>
            <a:r>
              <a:rPr lang="hr-HR" dirty="0" smtClean="0"/>
              <a:t> </a:t>
            </a:r>
            <a:r>
              <a:rPr lang="en-GB" dirty="0" err="1" smtClean="0"/>
              <a:t>poglavlju</a:t>
            </a:r>
            <a:r>
              <a:rPr lang="en-GB" dirty="0" smtClean="0"/>
              <a:t> </a:t>
            </a:r>
            <a:r>
              <a:rPr lang="en-GB" dirty="0" err="1"/>
              <a:t>prikazani</a:t>
            </a:r>
            <a:r>
              <a:rPr lang="en-GB" dirty="0"/>
              <a:t> </a:t>
            </a:r>
            <a:r>
              <a:rPr lang="en-GB" dirty="0" err="1"/>
              <a:t>su</a:t>
            </a:r>
            <a:r>
              <a:rPr lang="en-GB" dirty="0"/>
              <a:t> </a:t>
            </a:r>
            <a:r>
              <a:rPr lang="en-GB" dirty="0" err="1"/>
              <a:t>rezultati</a:t>
            </a:r>
            <a:r>
              <a:rPr lang="en-GB" dirty="0"/>
              <a:t> </a:t>
            </a:r>
            <a:r>
              <a:rPr lang="en-GB" dirty="0" err="1"/>
              <a:t>provedenih</a:t>
            </a:r>
            <a:r>
              <a:rPr lang="en-GB" dirty="0"/>
              <a:t> </a:t>
            </a:r>
            <a:r>
              <a:rPr lang="en-GB" dirty="0" err="1"/>
              <a:t>numeričkih</a:t>
            </a:r>
            <a:r>
              <a:rPr lang="en-GB" dirty="0"/>
              <a:t> </a:t>
            </a:r>
            <a:r>
              <a:rPr lang="en-GB" dirty="0" err="1"/>
              <a:t>testova</a:t>
            </a:r>
            <a:r>
              <a:rPr lang="en-GB" dirty="0"/>
              <a:t> </a:t>
            </a:r>
            <a:r>
              <a:rPr lang="en-GB" dirty="0" err="1"/>
              <a:t>brojnih</a:t>
            </a:r>
            <a:r>
              <a:rPr lang="en-GB" dirty="0"/>
              <a:t> </a:t>
            </a:r>
            <a:r>
              <a:rPr lang="en-GB" dirty="0" err="1"/>
              <a:t>nearmiranih</a:t>
            </a:r>
            <a:r>
              <a:rPr lang="en-GB" dirty="0"/>
              <a:t> </a:t>
            </a:r>
            <a:r>
              <a:rPr lang="en-GB" dirty="0" err="1" smtClean="0"/>
              <a:t>i</a:t>
            </a:r>
            <a:r>
              <a:rPr lang="hr-HR" dirty="0" smtClean="0"/>
              <a:t> </a:t>
            </a:r>
            <a:r>
              <a:rPr lang="en-GB" dirty="0" err="1" smtClean="0"/>
              <a:t>omeđenih</a:t>
            </a:r>
            <a:r>
              <a:rPr lang="en-GB" dirty="0" smtClean="0"/>
              <a:t> </a:t>
            </a:r>
            <a:r>
              <a:rPr lang="en-GB" dirty="0" err="1"/>
              <a:t>zidanih</a:t>
            </a:r>
            <a:r>
              <a:rPr lang="en-GB" dirty="0"/>
              <a:t> </a:t>
            </a:r>
            <a:r>
              <a:rPr lang="en-GB" dirty="0" err="1"/>
              <a:t>zidova</a:t>
            </a:r>
            <a:r>
              <a:rPr lang="en-GB" dirty="0"/>
              <a:t> u </a:t>
            </a:r>
            <a:r>
              <a:rPr lang="en-GB" dirty="0" err="1"/>
              <a:t>uvjetima</a:t>
            </a:r>
            <a:r>
              <a:rPr lang="en-GB" dirty="0"/>
              <a:t> </a:t>
            </a:r>
            <a:r>
              <a:rPr lang="en-GB" dirty="0" err="1"/>
              <a:t>statičkog</a:t>
            </a:r>
            <a:r>
              <a:rPr lang="en-GB" dirty="0"/>
              <a:t> </a:t>
            </a:r>
            <a:r>
              <a:rPr lang="en-GB" dirty="0" err="1"/>
              <a:t>i</a:t>
            </a:r>
            <a:r>
              <a:rPr lang="en-GB" dirty="0"/>
              <a:t> </a:t>
            </a:r>
            <a:r>
              <a:rPr lang="en-GB" dirty="0" err="1"/>
              <a:t>dinamičkog</a:t>
            </a:r>
            <a:r>
              <a:rPr lang="en-GB" dirty="0"/>
              <a:t> </a:t>
            </a:r>
            <a:r>
              <a:rPr lang="en-GB" dirty="0" err="1"/>
              <a:t>opterećenja</a:t>
            </a:r>
            <a:r>
              <a:rPr lang="en-GB" dirty="0"/>
              <a:t>, u </a:t>
            </a:r>
            <a:r>
              <a:rPr lang="en-GB" dirty="0" err="1"/>
              <a:t>kojima</a:t>
            </a:r>
            <a:r>
              <a:rPr lang="en-GB" dirty="0"/>
              <a:t> je </a:t>
            </a:r>
            <a:r>
              <a:rPr lang="en-GB" dirty="0" err="1" smtClean="0"/>
              <a:t>istražen</a:t>
            </a:r>
            <a:r>
              <a:rPr lang="hr-HR" dirty="0" smtClean="0"/>
              <a:t> </a:t>
            </a:r>
            <a:r>
              <a:rPr lang="en-GB" dirty="0" err="1" smtClean="0"/>
              <a:t>utjecaj</a:t>
            </a:r>
            <a:r>
              <a:rPr lang="en-GB" dirty="0" smtClean="0"/>
              <a:t> </a:t>
            </a:r>
            <a:r>
              <a:rPr lang="en-GB" dirty="0" err="1"/>
              <a:t>nekih</a:t>
            </a:r>
            <a:r>
              <a:rPr lang="en-GB" dirty="0"/>
              <a:t> od </a:t>
            </a:r>
            <a:r>
              <a:rPr lang="en-GB" dirty="0" err="1"/>
              <a:t>najvažnijih</a:t>
            </a:r>
            <a:r>
              <a:rPr lang="en-GB" dirty="0"/>
              <a:t> </a:t>
            </a:r>
            <a:r>
              <a:rPr lang="en-GB" dirty="0" err="1"/>
              <a:t>parametara</a:t>
            </a:r>
            <a:r>
              <a:rPr lang="en-GB" dirty="0"/>
              <a:t> </a:t>
            </a:r>
            <a:r>
              <a:rPr lang="en-GB" dirty="0" err="1"/>
              <a:t>koji</a:t>
            </a:r>
            <a:r>
              <a:rPr lang="en-GB" dirty="0"/>
              <a:t> </a:t>
            </a:r>
            <a:r>
              <a:rPr lang="en-GB" dirty="0" err="1"/>
              <a:t>utječu</a:t>
            </a:r>
            <a:r>
              <a:rPr lang="en-GB" dirty="0"/>
              <a:t> </a:t>
            </a:r>
            <a:r>
              <a:rPr lang="en-GB" dirty="0" err="1"/>
              <a:t>na</a:t>
            </a:r>
            <a:r>
              <a:rPr lang="en-GB" dirty="0"/>
              <a:t> </a:t>
            </a:r>
            <a:r>
              <a:rPr lang="en-GB" dirty="0" err="1"/>
              <a:t>njihovo</a:t>
            </a:r>
            <a:r>
              <a:rPr lang="en-GB" dirty="0"/>
              <a:t> </a:t>
            </a:r>
            <a:r>
              <a:rPr lang="en-GB" dirty="0" err="1"/>
              <a:t>ponašanje</a:t>
            </a:r>
            <a:r>
              <a:rPr lang="en-GB" dirty="0"/>
              <a:t>, </a:t>
            </a:r>
            <a:r>
              <a:rPr lang="en-GB" dirty="0" err="1"/>
              <a:t>kao</a:t>
            </a:r>
            <a:r>
              <a:rPr lang="en-GB" dirty="0"/>
              <a:t> </a:t>
            </a:r>
            <a:r>
              <a:rPr lang="en-GB" dirty="0" err="1"/>
              <a:t>što</a:t>
            </a:r>
            <a:r>
              <a:rPr lang="en-GB" dirty="0"/>
              <a:t> </a:t>
            </a:r>
            <a:r>
              <a:rPr lang="en-GB" dirty="0" err="1"/>
              <a:t>su</a:t>
            </a:r>
            <a:r>
              <a:rPr lang="en-GB" dirty="0" smtClean="0"/>
              <a:t>:</a:t>
            </a:r>
            <a:endParaRPr lang="hr-HR" dirty="0"/>
          </a:p>
          <a:p>
            <a:pPr marL="171450" indent="-171450" algn="just">
              <a:buFont typeface="Arial" panose="020B0604020202020204" pitchFamily="34" charset="0"/>
              <a:buChar char="•"/>
            </a:pPr>
            <a:endParaRPr lang="hr-HR" altLang="sr-Latn-RS" dirty="0" smtClean="0"/>
          </a:p>
          <a:p>
            <a:pPr marL="171450" indent="-171450" algn="just">
              <a:buFont typeface="Arial" panose="020B0604020202020204" pitchFamily="34" charset="0"/>
              <a:buChar char="•"/>
            </a:pPr>
            <a:r>
              <a:rPr lang="en-GB" dirty="0" err="1"/>
              <a:t>Numerička</a:t>
            </a:r>
            <a:r>
              <a:rPr lang="en-GB" dirty="0"/>
              <a:t> </a:t>
            </a:r>
            <a:r>
              <a:rPr lang="en-GB" dirty="0" err="1"/>
              <a:t>istraživanja</a:t>
            </a:r>
            <a:r>
              <a:rPr lang="en-GB" dirty="0"/>
              <a:t> </a:t>
            </a:r>
            <a:r>
              <a:rPr lang="en-GB" dirty="0" err="1"/>
              <a:t>utjecaja</a:t>
            </a:r>
            <a:r>
              <a:rPr lang="en-GB" dirty="0"/>
              <a:t> </a:t>
            </a:r>
            <a:r>
              <a:rPr lang="en-GB" dirty="0" err="1"/>
              <a:t>navedenih</a:t>
            </a:r>
            <a:r>
              <a:rPr lang="en-GB" dirty="0"/>
              <a:t> </a:t>
            </a:r>
            <a:r>
              <a:rPr lang="en-GB" dirty="0" err="1"/>
              <a:t>parametara</a:t>
            </a:r>
            <a:r>
              <a:rPr lang="en-GB" dirty="0"/>
              <a:t> </a:t>
            </a:r>
            <a:r>
              <a:rPr lang="en-GB" dirty="0" err="1"/>
              <a:t>prikazana</a:t>
            </a:r>
            <a:r>
              <a:rPr lang="en-GB" dirty="0"/>
              <a:t> </a:t>
            </a:r>
            <a:r>
              <a:rPr lang="en-GB" dirty="0" err="1"/>
              <a:t>su</a:t>
            </a:r>
            <a:r>
              <a:rPr lang="en-GB" dirty="0"/>
              <a:t> u </a:t>
            </a:r>
            <a:r>
              <a:rPr lang="en-GB" dirty="0" err="1"/>
              <a:t>nekoliko</a:t>
            </a:r>
            <a:r>
              <a:rPr lang="en-GB" dirty="0"/>
              <a:t> </a:t>
            </a:r>
            <a:r>
              <a:rPr lang="en-GB" dirty="0" err="1" smtClean="0"/>
              <a:t>zasebnih</a:t>
            </a:r>
            <a:r>
              <a:rPr lang="hr-HR" dirty="0" smtClean="0"/>
              <a:t> </a:t>
            </a:r>
            <a:r>
              <a:rPr lang="en-GB" dirty="0" err="1" smtClean="0"/>
              <a:t>cjelina</a:t>
            </a:r>
            <a:r>
              <a:rPr lang="en-GB" dirty="0" smtClean="0"/>
              <a:t>.</a:t>
            </a:r>
            <a:endParaRPr lang="hr-HR" dirty="0" smtClean="0"/>
          </a:p>
          <a:p>
            <a:pPr marL="171450" indent="-171450" algn="just">
              <a:buFont typeface="Arial" panose="020B0604020202020204" pitchFamily="34" charset="0"/>
              <a:buChar char="•"/>
            </a:pPr>
            <a:endParaRPr lang="hr-HR" altLang="sr-Latn-RS" dirty="0"/>
          </a:p>
          <a:p>
            <a:pPr marL="171450" indent="-171450" algn="just">
              <a:buFont typeface="Arial" panose="020B0604020202020204" pitchFamily="34" charset="0"/>
              <a:buChar char="•"/>
            </a:pPr>
            <a:r>
              <a:rPr lang="en-GB" dirty="0"/>
              <a:t>U </a:t>
            </a:r>
            <a:r>
              <a:rPr lang="en-GB" dirty="0" err="1"/>
              <a:t>prethodno</a:t>
            </a:r>
            <a:r>
              <a:rPr lang="en-GB" dirty="0"/>
              <a:t> </a:t>
            </a:r>
            <a:r>
              <a:rPr lang="en-GB" dirty="0" err="1"/>
              <a:t>navedenim</a:t>
            </a:r>
            <a:r>
              <a:rPr lang="en-GB" dirty="0"/>
              <a:t> </a:t>
            </a:r>
            <a:r>
              <a:rPr lang="en-GB" dirty="0" err="1"/>
              <a:t>analizama</a:t>
            </a:r>
            <a:r>
              <a:rPr lang="en-GB" dirty="0"/>
              <a:t>, </a:t>
            </a:r>
            <a:r>
              <a:rPr lang="en-GB" dirty="0" err="1"/>
              <a:t>paralelno</a:t>
            </a:r>
            <a:r>
              <a:rPr lang="en-GB" dirty="0"/>
              <a:t> je </a:t>
            </a:r>
            <a:r>
              <a:rPr lang="en-GB" dirty="0" err="1"/>
              <a:t>istraživan</a:t>
            </a:r>
            <a:r>
              <a:rPr lang="en-GB" dirty="0"/>
              <a:t> </a:t>
            </a:r>
            <a:r>
              <a:rPr lang="en-GB" dirty="0" err="1"/>
              <a:t>utjecaj</a:t>
            </a:r>
            <a:r>
              <a:rPr lang="en-GB" dirty="0"/>
              <a:t> </a:t>
            </a:r>
            <a:r>
              <a:rPr lang="en-GB" dirty="0" err="1"/>
              <a:t>i</a:t>
            </a:r>
            <a:r>
              <a:rPr lang="en-GB" dirty="0"/>
              <a:t> </a:t>
            </a:r>
            <a:r>
              <a:rPr lang="en-GB" dirty="0" err="1"/>
              <a:t>drugih</a:t>
            </a:r>
            <a:r>
              <a:rPr lang="en-GB" dirty="0"/>
              <a:t> </a:t>
            </a:r>
            <a:r>
              <a:rPr lang="en-GB" dirty="0" err="1" smtClean="0"/>
              <a:t>važnih</a:t>
            </a:r>
            <a:r>
              <a:rPr lang="hr-HR" dirty="0" smtClean="0"/>
              <a:t> </a:t>
            </a:r>
            <a:r>
              <a:rPr lang="en-GB" dirty="0" err="1" smtClean="0"/>
              <a:t>parametara</a:t>
            </a:r>
            <a:r>
              <a:rPr lang="en-GB" dirty="0" smtClean="0"/>
              <a:t> </a:t>
            </a:r>
            <a:r>
              <a:rPr lang="en-GB" dirty="0"/>
              <a:t>(</a:t>
            </a:r>
            <a:r>
              <a:rPr lang="en-GB" dirty="0" err="1"/>
              <a:t>vrsta</a:t>
            </a:r>
            <a:r>
              <a:rPr lang="en-GB" dirty="0"/>
              <a:t> </a:t>
            </a:r>
            <a:r>
              <a:rPr lang="en-GB" dirty="0" err="1"/>
              <a:t>zidova</a:t>
            </a:r>
            <a:r>
              <a:rPr lang="en-GB" dirty="0"/>
              <a:t>, </a:t>
            </a:r>
            <a:r>
              <a:rPr lang="en-GB" dirty="0" err="1"/>
              <a:t>kvaliteta</a:t>
            </a:r>
            <a:r>
              <a:rPr lang="en-GB" dirty="0"/>
              <a:t> </a:t>
            </a:r>
            <a:r>
              <a:rPr lang="en-GB" dirty="0" err="1"/>
              <a:t>ziđa</a:t>
            </a:r>
            <a:r>
              <a:rPr lang="en-GB" dirty="0"/>
              <a:t>, </a:t>
            </a:r>
            <a:r>
              <a:rPr lang="en-GB" dirty="0" err="1"/>
              <a:t>utjecaj</a:t>
            </a:r>
            <a:r>
              <a:rPr lang="en-GB" dirty="0"/>
              <a:t> </a:t>
            </a:r>
            <a:r>
              <a:rPr lang="en-GB" dirty="0" err="1"/>
              <a:t>otvora</a:t>
            </a:r>
            <a:r>
              <a:rPr lang="en-GB" dirty="0"/>
              <a:t>, </a:t>
            </a:r>
            <a:r>
              <a:rPr lang="en-GB" dirty="0" err="1"/>
              <a:t>utjecaj</a:t>
            </a:r>
            <a:r>
              <a:rPr lang="en-GB" dirty="0"/>
              <a:t> </a:t>
            </a:r>
            <a:r>
              <a:rPr lang="en-GB" dirty="0" err="1"/>
              <a:t>načina</a:t>
            </a:r>
            <a:r>
              <a:rPr lang="en-GB" dirty="0"/>
              <a:t> </a:t>
            </a:r>
            <a:r>
              <a:rPr lang="en-GB" dirty="0" err="1"/>
              <a:t>oslanjanja</a:t>
            </a:r>
            <a:r>
              <a:rPr lang="en-GB" dirty="0"/>
              <a:t> </a:t>
            </a:r>
            <a:r>
              <a:rPr lang="en-GB" dirty="0" err="1"/>
              <a:t>temelja</a:t>
            </a:r>
            <a:r>
              <a:rPr lang="en-GB" dirty="0" smtClean="0"/>
              <a:t>,</a:t>
            </a:r>
            <a:r>
              <a:rPr lang="hr-HR" dirty="0" smtClean="0"/>
              <a:t> </a:t>
            </a:r>
            <a:r>
              <a:rPr lang="en-GB" dirty="0" err="1" smtClean="0"/>
              <a:t>utjecaj</a:t>
            </a:r>
            <a:r>
              <a:rPr lang="en-GB" dirty="0" smtClean="0"/>
              <a:t> </a:t>
            </a:r>
            <a:r>
              <a:rPr lang="en-GB" dirty="0" err="1"/>
              <a:t>statičkog</a:t>
            </a:r>
            <a:r>
              <a:rPr lang="en-GB" dirty="0"/>
              <a:t> </a:t>
            </a:r>
            <a:r>
              <a:rPr lang="en-GB" dirty="0" err="1"/>
              <a:t>i</a:t>
            </a:r>
            <a:r>
              <a:rPr lang="en-GB" dirty="0"/>
              <a:t> </a:t>
            </a:r>
            <a:r>
              <a:rPr lang="en-GB" dirty="0" err="1"/>
              <a:t>dinamičkog</a:t>
            </a:r>
            <a:r>
              <a:rPr lang="en-GB" dirty="0"/>
              <a:t> </a:t>
            </a:r>
            <a:r>
              <a:rPr lang="en-GB" dirty="0" err="1"/>
              <a:t>opterećenja</a:t>
            </a:r>
            <a:r>
              <a:rPr lang="en-GB" dirty="0"/>
              <a:t> </a:t>
            </a:r>
            <a:r>
              <a:rPr lang="en-GB" dirty="0" err="1"/>
              <a:t>i</a:t>
            </a:r>
            <a:r>
              <a:rPr lang="en-GB" dirty="0"/>
              <a:t> sl.).</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11</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92500" lnSpcReduction="10000"/>
          </a:bodyPr>
          <a:lstStyle/>
          <a:p>
            <a:pPr marL="171450" indent="-171450" algn="just">
              <a:buFont typeface="Arial" panose="020B0604020202020204" pitchFamily="34" charset="0"/>
              <a:buChar char="•"/>
            </a:pPr>
            <a:r>
              <a:rPr lang="hr-HR" sz="1100" dirty="0"/>
              <a:t>Korišten je </a:t>
            </a:r>
            <a:r>
              <a:rPr lang="hr-HR" sz="1100" dirty="0" err="1"/>
              <a:t>makromodel</a:t>
            </a:r>
            <a:r>
              <a:rPr lang="hr-HR" sz="1100" dirty="0"/>
              <a:t> </a:t>
            </a:r>
            <a:r>
              <a:rPr lang="hr-HR" sz="1100" dirty="0" err="1"/>
              <a:t>ziđa</a:t>
            </a:r>
            <a:r>
              <a:rPr lang="hr-HR" sz="1100" dirty="0"/>
              <a:t> s </a:t>
            </a:r>
            <a:r>
              <a:rPr lang="hr-HR" sz="1100" dirty="0" err="1"/>
              <a:t>izotropnim</a:t>
            </a:r>
            <a:r>
              <a:rPr lang="hr-HR" sz="1100" dirty="0"/>
              <a:t> svojstvima gradiva. Jedino je u analizi u kojoj je istraživan utjecaj </a:t>
            </a:r>
            <a:r>
              <a:rPr lang="hr-HR" sz="1100" dirty="0" err="1"/>
              <a:t>anizotropije</a:t>
            </a:r>
            <a:r>
              <a:rPr lang="hr-HR" sz="1100" dirty="0"/>
              <a:t> </a:t>
            </a:r>
            <a:r>
              <a:rPr lang="hr-HR" sz="1100" dirty="0" err="1"/>
              <a:t>ziđa</a:t>
            </a:r>
            <a:r>
              <a:rPr lang="hr-HR" sz="1100" dirty="0"/>
              <a:t> korišten </a:t>
            </a:r>
            <a:r>
              <a:rPr lang="hr-HR" sz="1100" dirty="0" err="1"/>
              <a:t>makromodel</a:t>
            </a:r>
            <a:r>
              <a:rPr lang="hr-HR" sz="1100" dirty="0"/>
              <a:t> </a:t>
            </a:r>
            <a:r>
              <a:rPr lang="hr-HR" sz="1100" dirty="0" err="1"/>
              <a:t>ziđa</a:t>
            </a:r>
            <a:r>
              <a:rPr lang="hr-HR" sz="1100" dirty="0"/>
              <a:t> s </a:t>
            </a:r>
            <a:r>
              <a:rPr lang="hr-HR" sz="1100" dirty="0" err="1"/>
              <a:t>anizotropnim</a:t>
            </a:r>
            <a:r>
              <a:rPr lang="hr-HR" sz="1100" dirty="0"/>
              <a:t> svojstvima gradiva. Razmatrani su slučajevi tzv. dobrog </a:t>
            </a:r>
            <a:r>
              <a:rPr lang="hr-HR" sz="1100" dirty="0" err="1"/>
              <a:t>ziđa</a:t>
            </a:r>
            <a:r>
              <a:rPr lang="hr-HR" sz="1100" dirty="0"/>
              <a:t> (ziđe visokih čvrstoća, modula elastičnosti i modula </a:t>
            </a:r>
            <a:r>
              <a:rPr lang="hr-HR" sz="1100" dirty="0" err="1"/>
              <a:t>posmika</a:t>
            </a:r>
            <a:r>
              <a:rPr lang="hr-HR" sz="1100" dirty="0"/>
              <a:t>) i tzv. lošeg </a:t>
            </a:r>
            <a:r>
              <a:rPr lang="hr-HR" sz="1100" dirty="0" err="1"/>
              <a:t>ziđa</a:t>
            </a:r>
            <a:r>
              <a:rPr lang="hr-HR" sz="1100" dirty="0"/>
              <a:t> (ziđe niskih čvrstoća, modula elastičnosti i modula </a:t>
            </a:r>
            <a:r>
              <a:rPr lang="hr-HR" sz="1100" dirty="0" err="1"/>
              <a:t>posmika</a:t>
            </a:r>
            <a:r>
              <a:rPr lang="hr-HR" sz="1100" dirty="0"/>
              <a:t>). Usvojeni osnovni parametri gradiva za analizu zidova prikazani su u tablici 5.1. U odnosu na loše ziđe, dobro ziđe ima pet puta veće vrijednosti fizikalnih parametara gradiva. Svi zidovi imaju jednaka svojstva betona i armature (vidjeti tablicu 5.1).</a:t>
            </a:r>
          </a:p>
          <a:p>
            <a:pPr marL="171450" indent="-171450" algn="just">
              <a:buFont typeface="Arial" panose="020B0604020202020204" pitchFamily="34" charset="0"/>
              <a:buChar char="•"/>
            </a:pPr>
            <a:r>
              <a:rPr lang="hr-HR" sz="1100" dirty="0"/>
              <a:t>Na razini etaža svi su zidovi opterećeni kontinuiranim vertikalnim opterećenjem q. Vlastita težina </a:t>
            </a:r>
            <a:r>
              <a:rPr lang="hr-HR" sz="1100" dirty="0" err="1"/>
              <a:t>ziđa</a:t>
            </a:r>
            <a:r>
              <a:rPr lang="hr-HR" sz="1100" dirty="0"/>
              <a:t>, </a:t>
            </a:r>
            <a:r>
              <a:rPr lang="hr-HR" sz="1100" dirty="0" err="1"/>
              <a:t>serklaža</a:t>
            </a:r>
            <a:r>
              <a:rPr lang="hr-HR" sz="1100" dirty="0"/>
              <a:t> i temelja uzeta je izravno u proračune.</a:t>
            </a:r>
          </a:p>
          <a:p>
            <a:pPr marL="171450" indent="-171450" algn="just">
              <a:buFont typeface="Arial" panose="020B0604020202020204" pitchFamily="34" charset="0"/>
              <a:buChar char="•"/>
            </a:pPr>
            <a:endParaRPr lang="hr-HR" sz="1100" dirty="0"/>
          </a:p>
          <a:p>
            <a:pPr marL="171450" indent="-171450" algn="just">
              <a:buFont typeface="Arial" panose="020B0604020202020204" pitchFamily="34" charset="0"/>
              <a:buChar char="•"/>
            </a:pPr>
            <a:r>
              <a:rPr lang="hr-HR" dirty="0"/>
              <a:t>U statičkim analizama, uz konstantno vertikalno opterećenje, zidovi su na razini etaža  opterećivani horizontalnim silama (F), sukcesivno u inkrementima do sloma. Prethodno je izračunato početno stanje pomaka, naprezanja i unutrašnjih sila za vlastitu težinu i vertikalno opterećenje q. </a:t>
            </a:r>
          </a:p>
          <a:p>
            <a:pPr marL="171450" indent="-171450" algn="just">
              <a:buFont typeface="Arial" panose="020B0604020202020204" pitchFamily="34" charset="0"/>
              <a:buChar char="•"/>
            </a:pPr>
            <a:r>
              <a:rPr lang="hr-HR" dirty="0"/>
              <a:t>U dinamičkim analizama, korištena su horizontalna ubrzanja podloge prema slici 5.1. Horizontalna komponenta potresa "Ston" skalirana je na maksimalno ubrzanje </a:t>
            </a:r>
            <a:r>
              <a:rPr lang="hr-HR" dirty="0" err="1"/>
              <a:t>a</a:t>
            </a:r>
            <a:r>
              <a:rPr lang="hr-HR" baseline="-25000" dirty="0" err="1"/>
              <a:t>max</a:t>
            </a:r>
            <a:r>
              <a:rPr lang="hr-HR" dirty="0"/>
              <a:t>=0,3g. Horizontalna komponenta potresa "Kobe" skalirana je na maksimalno ubrzanje </a:t>
            </a:r>
            <a:r>
              <a:rPr lang="hr-HR" dirty="0" err="1"/>
              <a:t>a</a:t>
            </a:r>
            <a:r>
              <a:rPr lang="hr-HR" baseline="-25000" dirty="0" err="1"/>
              <a:t>max</a:t>
            </a:r>
            <a:r>
              <a:rPr lang="hr-HR" dirty="0"/>
              <a:t>=0,2g. Horizontalno harmonijsko ubrzanje podloge ima period (</a:t>
            </a:r>
            <a:r>
              <a:rPr lang="hr-HR" dirty="0" err="1"/>
              <a:t>T</a:t>
            </a:r>
            <a:r>
              <a:rPr lang="hr-HR" baseline="-25000" dirty="0" err="1"/>
              <a:t>p</a:t>
            </a:r>
            <a:r>
              <a:rPr lang="hr-HR" dirty="0"/>
              <a:t>) jednak prvom periodu slobodnih oscilacija pojedinog zida s elastičnim svojstvima gradiva (T</a:t>
            </a:r>
            <a:r>
              <a:rPr lang="hr-HR" baseline="-25000" dirty="0"/>
              <a:t>1</a:t>
            </a:r>
            <a:r>
              <a:rPr lang="hr-HR" dirty="0"/>
              <a:t>). Korištena je implicitna vremenska integracija, s vremenskim inkrementom duljine 1/100 osnovnog perioda slobodnih oscilacija promatranog zida. Za kriterij konvergencije iterativnog postupka usvojena je norma prirasta pomaka od 1‰ u odnosu na normu tekućih ukupnih pomaka. Nije modeliran utjecaj </a:t>
            </a:r>
            <a:r>
              <a:rPr lang="hr-HR" dirty="0" err="1"/>
              <a:t>izbočavanja</a:t>
            </a:r>
            <a:r>
              <a:rPr lang="hr-HR" dirty="0"/>
              <a:t> zidova okomito na njihovu ravninu. Pored nelinearnih efekata gradiva, usvojeno je 2% viskozno konstrukcijsko </a:t>
            </a:r>
            <a:r>
              <a:rPr lang="hr-HR" dirty="0" err="1"/>
              <a:t>prigušenje</a:t>
            </a:r>
            <a:r>
              <a:rPr lang="hr-HR" dirty="0"/>
              <a:t>.</a:t>
            </a:r>
          </a:p>
          <a:p>
            <a:pPr marL="171450" indent="-171450">
              <a:buFont typeface="Arial" panose="020B0604020202020204" pitchFamily="34" charset="0"/>
              <a:buChar char="•"/>
            </a:pP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12</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13</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normAutofit fontScale="92500" lnSpcReduction="20000"/>
          </a:bodyPr>
          <a:lstStyle/>
          <a:p>
            <a:pPr marL="171450" indent="-171450" algn="just">
              <a:buFont typeface="Arial" panose="020B0604020202020204" pitchFamily="34" charset="0"/>
              <a:buChar char="•"/>
            </a:pPr>
            <a:r>
              <a:rPr lang="hr-HR" sz="1100" dirty="0"/>
              <a:t>Osim o drugim brojnim parametrima, nosivost i deformabilnost zidova opterećenih horizontalnim opterećenjem bitno ovisi o njihovom vertikalnom opterećenju. Ponašanje zidanih građevina pri djelovanju potresa značajno ovisi o njihovoj masi, tj. o intenzitetu vertikalnog opterećenja. S jedne strane, potresna sila se proporcionalno povećava s povećanjem mase zidova. S druge strane, povećanje vertikalnog opterećenja smanjuje eventualna vlačna naprezanja u zidovima, kao i mogućnost njihova odizanja od podloge. Ponašanje zidanih zidova izloženih horizontalnom statičkom opterećnju bitno ovise o veličini veriklanog opterećenja. U slučaju većeg vertikalnog opterećenja zidovi mogu nositi i veće horizontalne sile.</a:t>
            </a:r>
          </a:p>
          <a:p>
            <a:pPr marL="171450" indent="-171450" algn="just">
              <a:buFont typeface="Arial" panose="020B0604020202020204" pitchFamily="34" charset="0"/>
              <a:buChar char="•"/>
            </a:pPr>
            <a:r>
              <a:rPr lang="hr-HR" sz="1100" dirty="0"/>
              <a:t>Numerički je istražen utjecaj intenziteta vertikalnog opterećenja na ponašanje zidanih zidova pri statičkom i dinamičkom opterećenju.  U dinamičkim analizama zidovi su izloženi potresu "Ston" i harmonijskom ubrzanju podloge. Razmatrani su nearmirani i sa serklažima omeđeni dvoetažni zidani zidovi, bez otvora i s otvorima. Odvojeno su analizirani slučajevi s tzv. dobrim ziđem i tzv. lošim ziđem. Moguće je eventualno odizanje temelja zidova od krute podloge</a:t>
            </a:r>
            <a:r>
              <a:rPr lang="hr-HR" sz="1100" dirty="0" smtClean="0"/>
              <a:t>.</a:t>
            </a:r>
          </a:p>
          <a:p>
            <a:pPr marL="171450" indent="-171450" algn="just">
              <a:buFont typeface="Arial" panose="020B0604020202020204" pitchFamily="34" charset="0"/>
              <a:buChar char="•"/>
            </a:pPr>
            <a:endParaRPr lang="hr-HR" sz="1100" dirty="0" smtClean="0"/>
          </a:p>
          <a:p>
            <a:pPr marL="171450" indent="-171450" algn="just">
              <a:buFont typeface="Arial" panose="020B0604020202020204" pitchFamily="34" charset="0"/>
              <a:buChar char="•"/>
            </a:pPr>
            <a:r>
              <a:rPr lang="hr-HR" sz="1100" dirty="0"/>
              <a:t>Analizirani su realni samostalni dvoetažni zidovi bez otvora i s otvorima, visine 6 m, širine 3 m i debljine 0,24 m (slika 5.1.). Svi zidovi imaju jednaki armiranobetonski temelj, koji je oslonjen na krutu podlogu. </a:t>
            </a:r>
            <a:r>
              <a:rPr lang="hr-HR" sz="1100" dirty="0" smtClean="0"/>
              <a:t>Osnovni </a:t>
            </a:r>
            <a:r>
              <a:rPr lang="hr-HR" sz="1100" dirty="0"/>
              <a:t>podaci o analiziranim dvoetažnim zidanim zidovima prikazani su na </a:t>
            </a:r>
            <a:r>
              <a:rPr lang="hr-HR" sz="1100" dirty="0" smtClean="0"/>
              <a:t>slici.</a:t>
            </a:r>
          </a:p>
          <a:p>
            <a:pPr marL="171450" indent="-171450" algn="just">
              <a:buFont typeface="Arial" panose="020B0604020202020204" pitchFamily="34" charset="0"/>
              <a:buChar char="•"/>
            </a:pPr>
            <a:r>
              <a:rPr lang="hr-HR" sz="1100" dirty="0"/>
              <a:t>Horizontalni serklaži armirani su horizontalnim šipkama 4</a:t>
            </a:r>
            <a:r>
              <a:rPr lang="hr-HR" sz="1100" dirty="0">
                <a:sym typeface="Symbol"/>
              </a:rPr>
              <a:t></a:t>
            </a:r>
            <a:r>
              <a:rPr lang="hr-HR" sz="1100" dirty="0"/>
              <a:t>10, a vertikalni serklaži šipkama 4</a:t>
            </a:r>
            <a:r>
              <a:rPr lang="hr-HR" sz="1100" dirty="0">
                <a:sym typeface="Symbol"/>
              </a:rPr>
              <a:t></a:t>
            </a:r>
            <a:r>
              <a:rPr lang="hr-HR" sz="1100" dirty="0"/>
              <a:t>12. Spone serklaža su </a:t>
            </a:r>
            <a:r>
              <a:rPr lang="hr-HR" sz="1100" dirty="0">
                <a:sym typeface="Symbol"/>
              </a:rPr>
              <a:t></a:t>
            </a:r>
            <a:r>
              <a:rPr lang="hr-HR" sz="1100" dirty="0"/>
              <a:t>6 na razmaku 250 mm. Temelji su armirani uzdužnim šipkama 3</a:t>
            </a:r>
            <a:r>
              <a:rPr lang="hr-HR" sz="1100" dirty="0">
                <a:sym typeface="Symbol"/>
              </a:rPr>
              <a:t></a:t>
            </a:r>
            <a:r>
              <a:rPr lang="hr-HR" sz="1100" dirty="0"/>
              <a:t>10 u gornjoj i donjoj zoni, te poprečnim sponama </a:t>
            </a:r>
            <a:r>
              <a:rPr lang="hr-HR" sz="1100" dirty="0">
                <a:sym typeface="Symbol"/>
              </a:rPr>
              <a:t></a:t>
            </a:r>
            <a:r>
              <a:rPr lang="hr-HR" sz="1100" dirty="0"/>
              <a:t>8 na razmaku 250 mm. </a:t>
            </a:r>
          </a:p>
          <a:p>
            <a:pPr marL="171450" indent="-171450">
              <a:buFont typeface="Arial" panose="020B0604020202020204" pitchFamily="34" charset="0"/>
              <a:buChar char="•"/>
            </a:pPr>
            <a:r>
              <a:rPr lang="hr-HR" dirty="0"/>
              <a:t>Analizirani zidovi na slici 5.2, opterećeni su stalnim vertikalnim opterećenjem q= 0, 20, 40 i 60 kN/m na razini etaža. U statičkim analizama zidovi su izloženi na razini etaža horizontalnim silama (F),</a:t>
            </a:r>
            <a:r>
              <a:rPr lang="hr-HR" baseline="-25000" dirty="0"/>
              <a:t> </a:t>
            </a:r>
            <a:r>
              <a:rPr lang="hr-HR" dirty="0"/>
              <a:t> sukcesivno u inkrementima do sloma. U dinamičkim analizama zidovi su izloženi horizontalnom ubrzanju podloge prema slici 5.1i i 5.1iii. Korištena je horizontalna komponenta ubrzanja potresa "Ston" (slika 3i), te horizontalno harmonijsko ubrzanje podloge (slika 5.1iii) s periodom (T</a:t>
            </a:r>
            <a:r>
              <a:rPr lang="hr-HR" baseline="-25000" dirty="0"/>
              <a:t>p</a:t>
            </a:r>
            <a:r>
              <a:rPr lang="hr-HR" dirty="0"/>
              <a:t>) jednakim prvom periodu slobodnih oscilacija pojedinog zida (T</a:t>
            </a:r>
            <a:r>
              <a:rPr lang="hr-HR" baseline="-25000" dirty="0"/>
              <a:t>1</a:t>
            </a:r>
            <a:r>
              <a:rPr lang="hr-HR" dirty="0"/>
              <a:t>). Usvojeno je maksimalno ubrzanje podloge a</a:t>
            </a:r>
            <a:r>
              <a:rPr lang="hr-HR" baseline="-25000" dirty="0"/>
              <a:t>max</a:t>
            </a:r>
            <a:r>
              <a:rPr lang="hr-HR" dirty="0"/>
              <a:t>=0,3g (potres "Ston" je skaliran na maksimalno ubrzanje a</a:t>
            </a:r>
            <a:r>
              <a:rPr lang="hr-HR" baseline="-25000" dirty="0"/>
              <a:t>max</a:t>
            </a:r>
            <a:r>
              <a:rPr lang="hr-HR" dirty="0"/>
              <a:t>=0,3g), za koje se očekuje da će biti izuzetno nepovoljno za nearmirane zidove. Trajanje pobude uzeto je10T</a:t>
            </a:r>
            <a:r>
              <a:rPr lang="hr-HR" baseline="-25000" dirty="0"/>
              <a:t>1</a:t>
            </a:r>
            <a:r>
              <a:rPr lang="hr-HR" dirty="0"/>
              <a:t>, a trajanje analize 25T</a:t>
            </a:r>
            <a:r>
              <a:rPr lang="hr-HR" baseline="-25000" dirty="0"/>
              <a:t>1</a:t>
            </a:r>
            <a:r>
              <a:rPr lang="hr-HR" dirty="0"/>
              <a:t>.</a:t>
            </a:r>
          </a:p>
          <a:p>
            <a:pPr marL="171450" indent="-171450">
              <a:buFont typeface="Arial" panose="020B0604020202020204" pitchFamily="34" charset="0"/>
              <a:buChar char="•"/>
            </a:pPr>
            <a:endParaRPr lang="hr-HR" dirty="0"/>
          </a:p>
        </p:txBody>
      </p:sp>
    </p:spTree>
    <p:extLst>
      <p:ext uri="{BB962C8B-B14F-4D97-AF65-F5344CB8AC3E}">
        <p14:creationId xmlns:p14="http://schemas.microsoft.com/office/powerpoint/2010/main" val="1603947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algn="just"/>
            <a:r>
              <a:rPr lang="hr-HR" sz="1000" b="1" i="1" dirty="0"/>
              <a:t>5.1.3.1. Statička analiza</a:t>
            </a:r>
            <a:endParaRPr lang="hr-HR" sz="1000" dirty="0"/>
          </a:p>
          <a:p>
            <a:pPr marL="171450" indent="-171450" algn="just">
              <a:buFont typeface="Arial" panose="020B0604020202020204" pitchFamily="34" charset="0"/>
              <a:buChar char="•"/>
            </a:pPr>
            <a:r>
              <a:rPr lang="hr-HR" sz="1000" dirty="0"/>
              <a:t>Najprije je izračunato početno stanje pomaka, naprezanja i unutrašnjih sila za vlastitu težinu i vertikalno opterećenje q. Nakon toga zidovi su dopunski opterećivani horizontalnim silama H</a:t>
            </a:r>
            <a:r>
              <a:rPr lang="hr-HR" sz="1000" baseline="-25000" dirty="0"/>
              <a:t>1</a:t>
            </a:r>
            <a:r>
              <a:rPr lang="hr-HR" sz="1000" dirty="0"/>
              <a:t> =H</a:t>
            </a:r>
            <a:r>
              <a:rPr lang="hr-HR" sz="1000" baseline="-25000" dirty="0"/>
              <a:t>2</a:t>
            </a:r>
            <a:r>
              <a:rPr lang="hr-HR" sz="1000" dirty="0"/>
              <a:t>, sukcesivno u inkrementima do sloma. Granična nosivost svih zidova uvjetovana je gubitkom njihove stabilnosti (prevrtanjem) kao krutog tijela. Horizontalni pomak vrha zidova  prikazan je na slikama</a:t>
            </a:r>
          </a:p>
          <a:p>
            <a:pPr marL="171450" indent="-171450" algn="just">
              <a:buFont typeface="Arial" panose="020B0604020202020204" pitchFamily="34" charset="0"/>
              <a:buChar char="•"/>
            </a:pPr>
            <a:endParaRPr lang="hr-HR" sz="1000" dirty="0"/>
          </a:p>
          <a:p>
            <a:pPr marL="171450" indent="-171450" algn="just">
              <a:buFont typeface="Arial" panose="020B0604020202020204" pitchFamily="34" charset="0"/>
              <a:buChar char="•"/>
            </a:pPr>
            <a:r>
              <a:rPr lang="hr-HR" sz="1000" dirty="0"/>
              <a:t>Rezultati analize pokazuju, što je bilo i očekivano,  da za mala vertikalna opterećenja zidovi mogu nositi i male horizontalne sile jer brzo dolazi  do gubitka stabilnosti zida kao krutog tijela. U slučaju većeg  vertikalnog opterećenja, zidovi mogu nositi i veće horizontalne sile. Vlačna naprezanja u uzdužnoj armaturi vertikalnih </a:t>
            </a:r>
            <a:r>
              <a:rPr lang="hr-HR" sz="1000" dirty="0" err="1"/>
              <a:t>serklaža</a:t>
            </a:r>
            <a:r>
              <a:rPr lang="hr-HR" sz="1000" dirty="0"/>
              <a:t> su mala</a:t>
            </a:r>
            <a:r>
              <a:rPr lang="hr-HR" sz="1000" dirty="0" smtClean="0"/>
              <a:t>.</a:t>
            </a:r>
          </a:p>
          <a:p>
            <a:pPr marL="171450" indent="-171450" algn="just">
              <a:buFont typeface="Arial" panose="020B0604020202020204" pitchFamily="34" charset="0"/>
              <a:buChar char="•"/>
            </a:pPr>
            <a:endParaRPr lang="hr-HR" sz="1000" dirty="0"/>
          </a:p>
          <a:p>
            <a:pPr marL="171450" indent="-171450" algn="just">
              <a:buFont typeface="Arial" panose="020B0604020202020204" pitchFamily="34" charset="0"/>
              <a:buChar char="•"/>
            </a:pPr>
            <a:r>
              <a:rPr lang="en-GB" sz="1000" dirty="0" err="1"/>
              <a:t>Vidljivo</a:t>
            </a:r>
            <a:r>
              <a:rPr lang="en-GB" sz="1000" dirty="0"/>
              <a:t> je da </a:t>
            </a:r>
            <a:r>
              <a:rPr lang="en-GB" sz="1000" dirty="0" err="1"/>
              <a:t>nearmirani</a:t>
            </a:r>
            <a:r>
              <a:rPr lang="en-GB" sz="1000" dirty="0"/>
              <a:t> </a:t>
            </a:r>
            <a:r>
              <a:rPr lang="en-GB" sz="1000" dirty="0" err="1"/>
              <a:t>zidovi</a:t>
            </a:r>
            <a:r>
              <a:rPr lang="en-GB" sz="1000" dirty="0"/>
              <a:t> </a:t>
            </a:r>
            <a:r>
              <a:rPr lang="en-GB" sz="1000" dirty="0" err="1"/>
              <a:t>imaju</a:t>
            </a:r>
            <a:r>
              <a:rPr lang="en-GB" sz="1000" dirty="0"/>
              <a:t> </a:t>
            </a:r>
            <a:r>
              <a:rPr lang="en-GB" sz="1000" dirty="0" err="1"/>
              <a:t>značajno</a:t>
            </a:r>
            <a:r>
              <a:rPr lang="en-GB" sz="1000" dirty="0"/>
              <a:t> </a:t>
            </a:r>
            <a:r>
              <a:rPr lang="en-GB" sz="1000" dirty="0" err="1"/>
              <a:t>manju</a:t>
            </a:r>
            <a:r>
              <a:rPr lang="en-GB" sz="1000" dirty="0"/>
              <a:t> </a:t>
            </a:r>
            <a:r>
              <a:rPr lang="en-GB" sz="1000" dirty="0" err="1"/>
              <a:t>nosivost</a:t>
            </a:r>
            <a:r>
              <a:rPr lang="en-GB" sz="1000" dirty="0"/>
              <a:t> od </a:t>
            </a:r>
            <a:r>
              <a:rPr lang="en-GB" sz="1000" dirty="0" err="1"/>
              <a:t>omeđenih</a:t>
            </a:r>
            <a:r>
              <a:rPr lang="en-GB" sz="1000" dirty="0"/>
              <a:t> </a:t>
            </a:r>
            <a:r>
              <a:rPr lang="en-GB" sz="1000" dirty="0" err="1"/>
              <a:t>zidova</a:t>
            </a:r>
            <a:r>
              <a:rPr lang="en-GB" sz="1000" dirty="0"/>
              <a:t>.</a:t>
            </a:r>
          </a:p>
          <a:p>
            <a:pPr marL="171450" indent="-171450" algn="just">
              <a:buFont typeface="Arial" panose="020B0604020202020204" pitchFamily="34" charset="0"/>
              <a:buChar char="•"/>
            </a:pPr>
            <a:r>
              <a:rPr lang="en-GB" sz="1000" dirty="0" err="1"/>
              <a:t>Otvori</a:t>
            </a:r>
            <a:r>
              <a:rPr lang="en-GB" sz="1000" dirty="0"/>
              <a:t> u </a:t>
            </a:r>
            <a:r>
              <a:rPr lang="en-GB" sz="1000" dirty="0" err="1"/>
              <a:t>zidovima</a:t>
            </a:r>
            <a:r>
              <a:rPr lang="en-GB" sz="1000" dirty="0"/>
              <a:t> </a:t>
            </a:r>
            <a:r>
              <a:rPr lang="en-GB" sz="1000" dirty="0" err="1"/>
              <a:t>omekšavaju</a:t>
            </a:r>
            <a:r>
              <a:rPr lang="en-GB" sz="1000" dirty="0"/>
              <a:t> </a:t>
            </a:r>
            <a:r>
              <a:rPr lang="en-GB" sz="1000" dirty="0" err="1"/>
              <a:t>zid</a:t>
            </a:r>
            <a:r>
              <a:rPr lang="en-GB" sz="1000" dirty="0"/>
              <a:t>, a </a:t>
            </a:r>
            <a:r>
              <a:rPr lang="en-GB" sz="1000" dirty="0" err="1"/>
              <a:t>rezultat</a:t>
            </a:r>
            <a:r>
              <a:rPr lang="en-GB" sz="1000" dirty="0"/>
              <a:t> toga je </a:t>
            </a:r>
            <a:r>
              <a:rPr lang="en-GB" sz="1000" dirty="0" err="1"/>
              <a:t>njihova</a:t>
            </a:r>
            <a:r>
              <a:rPr lang="en-GB" sz="1000" dirty="0"/>
              <a:t> </a:t>
            </a:r>
            <a:r>
              <a:rPr lang="en-GB" sz="1000" dirty="0" err="1"/>
              <a:t>značajno</a:t>
            </a:r>
            <a:r>
              <a:rPr lang="en-GB" sz="1000" dirty="0"/>
              <a:t> </a:t>
            </a:r>
            <a:r>
              <a:rPr lang="en-GB" sz="1000" dirty="0" err="1"/>
              <a:t>manja</a:t>
            </a:r>
            <a:r>
              <a:rPr lang="en-GB" sz="1000" dirty="0"/>
              <a:t> </a:t>
            </a:r>
            <a:r>
              <a:rPr lang="en-GB" sz="1000" dirty="0" err="1"/>
              <a:t>nosivost</a:t>
            </a:r>
            <a:r>
              <a:rPr lang="en-GB" sz="1000" dirty="0"/>
              <a:t> </a:t>
            </a:r>
            <a:r>
              <a:rPr lang="en-GB" sz="1000" dirty="0" smtClean="0"/>
              <a:t>u</a:t>
            </a:r>
            <a:r>
              <a:rPr lang="hr-HR" sz="1000" dirty="0" smtClean="0"/>
              <a:t> </a:t>
            </a:r>
            <a:r>
              <a:rPr lang="en-GB" sz="1000" dirty="0" err="1" smtClean="0"/>
              <a:t>odnosu</a:t>
            </a:r>
            <a:r>
              <a:rPr lang="en-GB" sz="1000" dirty="0" smtClean="0"/>
              <a:t> </a:t>
            </a:r>
            <a:r>
              <a:rPr lang="en-GB" sz="1000" dirty="0" err="1"/>
              <a:t>na</a:t>
            </a:r>
            <a:r>
              <a:rPr lang="en-GB" sz="1000" dirty="0"/>
              <a:t> </a:t>
            </a:r>
            <a:r>
              <a:rPr lang="en-GB" sz="1000" dirty="0" err="1"/>
              <a:t>zidove</a:t>
            </a:r>
            <a:r>
              <a:rPr lang="en-GB" sz="1000" dirty="0"/>
              <a:t> bez </a:t>
            </a:r>
            <a:r>
              <a:rPr lang="en-GB" sz="1000" dirty="0" err="1"/>
              <a:t>otvora</a:t>
            </a:r>
            <a:r>
              <a:rPr lang="en-GB" sz="1000" dirty="0"/>
              <a:t>. </a:t>
            </a:r>
            <a:r>
              <a:rPr lang="en-GB" sz="1000" dirty="0" err="1"/>
              <a:t>Najlinearnije</a:t>
            </a:r>
            <a:r>
              <a:rPr lang="en-GB" sz="1000" dirty="0"/>
              <a:t> </a:t>
            </a:r>
            <a:r>
              <a:rPr lang="en-GB" sz="1000" dirty="0" err="1"/>
              <a:t>ponašanje</a:t>
            </a:r>
            <a:r>
              <a:rPr lang="en-GB" sz="1000" dirty="0"/>
              <a:t> </a:t>
            </a:r>
            <a:r>
              <a:rPr lang="en-GB" sz="1000" dirty="0" err="1"/>
              <a:t>imaju</a:t>
            </a:r>
            <a:r>
              <a:rPr lang="en-GB" sz="1000" dirty="0"/>
              <a:t> </a:t>
            </a:r>
            <a:r>
              <a:rPr lang="en-GB" sz="1000" dirty="0" err="1"/>
              <a:t>omeđeni</a:t>
            </a:r>
            <a:r>
              <a:rPr lang="en-GB" sz="1000" dirty="0"/>
              <a:t> </a:t>
            </a:r>
            <a:r>
              <a:rPr lang="en-GB" sz="1000" dirty="0" err="1"/>
              <a:t>zidani</a:t>
            </a:r>
            <a:r>
              <a:rPr lang="en-GB" sz="1000" dirty="0"/>
              <a:t> </a:t>
            </a:r>
            <a:r>
              <a:rPr lang="en-GB" sz="1000" dirty="0" err="1"/>
              <a:t>zidovi</a:t>
            </a:r>
            <a:r>
              <a:rPr lang="en-GB" sz="1000" dirty="0"/>
              <a:t> s </a:t>
            </a:r>
            <a:r>
              <a:rPr lang="en-GB" sz="1000" dirty="0" err="1" smtClean="0"/>
              <a:t>dobrim</a:t>
            </a:r>
            <a:r>
              <a:rPr lang="hr-HR" sz="1000" dirty="0" smtClean="0"/>
              <a:t> </a:t>
            </a:r>
            <a:r>
              <a:rPr lang="en-GB" sz="1000" dirty="0" err="1" smtClean="0"/>
              <a:t>ziđem</a:t>
            </a:r>
            <a:r>
              <a:rPr lang="en-GB" sz="1000" dirty="0"/>
              <a:t>, </a:t>
            </a:r>
            <a:r>
              <a:rPr lang="en-GB" sz="1000" dirty="0" err="1"/>
              <a:t>gotovo</a:t>
            </a:r>
            <a:r>
              <a:rPr lang="en-GB" sz="1000" dirty="0"/>
              <a:t> do </a:t>
            </a:r>
            <a:r>
              <a:rPr lang="en-GB" sz="1000" dirty="0" err="1"/>
              <a:t>samog</a:t>
            </a:r>
            <a:r>
              <a:rPr lang="en-GB" sz="1000" dirty="0"/>
              <a:t> </a:t>
            </a:r>
            <a:r>
              <a:rPr lang="en-GB" sz="1000" dirty="0" err="1"/>
              <a:t>prevrtanja</a:t>
            </a:r>
            <a:r>
              <a:rPr lang="en-GB" sz="1000" dirty="0"/>
              <a:t>. </a:t>
            </a:r>
            <a:r>
              <a:rPr lang="en-GB" sz="1000" dirty="0" err="1"/>
              <a:t>Globalno</a:t>
            </a:r>
            <a:r>
              <a:rPr lang="en-GB" sz="1000" dirty="0"/>
              <a:t>, </a:t>
            </a:r>
            <a:r>
              <a:rPr lang="en-GB" sz="1000" dirty="0" err="1"/>
              <a:t>povećanje</a:t>
            </a:r>
            <a:r>
              <a:rPr lang="en-GB" sz="1000" dirty="0"/>
              <a:t> </a:t>
            </a:r>
            <a:r>
              <a:rPr lang="en-GB" sz="1000" dirty="0" err="1"/>
              <a:t>granične</a:t>
            </a:r>
            <a:r>
              <a:rPr lang="en-GB" sz="1000" dirty="0"/>
              <a:t> </a:t>
            </a:r>
            <a:r>
              <a:rPr lang="en-GB" sz="1000" dirty="0" err="1"/>
              <a:t>nosivosti</a:t>
            </a:r>
            <a:r>
              <a:rPr lang="en-GB" sz="1000" dirty="0"/>
              <a:t> </a:t>
            </a:r>
            <a:r>
              <a:rPr lang="en-GB" sz="1000" dirty="0" err="1"/>
              <a:t>svih</a:t>
            </a:r>
            <a:r>
              <a:rPr lang="en-GB" sz="1000" dirty="0"/>
              <a:t> </a:t>
            </a:r>
            <a:r>
              <a:rPr lang="en-GB" sz="1000" dirty="0" err="1"/>
              <a:t>zidova</a:t>
            </a:r>
            <a:r>
              <a:rPr lang="en-GB" sz="1000" dirty="0"/>
              <a:t> </a:t>
            </a:r>
            <a:r>
              <a:rPr lang="en-GB" sz="1000" dirty="0" smtClean="0"/>
              <a:t>je</a:t>
            </a:r>
            <a:r>
              <a:rPr lang="hr-HR" sz="1000" dirty="0" smtClean="0"/>
              <a:t> </a:t>
            </a:r>
            <a:r>
              <a:rPr lang="pt-BR" sz="1000" dirty="0" smtClean="0"/>
              <a:t>gotovo </a:t>
            </a:r>
            <a:r>
              <a:rPr lang="pt-BR" sz="1000" dirty="0"/>
              <a:t>proporcionalno povećanju vertikalnog opterećenja</a:t>
            </a:r>
            <a:r>
              <a:rPr lang="pt-BR" sz="1000" dirty="0" smtClean="0"/>
              <a:t>.</a:t>
            </a:r>
            <a:endParaRPr lang="hr-HR" sz="1000" dirty="0" smtClean="0"/>
          </a:p>
          <a:p>
            <a:pPr marL="171450" indent="-171450" algn="just">
              <a:buFont typeface="Arial" panose="020B0604020202020204" pitchFamily="34" charset="0"/>
              <a:buChar char="•"/>
            </a:pPr>
            <a:r>
              <a:rPr lang="en-GB" sz="1000" dirty="0" err="1"/>
              <a:t>Dakle</a:t>
            </a:r>
            <a:r>
              <a:rPr lang="en-GB" sz="1000" dirty="0"/>
              <a:t>, </a:t>
            </a:r>
            <a:r>
              <a:rPr lang="en-GB" sz="1000" dirty="0" err="1"/>
              <a:t>kod</a:t>
            </a:r>
            <a:r>
              <a:rPr lang="en-GB" sz="1000" dirty="0"/>
              <a:t> </a:t>
            </a:r>
            <a:r>
              <a:rPr lang="en-GB" sz="1000" dirty="0" err="1"/>
              <a:t>realnih</a:t>
            </a:r>
            <a:r>
              <a:rPr lang="en-GB" sz="1000" dirty="0"/>
              <a:t> </a:t>
            </a:r>
            <a:r>
              <a:rPr lang="en-GB" sz="1000" dirty="0" err="1"/>
              <a:t>zidova</a:t>
            </a:r>
            <a:r>
              <a:rPr lang="en-GB" sz="1000" dirty="0"/>
              <a:t> u </a:t>
            </a:r>
            <a:r>
              <a:rPr lang="en-GB" sz="1000" dirty="0" err="1"/>
              <a:t>praksi</a:t>
            </a:r>
            <a:r>
              <a:rPr lang="en-GB" sz="1000" dirty="0"/>
              <a:t> </a:t>
            </a:r>
            <a:r>
              <a:rPr lang="en-GB" sz="1000" dirty="0" err="1"/>
              <a:t>kod</a:t>
            </a:r>
            <a:r>
              <a:rPr lang="en-GB" sz="1000" dirty="0"/>
              <a:t> </a:t>
            </a:r>
            <a:r>
              <a:rPr lang="en-GB" sz="1000" dirty="0" err="1"/>
              <a:t>kojih</a:t>
            </a:r>
            <a:r>
              <a:rPr lang="en-GB" sz="1000" dirty="0"/>
              <a:t> je </a:t>
            </a:r>
            <a:r>
              <a:rPr lang="en-GB" sz="1000" dirty="0" err="1"/>
              <a:t>moguće</a:t>
            </a:r>
            <a:r>
              <a:rPr lang="en-GB" sz="1000" dirty="0"/>
              <a:t> </a:t>
            </a:r>
            <a:r>
              <a:rPr lang="en-GB" sz="1000" dirty="0" err="1"/>
              <a:t>odizanje</a:t>
            </a:r>
            <a:r>
              <a:rPr lang="en-GB" sz="1000" dirty="0"/>
              <a:t> </a:t>
            </a:r>
            <a:r>
              <a:rPr lang="en-GB" sz="1000" dirty="0" err="1"/>
              <a:t>temelja</a:t>
            </a:r>
            <a:r>
              <a:rPr lang="en-GB" sz="1000" dirty="0"/>
              <a:t> od </a:t>
            </a:r>
            <a:r>
              <a:rPr lang="en-GB" sz="1000" dirty="0" err="1"/>
              <a:t>podloge</a:t>
            </a:r>
            <a:r>
              <a:rPr lang="en-GB" sz="1000" dirty="0" smtClean="0"/>
              <a:t>,</a:t>
            </a:r>
            <a:r>
              <a:rPr lang="hr-HR" sz="1000" dirty="0" smtClean="0"/>
              <a:t> </a:t>
            </a:r>
            <a:r>
              <a:rPr lang="en-GB" sz="1000" dirty="0" err="1" smtClean="0"/>
              <a:t>povećanje</a:t>
            </a:r>
            <a:r>
              <a:rPr lang="en-GB" sz="1000" dirty="0" smtClean="0"/>
              <a:t> </a:t>
            </a:r>
            <a:r>
              <a:rPr lang="en-GB" sz="1000" dirty="0" err="1"/>
              <a:t>njihove</a:t>
            </a:r>
            <a:r>
              <a:rPr lang="en-GB" sz="1000" dirty="0"/>
              <a:t> </a:t>
            </a:r>
            <a:r>
              <a:rPr lang="en-GB" sz="1000" dirty="0" err="1"/>
              <a:t>nosivosti</a:t>
            </a:r>
            <a:r>
              <a:rPr lang="en-GB" sz="1000" dirty="0"/>
              <a:t> </a:t>
            </a:r>
            <a:r>
              <a:rPr lang="en-GB" sz="1000" dirty="0" err="1"/>
              <a:t>na</a:t>
            </a:r>
            <a:r>
              <a:rPr lang="en-GB" sz="1000" dirty="0"/>
              <a:t> </a:t>
            </a:r>
            <a:r>
              <a:rPr lang="en-GB" sz="1000" dirty="0" err="1"/>
              <a:t>horizontalne</a:t>
            </a:r>
            <a:r>
              <a:rPr lang="en-GB" sz="1000" dirty="0"/>
              <a:t> </a:t>
            </a:r>
            <a:r>
              <a:rPr lang="en-GB" sz="1000" dirty="0" err="1"/>
              <a:t>statičke</a:t>
            </a:r>
            <a:r>
              <a:rPr lang="en-GB" sz="1000" dirty="0"/>
              <a:t> sile </a:t>
            </a:r>
            <a:r>
              <a:rPr lang="en-GB" sz="1000" dirty="0" err="1"/>
              <a:t>moguće</a:t>
            </a:r>
            <a:r>
              <a:rPr lang="en-GB" sz="1000" dirty="0"/>
              <a:t> je </a:t>
            </a:r>
            <a:r>
              <a:rPr lang="en-GB" sz="1000" dirty="0" err="1"/>
              <a:t>postići</a:t>
            </a:r>
            <a:r>
              <a:rPr lang="en-GB" sz="1000" dirty="0"/>
              <a:t> </a:t>
            </a:r>
            <a:r>
              <a:rPr lang="en-GB" sz="1000" dirty="0" err="1" smtClean="0"/>
              <a:t>povećanjem</a:t>
            </a:r>
            <a:r>
              <a:rPr lang="hr-HR" sz="1000" dirty="0" smtClean="0"/>
              <a:t> </a:t>
            </a:r>
            <a:r>
              <a:rPr lang="en-GB" sz="1000" dirty="0" err="1" smtClean="0"/>
              <a:t>vertikalnog</a:t>
            </a:r>
            <a:r>
              <a:rPr lang="en-GB" sz="1000" dirty="0" smtClean="0"/>
              <a:t> </a:t>
            </a:r>
            <a:r>
              <a:rPr lang="en-GB" sz="1000" dirty="0" err="1"/>
              <a:t>opterećenja</a:t>
            </a:r>
            <a:r>
              <a:rPr lang="en-GB" sz="1000" dirty="0"/>
              <a:t>. </a:t>
            </a:r>
            <a:r>
              <a:rPr lang="en-GB" sz="1000" dirty="0" err="1"/>
              <a:t>Odnosno</a:t>
            </a:r>
            <a:r>
              <a:rPr lang="en-GB" sz="1000" dirty="0"/>
              <a:t>, </a:t>
            </a:r>
            <a:r>
              <a:rPr lang="en-GB" sz="1000" dirty="0" err="1"/>
              <a:t>veće</a:t>
            </a:r>
            <a:r>
              <a:rPr lang="en-GB" sz="1000" dirty="0"/>
              <a:t> </a:t>
            </a:r>
            <a:r>
              <a:rPr lang="en-GB" sz="1000" dirty="0" err="1"/>
              <a:t>horizontalne</a:t>
            </a:r>
            <a:r>
              <a:rPr lang="en-GB" sz="1000" dirty="0"/>
              <a:t> </a:t>
            </a:r>
            <a:r>
              <a:rPr lang="en-GB" sz="1000" dirty="0" err="1"/>
              <a:t>statičke</a:t>
            </a:r>
            <a:r>
              <a:rPr lang="en-GB" sz="1000" dirty="0"/>
              <a:t> sile </a:t>
            </a:r>
            <a:r>
              <a:rPr lang="en-GB" sz="1000" dirty="0" err="1"/>
              <a:t>mogu</a:t>
            </a:r>
            <a:r>
              <a:rPr lang="en-GB" sz="1000" dirty="0"/>
              <a:t> </a:t>
            </a:r>
            <a:r>
              <a:rPr lang="en-GB" sz="1000" dirty="0" err="1"/>
              <a:t>preuzimati</a:t>
            </a:r>
            <a:r>
              <a:rPr lang="en-GB" sz="1000" dirty="0"/>
              <a:t> </a:t>
            </a:r>
            <a:r>
              <a:rPr lang="en-GB" sz="1000" dirty="0" err="1" smtClean="0"/>
              <a:t>zidovi</a:t>
            </a:r>
            <a:r>
              <a:rPr lang="hr-HR" sz="1000" dirty="0" smtClean="0"/>
              <a:t> </a:t>
            </a:r>
            <a:r>
              <a:rPr lang="en-GB" sz="1000" dirty="0" err="1" smtClean="0"/>
              <a:t>samo</a:t>
            </a:r>
            <a:r>
              <a:rPr lang="en-GB" sz="1000" dirty="0" smtClean="0"/>
              <a:t> </a:t>
            </a:r>
            <a:r>
              <a:rPr lang="en-GB" sz="1000" dirty="0" err="1"/>
              <a:t>onda</a:t>
            </a:r>
            <a:r>
              <a:rPr lang="en-GB" sz="1000" dirty="0"/>
              <a:t> </a:t>
            </a:r>
            <a:r>
              <a:rPr lang="en-GB" sz="1000" dirty="0" err="1"/>
              <a:t>ako</a:t>
            </a:r>
            <a:r>
              <a:rPr lang="en-GB" sz="1000" dirty="0"/>
              <a:t> </a:t>
            </a:r>
            <a:r>
              <a:rPr lang="en-GB" sz="1000" dirty="0" err="1"/>
              <a:t>imaju</a:t>
            </a:r>
            <a:r>
              <a:rPr lang="en-GB" sz="1000" dirty="0"/>
              <a:t> </a:t>
            </a:r>
            <a:r>
              <a:rPr lang="en-GB" sz="1000" dirty="0" err="1"/>
              <a:t>dostatno</a:t>
            </a:r>
            <a:r>
              <a:rPr lang="en-GB" sz="1000" dirty="0"/>
              <a:t> </a:t>
            </a:r>
            <a:r>
              <a:rPr lang="en-GB" sz="1000" dirty="0" err="1"/>
              <a:t>veliko</a:t>
            </a:r>
            <a:r>
              <a:rPr lang="en-GB" sz="1000" dirty="0"/>
              <a:t> </a:t>
            </a:r>
            <a:r>
              <a:rPr lang="en-GB" sz="1000" dirty="0" err="1"/>
              <a:t>vertikalno</a:t>
            </a:r>
            <a:r>
              <a:rPr lang="en-GB" sz="1000" dirty="0"/>
              <a:t> </a:t>
            </a:r>
            <a:r>
              <a:rPr lang="en-GB" sz="1000" dirty="0" err="1"/>
              <a:t>opterećenje</a:t>
            </a:r>
            <a:r>
              <a:rPr lang="en-GB" sz="1000" dirty="0"/>
              <a:t>.</a:t>
            </a:r>
            <a:endParaRPr lang="hr-HR" sz="1000"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14</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anose="020B0604020202020204" pitchFamily="34" charset="0"/>
              <a:buChar char="•"/>
            </a:pPr>
            <a:r>
              <a:rPr lang="hr-HR" dirty="0"/>
              <a:t>Vidljivo je da </a:t>
            </a:r>
            <a:r>
              <a:rPr lang="hr-HR" dirty="0" err="1"/>
              <a:t>nearmirani</a:t>
            </a:r>
            <a:r>
              <a:rPr lang="hr-HR" dirty="0"/>
              <a:t> zidovi imaju značajno manju nosivost od omeđenih zidova. Otvori u zidovima omekšavaju zid, a rezultat toga je njihova značajno manja nosivost u odnosu na zidove bez otvora. Najlinearnije ponašanje imaju omeđeni zidani zidovi s dobrim ziđem, gotovo do samog prevrtanja. Globalno, povećanje granične nosivosti svih zidova je gotovo proporcionalno povećanju vertikalnog opterećenja. </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15</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16</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xfrm>
            <a:off x="685800" y="4342606"/>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anose="020B0604020202020204" pitchFamily="34" charset="0"/>
              <a:buChar char="•"/>
            </a:pPr>
            <a:r>
              <a:rPr lang="hr-HR" dirty="0"/>
              <a:t>Za svaki zid i njegovu odgovarajuću krutost prvo je riješena svojstvena zadaća problema uporabom prethodno prikazanog numeričkog modela u </a:t>
            </a:r>
            <a:r>
              <a:rPr lang="hr-HR" i="1" dirty="0"/>
              <a:t>Poglavlju 2</a:t>
            </a:r>
            <a:r>
              <a:rPr lang="hr-HR" dirty="0"/>
              <a:t>. Prvi i drugi period slobodnih oscilacija .</a:t>
            </a:r>
          </a:p>
          <a:p>
            <a:pPr marL="171450" indent="-171450" algn="just">
              <a:buFont typeface="Arial" panose="020B0604020202020204" pitchFamily="34" charset="0"/>
              <a:buChar char="•"/>
            </a:pPr>
            <a:r>
              <a:rPr lang="hr-HR" dirty="0"/>
              <a:t>U nastavku su prikazani odabrani rezultati numeričke analize.</a:t>
            </a:r>
          </a:p>
          <a:p>
            <a:pPr marL="171450" indent="-171450" algn="just">
              <a:buFont typeface="Arial" panose="020B0604020202020204" pitchFamily="34" charset="0"/>
              <a:buChar char="•"/>
            </a:pP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17</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18</a:t>
            </a:fld>
            <a:endParaRPr lang="hr-HR" altLang="sr-Latn-RS">
              <a:latin typeface="Arial" panose="020B0604020202020204" pitchFamily="34" charset="0"/>
            </a:endParaRPr>
          </a:p>
        </p:txBody>
      </p:sp>
      <p:sp>
        <p:nvSpPr>
          <p:cNvPr id="5" name="Notes Placeholder 2"/>
          <p:cNvSpPr>
            <a:spLocks noGrp="1"/>
          </p:cNvSpPr>
          <p:nvPr>
            <p:ph type="body" idx="1"/>
          </p:nvPr>
        </p:nvSpPr>
        <p:spPr>
          <a:xfrm>
            <a:off x="764704" y="4342606"/>
            <a:ext cx="5486400" cy="4114800"/>
          </a:xfrm>
        </p:spPr>
        <p:txBody>
          <a:bodyPr/>
          <a:lstStyle/>
          <a:p>
            <a:pPr marL="171450" indent="-171450" algn="just">
              <a:buFont typeface="Arial" panose="020B0604020202020204" pitchFamily="34" charset="0"/>
              <a:buChar char="•"/>
            </a:pPr>
            <a:r>
              <a:rPr lang="hr-HR" dirty="0"/>
              <a:t>Za sve razmatrane tipove zidanih zidova (nearmirane i omeđene s otvorima i bez otvora, s dobrim i lošim ziđem), te sve razmatrane dinamičke pobude (potres, harmonijska pobuda), numerički je dobiveno da povećanje vertikalnog opterećenja zidova ima negativan utjecaj na njihovo ponašanje pri dinamičkoj pobudi. Razlog tomu je povećanje inercijalnih (dinamičkih) sila konstrukcije s povećanjem njene mase (težine). Iako povećano vertikalno opterećenje zidova najčešće ima pozitivne efekte u uvjetima statičkog (mirnog) opterećenja (smanjuje vlačna naprezanja u ziđu i vertikalnoj armaturi, smanjuje mogućnost odizanja temelja zidova od podloge pri savijanju i sl.), a što je potvrđeno u točki 5.3.3.1., pri dinamičkom (potresnom) opterećenju povećanje vertikalnog opterećenja zidova je nepovoljno.</a:t>
            </a:r>
          </a:p>
          <a:p>
            <a:pPr marL="171450" indent="-171450" algn="just">
              <a:buFont typeface="Arial" panose="020B0604020202020204" pitchFamily="34" charset="0"/>
              <a:buChar char="•"/>
            </a:pPr>
            <a:r>
              <a:rPr lang="hr-HR" dirty="0"/>
              <a:t>Kao što je bilo i očekivano, analize potvrđuju da nearmirani dvoetažni zidani zidovi ne mogu izdržati nametnute dinamičke pobude s usvojenim velikim ubrzanjem podloge od 0,3g, tj. teže urušavanju u tim uvjetima.</a:t>
            </a:r>
          </a:p>
          <a:p>
            <a:pPr marL="171450" indent="-171450" algn="just">
              <a:buFont typeface="Arial" panose="020B0604020202020204" pitchFamily="34" charset="0"/>
              <a:buChar char="•"/>
            </a:pPr>
            <a:r>
              <a:rPr lang="hr-HR" dirty="0"/>
              <a:t>Omeđeni dvoetažni zidani zidovi za niže razine vertikalnog opterećenja mogu "preživjeti" nametnute dinamičke pobude, pri čemu je stanje zidova s otvorima i lošim ziđem nepovoljnije u odnosu na one bez otvora i dobrim ziđem (značajne su razlike u pomacima, naprezanjima i oštećenjima/pukotinama).</a:t>
            </a:r>
          </a:p>
          <a:p>
            <a:pPr marL="171450" indent="-171450" algn="just">
              <a:buFont typeface="Arial" panose="020B0604020202020204" pitchFamily="34" charset="0"/>
              <a:buChar char="•"/>
            </a:pPr>
            <a:r>
              <a:rPr lang="hr-HR" dirty="0"/>
              <a:t>Općenito, bez obzira na vrstu zidova, otvori u zidovima i osobito kvaliteta ziđa značajno utječu na deformabilnost, stanje naprezanja, razinu oštećenja i sigurnost zidanih zidova pri dinamičkom (potresnom) opterećenju.</a:t>
            </a:r>
          </a:p>
          <a:p>
            <a:pPr marL="171450" indent="-171450" algn="just">
              <a:buFont typeface="Arial" panose="020B0604020202020204" pitchFamily="34" charset="0"/>
              <a:buChar char="•"/>
            </a:pPr>
            <a:endParaRPr lang="hr-HR" dirty="0"/>
          </a:p>
        </p:txBody>
      </p:sp>
    </p:spTree>
    <p:extLst>
      <p:ext uri="{BB962C8B-B14F-4D97-AF65-F5344CB8AC3E}">
        <p14:creationId xmlns:p14="http://schemas.microsoft.com/office/powerpoint/2010/main" val="16039471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19</a:t>
            </a:fld>
            <a:endParaRPr lang="hr-HR" altLang="sr-Latn-RS">
              <a:latin typeface="Arial" panose="020B0604020202020204" pitchFamily="34" charset="0"/>
            </a:endParaRPr>
          </a:p>
        </p:txBody>
      </p:sp>
      <p:sp>
        <p:nvSpPr>
          <p:cNvPr id="2" name="Notes Placeholder 1"/>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6039471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pPr marL="171450" indent="-171450" algn="just">
              <a:buFont typeface="Arial" pitchFamily="34" charset="0"/>
              <a:buChar char="•"/>
            </a:pPr>
            <a:r>
              <a:rPr lang="hr-HR" b="1" dirty="0"/>
              <a:t>Zidane građevine, a time i zidane konstrukcije, su vjerojatno najbrojnije u povijesti graditeljstva. Jedna od njihovih glavnih prednosti je </a:t>
            </a:r>
            <a:r>
              <a:rPr lang="hr-HR" b="1" u="sng" dirty="0"/>
              <a:t>jednostavna i brza gradnja</a:t>
            </a:r>
            <a:r>
              <a:rPr lang="hr-HR" b="1" u="sng" dirty="0" smtClean="0"/>
              <a:t>.</a:t>
            </a:r>
          </a:p>
          <a:p>
            <a:pPr marL="171450" indent="-171450" algn="just">
              <a:buFont typeface="Arial" pitchFamily="34" charset="0"/>
              <a:buChar char="•"/>
            </a:pPr>
            <a:r>
              <a:rPr lang="hr-HR" dirty="0"/>
              <a:t>Među ostalim važnim karakteristikama zidanih konstrukcija su: pouzdanost, trajnost, niska cijena održavanja, otpornost na požar, estetika, te dobra zvučna i toplinska izolacija</a:t>
            </a:r>
            <a:r>
              <a:rPr lang="hr-HR" dirty="0" smtClean="0"/>
              <a:t>.</a:t>
            </a:r>
          </a:p>
          <a:p>
            <a:pPr marL="171450" indent="-171450" algn="just">
              <a:buFont typeface="Arial" pitchFamily="34" charset="0"/>
              <a:buChar char="•"/>
            </a:pPr>
            <a:r>
              <a:rPr lang="hr-HR" b="1" dirty="0" smtClean="0"/>
              <a:t>Ovdje su prikazane neke  povijesne zidane građevine u svijetu, a u nastavku i neke nase zidane građevine</a:t>
            </a:r>
            <a:endParaRPr lang="hr-HR" b="1" dirty="0"/>
          </a:p>
        </p:txBody>
      </p:sp>
    </p:spTree>
    <p:extLst>
      <p:ext uri="{BB962C8B-B14F-4D97-AF65-F5344CB8AC3E}">
        <p14:creationId xmlns:p14="http://schemas.microsoft.com/office/powerpoint/2010/main" val="1603947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a:p>
        </p:txBody>
      </p:sp>
      <p:sp>
        <p:nvSpPr>
          <p:cNvPr id="4" name="Slide Number Placeholder 3"/>
          <p:cNvSpPr>
            <a:spLocks noGrp="1"/>
          </p:cNvSpPr>
          <p:nvPr>
            <p:ph type="sldNum" sz="quarter" idx="10"/>
          </p:nvPr>
        </p:nvSpPr>
        <p:spPr/>
        <p:txBody>
          <a:bodyPr/>
          <a:lstStyle/>
          <a:p>
            <a:fld id="{6375357B-D083-447F-8014-7FFE84997411}" type="slidenum">
              <a:rPr lang="hr-HR" smtClean="0"/>
              <a:t>20</a:t>
            </a:fld>
            <a:endParaRPr lang="hr-HR"/>
          </a:p>
        </p:txBody>
      </p:sp>
    </p:spTree>
    <p:extLst>
      <p:ext uri="{BB962C8B-B14F-4D97-AF65-F5344CB8AC3E}">
        <p14:creationId xmlns:p14="http://schemas.microsoft.com/office/powerpoint/2010/main" val="3826459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21</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22</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normAutofit fontScale="92500" lnSpcReduction="10000"/>
          </a:bodyPr>
          <a:lstStyle/>
          <a:p>
            <a:pPr marL="171450" indent="-171450" algn="just">
              <a:buFont typeface="Arial" panose="020B0604020202020204" pitchFamily="34" charset="0"/>
              <a:buChar char="•"/>
            </a:pPr>
            <a:r>
              <a:rPr lang="hr-HR" sz="1000" dirty="0"/>
              <a:t>Vertikalni i horizontalni serklaži imaju značajan utjecaj na ponašanje i nosivost zidanih zidova pod vertikalnim i osobito horizontalnim opterećenjem. </a:t>
            </a:r>
            <a:endParaRPr lang="hr-HR" sz="1000" dirty="0" smtClean="0"/>
          </a:p>
          <a:p>
            <a:pPr marL="171450" indent="-171450" algn="just">
              <a:buFont typeface="Arial" panose="020B0604020202020204" pitchFamily="34" charset="0"/>
              <a:buChar char="•"/>
            </a:pPr>
            <a:r>
              <a:rPr lang="hr-HR" sz="1000" dirty="0" smtClean="0"/>
              <a:t>Njihova </a:t>
            </a:r>
            <a:r>
              <a:rPr lang="hr-HR" sz="1000" dirty="0"/>
              <a:t>je uloga posebno značajna pri djelovanju potresa na zidane građevine. Prije svega, serklaži povezuju i ukrućuju ziđe. Oni značajno doprinose nosivosti ziđa na tlak, savijanje i posmik, kako za opterećenja u ravnini zidova tako i za opterećenja okomito na njihovu ravninu. Serklaži smanjuju deformacije ziđa. </a:t>
            </a:r>
            <a:endParaRPr lang="hr-HR" sz="1000" dirty="0" smtClean="0"/>
          </a:p>
          <a:p>
            <a:pPr marL="171450" indent="-171450" algn="just">
              <a:buFont typeface="Arial" panose="020B0604020202020204" pitchFamily="34" charset="0"/>
              <a:buChar char="•"/>
            </a:pPr>
            <a:r>
              <a:rPr lang="hr-HR" sz="1000" dirty="0" smtClean="0"/>
              <a:t>Pri </a:t>
            </a:r>
            <a:r>
              <a:rPr lang="hr-HR" sz="1000" dirty="0"/>
              <a:t>horizontalnim djelovanjima serklaži omogućavaju formiranje tlačnih dijagonala u ziđu. Vertikalni serklaži dominantno prenose vlačna naprezanja u ziđu. Oni omogućavaju aktiviranje betonskih temelja pri pojavi vlaka na spoju ziđa i temelja. Horizontalni serklaži preraspodijeljuju vertikalna opterećenja na ziđe, a osobito koncentrirane sile</a:t>
            </a:r>
            <a:r>
              <a:rPr lang="hr-HR" sz="1000" dirty="0" smtClean="0"/>
              <a:t>.</a:t>
            </a:r>
          </a:p>
          <a:p>
            <a:pPr marL="171450" indent="-171450" algn="just">
              <a:buFont typeface="Arial" panose="020B0604020202020204" pitchFamily="34" charset="0"/>
              <a:buChar char="•"/>
            </a:pPr>
            <a:r>
              <a:rPr lang="hr-HR" sz="1000" dirty="0" smtClean="0"/>
              <a:t>Numerički </a:t>
            </a:r>
            <a:r>
              <a:rPr lang="hr-HR" sz="1000" dirty="0"/>
              <a:t>je istražen utjecaj više parametara vertikalnih serklaža na ponašanje i graničnu nosivost zidanih </a:t>
            </a:r>
            <a:r>
              <a:rPr lang="hr-HR" sz="1000" dirty="0" smtClean="0"/>
              <a:t>zidova. Analizirani </a:t>
            </a:r>
            <a:r>
              <a:rPr lang="hr-HR" sz="1000" dirty="0"/>
              <a:t>su realni samostalni dvoetažni zidovi bez otvora i s otvorima, visine 6 m, širine 3 m i debljine 0,24 </a:t>
            </a:r>
            <a:r>
              <a:rPr lang="hr-HR" sz="1000" dirty="0" smtClean="0"/>
              <a:t>m prema slic.</a:t>
            </a:r>
          </a:p>
          <a:p>
            <a:pPr marL="171450" indent="-171450">
              <a:buFont typeface="Arial" panose="020B0604020202020204" pitchFamily="34" charset="0"/>
              <a:buChar char="•"/>
            </a:pPr>
            <a:r>
              <a:rPr lang="hr-HR" sz="1000" dirty="0"/>
              <a:t>Geometrija analiziranih zidanih zidova, s armaturom serklaža i temelja, prikazana je na slici 5.28. Zidovi bez otvora (PZ) i zidovi s otvorima (OZ) imaju jednaka rješenja horizontalnih serklaža (uzdužne šipke 4Ø10). Zidovi PZ</a:t>
            </a:r>
            <a:r>
              <a:rPr lang="hr-HR" sz="1000" baseline="-25000" dirty="0"/>
              <a:t>1</a:t>
            </a:r>
            <a:r>
              <a:rPr lang="hr-HR" sz="1000" dirty="0"/>
              <a:t> i OZ</a:t>
            </a:r>
            <a:r>
              <a:rPr lang="hr-HR" sz="1000" baseline="-25000" dirty="0"/>
              <a:t>1</a:t>
            </a:r>
            <a:r>
              <a:rPr lang="hr-HR" sz="1000" dirty="0"/>
              <a:t> nemaju vertikalne serklaže. Zidovi PZ</a:t>
            </a:r>
            <a:r>
              <a:rPr lang="hr-HR" sz="1000" baseline="-25000" dirty="0"/>
              <a:t>2</a:t>
            </a:r>
            <a:r>
              <a:rPr lang="hr-HR" sz="1000" dirty="0"/>
              <a:t> i OZ</a:t>
            </a:r>
            <a:r>
              <a:rPr lang="hr-HR" sz="1000" baseline="-25000" dirty="0"/>
              <a:t>2</a:t>
            </a:r>
            <a:r>
              <a:rPr lang="hr-HR" sz="1000" dirty="0"/>
              <a:t> imaju vertikalne serklaže s uzdužnom armaturom 4Ø10,  zidovi PZ</a:t>
            </a:r>
            <a:r>
              <a:rPr lang="hr-HR" sz="1000" baseline="-25000" dirty="0"/>
              <a:t>3</a:t>
            </a:r>
            <a:r>
              <a:rPr lang="hr-HR" sz="1000" dirty="0"/>
              <a:t> i OZ</a:t>
            </a:r>
            <a:r>
              <a:rPr lang="hr-HR" sz="1000" baseline="-25000" dirty="0"/>
              <a:t>3</a:t>
            </a:r>
            <a:r>
              <a:rPr lang="hr-HR" sz="1000" dirty="0"/>
              <a:t> vertikalne serklaže s uzdužnom armaturom 4Ø12 i zidovi PZ</a:t>
            </a:r>
            <a:r>
              <a:rPr lang="hr-HR" sz="1000" baseline="-25000" dirty="0"/>
              <a:t>4</a:t>
            </a:r>
            <a:r>
              <a:rPr lang="hr-HR" sz="1000" dirty="0"/>
              <a:t> i OZ</a:t>
            </a:r>
            <a:r>
              <a:rPr lang="hr-HR" sz="1000" baseline="-25000" dirty="0"/>
              <a:t>4</a:t>
            </a:r>
            <a:r>
              <a:rPr lang="hr-HR" sz="1000" dirty="0"/>
              <a:t> vertikalne serklaže s uzdužnom armaturom 4Ø14. Spone svih vertikalnih i horizontalnih serklaža su Ø6 na razmaku 250 mm. Razmatrana su dva slučaja oslanjanja temelja zidova na krutu podlogu: </a:t>
            </a:r>
          </a:p>
          <a:p>
            <a:pPr marL="171450" lvl="0" indent="-171450">
              <a:buFont typeface="Arial" panose="020B0604020202020204" pitchFamily="34" charset="0"/>
              <a:buChar char="•"/>
            </a:pPr>
            <a:r>
              <a:rPr lang="hr-HR" sz="1000" b="1" dirty="0"/>
              <a:t>moguće odizanje i klizanje temelja i </a:t>
            </a:r>
          </a:p>
          <a:p>
            <a:pPr marL="171450" lvl="0" indent="-171450">
              <a:buFont typeface="Arial" panose="020B0604020202020204" pitchFamily="34" charset="0"/>
              <a:buChar char="•"/>
            </a:pPr>
            <a:r>
              <a:rPr lang="hr-HR" sz="1000" b="1" dirty="0"/>
              <a:t>spriječeno odizanje i klizanje temelja.</a:t>
            </a:r>
          </a:p>
          <a:p>
            <a:pPr marL="171450" indent="-171450" algn="just">
              <a:buFont typeface="Arial" panose="020B0604020202020204" pitchFamily="34" charset="0"/>
              <a:buChar char="•"/>
            </a:pPr>
            <a:r>
              <a:rPr lang="hr-HR" sz="1000" dirty="0"/>
              <a:t>U svim analizama u kojima je istraživan utjecaj vertikalnih serklaža na ponašanje zidova, svi su zidovi na razini etaža opterećeni s vertikalnim opterećenjem q=40 kN/m. </a:t>
            </a:r>
            <a:endParaRPr lang="hr-HR" sz="1000" dirty="0" smtClean="0"/>
          </a:p>
          <a:p>
            <a:pPr marL="171450" indent="-171450" algn="just">
              <a:buFont typeface="Arial" panose="020B0604020202020204" pitchFamily="34" charset="0"/>
              <a:buChar char="•"/>
            </a:pPr>
            <a:r>
              <a:rPr lang="hr-HR" sz="1000" dirty="0"/>
              <a:t>U dinamičkim analizama zidovi su izloženi horizontalnom ubrzanju podloge prema slici 5.1ii i 5.1iii. Korištena je horizontalna komponenta ubrzanja potresa "Kobe" (slika 5.1 ii), te horizontalno harmonijsko ubrzanje podloge (slika 5.1iii) s periodom (T</a:t>
            </a:r>
            <a:r>
              <a:rPr lang="hr-HR" sz="1000" baseline="-25000" dirty="0"/>
              <a:t>p</a:t>
            </a:r>
            <a:r>
              <a:rPr lang="hr-HR" sz="1000" dirty="0"/>
              <a:t>) jednakim prvom periodu slobodnih oscilacija pojedinog zida (T</a:t>
            </a:r>
            <a:r>
              <a:rPr lang="hr-HR" sz="1000" baseline="-25000" dirty="0"/>
              <a:t>1</a:t>
            </a:r>
            <a:r>
              <a:rPr lang="hr-HR" sz="1000" dirty="0"/>
              <a:t>). Usvojena je pobuda maksimalnog ubrzanja od a</a:t>
            </a:r>
            <a:r>
              <a:rPr lang="hr-HR" sz="1000" baseline="-25000" dirty="0"/>
              <a:t>max</a:t>
            </a:r>
            <a:r>
              <a:rPr lang="hr-HR" sz="1000" dirty="0"/>
              <a:t>=0,2g (potres "Kobe" je skaliran na maksimalno ubrzanje a</a:t>
            </a:r>
            <a:r>
              <a:rPr lang="hr-HR" sz="1000" baseline="-25000" dirty="0"/>
              <a:t>max</a:t>
            </a:r>
            <a:r>
              <a:rPr lang="hr-HR" sz="1000" dirty="0"/>
              <a:t>=0,2g). Trajanje pobude uzeto je 7T</a:t>
            </a:r>
            <a:r>
              <a:rPr lang="hr-HR" sz="1000" baseline="-25000" dirty="0"/>
              <a:t>1</a:t>
            </a:r>
            <a:r>
              <a:rPr lang="hr-HR" sz="1000" dirty="0"/>
              <a:t>, a trajanje analize 18T</a:t>
            </a:r>
            <a:r>
              <a:rPr lang="hr-HR" sz="1000" baseline="-25000" dirty="0"/>
              <a:t>1</a:t>
            </a:r>
            <a:r>
              <a:rPr lang="hr-HR" sz="1000" dirty="0"/>
              <a:t>.</a:t>
            </a:r>
          </a:p>
          <a:p>
            <a:pPr marL="171450" indent="-171450" algn="just">
              <a:buFont typeface="Arial" panose="020B0604020202020204" pitchFamily="34" charset="0"/>
              <a:buChar char="•"/>
            </a:pPr>
            <a:endParaRPr lang="hr-HR" dirty="0"/>
          </a:p>
        </p:txBody>
      </p:sp>
    </p:spTree>
    <p:extLst>
      <p:ext uri="{BB962C8B-B14F-4D97-AF65-F5344CB8AC3E}">
        <p14:creationId xmlns:p14="http://schemas.microsoft.com/office/powerpoint/2010/main" val="1603947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xfrm>
            <a:off x="685800" y="4342606"/>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anose="020B0604020202020204" pitchFamily="34" charset="0"/>
              <a:buChar char="•"/>
            </a:pPr>
            <a:r>
              <a:rPr lang="hr-HR" dirty="0"/>
              <a:t>Utjecaj vertikalnih </a:t>
            </a:r>
            <a:r>
              <a:rPr lang="hr-HR" dirty="0" err="1"/>
              <a:t>serklaža</a:t>
            </a:r>
            <a:r>
              <a:rPr lang="hr-HR" dirty="0"/>
              <a:t> na horizontalni pomak vrha zidova bez otvora prikazan je na slici 5.31., a na horizontalni pomak vrha zidova s otvorim na slici 5.32. </a:t>
            </a:r>
          </a:p>
          <a:p>
            <a:pPr marL="171450" indent="-171450" algn="just">
              <a:buFont typeface="Arial" panose="020B0604020202020204" pitchFamily="34" charset="0"/>
              <a:buChar char="•"/>
            </a:pPr>
            <a:r>
              <a:rPr lang="hr-HR" dirty="0"/>
              <a:t>Vidljivo je da postoji velika razlika u nosivosti i </a:t>
            </a:r>
            <a:r>
              <a:rPr lang="hr-HR" dirty="0" err="1"/>
              <a:t>deformabilnosti</a:t>
            </a:r>
            <a:r>
              <a:rPr lang="hr-HR" dirty="0"/>
              <a:t> zidova bez vertikalnih </a:t>
            </a:r>
            <a:r>
              <a:rPr lang="hr-HR" dirty="0" err="1"/>
              <a:t>serklaža</a:t>
            </a:r>
            <a:r>
              <a:rPr lang="hr-HR" dirty="0"/>
              <a:t> u odnosu na zidove s vertikalnim </a:t>
            </a:r>
            <a:r>
              <a:rPr lang="hr-HR" dirty="0" err="1"/>
              <a:t>serklažima</a:t>
            </a:r>
            <a:r>
              <a:rPr lang="hr-HR" dirty="0"/>
              <a:t>. </a:t>
            </a:r>
            <a:endParaRPr lang="hr-HR" dirty="0" smtClean="0"/>
          </a:p>
          <a:p>
            <a:pPr marL="171450" indent="-171450" algn="just">
              <a:buFont typeface="Arial" panose="020B0604020202020204" pitchFamily="34" charset="0"/>
              <a:buChar char="•"/>
            </a:pPr>
            <a:endParaRPr lang="hr-HR" dirty="0"/>
          </a:p>
          <a:p>
            <a:pPr marL="171450" indent="-171450" algn="just">
              <a:buFont typeface="Arial" panose="020B0604020202020204" pitchFamily="34" charset="0"/>
              <a:buChar char="•"/>
            </a:pPr>
            <a:r>
              <a:rPr lang="en-GB" dirty="0" err="1"/>
              <a:t>Kod</a:t>
            </a:r>
            <a:r>
              <a:rPr lang="en-GB" dirty="0"/>
              <a:t> toga </a:t>
            </a:r>
            <a:r>
              <a:rPr lang="en-GB" dirty="0" err="1"/>
              <a:t>promjer</a:t>
            </a:r>
            <a:r>
              <a:rPr lang="en-GB" dirty="0"/>
              <a:t> </a:t>
            </a:r>
            <a:r>
              <a:rPr lang="en-GB" dirty="0" err="1"/>
              <a:t>šipki</a:t>
            </a:r>
            <a:r>
              <a:rPr lang="en-GB" dirty="0"/>
              <a:t> </a:t>
            </a:r>
            <a:r>
              <a:rPr lang="en-GB" dirty="0" err="1"/>
              <a:t>vertikalnog</a:t>
            </a:r>
            <a:r>
              <a:rPr lang="en-GB" dirty="0"/>
              <a:t> </a:t>
            </a:r>
            <a:r>
              <a:rPr lang="en-GB" dirty="0" err="1"/>
              <a:t>serklaža</a:t>
            </a:r>
            <a:r>
              <a:rPr lang="en-GB" dirty="0"/>
              <a:t> </a:t>
            </a:r>
            <a:r>
              <a:rPr lang="en-GB" dirty="0" err="1"/>
              <a:t>nema</a:t>
            </a:r>
            <a:r>
              <a:rPr lang="en-GB" dirty="0"/>
              <a:t> </a:t>
            </a:r>
            <a:r>
              <a:rPr lang="en-GB" dirty="0" err="1"/>
              <a:t>praktičnog</a:t>
            </a:r>
            <a:r>
              <a:rPr lang="en-GB" dirty="0"/>
              <a:t> </a:t>
            </a:r>
            <a:r>
              <a:rPr lang="en-GB" dirty="0" err="1" smtClean="0"/>
              <a:t>utjecaja</a:t>
            </a:r>
            <a:r>
              <a:rPr lang="hr-HR" dirty="0" smtClean="0"/>
              <a:t> </a:t>
            </a:r>
            <a:r>
              <a:rPr lang="en-GB" dirty="0" err="1" smtClean="0"/>
              <a:t>na</a:t>
            </a:r>
            <a:r>
              <a:rPr lang="en-GB" dirty="0" smtClean="0"/>
              <a:t> </a:t>
            </a:r>
            <a:r>
              <a:rPr lang="en-GB" dirty="0" err="1"/>
              <a:t>graničnu</a:t>
            </a:r>
            <a:r>
              <a:rPr lang="en-GB" dirty="0"/>
              <a:t> </a:t>
            </a:r>
            <a:r>
              <a:rPr lang="en-GB" dirty="0" err="1"/>
              <a:t>nosivost</a:t>
            </a:r>
            <a:r>
              <a:rPr lang="en-GB" dirty="0"/>
              <a:t> </a:t>
            </a:r>
            <a:r>
              <a:rPr lang="en-GB" dirty="0" err="1"/>
              <a:t>zidova</a:t>
            </a:r>
            <a:r>
              <a:rPr lang="en-GB" dirty="0"/>
              <a:t>. </a:t>
            </a:r>
            <a:r>
              <a:rPr lang="en-GB" dirty="0" err="1"/>
              <a:t>Naime</a:t>
            </a:r>
            <a:r>
              <a:rPr lang="en-GB" dirty="0"/>
              <a:t>, </a:t>
            </a:r>
            <a:r>
              <a:rPr lang="en-GB" dirty="0" err="1"/>
              <a:t>kako</a:t>
            </a:r>
            <a:r>
              <a:rPr lang="en-GB" dirty="0"/>
              <a:t> je </a:t>
            </a:r>
            <a:r>
              <a:rPr lang="en-GB" dirty="0" err="1"/>
              <a:t>prethodno</a:t>
            </a:r>
            <a:r>
              <a:rPr lang="en-GB" dirty="0"/>
              <a:t> </a:t>
            </a:r>
            <a:r>
              <a:rPr lang="en-GB" dirty="0" err="1"/>
              <a:t>navedeno</a:t>
            </a:r>
            <a:r>
              <a:rPr lang="en-GB" dirty="0"/>
              <a:t>, </a:t>
            </a:r>
            <a:r>
              <a:rPr lang="en-GB" dirty="0" err="1"/>
              <a:t>zidovi</a:t>
            </a:r>
            <a:r>
              <a:rPr lang="en-GB" dirty="0"/>
              <a:t> </a:t>
            </a:r>
            <a:r>
              <a:rPr lang="en-GB" dirty="0" err="1"/>
              <a:t>nemaju</a:t>
            </a:r>
            <a:r>
              <a:rPr lang="en-GB" dirty="0"/>
              <a:t> </a:t>
            </a:r>
            <a:r>
              <a:rPr lang="en-GB" dirty="0" err="1" smtClean="0"/>
              <a:t>veliko</a:t>
            </a:r>
            <a:r>
              <a:rPr lang="hr-HR" dirty="0" smtClean="0"/>
              <a:t> </a:t>
            </a:r>
            <a:r>
              <a:rPr lang="en-GB" dirty="0" err="1" smtClean="0"/>
              <a:t>vertikalno</a:t>
            </a:r>
            <a:r>
              <a:rPr lang="en-GB" dirty="0" smtClean="0"/>
              <a:t> </a:t>
            </a:r>
            <a:r>
              <a:rPr lang="en-GB" dirty="0" err="1"/>
              <a:t>opterećenje</a:t>
            </a:r>
            <a:r>
              <a:rPr lang="en-GB" dirty="0"/>
              <a:t> </a:t>
            </a:r>
            <a:r>
              <a:rPr lang="en-GB" dirty="0" err="1"/>
              <a:t>i</a:t>
            </a:r>
            <a:r>
              <a:rPr lang="en-GB" dirty="0"/>
              <a:t> </a:t>
            </a:r>
            <a:r>
              <a:rPr lang="en-GB" dirty="0" err="1"/>
              <a:t>njihova</a:t>
            </a:r>
            <a:r>
              <a:rPr lang="en-GB" dirty="0"/>
              <a:t> </a:t>
            </a:r>
            <a:r>
              <a:rPr lang="en-GB" dirty="0" err="1"/>
              <a:t>granična</a:t>
            </a:r>
            <a:r>
              <a:rPr lang="en-GB" dirty="0"/>
              <a:t> </a:t>
            </a:r>
            <a:r>
              <a:rPr lang="en-GB" dirty="0" err="1"/>
              <a:t>nosivost</a:t>
            </a:r>
            <a:r>
              <a:rPr lang="en-GB" dirty="0"/>
              <a:t> </a:t>
            </a:r>
            <a:r>
              <a:rPr lang="en-GB" dirty="0" err="1"/>
              <a:t>uvjetovana</a:t>
            </a:r>
            <a:r>
              <a:rPr lang="en-GB" dirty="0"/>
              <a:t> je </a:t>
            </a:r>
            <a:r>
              <a:rPr lang="en-GB" dirty="0" err="1"/>
              <a:t>gubitkom</a:t>
            </a:r>
            <a:r>
              <a:rPr lang="en-GB" dirty="0"/>
              <a:t> </a:t>
            </a:r>
            <a:r>
              <a:rPr lang="en-GB" dirty="0" err="1"/>
              <a:t>stabilnosti</a:t>
            </a:r>
            <a:r>
              <a:rPr lang="en-GB" dirty="0"/>
              <a:t> </a:t>
            </a:r>
            <a:r>
              <a:rPr lang="en-GB" dirty="0" err="1"/>
              <a:t>zida</a:t>
            </a:r>
            <a:r>
              <a:rPr lang="en-GB" dirty="0"/>
              <a:t> </a:t>
            </a:r>
            <a:r>
              <a:rPr lang="en-GB" dirty="0" err="1" smtClean="0"/>
              <a:t>kao</a:t>
            </a:r>
            <a:r>
              <a:rPr lang="hr-HR" dirty="0" smtClean="0"/>
              <a:t> </a:t>
            </a:r>
            <a:r>
              <a:rPr lang="en-GB" dirty="0" err="1" smtClean="0"/>
              <a:t>krutog</a:t>
            </a:r>
            <a:r>
              <a:rPr lang="en-GB" dirty="0" smtClean="0"/>
              <a:t> </a:t>
            </a:r>
            <a:r>
              <a:rPr lang="en-GB" dirty="0" err="1"/>
              <a:t>tijela</a:t>
            </a:r>
            <a:r>
              <a:rPr lang="en-GB" dirty="0"/>
              <a:t> (</a:t>
            </a:r>
            <a:r>
              <a:rPr lang="en-GB" dirty="0" err="1"/>
              <a:t>prevrtanje</a:t>
            </a:r>
            <a:r>
              <a:rPr lang="en-GB" dirty="0"/>
              <a:t>).</a:t>
            </a:r>
            <a:endParaRPr lang="hr-HR"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23</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anose="020B0604020202020204" pitchFamily="34" charset="0"/>
              <a:buChar char="•"/>
            </a:pPr>
            <a:r>
              <a:rPr lang="hr-HR" dirty="0"/>
              <a:t> Kod toga promjer šipki vertikalnog </a:t>
            </a:r>
            <a:r>
              <a:rPr lang="hr-HR" dirty="0" err="1"/>
              <a:t>serklaža</a:t>
            </a:r>
            <a:r>
              <a:rPr lang="hr-HR" dirty="0"/>
              <a:t> nema praktičnog utjecaja na graničnu nosivost zidova. Naime, kako je prethodno navedeno, zidovi nemaju veliko vertikalno opterećenje i njihova granična nosivost uvjetovana je gubitkom stabilnosti zida kao krutog tijela</a:t>
            </a:r>
          </a:p>
          <a:p>
            <a:pPr marL="171450" indent="-171450" algn="just">
              <a:buFont typeface="Arial" panose="020B0604020202020204" pitchFamily="34" charset="0"/>
              <a:buChar char="•"/>
            </a:pP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24</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anose="020B0604020202020204" pitchFamily="34" charset="0"/>
              <a:buChar char="•"/>
            </a:pPr>
            <a:r>
              <a:rPr lang="hr-HR" dirty="0"/>
              <a:t>Na slici 5.40. prikazan je utjecaj vertikalnih </a:t>
            </a:r>
            <a:r>
              <a:rPr lang="hr-HR" dirty="0" err="1"/>
              <a:t>serklaža</a:t>
            </a:r>
            <a:r>
              <a:rPr lang="hr-HR" dirty="0"/>
              <a:t> na horizontalni pomak vrha zidova bez otvora, a na slici 5.41. horizontalni pomak vrha zidova s otvorima. </a:t>
            </a:r>
            <a:endParaRPr lang="hr-HR" dirty="0" smtClean="0"/>
          </a:p>
          <a:p>
            <a:pPr marL="171450" indent="-171450" algn="just">
              <a:buFont typeface="Arial" panose="020B0604020202020204" pitchFamily="34" charset="0"/>
              <a:buChar char="•"/>
            </a:pPr>
            <a:r>
              <a:rPr lang="hr-HR" dirty="0" smtClean="0"/>
              <a:t>Očito </a:t>
            </a:r>
            <a:r>
              <a:rPr lang="hr-HR" dirty="0"/>
              <a:t>je da je odgovor zidova s usvojenim nelinearnim numeričkim modelom </a:t>
            </a:r>
            <a:r>
              <a:rPr lang="hr-HR" dirty="0">
                <a:sym typeface="Symbol"/>
              </a:rPr>
              <a:t></a:t>
            </a:r>
            <a:r>
              <a:rPr lang="hr-HR" dirty="0"/>
              <a:t>21, 22</a:t>
            </a:r>
            <a:r>
              <a:rPr lang="hr-HR" dirty="0">
                <a:sym typeface="Symbol"/>
              </a:rPr>
              <a:t></a:t>
            </a:r>
            <a:r>
              <a:rPr lang="hr-HR" dirty="0"/>
              <a:t> potpuno različit od odgovora s linearno-elastičnim modelom ponašanja. Za elastično ponašanje i harmonijsku pobudu, dobiva se dobro poznato rezonantno gibanje zida. Kod nelinearnog modela, nakon pojave prvih nelinearnosti (pukotina) u ziđu i </a:t>
            </a:r>
            <a:r>
              <a:rPr lang="hr-HR" dirty="0" err="1"/>
              <a:t>odizanja</a:t>
            </a:r>
            <a:r>
              <a:rPr lang="hr-HR" dirty="0"/>
              <a:t> temelja od podloge, zid "ispada" iz rezonantnog gibanja.</a:t>
            </a:r>
          </a:p>
          <a:p>
            <a:pPr marL="171450" indent="-171450" algn="just">
              <a:buFont typeface="Arial" panose="020B0604020202020204" pitchFamily="34" charset="0"/>
              <a:buChar char="•"/>
            </a:pPr>
            <a:r>
              <a:rPr lang="hr-HR" dirty="0"/>
              <a:t>Također je velika razlika u maksimalnim pomacima zidova. Za nelinearni model ponašanja, zidovi s lošim ziđem bez vertikalnih </a:t>
            </a:r>
            <a:r>
              <a:rPr lang="hr-HR" dirty="0" err="1"/>
              <a:t>serklaža</a:t>
            </a:r>
            <a:r>
              <a:rPr lang="hr-HR" dirty="0"/>
              <a:t> teže urušavanju. </a:t>
            </a:r>
            <a:endParaRPr lang="hr-HR" dirty="0" smtClean="0"/>
          </a:p>
          <a:p>
            <a:pPr marL="171450" indent="-171450" algn="just">
              <a:buFont typeface="Arial" panose="020B0604020202020204" pitchFamily="34" charset="0"/>
              <a:buChar char="•"/>
            </a:pPr>
            <a:r>
              <a:rPr lang="hr-HR" dirty="0" smtClean="0"/>
              <a:t>Vidljivo  </a:t>
            </a:r>
            <a:r>
              <a:rPr lang="hr-HR" dirty="0"/>
              <a:t>je da profil uzdužnih šipki vertikalnih </a:t>
            </a:r>
            <a:r>
              <a:rPr lang="hr-HR" dirty="0" err="1"/>
              <a:t>serklaža</a:t>
            </a:r>
            <a:r>
              <a:rPr lang="hr-HR" dirty="0"/>
              <a:t> nema praktičnog utjecaja na ponašanje zida.</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25</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hr-HR" dirty="0"/>
              <a:t>Vidljivo  je da profil uzdužnih šipki vertikalnih </a:t>
            </a:r>
            <a:r>
              <a:rPr lang="hr-HR" dirty="0" err="1"/>
              <a:t>serklaža</a:t>
            </a:r>
            <a:r>
              <a:rPr lang="hr-HR" dirty="0"/>
              <a:t> nema praktičnog utjecaja na ponašanje zida.</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26</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xfrm>
            <a:off x="685800" y="4344585"/>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hr-HR" dirty="0"/>
              <a:t>Izvršena je dinamička analiza analogno onoj u točki 3.2.2.a, s tim da je za sve razmatrane zidove usvojena horizontalna komponenta ubrzanja potresa "Kobe" (slika 16) i samo nelinearni model ponašanja </a:t>
            </a:r>
            <a:r>
              <a:rPr lang="hr-HR" dirty="0">
                <a:sym typeface="Symbol"/>
              </a:rPr>
              <a:t></a:t>
            </a:r>
            <a:r>
              <a:rPr lang="hr-HR" dirty="0"/>
              <a:t>21, 22</a:t>
            </a:r>
            <a:r>
              <a:rPr lang="hr-HR" dirty="0">
                <a:sym typeface="Symbol"/>
              </a:rPr>
              <a:t></a:t>
            </a:r>
            <a:r>
              <a:rPr lang="hr-HR" dirty="0"/>
              <a:t>. Kod toga su amplitude potresa skalirane (pomnožene faktorom),  tako da najveća amplituda ubrzanja iznosi 0,2g (kao kod harmonijske pobude).</a:t>
            </a:r>
          </a:p>
          <a:p>
            <a:pPr marL="171450" indent="-171450">
              <a:buFont typeface="Arial" panose="020B0604020202020204" pitchFamily="34" charset="0"/>
              <a:buChar char="•"/>
            </a:pPr>
            <a:r>
              <a:rPr lang="hr-HR" dirty="0"/>
              <a:t>Neki dobiveni rezultati analize prikazani su na slikama 17-19. Ako se usporede računske vrijednosti na ovim slikama s odgovarajućim vrijednostima na slikama 11-13, može se zaključiti da je potresno ubrzanje ovdje nepovoljnije od rezonantnog harmonijskog ubrzanja podloge</a:t>
            </a:r>
            <a:r>
              <a:rPr lang="hr-HR" dirty="0" smtClean="0"/>
              <a:t>.</a:t>
            </a:r>
          </a:p>
          <a:p>
            <a:pPr marL="171450" indent="-171450">
              <a:buFont typeface="Arial" panose="020B0604020202020204" pitchFamily="34" charset="0"/>
              <a:buChar char="•"/>
            </a:pPr>
            <a:endParaRPr lang="hr-HR" altLang="sr-Latn-RS" dirty="0"/>
          </a:p>
          <a:p>
            <a:pPr marL="171450" indent="-171450">
              <a:buFont typeface="Arial" panose="020B0604020202020204" pitchFamily="34" charset="0"/>
              <a:buChar char="•"/>
            </a:pPr>
            <a:r>
              <a:rPr lang="en-GB" dirty="0" err="1"/>
              <a:t>Ovaj</a:t>
            </a:r>
            <a:r>
              <a:rPr lang="en-GB" dirty="0"/>
              <a:t> </a:t>
            </a:r>
            <a:r>
              <a:rPr lang="en-GB" dirty="0" err="1"/>
              <a:t>slučaj</a:t>
            </a:r>
            <a:r>
              <a:rPr lang="en-GB" dirty="0"/>
              <a:t> </a:t>
            </a:r>
            <a:r>
              <a:rPr lang="en-GB" dirty="0" err="1"/>
              <a:t>odgovara</a:t>
            </a:r>
            <a:r>
              <a:rPr lang="en-GB" dirty="0"/>
              <a:t> </a:t>
            </a:r>
            <a:r>
              <a:rPr lang="en-GB" dirty="0" err="1"/>
              <a:t>nekim</a:t>
            </a:r>
            <a:r>
              <a:rPr lang="en-GB" dirty="0"/>
              <a:t> </a:t>
            </a:r>
            <a:r>
              <a:rPr lang="en-GB" dirty="0" err="1"/>
              <a:t>stanjima</a:t>
            </a:r>
            <a:r>
              <a:rPr lang="en-GB" dirty="0"/>
              <a:t> </a:t>
            </a:r>
            <a:r>
              <a:rPr lang="en-GB" dirty="0" err="1"/>
              <a:t>realnih</a:t>
            </a:r>
            <a:r>
              <a:rPr lang="en-GB" dirty="0"/>
              <a:t> </a:t>
            </a:r>
            <a:r>
              <a:rPr lang="en-GB" dirty="0" err="1"/>
              <a:t>zidanih</a:t>
            </a:r>
            <a:r>
              <a:rPr lang="en-GB" dirty="0"/>
              <a:t> </a:t>
            </a:r>
            <a:r>
              <a:rPr lang="en-GB" dirty="0" err="1"/>
              <a:t>zidova</a:t>
            </a:r>
            <a:r>
              <a:rPr lang="en-GB" dirty="0"/>
              <a:t> </a:t>
            </a:r>
            <a:r>
              <a:rPr lang="en-GB" dirty="0" err="1"/>
              <a:t>kod</a:t>
            </a:r>
            <a:r>
              <a:rPr lang="en-GB" dirty="0"/>
              <a:t> </a:t>
            </a:r>
            <a:r>
              <a:rPr lang="en-GB" dirty="0" err="1"/>
              <a:t>kojih</a:t>
            </a:r>
            <a:r>
              <a:rPr lang="en-GB" dirty="0"/>
              <a:t> </a:t>
            </a:r>
            <a:r>
              <a:rPr lang="en-GB" dirty="0" err="1"/>
              <a:t>nije</a:t>
            </a:r>
            <a:r>
              <a:rPr lang="en-GB" dirty="0"/>
              <a:t> </a:t>
            </a:r>
            <a:r>
              <a:rPr lang="en-GB" dirty="0" err="1" smtClean="0"/>
              <a:t>moguće</a:t>
            </a:r>
            <a:r>
              <a:rPr lang="hr-HR" dirty="0" smtClean="0"/>
              <a:t> </a:t>
            </a:r>
            <a:r>
              <a:rPr lang="pl-PL" dirty="0" smtClean="0"/>
              <a:t>odizanje </a:t>
            </a:r>
            <a:r>
              <a:rPr lang="pl-PL" dirty="0"/>
              <a:t>temelja od podloge i klizanje temelja po podlozi za proračunska opterećenja. </a:t>
            </a:r>
            <a:r>
              <a:rPr lang="pl-PL" dirty="0" smtClean="0"/>
              <a:t>U </a:t>
            </a:r>
            <a:r>
              <a:rPr lang="en-GB" dirty="0" err="1" smtClean="0"/>
              <a:t>analizi</a:t>
            </a:r>
            <a:r>
              <a:rPr lang="en-GB" dirty="0" smtClean="0"/>
              <a:t> </a:t>
            </a:r>
            <a:r>
              <a:rPr lang="en-GB" dirty="0" err="1"/>
              <a:t>su</a:t>
            </a:r>
            <a:r>
              <a:rPr lang="en-GB" dirty="0"/>
              <a:t> </a:t>
            </a:r>
            <a:r>
              <a:rPr lang="en-GB" dirty="0" err="1"/>
              <a:t>ponovo</a:t>
            </a:r>
            <a:r>
              <a:rPr lang="en-GB" dirty="0"/>
              <a:t> </a:t>
            </a:r>
            <a:r>
              <a:rPr lang="en-GB" dirty="0" err="1"/>
              <a:t>razmatrani</a:t>
            </a:r>
            <a:r>
              <a:rPr lang="en-GB" dirty="0"/>
              <a:t> </a:t>
            </a:r>
            <a:r>
              <a:rPr lang="en-GB" dirty="0" err="1"/>
              <a:t>zidovi</a:t>
            </a:r>
            <a:r>
              <a:rPr lang="en-GB" dirty="0"/>
              <a:t> </a:t>
            </a:r>
            <a:r>
              <a:rPr lang="en-GB" dirty="0" err="1"/>
              <a:t>na</a:t>
            </a:r>
            <a:r>
              <a:rPr lang="en-GB" dirty="0"/>
              <a:t> </a:t>
            </a:r>
            <a:r>
              <a:rPr lang="en-GB" dirty="0" err="1"/>
              <a:t>slici</a:t>
            </a:r>
            <a:r>
              <a:rPr lang="en-GB" dirty="0"/>
              <a:t> 5.28, </a:t>
            </a:r>
            <a:r>
              <a:rPr lang="en-GB" dirty="0" err="1"/>
              <a:t>ali</a:t>
            </a:r>
            <a:r>
              <a:rPr lang="en-GB" dirty="0"/>
              <a:t> </a:t>
            </a:r>
            <a:r>
              <a:rPr lang="en-GB" dirty="0" err="1"/>
              <a:t>sa</a:t>
            </a:r>
            <a:r>
              <a:rPr lang="en-GB" dirty="0"/>
              <a:t> </a:t>
            </a:r>
            <a:r>
              <a:rPr lang="en-GB" dirty="0" err="1"/>
              <a:t>spriječenim</a:t>
            </a:r>
            <a:r>
              <a:rPr lang="en-GB" dirty="0"/>
              <a:t> </a:t>
            </a:r>
            <a:r>
              <a:rPr lang="en-GB" dirty="0" err="1"/>
              <a:t>horizontalnim</a:t>
            </a:r>
            <a:r>
              <a:rPr lang="en-GB" dirty="0"/>
              <a:t> </a:t>
            </a:r>
            <a:r>
              <a:rPr lang="en-GB" dirty="0" err="1" smtClean="0"/>
              <a:t>i</a:t>
            </a:r>
            <a:r>
              <a:rPr lang="hr-HR" dirty="0" smtClean="0"/>
              <a:t> </a:t>
            </a:r>
            <a:r>
              <a:rPr lang="en-GB" dirty="0" err="1" smtClean="0"/>
              <a:t>vertikalnim</a:t>
            </a:r>
            <a:r>
              <a:rPr lang="en-GB" dirty="0" smtClean="0"/>
              <a:t> </a:t>
            </a:r>
            <a:r>
              <a:rPr lang="en-GB" dirty="0" err="1"/>
              <a:t>pomacima</a:t>
            </a:r>
            <a:r>
              <a:rPr lang="en-GB" dirty="0"/>
              <a:t> </a:t>
            </a:r>
            <a:r>
              <a:rPr lang="en-GB" dirty="0" err="1"/>
              <a:t>dna</a:t>
            </a:r>
            <a:r>
              <a:rPr lang="en-GB" dirty="0"/>
              <a:t> </a:t>
            </a:r>
            <a:r>
              <a:rPr lang="en-GB" dirty="0" err="1"/>
              <a:t>temelja</a:t>
            </a:r>
            <a:r>
              <a:rPr lang="en-GB" dirty="0"/>
              <a:t>. </a:t>
            </a:r>
            <a:r>
              <a:rPr lang="en-GB" dirty="0" err="1"/>
              <a:t>Razmatran</a:t>
            </a:r>
            <a:r>
              <a:rPr lang="en-GB" dirty="0"/>
              <a:t> je </a:t>
            </a:r>
            <a:r>
              <a:rPr lang="en-GB" dirty="0" err="1"/>
              <a:t>samo</a:t>
            </a:r>
            <a:r>
              <a:rPr lang="en-GB" dirty="0"/>
              <a:t> </a:t>
            </a:r>
            <a:r>
              <a:rPr lang="en-GB" dirty="0" err="1"/>
              <a:t>nelinearni</a:t>
            </a:r>
            <a:r>
              <a:rPr lang="en-GB" dirty="0"/>
              <a:t> model </a:t>
            </a:r>
            <a:r>
              <a:rPr lang="en-GB" dirty="0" err="1"/>
              <a:t>ponašanja</a:t>
            </a:r>
            <a:r>
              <a:rPr lang="en-GB" dirty="0"/>
              <a:t> </a:t>
            </a:r>
            <a:r>
              <a:rPr lang="en-GB" dirty="0" err="1" smtClean="0"/>
              <a:t>gradiva</a:t>
            </a:r>
            <a:r>
              <a:rPr lang="hr-HR" dirty="0" smtClean="0"/>
              <a:t> </a:t>
            </a:r>
            <a:r>
              <a:rPr lang="en-GB" dirty="0" err="1" smtClean="0"/>
              <a:t>prikazan</a:t>
            </a:r>
            <a:r>
              <a:rPr lang="en-GB" dirty="0" smtClean="0"/>
              <a:t> </a:t>
            </a:r>
            <a:r>
              <a:rPr lang="en-GB" dirty="0"/>
              <a:t>u </a:t>
            </a:r>
            <a:r>
              <a:rPr lang="en-GB" i="1" dirty="0" err="1"/>
              <a:t>Poglavlju</a:t>
            </a:r>
            <a:r>
              <a:rPr lang="en-GB" i="1" dirty="0"/>
              <a:t> </a:t>
            </a:r>
            <a:r>
              <a:rPr lang="en-GB" dirty="0"/>
              <a:t>2.</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27</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28</a:t>
            </a:fld>
            <a:endParaRPr lang="hr-HR" altLang="sr-Latn-RS">
              <a:latin typeface="Arial" panose="020B0604020202020204" pitchFamily="34" charset="0"/>
            </a:endParaRPr>
          </a:p>
        </p:txBody>
      </p:sp>
    </p:spTree>
    <p:extLst>
      <p:ext uri="{BB962C8B-B14F-4D97-AF65-F5344CB8AC3E}">
        <p14:creationId xmlns:p14="http://schemas.microsoft.com/office/powerpoint/2010/main" val="25369375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anose="020B0604020202020204" pitchFamily="34" charset="0"/>
              <a:buChar char="•"/>
            </a:pPr>
            <a:r>
              <a:rPr lang="hr-HR" dirty="0"/>
              <a:t>Ovaj slučaj odgovara nekim stanjima realnih zidanih zidova kod kojih nije moguće </a:t>
            </a:r>
            <a:r>
              <a:rPr lang="hr-HR" dirty="0" err="1"/>
              <a:t>odizanje</a:t>
            </a:r>
            <a:r>
              <a:rPr lang="hr-HR" dirty="0"/>
              <a:t> temelja od podloge i klizanje temelja po podlozi za proračunska opterećenja. </a:t>
            </a:r>
          </a:p>
          <a:p>
            <a:pPr marL="171450" indent="-171450" algn="just">
              <a:buFont typeface="Arial" panose="020B0604020202020204" pitchFamily="34" charset="0"/>
              <a:buChar char="•"/>
            </a:pPr>
            <a:r>
              <a:rPr lang="hr-HR" dirty="0"/>
              <a:t>Statička analiza provedena je analiza analogno </a:t>
            </a:r>
            <a:r>
              <a:rPr lang="hr-HR" dirty="0" err="1"/>
              <a:t>prethodnoj.Neki</a:t>
            </a:r>
            <a:r>
              <a:rPr lang="hr-HR" dirty="0"/>
              <a:t> dobiveni rezultati prikazani su na slikama 20-24. Ako se usporede računske vrijednosti na ovim slikama s odgovarajućim vrijednostima na slikama 5.58.-5.67., može se zaključiti slijedeće. Zid sa spriječenim </a:t>
            </a:r>
            <a:r>
              <a:rPr lang="hr-HR" dirty="0" err="1"/>
              <a:t>odizanjem</a:t>
            </a:r>
            <a:r>
              <a:rPr lang="hr-HR" dirty="0"/>
              <a:t> temelja i spriječenim klizanjem temelja po podlozi, u odnosu na isti zid s mogućim </a:t>
            </a:r>
            <a:r>
              <a:rPr lang="hr-HR" dirty="0" err="1"/>
              <a:t>odizanjem</a:t>
            </a:r>
            <a:r>
              <a:rPr lang="hr-HR" dirty="0"/>
              <a:t> i klizanjem temelja, ima značajno veću graničnu nosivost. </a:t>
            </a:r>
            <a:endParaRPr lang="hr-HR" dirty="0" smtClean="0"/>
          </a:p>
          <a:p>
            <a:pPr marL="171450" indent="-171450" algn="just">
              <a:buFont typeface="Arial" panose="020B0604020202020204" pitchFamily="34" charset="0"/>
              <a:buChar char="•"/>
            </a:pPr>
            <a:r>
              <a:rPr lang="hr-HR" dirty="0" smtClean="0"/>
              <a:t>Granična </a:t>
            </a:r>
            <a:r>
              <a:rPr lang="hr-HR" dirty="0"/>
              <a:t>nosivost je uvjetovana nosivošću armature vertikalnog </a:t>
            </a:r>
            <a:r>
              <a:rPr lang="hr-HR" dirty="0" err="1"/>
              <a:t>serklaža</a:t>
            </a:r>
            <a:r>
              <a:rPr lang="hr-HR" dirty="0"/>
              <a:t> (dobro ziđe) ili nosivošću </a:t>
            </a:r>
            <a:r>
              <a:rPr lang="hr-HR" dirty="0" err="1"/>
              <a:t>ziđa</a:t>
            </a:r>
            <a:r>
              <a:rPr lang="hr-HR" dirty="0"/>
              <a:t> (loše ziđe). </a:t>
            </a:r>
            <a:endParaRPr lang="hr-HR" dirty="0" smtClean="0"/>
          </a:p>
          <a:p>
            <a:pPr marL="171450" indent="-171450" algn="just">
              <a:buFont typeface="Arial" panose="020B0604020202020204" pitchFamily="34" charset="0"/>
              <a:buChar char="•"/>
            </a:pPr>
            <a:r>
              <a:rPr lang="hr-HR" dirty="0" smtClean="0"/>
              <a:t>Ovdje </a:t>
            </a:r>
            <a:r>
              <a:rPr lang="hr-HR" dirty="0"/>
              <a:t>je vidljiva veća razlika u graničnoj nosivosti i </a:t>
            </a:r>
            <a:r>
              <a:rPr lang="hr-HR" dirty="0" err="1"/>
              <a:t>deformabilnosti</a:t>
            </a:r>
            <a:r>
              <a:rPr lang="hr-HR" dirty="0"/>
              <a:t> zidova bez vertikalnih </a:t>
            </a:r>
            <a:r>
              <a:rPr lang="hr-HR" dirty="0" err="1"/>
              <a:t>serklaža</a:t>
            </a:r>
            <a:r>
              <a:rPr lang="hr-HR" dirty="0"/>
              <a:t> u odnosu na zidove s vertikalnim </a:t>
            </a:r>
            <a:r>
              <a:rPr lang="hr-HR" dirty="0" err="1"/>
              <a:t>serklažima</a:t>
            </a:r>
            <a:r>
              <a:rPr lang="hr-HR" dirty="0"/>
              <a:t>. Isto tako, vidljiv je utjecaj promjera šipki vertikalnih </a:t>
            </a:r>
            <a:r>
              <a:rPr lang="hr-HR" dirty="0" err="1"/>
              <a:t>serklaža</a:t>
            </a:r>
            <a:r>
              <a:rPr lang="hr-HR" dirty="0"/>
              <a:t> na graničnu nosivost zidova. </a:t>
            </a:r>
            <a:endParaRPr lang="hr-HR" dirty="0" smtClean="0"/>
          </a:p>
          <a:p>
            <a:pPr marL="171450" indent="-171450" algn="just">
              <a:buFont typeface="Arial" panose="020B0604020202020204" pitchFamily="34" charset="0"/>
              <a:buChar char="•"/>
            </a:pPr>
            <a:r>
              <a:rPr lang="hr-HR" dirty="0" smtClean="0"/>
              <a:t>Također </a:t>
            </a:r>
            <a:r>
              <a:rPr lang="hr-HR" dirty="0"/>
              <a:t>se može uočiti značajan utjecaj kvalitete </a:t>
            </a:r>
            <a:r>
              <a:rPr lang="hr-HR" dirty="0" err="1"/>
              <a:t>ziđa</a:t>
            </a:r>
            <a:r>
              <a:rPr lang="hr-HR" dirty="0"/>
              <a:t> na graničnu nosivost i </a:t>
            </a:r>
            <a:r>
              <a:rPr lang="hr-HR" dirty="0" err="1"/>
              <a:t>deformabilnost</a:t>
            </a:r>
            <a:r>
              <a:rPr lang="hr-HR" dirty="0"/>
              <a:t> zidova.</a:t>
            </a:r>
          </a:p>
          <a:p>
            <a:pPr marL="171450" indent="-171450" algn="just">
              <a:buFont typeface="Arial" panose="020B0604020202020204" pitchFamily="34" charset="0"/>
              <a:buChar char="•"/>
            </a:pP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29</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normAutofit fontScale="92500" lnSpcReduction="10000"/>
          </a:bodyPr>
          <a:lstStyle/>
          <a:p>
            <a:pPr marL="171450" indent="-171450" algn="just">
              <a:buClr>
                <a:srgbClr val="FF0000"/>
              </a:buClr>
              <a:buFont typeface="Arial" pitchFamily="34" charset="0"/>
              <a:buChar char="•"/>
            </a:pPr>
            <a:r>
              <a:rPr lang="hr-HR" dirty="0" smtClean="0"/>
              <a:t>Većina </a:t>
            </a:r>
            <a:r>
              <a:rPr lang="hr-HR" dirty="0"/>
              <a:t>europskih zemalja koristi ziđe kao glavni konstrukcijski materijal za stambene objekte manje etažnosti. Osim toga, preko 40% urbanog stanovništva živi u objektima izgrađenim od ziđa. Taj broj je još veći u manje razvijenim zemljama (npr. u Čileu je taj postotak 50% - Luders [4]). </a:t>
            </a:r>
            <a:endParaRPr lang="hr-HR" dirty="0" smtClean="0"/>
          </a:p>
          <a:p>
            <a:pPr marL="171450" indent="-171450" algn="just">
              <a:buClr>
                <a:srgbClr val="FF0000"/>
              </a:buClr>
              <a:buFont typeface="Arial" pitchFamily="34" charset="0"/>
              <a:buChar char="•"/>
            </a:pPr>
            <a:r>
              <a:rPr lang="hr-HR" dirty="0" smtClean="0"/>
              <a:t>Analize </a:t>
            </a:r>
            <a:r>
              <a:rPr lang="hr-HR" dirty="0"/>
              <a:t>oštećenja nakon potresa kroz povijest pokazale su veliku ranjivost ovog tipa konstrukcija (Bruneau [6]). </a:t>
            </a:r>
            <a:endParaRPr lang="hr-HR" dirty="0" smtClean="0"/>
          </a:p>
          <a:p>
            <a:pPr marL="171450" indent="-171450" algn="just">
              <a:buClr>
                <a:srgbClr val="FF0000"/>
              </a:buClr>
              <a:buFont typeface="Arial" pitchFamily="34" charset="0"/>
              <a:buChar char="•"/>
            </a:pPr>
            <a:r>
              <a:rPr lang="hr-HR" dirty="0" smtClean="0"/>
              <a:t>Zbog </a:t>
            </a:r>
            <a:r>
              <a:rPr lang="hr-HR" dirty="0"/>
              <a:t>navedenih razloga, u nekim europskim zemljama došlo je do smanjenja uporabe nearmiranog ziđa za izgradnju </a:t>
            </a:r>
            <a:r>
              <a:rPr lang="hr-HR" dirty="0" smtClean="0"/>
              <a:t>objekata</a:t>
            </a:r>
            <a:r>
              <a:rPr lang="hr-HR" dirty="0"/>
              <a:t>. </a:t>
            </a:r>
            <a:endParaRPr lang="hr-HR" dirty="0" smtClean="0"/>
          </a:p>
          <a:p>
            <a:pPr marL="171450" indent="-171450" algn="just">
              <a:buClr>
                <a:srgbClr val="FF0000"/>
              </a:buClr>
              <a:buFont typeface="Arial" pitchFamily="34" charset="0"/>
              <a:buChar char="•"/>
            </a:pPr>
            <a:r>
              <a:rPr lang="hr-HR" dirty="0"/>
              <a:t>Uzimajući u obzir navedene činjenice, očita je  potreba za  daljnja istraživanja glede mehaničkih svojstava materijala zidanih konstrukcija, kao i konstrukcijskih svojstava zidanih građevina, kako bi se poboljšala sigurnost zidanih konstrukcija na seizmička djelovanja</a:t>
            </a:r>
            <a:r>
              <a:rPr lang="hr-HR" dirty="0" smtClean="0"/>
              <a:t>.</a:t>
            </a:r>
          </a:p>
          <a:p>
            <a:pPr marL="171450" indent="-171450" algn="just">
              <a:buClr>
                <a:srgbClr val="FF0000"/>
              </a:buClr>
              <a:buFont typeface="Arial" pitchFamily="34" charset="0"/>
              <a:buChar char="•"/>
            </a:pPr>
            <a:r>
              <a:rPr lang="hr-HR" dirty="0"/>
              <a:t>Posljedice potresa u svijetu po pitanju ljudskih žrtava govore o 8 miliona života u zadnjih 2000 godina (Jaiswal, Wald [3]). </a:t>
            </a:r>
          </a:p>
          <a:p>
            <a:pPr marL="171450" indent="-171450" algn="just">
              <a:buClr>
                <a:srgbClr val="FF0000"/>
              </a:buClr>
              <a:buFont typeface="Arial" pitchFamily="34" charset="0"/>
              <a:buChar char="•"/>
            </a:pPr>
            <a:endParaRPr lang="hr-HR" dirty="0"/>
          </a:p>
          <a:p>
            <a:pPr marL="171450" indent="-171450" algn="just">
              <a:buClr>
                <a:srgbClr val="FF0000"/>
              </a:buClr>
              <a:buFont typeface="Arial" pitchFamily="34" charset="0"/>
              <a:buChar char="•"/>
            </a:pPr>
            <a:r>
              <a:rPr lang="hr-HR" b="1" dirty="0">
                <a:solidFill>
                  <a:srgbClr val="005EA4"/>
                </a:solidFill>
              </a:rPr>
              <a:t>Mala vlačna čvrstoća ziđa, mala duktilnost, kao i mala sposobnost disipacije energije, su glavni razlozi zbog kojeg su europski propisi ograničili uporabu  nearmiranog ziđa u područjima sa seizmičkim ubrzanjem iznad 0,2g (Eurocode 2005 [11]; Magenes [12]).</a:t>
            </a:r>
            <a:endParaRPr lang="hr-HR" dirty="0"/>
          </a:p>
          <a:p>
            <a:pPr marL="171450" indent="-171450" algn="just">
              <a:buClr>
                <a:srgbClr val="FF0000"/>
              </a:buClr>
              <a:buFont typeface="Arial" pitchFamily="34" charset="0"/>
              <a:buChar char="•"/>
            </a:pPr>
            <a:r>
              <a:rPr lang="hr-HR" dirty="0"/>
              <a:t>Uobičajeno je da se potpuni ili djelomični slom nearmiranog ziđa dešava tijekom potresa zbog loše kvalitete materijala, načina gradnje, te neodgovarajućih veza između nosivih elemenata konstrukcije (Campos Costa i dr. [7], Lang [8], Lourenco i Roque [9], Mendes i Lourenco [10]).</a:t>
            </a:r>
          </a:p>
          <a:p>
            <a:pPr marL="285750" indent="-285750" algn="just">
              <a:buClr>
                <a:srgbClr val="FF0000"/>
              </a:buClr>
              <a:buFont typeface="Wingdings" pitchFamily="2" charset="2"/>
              <a:buChar char="§"/>
            </a:pPr>
            <a:endParaRPr lang="hr-HR" b="1" dirty="0">
              <a:solidFill>
                <a:srgbClr val="005EA4"/>
              </a:solidFill>
            </a:endParaRPr>
          </a:p>
          <a:p>
            <a:pPr marL="171450" indent="-171450" algn="just">
              <a:buClr>
                <a:srgbClr val="FF0000"/>
              </a:buClr>
              <a:buFont typeface="Arial" pitchFamily="34" charset="0"/>
              <a:buChar char="•"/>
            </a:pPr>
            <a:endParaRPr lang="hr-HR" dirty="0"/>
          </a:p>
        </p:txBody>
      </p:sp>
    </p:spTree>
    <p:extLst>
      <p:ext uri="{BB962C8B-B14F-4D97-AF65-F5344CB8AC3E}">
        <p14:creationId xmlns:p14="http://schemas.microsoft.com/office/powerpoint/2010/main" val="1603947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30</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31</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32</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xfrm>
            <a:off x="685800" y="4342606"/>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 typeface="Arial" panose="020B0604020202020204" pitchFamily="34" charset="0"/>
              <a:buChar char="•"/>
            </a:pPr>
            <a:r>
              <a:rPr lang="hr-HR" dirty="0"/>
              <a:t>Kao što je u prethodnoj točki 5.4 navedeno vertikalni i horizontalni </a:t>
            </a:r>
            <a:r>
              <a:rPr lang="hr-HR" dirty="0" err="1"/>
              <a:t>serklaži</a:t>
            </a:r>
            <a:r>
              <a:rPr lang="hr-HR" dirty="0"/>
              <a:t> imaju značajan utjecaj na ponašanje i nosivost zidanih zidova pod vertikalnim i osobito horizontalnim opterećenjem. </a:t>
            </a:r>
          </a:p>
          <a:p>
            <a:pPr marL="171450" indent="-171450" algn="just">
              <a:buFont typeface="Arial" panose="020B0604020202020204" pitchFamily="34" charset="0"/>
              <a:buChar char="•"/>
            </a:pPr>
            <a:r>
              <a:rPr lang="hr-HR" dirty="0"/>
              <a:t>Numerički je istražen utjecaj više parametara horizontalnih </a:t>
            </a:r>
            <a:r>
              <a:rPr lang="hr-HR" dirty="0" err="1"/>
              <a:t>serklaža</a:t>
            </a:r>
            <a:r>
              <a:rPr lang="hr-HR" dirty="0"/>
              <a:t> na ponašanje i graničnu nosivost zidanih zidova.</a:t>
            </a:r>
          </a:p>
          <a:p>
            <a:pPr marL="171450" indent="-171450" algn="just">
              <a:buFont typeface="Arial" panose="020B0604020202020204" pitchFamily="34" charset="0"/>
              <a:buChar char="•"/>
            </a:pPr>
            <a:r>
              <a:rPr lang="hr-HR" dirty="0"/>
              <a:t>Geometrija analiziranih zidanih zidova, s armaturom </a:t>
            </a:r>
            <a:r>
              <a:rPr lang="hr-HR" dirty="0" err="1"/>
              <a:t>serklaža</a:t>
            </a:r>
            <a:r>
              <a:rPr lang="hr-HR" dirty="0"/>
              <a:t> i temelja, prikazana je na slici 5.85. Zidovi bez otvora (PZ) i zidovi s otvorima (OZ) imaju jednaka rješenja vertikalnih </a:t>
            </a:r>
            <a:r>
              <a:rPr lang="hr-HR" dirty="0" err="1"/>
              <a:t>serklaža</a:t>
            </a:r>
            <a:r>
              <a:rPr lang="hr-HR" dirty="0"/>
              <a:t> (uzdužne šipke 4Ø12). Zidovi PZ</a:t>
            </a:r>
            <a:r>
              <a:rPr lang="hr-HR" baseline="-25000" dirty="0"/>
              <a:t>1</a:t>
            </a:r>
            <a:r>
              <a:rPr lang="hr-HR" dirty="0"/>
              <a:t> i OZ</a:t>
            </a:r>
            <a:r>
              <a:rPr lang="hr-HR" baseline="-25000" dirty="0"/>
              <a:t>1</a:t>
            </a:r>
            <a:r>
              <a:rPr lang="hr-HR" dirty="0"/>
              <a:t> nemaju horizontalne  </a:t>
            </a:r>
            <a:r>
              <a:rPr lang="hr-HR" dirty="0" err="1"/>
              <a:t>serklaže</a:t>
            </a:r>
            <a:r>
              <a:rPr lang="hr-HR" dirty="0"/>
              <a:t> ni međukatnu armiranobetonsku ploču. Zidovi PZ</a:t>
            </a:r>
            <a:r>
              <a:rPr lang="hr-HR" baseline="-25000" dirty="0"/>
              <a:t>2</a:t>
            </a:r>
            <a:r>
              <a:rPr lang="hr-HR" dirty="0"/>
              <a:t> i OZ</a:t>
            </a:r>
            <a:r>
              <a:rPr lang="hr-HR" baseline="-25000" dirty="0"/>
              <a:t>2</a:t>
            </a:r>
            <a:r>
              <a:rPr lang="hr-HR" dirty="0"/>
              <a:t> imaju međukatnu armiranobetonsku ploču (armiranu zavarenom mrežom 2xQ-139),  zidovi PZ</a:t>
            </a:r>
            <a:r>
              <a:rPr lang="hr-HR" baseline="-25000" dirty="0"/>
              <a:t>3</a:t>
            </a:r>
            <a:r>
              <a:rPr lang="hr-HR" dirty="0"/>
              <a:t> i OZ</a:t>
            </a:r>
            <a:r>
              <a:rPr lang="hr-HR" baseline="-25000" dirty="0"/>
              <a:t>3</a:t>
            </a:r>
            <a:r>
              <a:rPr lang="hr-HR" dirty="0"/>
              <a:t> međukatnu armiranobetonsku ploču (armiranu zavarenom mrežom 2xQ-139) i horizontalne  </a:t>
            </a:r>
            <a:r>
              <a:rPr lang="hr-HR" dirty="0" err="1"/>
              <a:t>serklaže</a:t>
            </a:r>
            <a:r>
              <a:rPr lang="hr-HR" dirty="0"/>
              <a:t> s uzdužnom armaturom  4Ø10 te zidovi PZ</a:t>
            </a:r>
            <a:r>
              <a:rPr lang="hr-HR" baseline="-25000" dirty="0"/>
              <a:t>4</a:t>
            </a:r>
            <a:r>
              <a:rPr lang="hr-HR" dirty="0"/>
              <a:t> i OZ</a:t>
            </a:r>
            <a:r>
              <a:rPr lang="hr-HR" baseline="-25000" dirty="0"/>
              <a:t>4</a:t>
            </a:r>
            <a:r>
              <a:rPr lang="hr-HR" dirty="0"/>
              <a:t> međukatnu armiranobetonsku ploču (armiranu zavarenom mrežom 2xQ-139) i horizontalne </a:t>
            </a:r>
            <a:r>
              <a:rPr lang="hr-HR" dirty="0" err="1"/>
              <a:t>serklaže</a:t>
            </a:r>
            <a:r>
              <a:rPr lang="hr-HR" dirty="0"/>
              <a:t> s uzdužnom armaturom  4Ø12. Spone svih vertikalnih i horizontalnih </a:t>
            </a:r>
            <a:r>
              <a:rPr lang="hr-HR" dirty="0" err="1"/>
              <a:t>serklaža</a:t>
            </a:r>
            <a:r>
              <a:rPr lang="hr-HR" dirty="0"/>
              <a:t> su Ø6 na razmaku 250 mm. Razmatrana su dva slučaja oslanjanja temelja zidova na krutu podlogu analogno točki 5.4: </a:t>
            </a:r>
          </a:p>
          <a:p>
            <a:pPr marL="171450" indent="-171450" algn="just">
              <a:buFont typeface="Arial" panose="020B0604020202020204" pitchFamily="34" charset="0"/>
              <a:buChar char="•"/>
            </a:pPr>
            <a:r>
              <a:rPr lang="hr-HR" dirty="0"/>
              <a:t>U statičkim analizama zidovi su izloženi horizontalnim silama (F) analogno onima u točkama 5.3 i 5.4. U dinamičkim analizama zidovi su izloženi horizontalnom ubrzanju podloge prema slici 5.1, a u svemu kao u točki 5.4. </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33</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34</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pPr algn="just"/>
            <a:r>
              <a:rPr lang="hr-HR" dirty="0"/>
              <a:t>Kao što je u prethodnoj točki 5.4 navedeno vertikalni i horizontalni </a:t>
            </a:r>
            <a:r>
              <a:rPr lang="hr-HR" dirty="0" err="1"/>
              <a:t>serklaži</a:t>
            </a:r>
            <a:r>
              <a:rPr lang="hr-HR" dirty="0"/>
              <a:t> imaju značajan utjecaj na ponašanje i nosivost zidanih zidova pod vertikalnim i osobito horizontalnim opterećenjem. </a:t>
            </a:r>
          </a:p>
          <a:p>
            <a:pPr algn="just"/>
            <a:r>
              <a:rPr lang="hr-HR" dirty="0"/>
              <a:t>Numerički je istražen utjecaj više parametara horizontalnih </a:t>
            </a:r>
            <a:r>
              <a:rPr lang="hr-HR" dirty="0" err="1"/>
              <a:t>serklaža</a:t>
            </a:r>
            <a:r>
              <a:rPr lang="hr-HR" dirty="0"/>
              <a:t> na ponašanje i graničnu nosivost zidanih zidova.</a:t>
            </a:r>
          </a:p>
          <a:p>
            <a:pPr algn="just"/>
            <a:r>
              <a:rPr lang="hr-HR" dirty="0"/>
              <a:t>Geometrija analiziranih zidanih zidova, s armaturom </a:t>
            </a:r>
            <a:r>
              <a:rPr lang="hr-HR" dirty="0" err="1"/>
              <a:t>serklaža</a:t>
            </a:r>
            <a:r>
              <a:rPr lang="hr-HR" dirty="0"/>
              <a:t> i temelja, prikazana je na slici 5.85. Zidovi bez otvora (PZ) i zidovi s otvorima (OZ) imaju jednaka rješenja vertikalnih </a:t>
            </a:r>
            <a:r>
              <a:rPr lang="hr-HR" dirty="0" err="1"/>
              <a:t>serklaža</a:t>
            </a:r>
            <a:r>
              <a:rPr lang="hr-HR" dirty="0"/>
              <a:t> (uzdužne šipke 4Ø12). Zidovi PZ</a:t>
            </a:r>
            <a:r>
              <a:rPr lang="hr-HR" baseline="-25000" dirty="0"/>
              <a:t>1</a:t>
            </a:r>
            <a:r>
              <a:rPr lang="hr-HR" dirty="0"/>
              <a:t> i OZ</a:t>
            </a:r>
            <a:r>
              <a:rPr lang="hr-HR" baseline="-25000" dirty="0"/>
              <a:t>1</a:t>
            </a:r>
            <a:r>
              <a:rPr lang="hr-HR" dirty="0"/>
              <a:t> nemaju horizontalne  </a:t>
            </a:r>
            <a:r>
              <a:rPr lang="hr-HR" dirty="0" err="1"/>
              <a:t>serklaže</a:t>
            </a:r>
            <a:r>
              <a:rPr lang="hr-HR" dirty="0"/>
              <a:t> ni međukatnu armiranobetonsku ploču. Zidovi PZ</a:t>
            </a:r>
            <a:r>
              <a:rPr lang="hr-HR" baseline="-25000" dirty="0"/>
              <a:t>2</a:t>
            </a:r>
            <a:r>
              <a:rPr lang="hr-HR" dirty="0"/>
              <a:t> i OZ</a:t>
            </a:r>
            <a:r>
              <a:rPr lang="hr-HR" baseline="-25000" dirty="0"/>
              <a:t>2</a:t>
            </a:r>
            <a:r>
              <a:rPr lang="hr-HR" dirty="0"/>
              <a:t> imaju međukatnu armiranobetonsku ploču (armiranu zavarenom mrežom 2xQ-139),  zidovi PZ</a:t>
            </a:r>
            <a:r>
              <a:rPr lang="hr-HR" baseline="-25000" dirty="0"/>
              <a:t>3</a:t>
            </a:r>
            <a:r>
              <a:rPr lang="hr-HR" dirty="0"/>
              <a:t> i OZ</a:t>
            </a:r>
            <a:r>
              <a:rPr lang="hr-HR" baseline="-25000" dirty="0"/>
              <a:t>3</a:t>
            </a:r>
            <a:r>
              <a:rPr lang="hr-HR" dirty="0"/>
              <a:t> međukatnu armiranobetonsku ploču (armiranu zavarenom mrežom 2xQ-139) i horizontalne  </a:t>
            </a:r>
            <a:r>
              <a:rPr lang="hr-HR" dirty="0" err="1"/>
              <a:t>serklaže</a:t>
            </a:r>
            <a:r>
              <a:rPr lang="hr-HR" dirty="0"/>
              <a:t> s uzdužnom armaturom  4Ø10 te zidovi PZ</a:t>
            </a:r>
            <a:r>
              <a:rPr lang="hr-HR" baseline="-25000" dirty="0"/>
              <a:t>4</a:t>
            </a:r>
            <a:r>
              <a:rPr lang="hr-HR" dirty="0"/>
              <a:t> i OZ</a:t>
            </a:r>
            <a:r>
              <a:rPr lang="hr-HR" baseline="-25000" dirty="0"/>
              <a:t>4</a:t>
            </a:r>
            <a:r>
              <a:rPr lang="hr-HR" dirty="0"/>
              <a:t> međukatnu armiranobetonsku ploču (armiranu zavarenom mrežom 2xQ-139) i horizontalne </a:t>
            </a:r>
            <a:r>
              <a:rPr lang="hr-HR" dirty="0" err="1"/>
              <a:t>serklaže</a:t>
            </a:r>
            <a:r>
              <a:rPr lang="hr-HR" dirty="0"/>
              <a:t> s uzdužnom armaturom  4Ø12. Spone svih vertikalnih i horizontalnih </a:t>
            </a:r>
            <a:r>
              <a:rPr lang="hr-HR" dirty="0" err="1"/>
              <a:t>serklaža</a:t>
            </a:r>
            <a:r>
              <a:rPr lang="hr-HR" dirty="0"/>
              <a:t> su Ø6 na razmaku 250 mm. Razmatrana su dva slučaja oslanjanja temelja zidova na krutu podlogu analogno točki 5.4: </a:t>
            </a:r>
          </a:p>
          <a:p>
            <a:pPr algn="just"/>
            <a:r>
              <a:rPr lang="hr-HR" dirty="0"/>
              <a:t>U statičkim analizama zidovi su izloženi horizontalnim silama (F) analogno onima u točkama 5.3 i 5.4. U dinamičkim analizama zidovi su izloženi horizontalnom ubrzanju podloge prema slici 5.1, a u svemu kao u točki 5.4. </a:t>
            </a:r>
          </a:p>
        </p:txBody>
      </p:sp>
    </p:spTree>
    <p:extLst>
      <p:ext uri="{BB962C8B-B14F-4D97-AF65-F5344CB8AC3E}">
        <p14:creationId xmlns:p14="http://schemas.microsoft.com/office/powerpoint/2010/main" val="16039471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hr-HR" dirty="0"/>
              <a:t>Naprezanja u armaturi donjeg horizontalnog </a:t>
            </a:r>
            <a:r>
              <a:rPr lang="hr-HR" dirty="0" err="1"/>
              <a:t>serklaža</a:t>
            </a:r>
            <a:r>
              <a:rPr lang="hr-HR" dirty="0"/>
              <a:t> neposredno pred slom prikazana su na slici 5.92-5.93. Kao što je prethodno navedeno, vidljivo je da su ona niska i podjednaka za sve profile uzdužnih šipki.</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35</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36</a:t>
            </a:fld>
            <a:endParaRPr lang="hr-HR" altLang="sr-Latn-RS">
              <a:latin typeface="Arial" panose="020B0604020202020204" pitchFamily="34" charset="0"/>
            </a:endParaRPr>
          </a:p>
        </p:txBody>
      </p:sp>
      <p:sp>
        <p:nvSpPr>
          <p:cNvPr id="5" name="Notes Placeholder 2"/>
          <p:cNvSpPr>
            <a:spLocks noGrp="1"/>
          </p:cNvSpPr>
          <p:nvPr>
            <p:ph type="body" idx="1"/>
          </p:nvPr>
        </p:nvSpPr>
        <p:spPr>
          <a:xfrm>
            <a:off x="685800" y="4370388"/>
            <a:ext cx="5486400" cy="4114800"/>
          </a:xfrm>
        </p:spPr>
        <p:txBody>
          <a:bodyPr/>
          <a:lstStyle/>
          <a:p>
            <a:pPr marL="171450" indent="-171450">
              <a:buFont typeface="Arial" panose="020B0604020202020204" pitchFamily="34" charset="0"/>
              <a:buChar char="•"/>
            </a:pPr>
            <a:r>
              <a:rPr lang="hr-HR" dirty="0"/>
              <a:t>Kod nelinearnog modela, nakon pojave prvih nelinearnosti (pukotina) u ziđu i odizanja temelja od podloge, zid "ispada" iz rezonantnog gibanja. Zidovi bez horizontalnih serklaža ili međukatne ploče imaju nepovoljnije ponašanje od ostalih zidova.</a:t>
            </a:r>
          </a:p>
          <a:p>
            <a:pPr marL="171450" indent="-171450">
              <a:buFont typeface="Arial" panose="020B0604020202020204" pitchFamily="34" charset="0"/>
              <a:buChar char="•"/>
            </a:pPr>
            <a:endParaRPr lang="hr-HR" dirty="0"/>
          </a:p>
          <a:p>
            <a:pPr marL="171450" indent="-171450">
              <a:buFont typeface="Arial" panose="020B0604020202020204" pitchFamily="34" charset="0"/>
              <a:buChar char="•"/>
            </a:pPr>
            <a:endParaRPr lang="hr-HR" dirty="0"/>
          </a:p>
          <a:p>
            <a:pPr marL="171450" indent="-171450">
              <a:buFont typeface="Arial" panose="020B0604020202020204" pitchFamily="34" charset="0"/>
              <a:buChar char="•"/>
            </a:pPr>
            <a:endParaRPr lang="hr-HR" dirty="0"/>
          </a:p>
        </p:txBody>
      </p:sp>
    </p:spTree>
    <p:extLst>
      <p:ext uri="{BB962C8B-B14F-4D97-AF65-F5344CB8AC3E}">
        <p14:creationId xmlns:p14="http://schemas.microsoft.com/office/powerpoint/2010/main" val="16039471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xfrm>
            <a:off x="692696" y="4355976"/>
            <a:ext cx="54864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hr-HR" dirty="0"/>
              <a:t>Utjecaj promjera uzdužnih šipki horizontalnih </a:t>
            </a:r>
            <a:r>
              <a:rPr lang="hr-HR" dirty="0" err="1"/>
              <a:t>serklaža</a:t>
            </a:r>
            <a:r>
              <a:rPr lang="hr-HR" dirty="0"/>
              <a:t> na naprezanje armature donjeg horizontalnog </a:t>
            </a:r>
            <a:r>
              <a:rPr lang="hr-HR" dirty="0" err="1"/>
              <a:t>serklaža</a:t>
            </a:r>
            <a:r>
              <a:rPr lang="hr-HR" dirty="0"/>
              <a:t>  za nelinearni model ponašanja prikazan je na slici 5.102-103. Najveća su naprezanja u armaturi međukatne ploče kod zidova PZ</a:t>
            </a:r>
            <a:r>
              <a:rPr lang="hr-HR" baseline="-25000" dirty="0"/>
              <a:t>2</a:t>
            </a:r>
            <a:r>
              <a:rPr lang="hr-HR" dirty="0"/>
              <a:t>, OZ</a:t>
            </a:r>
            <a:r>
              <a:rPr lang="hr-HR" baseline="-25000" dirty="0"/>
              <a:t>2</a:t>
            </a:r>
            <a:r>
              <a:rPr lang="hr-HR" dirty="0"/>
              <a:t> koji nemaju horizontalne </a:t>
            </a:r>
            <a:r>
              <a:rPr lang="hr-HR" dirty="0" err="1"/>
              <a:t>serklaže</a:t>
            </a:r>
            <a:r>
              <a:rPr lang="hr-HR" dirty="0"/>
              <a:t>. Naprezanja horizontalne armature </a:t>
            </a:r>
            <a:r>
              <a:rPr lang="hr-HR" dirty="0" err="1"/>
              <a:t>serklaža</a:t>
            </a:r>
            <a:r>
              <a:rPr lang="hr-HR" dirty="0"/>
              <a:t> najveća su u zidovima s otvorima i lošim ziđem. Stanje pukotina u zidovima neposredno pred slom prikazano je na slikama 5.104 i 5.105.</a:t>
            </a:r>
          </a:p>
          <a:p>
            <a:pPr marL="171450" indent="-171450">
              <a:buFont typeface="Arial" panose="020B0604020202020204" pitchFamily="34" charset="0"/>
              <a:buChar char="•"/>
            </a:pP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37</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hr-HR" dirty="0"/>
              <a:t>Neki dobiveni rezultati analize prikazani su na slikama 17-19. Ako se usporede računske vrijednosti na ovim slikama s odgovarajućim vrijednostima na slikama 11-13, može se zaključiti da je potresno ubrzanje ovdje nepovoljnije od rezonantnog harmonijskog ubrzanja podloge.</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38</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39</a:t>
            </a:fld>
            <a:endParaRPr lang="hr-HR" altLang="sr-Latn-RS">
              <a:latin typeface="Arial" panose="020B0604020202020204" pitchFamily="34" charset="0"/>
            </a:endParaRPr>
          </a:p>
        </p:txBody>
      </p:sp>
    </p:spTree>
    <p:extLst>
      <p:ext uri="{BB962C8B-B14F-4D97-AF65-F5344CB8AC3E}">
        <p14:creationId xmlns:p14="http://schemas.microsoft.com/office/powerpoint/2010/main" val="1706317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a:t>
            </a:fld>
            <a:endParaRPr lang="hr-HR" altLang="sr-Latn-RS">
              <a:latin typeface="Arial" panose="020B0604020202020204" pitchFamily="34" charset="0"/>
            </a:endParaRPr>
          </a:p>
        </p:txBody>
      </p:sp>
      <p:sp>
        <p:nvSpPr>
          <p:cNvPr id="5" name="Text Box 4"/>
          <p:cNvSpPr txBox="1">
            <a:spLocks noGrp="1" noChangeArrowheads="1"/>
          </p:cNvSpPr>
          <p:nvPr>
            <p:ph type="body" idx="1"/>
          </p:nvPr>
        </p:nvSpPr>
        <p:spPr bwMode="auto">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71463" algn="l"/>
              </a:tabLst>
              <a:defRPr>
                <a:solidFill>
                  <a:schemeClr val="tx1"/>
                </a:solidFill>
                <a:latin typeface="Arial" pitchFamily="34" charset="0"/>
              </a:defRPr>
            </a:lvl1pPr>
            <a:lvl2pPr>
              <a:tabLst>
                <a:tab pos="271463" algn="l"/>
              </a:tabLst>
              <a:defRPr>
                <a:solidFill>
                  <a:schemeClr val="tx1"/>
                </a:solidFill>
                <a:latin typeface="Arial" pitchFamily="34" charset="0"/>
              </a:defRPr>
            </a:lvl2pPr>
            <a:lvl3pPr>
              <a:tabLst>
                <a:tab pos="271463" algn="l"/>
              </a:tabLst>
              <a:defRPr>
                <a:solidFill>
                  <a:schemeClr val="tx1"/>
                </a:solidFill>
                <a:latin typeface="Arial" pitchFamily="34" charset="0"/>
              </a:defRPr>
            </a:lvl3pPr>
            <a:lvl4pPr>
              <a:tabLst>
                <a:tab pos="271463" algn="l"/>
              </a:tabLst>
              <a:defRPr>
                <a:solidFill>
                  <a:schemeClr val="tx1"/>
                </a:solidFill>
                <a:latin typeface="Arial" pitchFamily="34" charset="0"/>
              </a:defRPr>
            </a:lvl4pPr>
            <a:lvl5pPr>
              <a:tabLst>
                <a:tab pos="271463" algn="l"/>
              </a:tabLst>
              <a:defRPr>
                <a:solidFill>
                  <a:schemeClr val="tx1"/>
                </a:solidFill>
                <a:latin typeface="Arial" pitchFamily="34" charset="0"/>
              </a:defRPr>
            </a:lvl5pPr>
            <a:lvl6pPr fontAlgn="base">
              <a:spcBef>
                <a:spcPct val="0"/>
              </a:spcBef>
              <a:spcAft>
                <a:spcPct val="0"/>
              </a:spcAft>
              <a:tabLst>
                <a:tab pos="271463" algn="l"/>
              </a:tabLst>
              <a:defRPr>
                <a:solidFill>
                  <a:schemeClr val="tx1"/>
                </a:solidFill>
                <a:latin typeface="Arial" pitchFamily="34" charset="0"/>
              </a:defRPr>
            </a:lvl6pPr>
            <a:lvl7pPr fontAlgn="base">
              <a:spcBef>
                <a:spcPct val="0"/>
              </a:spcBef>
              <a:spcAft>
                <a:spcPct val="0"/>
              </a:spcAft>
              <a:tabLst>
                <a:tab pos="271463" algn="l"/>
              </a:tabLst>
              <a:defRPr>
                <a:solidFill>
                  <a:schemeClr val="tx1"/>
                </a:solidFill>
                <a:latin typeface="Arial" pitchFamily="34" charset="0"/>
              </a:defRPr>
            </a:lvl7pPr>
            <a:lvl8pPr fontAlgn="base">
              <a:spcBef>
                <a:spcPct val="0"/>
              </a:spcBef>
              <a:spcAft>
                <a:spcPct val="0"/>
              </a:spcAft>
              <a:tabLst>
                <a:tab pos="271463" algn="l"/>
              </a:tabLst>
              <a:defRPr>
                <a:solidFill>
                  <a:schemeClr val="tx1"/>
                </a:solidFill>
                <a:latin typeface="Arial" pitchFamily="34" charset="0"/>
              </a:defRPr>
            </a:lvl8pPr>
            <a:lvl9pPr fontAlgn="base">
              <a:spcBef>
                <a:spcPct val="0"/>
              </a:spcBef>
              <a:spcAft>
                <a:spcPct val="0"/>
              </a:spcAft>
              <a:tabLst>
                <a:tab pos="271463" algn="l"/>
              </a:tabLst>
              <a:defRPr>
                <a:solidFill>
                  <a:schemeClr val="tx1"/>
                </a:solidFill>
                <a:latin typeface="Arial" pitchFamily="34" charset="0"/>
              </a:defRPr>
            </a:lvl9pPr>
          </a:lstStyle>
          <a:p>
            <a:pPr marL="285750" indent="-285750" algn="just">
              <a:buFont typeface="Wingdings" pitchFamily="2" charset="2"/>
              <a:buChar char="§"/>
            </a:pPr>
            <a:r>
              <a:rPr lang="hr-HR" sz="1000" dirty="0" smtClean="0"/>
              <a:t>Zidane </a:t>
            </a:r>
            <a:r>
              <a:rPr lang="hr-HR" sz="1000" dirty="0"/>
              <a:t>konstrukcije u pravilu imaju složenije ponašanje i zahtijevaju složenije inženjerske proračune i složenije numeričke modele od "čistih" betonskih </a:t>
            </a:r>
            <a:r>
              <a:rPr lang="hr-HR" sz="1000" dirty="0" smtClean="0"/>
              <a:t>konstrukcija.</a:t>
            </a:r>
          </a:p>
          <a:p>
            <a:pPr marL="285750" indent="-285750" algn="just">
              <a:buFont typeface="Wingdings" pitchFamily="2" charset="2"/>
              <a:buChar char="§"/>
            </a:pPr>
            <a:endParaRPr lang="hr-HR" sz="1000" dirty="0" smtClean="0"/>
          </a:p>
          <a:p>
            <a:pPr marL="285750" indent="-285750" algn="just">
              <a:buFont typeface="Wingdings" pitchFamily="2" charset="2"/>
              <a:buChar char="§"/>
            </a:pPr>
            <a:r>
              <a:rPr lang="hr-HR" sz="1000" dirty="0" smtClean="0"/>
              <a:t>Kvaliteta </a:t>
            </a:r>
            <a:r>
              <a:rPr lang="hr-HR" sz="1000" dirty="0"/>
              <a:t>inženjerskih i numeričkih proračuna zidanih konstrukcija u </a:t>
            </a:r>
            <a:r>
              <a:rPr lang="hr-HR" sz="1000" dirty="0" smtClean="0"/>
              <a:t>uvjetima </a:t>
            </a:r>
            <a:r>
              <a:rPr lang="hr-HR" sz="1000" dirty="0"/>
              <a:t>statičkog i potresnog opterećenja zaostaje za kvalitetom </a:t>
            </a:r>
            <a:r>
              <a:rPr lang="hr-HR" sz="1000" dirty="0" smtClean="0"/>
              <a:t>takvih </a:t>
            </a:r>
            <a:r>
              <a:rPr lang="hr-HR" sz="1000" dirty="0"/>
              <a:t>proračuna ostalih konstrukcija (metalne, armiranobetonske, </a:t>
            </a:r>
            <a:r>
              <a:rPr lang="hr-HR" sz="1000" dirty="0" smtClean="0"/>
              <a:t>drvene</a:t>
            </a:r>
            <a:r>
              <a:rPr lang="hr-HR" sz="1000" dirty="0"/>
              <a:t>, spregnute</a:t>
            </a:r>
            <a:r>
              <a:rPr lang="hr-HR" sz="1000" dirty="0" smtClean="0"/>
              <a:t>).</a:t>
            </a:r>
          </a:p>
          <a:p>
            <a:pPr marL="285750" indent="-285750" algn="just">
              <a:buFont typeface="Wingdings" pitchFamily="2" charset="2"/>
              <a:buChar char="§"/>
            </a:pPr>
            <a:endParaRPr lang="hr-HR" sz="1000" dirty="0"/>
          </a:p>
          <a:p>
            <a:pPr marL="285750" indent="-285750" algn="just">
              <a:buFont typeface="Wingdings" pitchFamily="2" charset="2"/>
              <a:buChar char="§"/>
            </a:pPr>
            <a:r>
              <a:rPr lang="hr-HR" sz="1000" dirty="0" smtClean="0"/>
              <a:t>Iako </a:t>
            </a:r>
            <a:r>
              <a:rPr lang="hr-HR" sz="1000" dirty="0"/>
              <a:t>postoje brojni numerički modeli za statičku i dinamičku analizu </a:t>
            </a:r>
            <a:r>
              <a:rPr lang="hr-HR" sz="1000" dirty="0" smtClean="0"/>
              <a:t>zidanih </a:t>
            </a:r>
            <a:r>
              <a:rPr lang="hr-HR" sz="1000" dirty="0"/>
              <a:t>konstrukcija još uvijek ne postoji takvi modeli koji bi simulirali </a:t>
            </a:r>
            <a:r>
              <a:rPr lang="hr-HR" sz="1000" dirty="0" smtClean="0"/>
              <a:t>sve </a:t>
            </a:r>
            <a:r>
              <a:rPr lang="hr-HR" sz="1000" dirty="0"/>
              <a:t>najvažnije nelinearne efekte njihova ponašanja, te u </a:t>
            </a:r>
            <a:r>
              <a:rPr lang="hr-HR" sz="1000" dirty="0" smtClean="0"/>
              <a:t>isto </a:t>
            </a:r>
            <a:r>
              <a:rPr lang="hr-HR" sz="1000" dirty="0"/>
              <a:t>vrijeme </a:t>
            </a:r>
            <a:r>
              <a:rPr lang="hr-HR" sz="1000" dirty="0" smtClean="0"/>
              <a:t>bili </a:t>
            </a:r>
            <a:r>
              <a:rPr lang="hr-HR" sz="1000" dirty="0"/>
              <a:t>jednostavni i pouzdani </a:t>
            </a:r>
            <a:endParaRPr lang="hr-HR" sz="1000" dirty="0" smtClean="0"/>
          </a:p>
          <a:p>
            <a:pPr marL="285750" indent="-285750" algn="just">
              <a:buFont typeface="Wingdings" pitchFamily="2" charset="2"/>
              <a:buChar char="§"/>
            </a:pPr>
            <a:endParaRPr lang="hr-HR" sz="1000" dirty="0"/>
          </a:p>
          <a:p>
            <a:pPr marL="285750" indent="-285750" algn="just">
              <a:buFont typeface="Wingdings" pitchFamily="2" charset="2"/>
              <a:buChar char="§"/>
            </a:pPr>
            <a:r>
              <a:rPr lang="hr-HR" sz="1000" dirty="0"/>
              <a:t>Proračuni zidanih konstrukcija zaostaju za proračunom ostalih tipova konstrukcija, posebice onih od čelika i betona. Osnovni razlog ovoj činjenici je nedostatak spoznaja o složenom ponašanje zidanih konstrukcija,  tj. ziđa (zidni elemenat, mort i njihova veza). Postojeće metode proračuna su većinom empirijske i iskustvene prirode. Upotreba numeričkih modela za analizu i proračun zidanih konstrukcija  još uvijek je nedovoljna. Ponašanje zidanih građevina izloženih statičkom i napose dinamičkom opterećenju izrazito je složeno. Ponašanje zidanih konstrukcija izloženih potresnom opterećenju je od primarne važnosti u područjima s izraženom potresnom opasnosti. Razorne štete na zidanim konstrukcijama u posljednjih nekoliko desetljeća uzrokovane potresima potaknule su inženjere da pažljivije razmotre ziđe kao konstrukcijski materijal, tj. da uoče njegove nedostatke i pronađu  načine kako ih  prevladati i tako što više umanjiti štete razornih potresa. </a:t>
            </a:r>
            <a:endParaRPr lang="hr-HR" sz="1000" dirty="0" smtClean="0"/>
          </a:p>
          <a:p>
            <a:pPr algn="just"/>
            <a:endParaRPr lang="hr-HR" sz="1000" dirty="0" smtClean="0"/>
          </a:p>
          <a:p>
            <a:pPr marL="285750" indent="-285750" algn="just">
              <a:buFont typeface="Wingdings" pitchFamily="2" charset="2"/>
              <a:buChar char="§"/>
            </a:pPr>
            <a:endParaRPr lang="hr-HR" sz="1000" dirty="0"/>
          </a:p>
          <a:p>
            <a:pPr algn="just"/>
            <a:endParaRPr lang="hr-HR" b="1" dirty="0">
              <a:solidFill>
                <a:schemeClr val="accent2"/>
              </a:solidFill>
            </a:endParaRPr>
          </a:p>
          <a:p>
            <a:pPr algn="just"/>
            <a:endParaRPr lang="hr-HR" b="1" dirty="0">
              <a:solidFill>
                <a:schemeClr val="accent2"/>
              </a:solidFill>
            </a:endParaRPr>
          </a:p>
        </p:txBody>
      </p:sp>
    </p:spTree>
    <p:extLst>
      <p:ext uri="{BB962C8B-B14F-4D97-AF65-F5344CB8AC3E}">
        <p14:creationId xmlns:p14="http://schemas.microsoft.com/office/powerpoint/2010/main" val="16039471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hr-HR" dirty="0"/>
              <a:t>Zid sa spriječenim </a:t>
            </a:r>
            <a:r>
              <a:rPr lang="hr-HR" dirty="0" err="1"/>
              <a:t>odizanjem</a:t>
            </a:r>
            <a:r>
              <a:rPr lang="hr-HR" dirty="0"/>
              <a:t> temelja i spriječenim klizanjem temelja po podlozi, u odnosu na isti zid s mogućim </a:t>
            </a:r>
            <a:r>
              <a:rPr lang="hr-HR" dirty="0" err="1"/>
              <a:t>odizanjem</a:t>
            </a:r>
            <a:r>
              <a:rPr lang="hr-HR" dirty="0"/>
              <a:t> i klizanjem temelja, ima značajno veću graničnu nosivost. Granična nosivost je uvjetovana nosivošću armature </a:t>
            </a:r>
            <a:r>
              <a:rPr lang="hr-HR" dirty="0" err="1"/>
              <a:t>serklaža</a:t>
            </a:r>
            <a:r>
              <a:rPr lang="hr-HR" dirty="0"/>
              <a:t> (dobro ziđe) ili nosivošću </a:t>
            </a:r>
            <a:r>
              <a:rPr lang="hr-HR" dirty="0" err="1"/>
              <a:t>ziđa</a:t>
            </a:r>
            <a:r>
              <a:rPr lang="hr-HR" dirty="0"/>
              <a:t> (loše ziđe). Ovdje je vidljiva veća razlika u graničnoj nosivosti i </a:t>
            </a:r>
            <a:r>
              <a:rPr lang="hr-HR" dirty="0" err="1"/>
              <a:t>deformabilnosti</a:t>
            </a:r>
            <a:r>
              <a:rPr lang="hr-HR" dirty="0"/>
              <a:t> zidova bez horizontalnih  </a:t>
            </a:r>
            <a:r>
              <a:rPr lang="hr-HR" dirty="0" err="1"/>
              <a:t>serklaža</a:t>
            </a:r>
            <a:r>
              <a:rPr lang="hr-HR" dirty="0"/>
              <a:t> u odnosu na zidove s horizontalnim </a:t>
            </a:r>
            <a:r>
              <a:rPr lang="hr-HR" dirty="0" err="1"/>
              <a:t>serklažima</a:t>
            </a:r>
            <a:r>
              <a:rPr lang="hr-HR" dirty="0"/>
              <a:t>. Može se uočiti značajan utjecaj kvalitete </a:t>
            </a:r>
            <a:r>
              <a:rPr lang="hr-HR" dirty="0" err="1"/>
              <a:t>ziđa</a:t>
            </a:r>
            <a:r>
              <a:rPr lang="hr-HR" dirty="0"/>
              <a:t> na graničnu nosivost i </a:t>
            </a:r>
            <a:r>
              <a:rPr lang="hr-HR" dirty="0" err="1"/>
              <a:t>deformabilnost</a:t>
            </a:r>
            <a:r>
              <a:rPr lang="hr-HR" dirty="0"/>
              <a:t> zidova.</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40</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41</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42</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43</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r>
              <a:rPr lang="hr-HR" dirty="0"/>
              <a:t>Odnos visine i duljine zidanih zidova ima značajan utjecaj na njihovo ponašanje pod horizontalnim statičkim i potresnim opterećenjem. </a:t>
            </a:r>
          </a:p>
          <a:p>
            <a:r>
              <a:rPr lang="hr-HR" dirty="0"/>
              <a:t>U Primjeru 1 analizirani su zidovi jednake etažnosti (visine) i različite duljine, a u Primjeru 2 zidovi jednake duljine i različite etažnosti (visine). Svi su zidovi širine 0,24 m, sa širinom betonskog temelja 0,6 m. Temelji svih zidova te horizontalni i vertikalni serklaži armirani su na isti način kao kod zidova u točki 5.3.  Usvojeno je da su zidovi oslonjeni na krutu nepopustljivu podlogu, s mogućnošću odizanja. Korišten je makromodel ziđa, s izotropnim svojstvima gradiva bez utjecaja posmika na slom ziđa. </a:t>
            </a:r>
            <a:endParaRPr lang="hr-HR" dirty="0" smtClean="0"/>
          </a:p>
          <a:p>
            <a:r>
              <a:rPr lang="hr-HR" dirty="0"/>
              <a:t>Razmatrani su dvoetažni  zidani zidovi različite duljine. </a:t>
            </a:r>
            <a:endParaRPr lang="hr-HR" dirty="0" smtClean="0"/>
          </a:p>
          <a:p>
            <a:r>
              <a:rPr lang="hr-HR" dirty="0"/>
              <a:t>Geometrija zidova prikazana je na slici 5.142. Zidovi imaju slijedeće odnose visine (H) i duljine (B): H/B=4, 3, 2, 1 i  0.5. </a:t>
            </a:r>
          </a:p>
          <a:p>
            <a:endParaRPr lang="hr-HR" dirty="0"/>
          </a:p>
        </p:txBody>
      </p:sp>
    </p:spTree>
    <p:extLst>
      <p:ext uri="{BB962C8B-B14F-4D97-AF65-F5344CB8AC3E}">
        <p14:creationId xmlns:p14="http://schemas.microsoft.com/office/powerpoint/2010/main" val="16039471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44</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pPr algn="just"/>
            <a:r>
              <a:rPr lang="hr-HR" dirty="0"/>
              <a:t>Vidljivo je da omeđeni zidani zidovi imaju značajno veću graničnu nosivost od nearmiranih zidanih zidova. Također je vidljiv veliki utjecaj kvalitete ziđa na graničnu nosivost i deformabilnost zidova. Zidovi s dobrim ziđem imaju približno dvostruko veću graničnu nosivost od zidova s lošim ziđem. Odnos visine i duljine zida ima izrazito veliki utjecaj na njegovu graničnu nosivost. Sa smanjivanjem duljine zida povećava se utjecaj savijanja i drastično smanjuje njegova granična nosivost. </a:t>
            </a:r>
            <a:endParaRPr lang="hr-HR" dirty="0" smtClean="0"/>
          </a:p>
          <a:p>
            <a:pPr algn="just"/>
            <a:endParaRPr lang="hr-HR" dirty="0"/>
          </a:p>
          <a:p>
            <a:pPr algn="just"/>
            <a:endParaRPr lang="hr-HR" dirty="0"/>
          </a:p>
        </p:txBody>
      </p:sp>
    </p:spTree>
    <p:extLst>
      <p:ext uri="{BB962C8B-B14F-4D97-AF65-F5344CB8AC3E}">
        <p14:creationId xmlns:p14="http://schemas.microsoft.com/office/powerpoint/2010/main" val="16039471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a:r>
              <a:rPr lang="hr-HR" dirty="0"/>
              <a:t>Sa smanjivanjem duljine zida povećava se utjecaj savijanja i drastično smanjuje njegova granična nosivost. </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45</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171450" indent="-171450" algn="just">
              <a:buFont typeface="Arial" panose="020B0604020202020204" pitchFamily="34" charset="0"/>
              <a:buChar char="•"/>
            </a:pPr>
            <a:r>
              <a:rPr lang="en-GB" sz="1000" dirty="0" err="1" smtClean="0"/>
              <a:t>Horizontalni</a:t>
            </a:r>
            <a:r>
              <a:rPr lang="en-GB" sz="1000" dirty="0" smtClean="0"/>
              <a:t> </a:t>
            </a:r>
            <a:r>
              <a:rPr lang="en-GB" sz="1000" dirty="0" err="1" smtClean="0"/>
              <a:t>pomak</a:t>
            </a:r>
            <a:r>
              <a:rPr lang="en-GB" sz="1000" dirty="0" smtClean="0"/>
              <a:t> </a:t>
            </a:r>
            <a:r>
              <a:rPr lang="en-GB" sz="1000" dirty="0" err="1" smtClean="0"/>
              <a:t>vrha</a:t>
            </a:r>
            <a:r>
              <a:rPr lang="en-GB" sz="1000" dirty="0" smtClean="0"/>
              <a:t> </a:t>
            </a:r>
            <a:r>
              <a:rPr lang="en-GB" sz="1000" dirty="0" err="1" smtClean="0"/>
              <a:t>zidanih</a:t>
            </a:r>
            <a:r>
              <a:rPr lang="en-GB" sz="1000" dirty="0" smtClean="0"/>
              <a:t> </a:t>
            </a:r>
            <a:r>
              <a:rPr lang="en-GB" sz="1000" dirty="0" err="1" smtClean="0"/>
              <a:t>zidova</a:t>
            </a:r>
            <a:r>
              <a:rPr lang="en-GB" sz="1000" dirty="0" smtClean="0"/>
              <a:t> </a:t>
            </a:r>
            <a:r>
              <a:rPr lang="en-GB" sz="1000" dirty="0" err="1" smtClean="0"/>
              <a:t>prikazan</a:t>
            </a:r>
            <a:r>
              <a:rPr lang="en-GB" sz="1000" dirty="0" smtClean="0"/>
              <a:t> je </a:t>
            </a:r>
            <a:r>
              <a:rPr lang="en-GB" sz="1000" dirty="0" err="1" smtClean="0"/>
              <a:t>na</a:t>
            </a:r>
            <a:r>
              <a:rPr lang="en-GB" sz="1000" dirty="0" smtClean="0"/>
              <a:t> </a:t>
            </a:r>
            <a:r>
              <a:rPr lang="en-GB" sz="1000" dirty="0" err="1" smtClean="0"/>
              <a:t>slici</a:t>
            </a:r>
            <a:r>
              <a:rPr lang="en-GB" sz="1000" dirty="0" smtClean="0"/>
              <a:t> 5.150. </a:t>
            </a:r>
            <a:r>
              <a:rPr lang="en-GB" sz="1000" dirty="0" err="1" smtClean="0"/>
              <a:t>Nearmirani</a:t>
            </a:r>
            <a:r>
              <a:rPr lang="en-GB" sz="1000" dirty="0" smtClean="0"/>
              <a:t> </a:t>
            </a:r>
            <a:r>
              <a:rPr lang="en-GB" sz="1000" dirty="0" err="1" smtClean="0"/>
              <a:t>zidani</a:t>
            </a:r>
            <a:r>
              <a:rPr lang="hr-HR" sz="1000" dirty="0" smtClean="0"/>
              <a:t> </a:t>
            </a:r>
            <a:r>
              <a:rPr lang="en-GB" sz="1000" dirty="0" err="1" smtClean="0"/>
              <a:t>zidovi</a:t>
            </a:r>
            <a:r>
              <a:rPr lang="en-GB" sz="1000" dirty="0" smtClean="0"/>
              <a:t> </a:t>
            </a:r>
            <a:r>
              <a:rPr lang="en-GB" sz="1000" dirty="0" err="1" smtClean="0"/>
              <a:t>imaju</a:t>
            </a:r>
            <a:r>
              <a:rPr lang="en-GB" sz="1000" dirty="0" smtClean="0"/>
              <a:t> </a:t>
            </a:r>
            <a:r>
              <a:rPr lang="en-GB" sz="1000" dirty="0" err="1" smtClean="0"/>
              <a:t>drastično</a:t>
            </a:r>
            <a:r>
              <a:rPr lang="en-GB" sz="1000" dirty="0" smtClean="0"/>
              <a:t> </a:t>
            </a:r>
            <a:r>
              <a:rPr lang="en-GB" sz="1000" dirty="0" err="1" smtClean="0"/>
              <a:t>manju</a:t>
            </a:r>
            <a:r>
              <a:rPr lang="en-GB" sz="1000" dirty="0" smtClean="0"/>
              <a:t> </a:t>
            </a:r>
            <a:r>
              <a:rPr lang="en-GB" sz="1000" dirty="0" err="1" smtClean="0"/>
              <a:t>otpornost</a:t>
            </a:r>
            <a:r>
              <a:rPr lang="en-GB" sz="1000" dirty="0" smtClean="0"/>
              <a:t> </a:t>
            </a:r>
            <a:r>
              <a:rPr lang="en-GB" sz="1000" dirty="0" err="1" smtClean="0"/>
              <a:t>na</a:t>
            </a:r>
            <a:r>
              <a:rPr lang="en-GB" sz="1000" dirty="0" smtClean="0"/>
              <a:t> </a:t>
            </a:r>
            <a:r>
              <a:rPr lang="en-GB" sz="1000" dirty="0" err="1" smtClean="0"/>
              <a:t>dinamičku</a:t>
            </a:r>
            <a:r>
              <a:rPr lang="en-GB" sz="1000" dirty="0" smtClean="0"/>
              <a:t> </a:t>
            </a:r>
            <a:r>
              <a:rPr lang="en-GB" sz="1000" dirty="0" err="1" smtClean="0"/>
              <a:t>pobudu</a:t>
            </a:r>
            <a:r>
              <a:rPr lang="en-GB" sz="1000" dirty="0" smtClean="0"/>
              <a:t> od </a:t>
            </a:r>
            <a:r>
              <a:rPr lang="en-GB" sz="1000" dirty="0" err="1" smtClean="0"/>
              <a:t>omeđenih</a:t>
            </a:r>
            <a:r>
              <a:rPr lang="en-GB" sz="1000" dirty="0" smtClean="0"/>
              <a:t> </a:t>
            </a:r>
            <a:r>
              <a:rPr lang="en-GB" sz="1000" dirty="0" err="1" smtClean="0"/>
              <a:t>zidanih</a:t>
            </a:r>
            <a:r>
              <a:rPr lang="en-GB" sz="1000" dirty="0" smtClean="0"/>
              <a:t> </a:t>
            </a:r>
            <a:r>
              <a:rPr lang="en-GB" sz="1000" dirty="0" err="1" smtClean="0"/>
              <a:t>zidova</a:t>
            </a:r>
            <a:r>
              <a:rPr lang="en-GB" sz="1000" dirty="0" smtClean="0"/>
              <a:t>.</a:t>
            </a:r>
          </a:p>
          <a:p>
            <a:pPr marL="171450" indent="-171450" algn="just">
              <a:buFont typeface="Arial" panose="020B0604020202020204" pitchFamily="34" charset="0"/>
              <a:buChar char="•"/>
            </a:pPr>
            <a:r>
              <a:rPr lang="en-GB" sz="1000" dirty="0" err="1" smtClean="0"/>
              <a:t>Pri</a:t>
            </a:r>
            <a:r>
              <a:rPr lang="en-GB" sz="1000" dirty="0" smtClean="0"/>
              <a:t> tome se </a:t>
            </a:r>
            <a:r>
              <a:rPr lang="en-GB" sz="1000" dirty="0" err="1" smtClean="0"/>
              <a:t>svi</a:t>
            </a:r>
            <a:r>
              <a:rPr lang="en-GB" sz="1000" dirty="0" smtClean="0"/>
              <a:t> </a:t>
            </a:r>
            <a:r>
              <a:rPr lang="en-GB" sz="1000" dirty="0" err="1" smtClean="0"/>
              <a:t>nearmirani</a:t>
            </a:r>
            <a:r>
              <a:rPr lang="en-GB" sz="1000" dirty="0" smtClean="0"/>
              <a:t> </a:t>
            </a:r>
            <a:r>
              <a:rPr lang="en-GB" sz="1000" dirty="0" err="1" smtClean="0"/>
              <a:t>zidani</a:t>
            </a:r>
            <a:r>
              <a:rPr lang="en-GB" sz="1000" dirty="0" smtClean="0"/>
              <a:t> </a:t>
            </a:r>
            <a:r>
              <a:rPr lang="en-GB" sz="1000" dirty="0" err="1" smtClean="0"/>
              <a:t>zidovi</a:t>
            </a:r>
            <a:r>
              <a:rPr lang="en-GB" sz="1000" dirty="0" smtClean="0"/>
              <a:t> s </a:t>
            </a:r>
            <a:r>
              <a:rPr lang="en-GB" sz="1000" dirty="0" err="1" smtClean="0"/>
              <a:t>lošim</a:t>
            </a:r>
            <a:r>
              <a:rPr lang="en-GB" sz="1000" dirty="0" smtClean="0"/>
              <a:t> </a:t>
            </a:r>
            <a:r>
              <a:rPr lang="en-GB" sz="1000" dirty="0" err="1" smtClean="0"/>
              <a:t>ziđem</a:t>
            </a:r>
            <a:r>
              <a:rPr lang="en-GB" sz="1000" dirty="0" smtClean="0"/>
              <a:t> </a:t>
            </a:r>
            <a:r>
              <a:rPr lang="en-GB" sz="1000" dirty="0" err="1" smtClean="0"/>
              <a:t>urušavaju</a:t>
            </a:r>
            <a:r>
              <a:rPr lang="en-GB" sz="1000" dirty="0" smtClean="0"/>
              <a:t> za </a:t>
            </a:r>
            <a:r>
              <a:rPr lang="en-GB" sz="1000" dirty="0" err="1" smtClean="0"/>
              <a:t>pobudu</a:t>
            </a:r>
            <a:r>
              <a:rPr lang="en-GB" sz="1000" dirty="0" smtClean="0"/>
              <a:t> s </a:t>
            </a:r>
            <a:r>
              <a:rPr lang="en-GB" sz="1000" dirty="0" err="1" smtClean="0"/>
              <a:t>najvećim</a:t>
            </a:r>
            <a:r>
              <a:rPr lang="hr-HR" sz="1000" dirty="0" smtClean="0"/>
              <a:t> </a:t>
            </a:r>
            <a:r>
              <a:rPr lang="en-GB" sz="1000" dirty="0" err="1" smtClean="0"/>
              <a:t>ubrzanjem</a:t>
            </a:r>
            <a:r>
              <a:rPr lang="en-GB" sz="1000" dirty="0" smtClean="0"/>
              <a:t> </a:t>
            </a:r>
            <a:r>
              <a:rPr lang="en-GB" sz="1000" dirty="0" err="1" smtClean="0"/>
              <a:t>podloge</a:t>
            </a:r>
            <a:r>
              <a:rPr lang="en-GB" sz="1000" dirty="0" smtClean="0"/>
              <a:t> 0,1g, </a:t>
            </a:r>
            <a:r>
              <a:rPr lang="en-GB" sz="1000" dirty="0" err="1" smtClean="0"/>
              <a:t>kao</a:t>
            </a:r>
            <a:r>
              <a:rPr lang="en-GB" sz="1000" dirty="0" smtClean="0"/>
              <a:t> </a:t>
            </a:r>
            <a:r>
              <a:rPr lang="en-GB" sz="1000" dirty="0" err="1" smtClean="0"/>
              <a:t>i</a:t>
            </a:r>
            <a:r>
              <a:rPr lang="en-GB" sz="1000" dirty="0" smtClean="0"/>
              <a:t> </a:t>
            </a:r>
            <a:r>
              <a:rPr lang="en-GB" sz="1000" dirty="0" err="1" smtClean="0"/>
              <a:t>oni</a:t>
            </a:r>
            <a:r>
              <a:rPr lang="en-GB" sz="1000" dirty="0" smtClean="0"/>
              <a:t> s </a:t>
            </a:r>
            <a:r>
              <a:rPr lang="en-GB" sz="1000" dirty="0" err="1" smtClean="0"/>
              <a:t>dobrim</a:t>
            </a:r>
            <a:r>
              <a:rPr lang="en-GB" sz="1000" dirty="0" smtClean="0"/>
              <a:t> </a:t>
            </a:r>
            <a:r>
              <a:rPr lang="en-GB" sz="1000" dirty="0" err="1" smtClean="0"/>
              <a:t>ziđem</a:t>
            </a:r>
            <a:r>
              <a:rPr lang="en-GB" sz="1000" dirty="0" smtClean="0"/>
              <a:t> </a:t>
            </a:r>
            <a:r>
              <a:rPr lang="en-GB" sz="1000" dirty="0" err="1" smtClean="0"/>
              <a:t>odnosa</a:t>
            </a:r>
            <a:r>
              <a:rPr lang="en-GB" sz="1000" dirty="0" smtClean="0"/>
              <a:t> H/B=4, 3 </a:t>
            </a:r>
            <a:r>
              <a:rPr lang="en-GB" sz="1000" dirty="0" err="1" smtClean="0"/>
              <a:t>i</a:t>
            </a:r>
            <a:r>
              <a:rPr lang="en-GB" sz="1000" dirty="0" smtClean="0"/>
              <a:t> 2. </a:t>
            </a:r>
            <a:r>
              <a:rPr lang="en-GB" sz="1000" dirty="0" err="1" smtClean="0"/>
              <a:t>Jedino</a:t>
            </a:r>
            <a:r>
              <a:rPr lang="en-GB" sz="1000" dirty="0" smtClean="0"/>
              <a:t> se </a:t>
            </a:r>
            <a:r>
              <a:rPr lang="en-GB" sz="1000" dirty="0" err="1" smtClean="0"/>
              <a:t>nearmirani</a:t>
            </a:r>
            <a:r>
              <a:rPr lang="hr-HR" sz="1000" dirty="0" smtClean="0"/>
              <a:t> </a:t>
            </a:r>
            <a:r>
              <a:rPr lang="en-GB" sz="1000" dirty="0" err="1" smtClean="0"/>
              <a:t>zidovi</a:t>
            </a:r>
            <a:r>
              <a:rPr lang="en-GB" sz="1000" dirty="0" smtClean="0"/>
              <a:t> s </a:t>
            </a:r>
            <a:r>
              <a:rPr lang="en-GB" sz="1000" dirty="0" err="1" smtClean="0"/>
              <a:t>odnosom</a:t>
            </a:r>
            <a:r>
              <a:rPr lang="en-GB" sz="1000" dirty="0" smtClean="0"/>
              <a:t> H/B=1 </a:t>
            </a:r>
            <a:r>
              <a:rPr lang="en-GB" sz="1000" dirty="0" err="1" smtClean="0"/>
              <a:t>i</a:t>
            </a:r>
            <a:r>
              <a:rPr lang="en-GB" sz="1000" dirty="0" smtClean="0"/>
              <a:t> 0,5 ne </a:t>
            </a:r>
            <a:r>
              <a:rPr lang="en-GB" sz="1000" dirty="0" err="1" smtClean="0"/>
              <a:t>urušavaju</a:t>
            </a:r>
            <a:r>
              <a:rPr lang="en-GB" sz="1000" dirty="0" smtClean="0"/>
              <a:t> za </a:t>
            </a:r>
            <a:r>
              <a:rPr lang="en-GB" sz="1000" dirty="0" err="1" smtClean="0"/>
              <a:t>ovu</a:t>
            </a:r>
            <a:r>
              <a:rPr lang="en-GB" sz="1000" dirty="0" smtClean="0"/>
              <a:t> </a:t>
            </a:r>
            <a:r>
              <a:rPr lang="en-GB" sz="1000" dirty="0" err="1" smtClean="0"/>
              <a:t>pobudu</a:t>
            </a:r>
            <a:r>
              <a:rPr lang="en-GB" sz="1000" dirty="0" smtClean="0"/>
              <a:t>. </a:t>
            </a:r>
            <a:r>
              <a:rPr lang="en-GB" sz="1000" dirty="0" err="1" smtClean="0"/>
              <a:t>Svi</a:t>
            </a:r>
            <a:r>
              <a:rPr lang="en-GB" sz="1000" dirty="0" smtClean="0"/>
              <a:t> </a:t>
            </a:r>
            <a:r>
              <a:rPr lang="en-GB" sz="1000" dirty="0" err="1" smtClean="0"/>
              <a:t>omeđeni</a:t>
            </a:r>
            <a:r>
              <a:rPr lang="en-GB" sz="1000" dirty="0" smtClean="0"/>
              <a:t> </a:t>
            </a:r>
            <a:r>
              <a:rPr lang="en-GB" sz="1000" dirty="0" err="1" smtClean="0"/>
              <a:t>zidani</a:t>
            </a:r>
            <a:r>
              <a:rPr lang="en-GB" sz="1000" dirty="0" smtClean="0"/>
              <a:t> </a:t>
            </a:r>
            <a:r>
              <a:rPr lang="en-GB" sz="1000" dirty="0" err="1" smtClean="0"/>
              <a:t>zidovi</a:t>
            </a:r>
            <a:r>
              <a:rPr lang="en-GB" sz="1000" dirty="0" smtClean="0"/>
              <a:t> </a:t>
            </a:r>
            <a:r>
              <a:rPr lang="en-GB" sz="1000" dirty="0" err="1" smtClean="0"/>
              <a:t>mogu</a:t>
            </a:r>
            <a:r>
              <a:rPr lang="hr-HR" sz="1000" dirty="0" smtClean="0"/>
              <a:t> </a:t>
            </a:r>
            <a:r>
              <a:rPr lang="en-GB" sz="1000" dirty="0" err="1" smtClean="0"/>
              <a:t>podnijeti</a:t>
            </a:r>
            <a:r>
              <a:rPr lang="en-GB" sz="1000" dirty="0" smtClean="0"/>
              <a:t> </a:t>
            </a:r>
            <a:r>
              <a:rPr lang="en-GB" sz="1000" dirty="0" err="1" smtClean="0"/>
              <a:t>pobudu</a:t>
            </a:r>
            <a:r>
              <a:rPr lang="en-GB" sz="1000" dirty="0" smtClean="0"/>
              <a:t> s </a:t>
            </a:r>
            <a:r>
              <a:rPr lang="en-GB" sz="1000" dirty="0" err="1" smtClean="0"/>
              <a:t>ubrzanjem</a:t>
            </a:r>
            <a:r>
              <a:rPr lang="en-GB" sz="1000" dirty="0" smtClean="0"/>
              <a:t> </a:t>
            </a:r>
            <a:r>
              <a:rPr lang="en-GB" sz="1000" dirty="0" err="1" smtClean="0"/>
              <a:t>baze</a:t>
            </a:r>
            <a:r>
              <a:rPr lang="en-GB" sz="1000" dirty="0" smtClean="0"/>
              <a:t> 0,3g, </a:t>
            </a:r>
            <a:r>
              <a:rPr lang="en-GB" sz="1000" dirty="0" err="1" smtClean="0"/>
              <a:t>osim</a:t>
            </a:r>
            <a:r>
              <a:rPr lang="en-GB" sz="1000" dirty="0" smtClean="0"/>
              <a:t> </a:t>
            </a:r>
            <a:r>
              <a:rPr lang="en-GB" sz="1000" dirty="0" err="1" smtClean="0"/>
              <a:t>onog</a:t>
            </a:r>
            <a:r>
              <a:rPr lang="en-GB" sz="1000" dirty="0" smtClean="0"/>
              <a:t> s </a:t>
            </a:r>
            <a:r>
              <a:rPr lang="en-GB" sz="1000" dirty="0" err="1" smtClean="0"/>
              <a:t>lošim</a:t>
            </a:r>
            <a:r>
              <a:rPr lang="en-GB" sz="1000" dirty="0" smtClean="0"/>
              <a:t> </a:t>
            </a:r>
            <a:r>
              <a:rPr lang="en-GB" sz="1000" dirty="0" err="1" smtClean="0"/>
              <a:t>ziđem</a:t>
            </a:r>
            <a:r>
              <a:rPr lang="en-GB" sz="1000" dirty="0" smtClean="0"/>
              <a:t> </a:t>
            </a:r>
            <a:r>
              <a:rPr lang="en-GB" sz="1000" dirty="0" err="1" smtClean="0"/>
              <a:t>odnosa</a:t>
            </a:r>
            <a:r>
              <a:rPr lang="en-GB" sz="1000" dirty="0" smtClean="0"/>
              <a:t> H/B=0,5 </a:t>
            </a:r>
            <a:r>
              <a:rPr lang="en-GB" sz="1000" dirty="0" err="1" smtClean="0"/>
              <a:t>koji</a:t>
            </a:r>
            <a:r>
              <a:rPr lang="en-GB" sz="1000" dirty="0" smtClean="0"/>
              <a:t> se</a:t>
            </a:r>
            <a:r>
              <a:rPr lang="hr-HR" sz="1000" dirty="0" smtClean="0"/>
              <a:t> </a:t>
            </a:r>
            <a:r>
              <a:rPr lang="en-GB" sz="1000" dirty="0" err="1" smtClean="0"/>
              <a:t>urušava</a:t>
            </a:r>
            <a:r>
              <a:rPr lang="en-GB" sz="1000" dirty="0" smtClean="0"/>
              <a:t>. </a:t>
            </a:r>
            <a:r>
              <a:rPr lang="en-GB" sz="1000" dirty="0" err="1" smtClean="0"/>
              <a:t>Zidovi</a:t>
            </a:r>
            <a:r>
              <a:rPr lang="en-GB" sz="1000" dirty="0" smtClean="0"/>
              <a:t> s </a:t>
            </a:r>
            <a:r>
              <a:rPr lang="en-GB" sz="1000" dirty="0" err="1" smtClean="0"/>
              <a:t>lošim</a:t>
            </a:r>
            <a:r>
              <a:rPr lang="en-GB" sz="1000" dirty="0" smtClean="0"/>
              <a:t> </a:t>
            </a:r>
            <a:r>
              <a:rPr lang="en-GB" sz="1000" dirty="0" err="1" smtClean="0"/>
              <a:t>ziđem</a:t>
            </a:r>
            <a:r>
              <a:rPr lang="en-GB" sz="1000" dirty="0" smtClean="0"/>
              <a:t> </a:t>
            </a:r>
            <a:r>
              <a:rPr lang="en-GB" sz="1000" dirty="0" err="1" smtClean="0"/>
              <a:t>imaju</a:t>
            </a:r>
            <a:r>
              <a:rPr lang="en-GB" sz="1000" dirty="0" smtClean="0"/>
              <a:t> </a:t>
            </a:r>
            <a:r>
              <a:rPr lang="en-GB" sz="1000" dirty="0" err="1" smtClean="0"/>
              <a:t>značajno</a:t>
            </a:r>
            <a:r>
              <a:rPr lang="en-GB" sz="1000" dirty="0" smtClean="0"/>
              <a:t> </a:t>
            </a:r>
            <a:r>
              <a:rPr lang="en-GB" sz="1000" dirty="0" err="1" smtClean="0"/>
              <a:t>veće</a:t>
            </a:r>
            <a:r>
              <a:rPr lang="en-GB" sz="1000" dirty="0" smtClean="0"/>
              <a:t> </a:t>
            </a:r>
            <a:r>
              <a:rPr lang="en-GB" sz="1000" dirty="0" err="1" smtClean="0"/>
              <a:t>horizontalne</a:t>
            </a:r>
            <a:r>
              <a:rPr lang="en-GB" sz="1000" dirty="0" smtClean="0"/>
              <a:t> </a:t>
            </a:r>
            <a:r>
              <a:rPr lang="en-GB" sz="1000" dirty="0" err="1" smtClean="0"/>
              <a:t>pomake</a:t>
            </a:r>
            <a:r>
              <a:rPr lang="en-GB" sz="1000" dirty="0" smtClean="0"/>
              <a:t> u </a:t>
            </a:r>
            <a:r>
              <a:rPr lang="en-GB" sz="1000" dirty="0" err="1" smtClean="0"/>
              <a:t>odnosu</a:t>
            </a:r>
            <a:r>
              <a:rPr lang="en-GB" sz="1000" dirty="0" smtClean="0"/>
              <a:t> </a:t>
            </a:r>
            <a:r>
              <a:rPr lang="en-GB" sz="1000" dirty="0" err="1" smtClean="0"/>
              <a:t>na</a:t>
            </a:r>
            <a:r>
              <a:rPr lang="en-GB" sz="1000" dirty="0" smtClean="0"/>
              <a:t> one s</a:t>
            </a:r>
            <a:r>
              <a:rPr lang="hr-HR" sz="1000" dirty="0" smtClean="0"/>
              <a:t> </a:t>
            </a:r>
            <a:r>
              <a:rPr lang="en-GB" sz="1000" dirty="0" err="1" smtClean="0"/>
              <a:t>dobrim</a:t>
            </a:r>
            <a:r>
              <a:rPr lang="en-GB" sz="1000" dirty="0" smtClean="0"/>
              <a:t> </a:t>
            </a:r>
            <a:r>
              <a:rPr lang="en-GB" sz="1000" dirty="0" err="1" smtClean="0"/>
              <a:t>ziđem</a:t>
            </a:r>
            <a:r>
              <a:rPr lang="en-GB" sz="1000" dirty="0" smtClean="0"/>
              <a:t>. U </a:t>
            </a:r>
            <a:r>
              <a:rPr lang="en-GB" sz="1000" dirty="0" err="1" smtClean="0"/>
              <a:t>početku</a:t>
            </a:r>
            <a:r>
              <a:rPr lang="en-GB" sz="1000" dirty="0" smtClean="0"/>
              <a:t> </a:t>
            </a:r>
            <a:r>
              <a:rPr lang="en-GB" sz="1000" dirty="0" err="1" smtClean="0"/>
              <a:t>djelovanja</a:t>
            </a:r>
            <a:r>
              <a:rPr lang="en-GB" sz="1000" dirty="0" smtClean="0"/>
              <a:t> </a:t>
            </a:r>
            <a:r>
              <a:rPr lang="en-GB" sz="1000" dirty="0" err="1" smtClean="0"/>
              <a:t>pobude</a:t>
            </a:r>
            <a:r>
              <a:rPr lang="en-GB" sz="1000" dirty="0" smtClean="0"/>
              <a:t> </a:t>
            </a:r>
            <a:r>
              <a:rPr lang="en-GB" sz="1000" dirty="0" err="1" smtClean="0"/>
              <a:t>javlja</a:t>
            </a:r>
            <a:r>
              <a:rPr lang="en-GB" sz="1000" dirty="0" smtClean="0"/>
              <a:t> se </a:t>
            </a:r>
            <a:r>
              <a:rPr lang="en-GB" sz="1000" dirty="0" err="1" smtClean="0"/>
              <a:t>rezonantno</a:t>
            </a:r>
            <a:r>
              <a:rPr lang="en-GB" sz="1000" dirty="0" smtClean="0"/>
              <a:t> </a:t>
            </a:r>
            <a:r>
              <a:rPr lang="en-GB" sz="1000" dirty="0" err="1" smtClean="0"/>
              <a:t>ponašanje</a:t>
            </a:r>
            <a:r>
              <a:rPr lang="en-GB" sz="1000" dirty="0" smtClean="0"/>
              <a:t> </a:t>
            </a:r>
            <a:r>
              <a:rPr lang="en-GB" sz="1000" dirty="0" err="1" smtClean="0"/>
              <a:t>zidova</a:t>
            </a:r>
            <a:r>
              <a:rPr lang="en-GB" sz="1000" dirty="0" smtClean="0"/>
              <a:t> </a:t>
            </a:r>
            <a:r>
              <a:rPr lang="en-GB" sz="1000" dirty="0" err="1" smtClean="0"/>
              <a:t>i</a:t>
            </a:r>
            <a:r>
              <a:rPr lang="en-GB" sz="1000" dirty="0" smtClean="0"/>
              <a:t> </a:t>
            </a:r>
            <a:r>
              <a:rPr lang="en-GB" sz="1000" dirty="0" err="1" smtClean="0"/>
              <a:t>vrlo</a:t>
            </a:r>
            <a:r>
              <a:rPr lang="en-GB" sz="1000" dirty="0" smtClean="0"/>
              <a:t> </a:t>
            </a:r>
            <a:r>
              <a:rPr lang="en-GB" sz="1000" dirty="0" err="1" smtClean="0"/>
              <a:t>brzo</a:t>
            </a:r>
            <a:r>
              <a:rPr lang="hr-HR" sz="1000" dirty="0" smtClean="0"/>
              <a:t> </a:t>
            </a:r>
            <a:r>
              <a:rPr lang="en-GB" sz="1000" dirty="0" err="1" smtClean="0"/>
              <a:t>dolazi</a:t>
            </a:r>
            <a:r>
              <a:rPr lang="en-GB" sz="1000" dirty="0" smtClean="0"/>
              <a:t> do </a:t>
            </a:r>
            <a:r>
              <a:rPr lang="en-GB" sz="1000" dirty="0" err="1" smtClean="0"/>
              <a:t>nelinearnosti</a:t>
            </a:r>
            <a:r>
              <a:rPr lang="en-GB" sz="1000" dirty="0" smtClean="0"/>
              <a:t> u </a:t>
            </a:r>
            <a:r>
              <a:rPr lang="en-GB" sz="1000" dirty="0" err="1" smtClean="0"/>
              <a:t>ziđu</a:t>
            </a:r>
            <a:r>
              <a:rPr lang="en-GB" sz="1000" dirty="0" smtClean="0"/>
              <a:t>. </a:t>
            </a:r>
            <a:r>
              <a:rPr lang="en-GB" sz="1000" dirty="0" err="1" smtClean="0"/>
              <a:t>Nakon</a:t>
            </a:r>
            <a:r>
              <a:rPr lang="en-GB" sz="1000" dirty="0" smtClean="0"/>
              <a:t> </a:t>
            </a:r>
            <a:r>
              <a:rPr lang="en-GB" sz="1000" dirty="0" err="1" smtClean="0"/>
              <a:t>pada</a:t>
            </a:r>
            <a:r>
              <a:rPr lang="en-GB" sz="1000" dirty="0" smtClean="0"/>
              <a:t> </a:t>
            </a:r>
            <a:r>
              <a:rPr lang="en-GB" sz="1000" dirty="0" err="1" smtClean="0"/>
              <a:t>krutosti</a:t>
            </a:r>
            <a:r>
              <a:rPr lang="en-GB" sz="1000" dirty="0" smtClean="0"/>
              <a:t> </a:t>
            </a:r>
            <a:r>
              <a:rPr lang="en-GB" sz="1000" dirty="0" err="1" smtClean="0"/>
              <a:t>zidova</a:t>
            </a:r>
            <a:r>
              <a:rPr lang="en-GB" sz="1000" dirty="0" smtClean="0"/>
              <a:t>, </a:t>
            </a:r>
            <a:r>
              <a:rPr lang="en-GB" sz="1000" dirty="0" err="1" smtClean="0"/>
              <a:t>pomaci</a:t>
            </a:r>
            <a:r>
              <a:rPr lang="en-GB" sz="1000" dirty="0" smtClean="0"/>
              <a:t> se "</a:t>
            </a:r>
            <a:r>
              <a:rPr lang="en-GB" sz="1000" dirty="0" err="1" smtClean="0"/>
              <a:t>prilagođavaju</a:t>
            </a:r>
            <a:r>
              <a:rPr lang="en-GB" sz="1000" dirty="0" smtClean="0"/>
              <a:t>" </a:t>
            </a:r>
            <a:r>
              <a:rPr lang="en-GB" sz="1000" dirty="0" err="1" smtClean="0"/>
              <a:t>pobudi</a:t>
            </a:r>
            <a:r>
              <a:rPr lang="en-GB" sz="1000" dirty="0" smtClean="0"/>
              <a:t>.</a:t>
            </a:r>
          </a:p>
          <a:p>
            <a:pPr marL="171450" indent="-171450" algn="just">
              <a:buFont typeface="Arial" panose="020B0604020202020204" pitchFamily="34" charset="0"/>
              <a:buChar char="•"/>
            </a:pPr>
            <a:r>
              <a:rPr lang="en-GB" sz="1000" dirty="0" err="1" smtClean="0"/>
              <a:t>Odnos</a:t>
            </a:r>
            <a:r>
              <a:rPr lang="en-GB" sz="1000" dirty="0" smtClean="0"/>
              <a:t> H/B </a:t>
            </a:r>
            <a:r>
              <a:rPr lang="en-GB" sz="1000" dirty="0" err="1" smtClean="0"/>
              <a:t>ima</a:t>
            </a:r>
            <a:r>
              <a:rPr lang="en-GB" sz="1000" dirty="0" smtClean="0"/>
              <a:t> </a:t>
            </a:r>
            <a:r>
              <a:rPr lang="en-GB" sz="1000" dirty="0" err="1" smtClean="0"/>
              <a:t>manji</a:t>
            </a:r>
            <a:r>
              <a:rPr lang="en-GB" sz="1000" dirty="0" smtClean="0"/>
              <a:t> </a:t>
            </a:r>
            <a:r>
              <a:rPr lang="en-GB" sz="1000" dirty="0" err="1" smtClean="0"/>
              <a:t>utjecaj</a:t>
            </a:r>
            <a:r>
              <a:rPr lang="en-GB" sz="1000" dirty="0" smtClean="0"/>
              <a:t> </a:t>
            </a:r>
            <a:r>
              <a:rPr lang="en-GB" sz="1000" dirty="0" err="1" smtClean="0"/>
              <a:t>na</a:t>
            </a:r>
            <a:r>
              <a:rPr lang="en-GB" sz="1000" dirty="0" smtClean="0"/>
              <a:t> </a:t>
            </a:r>
            <a:r>
              <a:rPr lang="en-GB" sz="1000" dirty="0" err="1" smtClean="0"/>
              <a:t>ponašanje</a:t>
            </a:r>
            <a:r>
              <a:rPr lang="en-GB" sz="1000" dirty="0" smtClean="0"/>
              <a:t> </a:t>
            </a:r>
            <a:r>
              <a:rPr lang="en-GB" sz="1000" dirty="0" err="1" smtClean="0"/>
              <a:t>zidanih</a:t>
            </a:r>
            <a:r>
              <a:rPr lang="en-GB" sz="1000" dirty="0" smtClean="0"/>
              <a:t> </a:t>
            </a:r>
            <a:r>
              <a:rPr lang="en-GB" sz="1000" dirty="0" err="1" smtClean="0"/>
              <a:t>zidova</a:t>
            </a:r>
            <a:r>
              <a:rPr lang="en-GB" sz="1000" dirty="0" smtClean="0"/>
              <a:t> </a:t>
            </a:r>
            <a:r>
              <a:rPr lang="en-GB" sz="1000" dirty="0" err="1" smtClean="0"/>
              <a:t>pri</a:t>
            </a:r>
            <a:r>
              <a:rPr lang="en-GB" sz="1000" dirty="0" smtClean="0"/>
              <a:t> </a:t>
            </a:r>
            <a:r>
              <a:rPr lang="en-GB" sz="1000" dirty="0" err="1" smtClean="0"/>
              <a:t>ubrzanju</a:t>
            </a:r>
            <a:r>
              <a:rPr lang="en-GB" sz="1000" dirty="0" smtClean="0"/>
              <a:t> </a:t>
            </a:r>
            <a:r>
              <a:rPr lang="en-GB" sz="1000" dirty="0" err="1" smtClean="0"/>
              <a:t>podloge</a:t>
            </a:r>
            <a:r>
              <a:rPr lang="en-GB" sz="1000" dirty="0" smtClean="0"/>
              <a:t> u </a:t>
            </a:r>
            <a:r>
              <a:rPr lang="en-GB" sz="1000" dirty="0" err="1" smtClean="0"/>
              <a:t>odnosu</a:t>
            </a:r>
            <a:r>
              <a:rPr lang="en-GB" sz="1000" dirty="0" smtClean="0"/>
              <a:t> </a:t>
            </a:r>
            <a:r>
              <a:rPr lang="en-GB" sz="1000" dirty="0" err="1" smtClean="0"/>
              <a:t>na</a:t>
            </a:r>
            <a:r>
              <a:rPr lang="hr-HR" sz="1000" dirty="0" smtClean="0"/>
              <a:t> </a:t>
            </a:r>
            <a:r>
              <a:rPr lang="en-GB" sz="1000" dirty="0" err="1" smtClean="0"/>
              <a:t>horizontalne</a:t>
            </a:r>
            <a:r>
              <a:rPr lang="en-GB" sz="1000" dirty="0" smtClean="0"/>
              <a:t> </a:t>
            </a:r>
            <a:r>
              <a:rPr lang="en-GB" sz="1000" dirty="0" err="1" smtClean="0"/>
              <a:t>statičke</a:t>
            </a:r>
            <a:r>
              <a:rPr lang="en-GB" sz="1000" dirty="0" smtClean="0"/>
              <a:t> sile.</a:t>
            </a:r>
            <a:endParaRPr lang="hr-HR" sz="1000" dirty="0" smtClean="0"/>
          </a:p>
          <a:p>
            <a:pPr marL="171450" indent="-171450" algn="just">
              <a:buFont typeface="Arial" panose="020B0604020202020204" pitchFamily="34" charset="0"/>
              <a:buChar char="•"/>
            </a:pPr>
            <a:r>
              <a:rPr lang="en-GB" sz="1000" dirty="0" err="1"/>
              <a:t>Vertikalno</a:t>
            </a:r>
            <a:r>
              <a:rPr lang="en-GB" sz="1000" dirty="0"/>
              <a:t> </a:t>
            </a:r>
            <a:r>
              <a:rPr lang="en-GB" sz="1000" dirty="0" err="1"/>
              <a:t>naprezanje</a:t>
            </a:r>
            <a:r>
              <a:rPr lang="en-GB" sz="1000" dirty="0"/>
              <a:t> u </a:t>
            </a:r>
            <a:r>
              <a:rPr lang="en-GB" sz="1000" dirty="0" err="1"/>
              <a:t>ziđu</a:t>
            </a:r>
            <a:r>
              <a:rPr lang="en-GB" sz="1000" dirty="0"/>
              <a:t> </a:t>
            </a:r>
            <a:r>
              <a:rPr lang="en-GB" sz="1000" dirty="0" err="1"/>
              <a:t>pri</a:t>
            </a:r>
            <a:r>
              <a:rPr lang="en-GB" sz="1000" dirty="0"/>
              <a:t> </a:t>
            </a:r>
            <a:r>
              <a:rPr lang="en-GB" sz="1000" dirty="0" err="1"/>
              <a:t>dnu</a:t>
            </a:r>
            <a:r>
              <a:rPr lang="en-GB" sz="1000" dirty="0"/>
              <a:t> </a:t>
            </a:r>
            <a:r>
              <a:rPr lang="en-GB" sz="1000" dirty="0" err="1"/>
              <a:t>zidanih</a:t>
            </a:r>
            <a:r>
              <a:rPr lang="en-GB" sz="1000" dirty="0"/>
              <a:t> </a:t>
            </a:r>
            <a:r>
              <a:rPr lang="en-GB" sz="1000" dirty="0" err="1"/>
              <a:t>zidova</a:t>
            </a:r>
            <a:r>
              <a:rPr lang="en-GB" sz="1000" dirty="0"/>
              <a:t> </a:t>
            </a:r>
            <a:r>
              <a:rPr lang="en-GB" sz="1000" dirty="0" err="1"/>
              <a:t>prikazano</a:t>
            </a:r>
            <a:r>
              <a:rPr lang="en-GB" sz="1000" dirty="0"/>
              <a:t> je </a:t>
            </a:r>
            <a:r>
              <a:rPr lang="en-GB" sz="1000" dirty="0" err="1"/>
              <a:t>na</a:t>
            </a:r>
            <a:r>
              <a:rPr lang="en-GB" sz="1000" dirty="0"/>
              <a:t> </a:t>
            </a:r>
            <a:r>
              <a:rPr lang="en-GB" sz="1000" dirty="0" err="1"/>
              <a:t>slici</a:t>
            </a:r>
            <a:r>
              <a:rPr lang="en-GB" sz="1000" dirty="0"/>
              <a:t> 5.151. Ona </a:t>
            </a:r>
            <a:r>
              <a:rPr lang="en-GB" sz="1000" dirty="0" smtClean="0"/>
              <a:t>se</a:t>
            </a:r>
            <a:r>
              <a:rPr lang="hr-HR" sz="1000" dirty="0" smtClean="0"/>
              <a:t> </a:t>
            </a:r>
            <a:r>
              <a:rPr lang="en-GB" sz="1000" dirty="0" err="1" smtClean="0"/>
              <a:t>povećavaju</a:t>
            </a:r>
            <a:r>
              <a:rPr lang="en-GB" sz="1000" dirty="0" smtClean="0"/>
              <a:t> </a:t>
            </a:r>
            <a:r>
              <a:rPr lang="en-GB" sz="1000" dirty="0"/>
              <a:t>s </a:t>
            </a:r>
            <a:r>
              <a:rPr lang="en-GB" sz="1000" dirty="0" err="1"/>
              <a:t>povećanjem</a:t>
            </a:r>
            <a:r>
              <a:rPr lang="en-GB" sz="1000" dirty="0"/>
              <a:t> </a:t>
            </a:r>
            <a:r>
              <a:rPr lang="en-GB" sz="1000" dirty="0" err="1"/>
              <a:t>odnosa</a:t>
            </a:r>
            <a:r>
              <a:rPr lang="en-GB" sz="1000" dirty="0"/>
              <a:t> </a:t>
            </a:r>
            <a:r>
              <a:rPr lang="en-GB" sz="1000" dirty="0" err="1"/>
              <a:t>visine</a:t>
            </a:r>
            <a:r>
              <a:rPr lang="en-GB" sz="1000" dirty="0"/>
              <a:t> </a:t>
            </a:r>
            <a:r>
              <a:rPr lang="en-GB" sz="1000" dirty="0" err="1"/>
              <a:t>i</a:t>
            </a:r>
            <a:r>
              <a:rPr lang="en-GB" sz="1000" dirty="0"/>
              <a:t> </a:t>
            </a:r>
            <a:r>
              <a:rPr lang="en-GB" sz="1000" dirty="0" err="1"/>
              <a:t>duljine</a:t>
            </a:r>
            <a:r>
              <a:rPr lang="en-GB" sz="1000" dirty="0"/>
              <a:t> </a:t>
            </a:r>
            <a:r>
              <a:rPr lang="en-GB" sz="1000" dirty="0" err="1"/>
              <a:t>zida</a:t>
            </a:r>
            <a:r>
              <a:rPr lang="en-GB" sz="1000" dirty="0"/>
              <a:t>. U </a:t>
            </a:r>
            <a:r>
              <a:rPr lang="en-GB" sz="1000" dirty="0" err="1"/>
              <a:t>nearmiranim</a:t>
            </a:r>
            <a:r>
              <a:rPr lang="en-GB" sz="1000" dirty="0"/>
              <a:t> </a:t>
            </a:r>
            <a:r>
              <a:rPr lang="en-GB" sz="1000" dirty="0" err="1"/>
              <a:t>zidanim</a:t>
            </a:r>
            <a:r>
              <a:rPr lang="en-GB" sz="1000" dirty="0"/>
              <a:t> </a:t>
            </a:r>
            <a:r>
              <a:rPr lang="en-GB" sz="1000" dirty="0" err="1"/>
              <a:t>zidovima</a:t>
            </a:r>
            <a:r>
              <a:rPr lang="en-GB" sz="1000" dirty="0"/>
              <a:t> </a:t>
            </a:r>
            <a:r>
              <a:rPr lang="en-GB" sz="1000" dirty="0" smtClean="0"/>
              <a:t>s</a:t>
            </a:r>
            <a:r>
              <a:rPr lang="hr-HR" sz="1000" dirty="0" smtClean="0"/>
              <a:t> </a:t>
            </a:r>
            <a:r>
              <a:rPr lang="en-GB" sz="1000" dirty="0" err="1" smtClean="0"/>
              <a:t>lošim</a:t>
            </a:r>
            <a:r>
              <a:rPr lang="en-GB" sz="1000" dirty="0" smtClean="0"/>
              <a:t> </a:t>
            </a:r>
            <a:r>
              <a:rPr lang="en-GB" sz="1000" dirty="0" err="1"/>
              <a:t>ziđem</a:t>
            </a:r>
            <a:r>
              <a:rPr lang="en-GB" sz="1000" dirty="0"/>
              <a:t>, </a:t>
            </a:r>
            <a:r>
              <a:rPr lang="en-GB" sz="1000" dirty="0" err="1"/>
              <a:t>te</a:t>
            </a:r>
            <a:r>
              <a:rPr lang="en-GB" sz="1000" dirty="0"/>
              <a:t> </a:t>
            </a:r>
            <a:r>
              <a:rPr lang="en-GB" sz="1000" dirty="0" err="1"/>
              <a:t>kod</a:t>
            </a:r>
            <a:r>
              <a:rPr lang="en-GB" sz="1000" dirty="0"/>
              <a:t> </a:t>
            </a:r>
            <a:r>
              <a:rPr lang="en-GB" sz="1000" dirty="0" err="1"/>
              <a:t>nearmiranih</a:t>
            </a:r>
            <a:r>
              <a:rPr lang="en-GB" sz="1000" dirty="0"/>
              <a:t> </a:t>
            </a:r>
            <a:r>
              <a:rPr lang="en-GB" sz="1000" dirty="0" err="1"/>
              <a:t>zidanih</a:t>
            </a:r>
            <a:r>
              <a:rPr lang="en-GB" sz="1000" dirty="0"/>
              <a:t> </a:t>
            </a:r>
            <a:r>
              <a:rPr lang="en-GB" sz="1000" dirty="0" err="1"/>
              <a:t>zidova</a:t>
            </a:r>
            <a:r>
              <a:rPr lang="en-GB" sz="1000" dirty="0"/>
              <a:t> s </a:t>
            </a:r>
            <a:r>
              <a:rPr lang="en-GB" sz="1000" dirty="0" err="1"/>
              <a:t>dobrim</a:t>
            </a:r>
            <a:r>
              <a:rPr lang="en-GB" sz="1000" dirty="0"/>
              <a:t> </a:t>
            </a:r>
            <a:r>
              <a:rPr lang="en-GB" sz="1000" dirty="0" err="1"/>
              <a:t>ziđem</a:t>
            </a:r>
            <a:r>
              <a:rPr lang="en-GB" sz="1000" dirty="0"/>
              <a:t> </a:t>
            </a:r>
            <a:r>
              <a:rPr lang="en-GB" sz="1000" dirty="0" err="1"/>
              <a:t>koji</a:t>
            </a:r>
            <a:r>
              <a:rPr lang="en-GB" sz="1000" dirty="0"/>
              <a:t> </a:t>
            </a:r>
            <a:r>
              <a:rPr lang="en-GB" sz="1000" dirty="0" err="1"/>
              <a:t>teže</a:t>
            </a:r>
            <a:r>
              <a:rPr lang="en-GB" sz="1000" dirty="0"/>
              <a:t> </a:t>
            </a:r>
            <a:r>
              <a:rPr lang="en-GB" sz="1000" dirty="0" err="1"/>
              <a:t>urušavanju</a:t>
            </a:r>
            <a:r>
              <a:rPr lang="en-GB" sz="1000" dirty="0"/>
              <a:t> </a:t>
            </a:r>
            <a:r>
              <a:rPr lang="en-GB" sz="1000" dirty="0" smtClean="0"/>
              <a:t>je</a:t>
            </a:r>
            <a:r>
              <a:rPr lang="hr-HR" sz="1000" dirty="0" smtClean="0"/>
              <a:t> </a:t>
            </a:r>
            <a:r>
              <a:rPr lang="en-GB" sz="1000" dirty="0" err="1" smtClean="0"/>
              <a:t>dosegnuta</a:t>
            </a:r>
            <a:r>
              <a:rPr lang="en-GB" sz="1000" dirty="0" smtClean="0"/>
              <a:t> </a:t>
            </a:r>
            <a:r>
              <a:rPr lang="en-GB" sz="1000" dirty="0" err="1"/>
              <a:t>tlačna</a:t>
            </a:r>
            <a:r>
              <a:rPr lang="en-GB" sz="1000" dirty="0"/>
              <a:t> </a:t>
            </a:r>
            <a:r>
              <a:rPr lang="en-GB" sz="1000" dirty="0" err="1"/>
              <a:t>čvrstoća</a:t>
            </a:r>
            <a:r>
              <a:rPr lang="en-GB" sz="1000" dirty="0"/>
              <a:t> </a:t>
            </a:r>
            <a:r>
              <a:rPr lang="en-GB" sz="1000" dirty="0" err="1"/>
              <a:t>ziđa</a:t>
            </a:r>
            <a:r>
              <a:rPr lang="en-GB" sz="1000" dirty="0"/>
              <a:t>, </a:t>
            </a:r>
            <a:r>
              <a:rPr lang="en-GB" sz="1000" dirty="0" err="1"/>
              <a:t>dok</a:t>
            </a:r>
            <a:r>
              <a:rPr lang="en-GB" sz="1000" dirty="0"/>
              <a:t> </a:t>
            </a:r>
            <a:r>
              <a:rPr lang="en-GB" sz="1000" dirty="0" err="1"/>
              <a:t>su</a:t>
            </a:r>
            <a:r>
              <a:rPr lang="en-GB" sz="1000" dirty="0"/>
              <a:t> </a:t>
            </a:r>
            <a:r>
              <a:rPr lang="en-GB" sz="1000" dirty="0" err="1"/>
              <a:t>kod</a:t>
            </a:r>
            <a:r>
              <a:rPr lang="en-GB" sz="1000" dirty="0"/>
              <a:t> </a:t>
            </a:r>
            <a:r>
              <a:rPr lang="en-GB" sz="1000" dirty="0" err="1"/>
              <a:t>omeđenih</a:t>
            </a:r>
            <a:r>
              <a:rPr lang="en-GB" sz="1000" dirty="0"/>
              <a:t> </a:t>
            </a:r>
            <a:r>
              <a:rPr lang="en-GB" sz="1000" dirty="0" err="1"/>
              <a:t>zidova</a:t>
            </a:r>
            <a:r>
              <a:rPr lang="en-GB" sz="1000" dirty="0"/>
              <a:t> </a:t>
            </a:r>
            <a:r>
              <a:rPr lang="en-GB" sz="1000" dirty="0" err="1"/>
              <a:t>tlačna</a:t>
            </a:r>
            <a:r>
              <a:rPr lang="en-GB" sz="1000" dirty="0"/>
              <a:t> </a:t>
            </a:r>
            <a:r>
              <a:rPr lang="en-GB" sz="1000" dirty="0" err="1"/>
              <a:t>naprezanja</a:t>
            </a:r>
            <a:r>
              <a:rPr lang="en-GB" sz="1000" dirty="0"/>
              <a:t> </a:t>
            </a:r>
            <a:r>
              <a:rPr lang="en-GB" sz="1000" dirty="0" err="1"/>
              <a:t>znatno</a:t>
            </a:r>
            <a:r>
              <a:rPr lang="en-GB" sz="1000" dirty="0"/>
              <a:t> </a:t>
            </a:r>
            <a:r>
              <a:rPr lang="en-GB" sz="1000" dirty="0" err="1" smtClean="0"/>
              <a:t>ispod</a:t>
            </a:r>
            <a:r>
              <a:rPr lang="hr-HR" sz="1000" dirty="0" smtClean="0"/>
              <a:t> </a:t>
            </a:r>
            <a:r>
              <a:rPr lang="en-GB" sz="1000" dirty="0" err="1" smtClean="0"/>
              <a:t>tlačne</a:t>
            </a:r>
            <a:r>
              <a:rPr lang="en-GB" sz="1000" dirty="0" smtClean="0"/>
              <a:t> </a:t>
            </a:r>
            <a:r>
              <a:rPr lang="en-GB" sz="1000" dirty="0" err="1"/>
              <a:t>čvrstoće</a:t>
            </a:r>
            <a:r>
              <a:rPr lang="en-GB" sz="1000" dirty="0"/>
              <a:t> </a:t>
            </a:r>
            <a:r>
              <a:rPr lang="en-GB" sz="1000" dirty="0" err="1"/>
              <a:t>ziđa</a:t>
            </a:r>
            <a:r>
              <a:rPr lang="en-GB" sz="1000" dirty="0"/>
              <a:t>, </a:t>
            </a:r>
            <a:r>
              <a:rPr lang="en-GB" sz="1000" dirty="0" err="1"/>
              <a:t>osim</a:t>
            </a:r>
            <a:r>
              <a:rPr lang="en-GB" sz="1000" dirty="0"/>
              <a:t> za </a:t>
            </a:r>
            <a:r>
              <a:rPr lang="en-GB" sz="1000" dirty="0" err="1"/>
              <a:t>omeđeni</a:t>
            </a:r>
            <a:r>
              <a:rPr lang="en-GB" sz="1000" dirty="0"/>
              <a:t> </a:t>
            </a:r>
            <a:r>
              <a:rPr lang="en-GB" sz="1000" dirty="0" err="1"/>
              <a:t>zid</a:t>
            </a:r>
            <a:r>
              <a:rPr lang="en-GB" sz="1000" dirty="0"/>
              <a:t> s </a:t>
            </a:r>
            <a:r>
              <a:rPr lang="en-GB" sz="1000" dirty="0" err="1"/>
              <a:t>lošim</a:t>
            </a:r>
            <a:r>
              <a:rPr lang="en-GB" sz="1000" dirty="0"/>
              <a:t> </a:t>
            </a:r>
            <a:r>
              <a:rPr lang="en-GB" sz="1000" dirty="0" err="1"/>
              <a:t>ziđem</a:t>
            </a:r>
            <a:r>
              <a:rPr lang="en-GB" sz="1000" dirty="0"/>
              <a:t> </a:t>
            </a:r>
            <a:r>
              <a:rPr lang="en-GB" sz="1000" dirty="0" err="1"/>
              <a:t>i</a:t>
            </a:r>
            <a:r>
              <a:rPr lang="en-GB" sz="1000" dirty="0"/>
              <a:t> </a:t>
            </a:r>
            <a:r>
              <a:rPr lang="en-GB" sz="1000" dirty="0" err="1"/>
              <a:t>odnosom</a:t>
            </a:r>
            <a:r>
              <a:rPr lang="en-GB" sz="1000" dirty="0"/>
              <a:t> H/B=0,5 </a:t>
            </a:r>
            <a:r>
              <a:rPr lang="en-GB" sz="1000" dirty="0" err="1"/>
              <a:t>gdje</a:t>
            </a:r>
            <a:r>
              <a:rPr lang="en-GB" sz="1000" dirty="0"/>
              <a:t> </a:t>
            </a:r>
            <a:r>
              <a:rPr lang="en-GB" sz="1000" dirty="0" smtClean="0"/>
              <a:t>je</a:t>
            </a:r>
            <a:r>
              <a:rPr lang="hr-HR" sz="1000" dirty="0" smtClean="0"/>
              <a:t> </a:t>
            </a:r>
            <a:r>
              <a:rPr lang="en-GB" sz="1000" dirty="0" err="1" smtClean="0"/>
              <a:t>dosegnuta</a:t>
            </a:r>
            <a:r>
              <a:rPr lang="en-GB" sz="1000" dirty="0" smtClean="0"/>
              <a:t> </a:t>
            </a:r>
            <a:r>
              <a:rPr lang="en-GB" sz="1000" dirty="0" err="1"/>
              <a:t>tlačna</a:t>
            </a:r>
            <a:r>
              <a:rPr lang="en-GB" sz="1000" dirty="0"/>
              <a:t> </a:t>
            </a:r>
            <a:r>
              <a:rPr lang="en-GB" sz="1000" dirty="0" err="1"/>
              <a:t>čvrstoća</a:t>
            </a:r>
            <a:r>
              <a:rPr lang="en-GB" sz="1000" dirty="0"/>
              <a:t> </a:t>
            </a:r>
            <a:r>
              <a:rPr lang="en-GB" sz="1000" dirty="0" err="1"/>
              <a:t>ziđa</a:t>
            </a:r>
            <a:r>
              <a:rPr lang="en-GB" sz="1000" dirty="0"/>
              <a:t>.</a:t>
            </a:r>
            <a:endParaRPr lang="hr-HR" altLang="sr-Latn-RS" sz="1000"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46</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47</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GB" dirty="0" err="1"/>
              <a:t>Vertikalno</a:t>
            </a:r>
            <a:r>
              <a:rPr lang="en-GB" dirty="0"/>
              <a:t> </a:t>
            </a:r>
            <a:r>
              <a:rPr lang="en-GB" dirty="0" err="1"/>
              <a:t>naprezanje</a:t>
            </a:r>
            <a:r>
              <a:rPr lang="en-GB" dirty="0"/>
              <a:t> </a:t>
            </a:r>
            <a:r>
              <a:rPr lang="en-GB" dirty="0" err="1"/>
              <a:t>betona</a:t>
            </a:r>
            <a:r>
              <a:rPr lang="en-GB" dirty="0"/>
              <a:t> u </a:t>
            </a:r>
            <a:r>
              <a:rPr lang="en-GB" dirty="0" err="1"/>
              <a:t>vertikalnom</a:t>
            </a:r>
            <a:r>
              <a:rPr lang="en-GB" dirty="0"/>
              <a:t> </a:t>
            </a:r>
            <a:r>
              <a:rPr lang="en-GB" dirty="0" err="1"/>
              <a:t>serklažu</a:t>
            </a:r>
            <a:r>
              <a:rPr lang="en-GB" dirty="0"/>
              <a:t> </a:t>
            </a:r>
            <a:r>
              <a:rPr lang="en-GB" dirty="0" err="1"/>
              <a:t>pri</a:t>
            </a:r>
            <a:r>
              <a:rPr lang="en-GB" dirty="0"/>
              <a:t> </a:t>
            </a:r>
            <a:r>
              <a:rPr lang="en-GB" dirty="0" err="1"/>
              <a:t>dnu</a:t>
            </a:r>
            <a:r>
              <a:rPr lang="en-GB" dirty="0"/>
              <a:t> </a:t>
            </a:r>
            <a:r>
              <a:rPr lang="en-GB" dirty="0" err="1"/>
              <a:t>omeđenih</a:t>
            </a:r>
            <a:r>
              <a:rPr lang="en-GB" dirty="0"/>
              <a:t> </a:t>
            </a:r>
            <a:r>
              <a:rPr lang="en-GB" dirty="0" err="1" smtClean="0"/>
              <a:t>zidanih</a:t>
            </a:r>
            <a:r>
              <a:rPr lang="hr-HR" dirty="0" smtClean="0"/>
              <a:t> </a:t>
            </a:r>
            <a:r>
              <a:rPr lang="en-GB" dirty="0" err="1" smtClean="0"/>
              <a:t>zidova</a:t>
            </a:r>
            <a:r>
              <a:rPr lang="en-GB" dirty="0" smtClean="0"/>
              <a:t> </a:t>
            </a:r>
            <a:r>
              <a:rPr lang="en-GB" dirty="0" err="1"/>
              <a:t>prikazano</a:t>
            </a:r>
            <a:r>
              <a:rPr lang="en-GB" dirty="0"/>
              <a:t> je </a:t>
            </a:r>
            <a:r>
              <a:rPr lang="en-GB" dirty="0" err="1"/>
              <a:t>na</a:t>
            </a:r>
            <a:r>
              <a:rPr lang="en-GB" dirty="0"/>
              <a:t> </a:t>
            </a:r>
            <a:r>
              <a:rPr lang="en-GB" dirty="0" err="1"/>
              <a:t>slici</a:t>
            </a:r>
            <a:r>
              <a:rPr lang="en-GB" dirty="0"/>
              <a:t> 5.152. Ona se </a:t>
            </a:r>
            <a:r>
              <a:rPr lang="en-GB" dirty="0" err="1"/>
              <a:t>također</a:t>
            </a:r>
            <a:r>
              <a:rPr lang="en-GB" dirty="0"/>
              <a:t> </a:t>
            </a:r>
            <a:r>
              <a:rPr lang="en-GB" dirty="0" err="1"/>
              <a:t>povećavaju</a:t>
            </a:r>
            <a:r>
              <a:rPr lang="en-GB" dirty="0"/>
              <a:t> s </a:t>
            </a:r>
            <a:r>
              <a:rPr lang="en-GB" dirty="0" err="1"/>
              <a:t>povećanjem</a:t>
            </a:r>
            <a:r>
              <a:rPr lang="en-GB" dirty="0"/>
              <a:t> </a:t>
            </a:r>
            <a:r>
              <a:rPr lang="en-GB" dirty="0" err="1"/>
              <a:t>odnosa</a:t>
            </a:r>
            <a:r>
              <a:rPr lang="en-GB" dirty="0"/>
              <a:t> H/B.</a:t>
            </a:r>
          </a:p>
          <a:p>
            <a:pPr marL="171450" indent="-171450">
              <a:buFont typeface="Arial" panose="020B0604020202020204" pitchFamily="34" charset="0"/>
              <a:buChar char="•"/>
            </a:pPr>
            <a:r>
              <a:rPr lang="en-GB" dirty="0" err="1"/>
              <a:t>Najveća</a:t>
            </a:r>
            <a:r>
              <a:rPr lang="en-GB" dirty="0"/>
              <a:t> </a:t>
            </a:r>
            <a:r>
              <a:rPr lang="en-GB" dirty="0" err="1"/>
              <a:t>naprezanja</a:t>
            </a:r>
            <a:r>
              <a:rPr lang="en-GB" dirty="0"/>
              <a:t> </a:t>
            </a:r>
            <a:r>
              <a:rPr lang="en-GB" dirty="0" err="1"/>
              <a:t>su</a:t>
            </a:r>
            <a:r>
              <a:rPr lang="en-GB" dirty="0"/>
              <a:t> za </a:t>
            </a:r>
            <a:r>
              <a:rPr lang="en-GB" dirty="0" err="1"/>
              <a:t>najdulji</a:t>
            </a:r>
            <a:r>
              <a:rPr lang="en-GB" dirty="0"/>
              <a:t> </a:t>
            </a:r>
            <a:r>
              <a:rPr lang="en-GB" dirty="0" err="1"/>
              <a:t>zid</a:t>
            </a:r>
            <a:r>
              <a:rPr lang="en-GB" dirty="0"/>
              <a:t> (B/H=0,5) s </a:t>
            </a:r>
            <a:r>
              <a:rPr lang="en-GB" dirty="0" err="1"/>
              <a:t>lošim</a:t>
            </a:r>
            <a:r>
              <a:rPr lang="en-GB" dirty="0"/>
              <a:t> </a:t>
            </a:r>
            <a:r>
              <a:rPr lang="en-GB" dirty="0" err="1"/>
              <a:t>ziđem</a:t>
            </a:r>
            <a:r>
              <a:rPr lang="en-GB" dirty="0"/>
              <a:t>.</a:t>
            </a:r>
          </a:p>
          <a:p>
            <a:pPr marL="171450" indent="-171450">
              <a:buFont typeface="Arial" panose="020B0604020202020204" pitchFamily="34" charset="0"/>
              <a:buChar char="•"/>
            </a:pPr>
            <a:r>
              <a:rPr lang="en-GB" dirty="0" err="1"/>
              <a:t>Vertikalno</a:t>
            </a:r>
            <a:r>
              <a:rPr lang="en-GB" dirty="0"/>
              <a:t> </a:t>
            </a:r>
            <a:r>
              <a:rPr lang="en-GB" dirty="0" err="1"/>
              <a:t>naprezanje</a:t>
            </a:r>
            <a:r>
              <a:rPr lang="en-GB" dirty="0"/>
              <a:t> </a:t>
            </a:r>
            <a:r>
              <a:rPr lang="en-GB" dirty="0" err="1"/>
              <a:t>vertikalne</a:t>
            </a:r>
            <a:r>
              <a:rPr lang="en-GB" dirty="0"/>
              <a:t> armature </a:t>
            </a:r>
            <a:r>
              <a:rPr lang="en-GB" dirty="0" err="1"/>
              <a:t>vertikalnog</a:t>
            </a:r>
            <a:r>
              <a:rPr lang="en-GB" dirty="0"/>
              <a:t> </a:t>
            </a:r>
            <a:r>
              <a:rPr lang="en-GB" dirty="0" err="1"/>
              <a:t>serklaža</a:t>
            </a:r>
            <a:r>
              <a:rPr lang="en-GB" dirty="0"/>
              <a:t> </a:t>
            </a:r>
            <a:r>
              <a:rPr lang="en-GB" dirty="0" err="1"/>
              <a:t>pri</a:t>
            </a:r>
            <a:r>
              <a:rPr lang="en-GB" dirty="0"/>
              <a:t> </a:t>
            </a:r>
            <a:r>
              <a:rPr lang="en-GB" dirty="0" err="1"/>
              <a:t>dnu</a:t>
            </a:r>
            <a:r>
              <a:rPr lang="en-GB" dirty="0"/>
              <a:t> </a:t>
            </a:r>
            <a:r>
              <a:rPr lang="en-GB" dirty="0" err="1" smtClean="0"/>
              <a:t>omeđenih</a:t>
            </a:r>
            <a:r>
              <a:rPr lang="hr-HR" dirty="0" smtClean="0"/>
              <a:t> </a:t>
            </a:r>
            <a:r>
              <a:rPr lang="en-GB" dirty="0" err="1" smtClean="0"/>
              <a:t>zidanih</a:t>
            </a:r>
            <a:r>
              <a:rPr lang="en-GB" dirty="0" smtClean="0"/>
              <a:t> </a:t>
            </a:r>
            <a:r>
              <a:rPr lang="en-GB" dirty="0" err="1"/>
              <a:t>zidova</a:t>
            </a:r>
            <a:r>
              <a:rPr lang="en-GB" dirty="0"/>
              <a:t> </a:t>
            </a:r>
            <a:r>
              <a:rPr lang="en-GB" dirty="0" err="1"/>
              <a:t>prikazana</a:t>
            </a:r>
            <a:r>
              <a:rPr lang="en-GB" dirty="0"/>
              <a:t> </a:t>
            </a:r>
            <a:r>
              <a:rPr lang="en-GB" dirty="0" err="1"/>
              <a:t>su</a:t>
            </a:r>
            <a:r>
              <a:rPr lang="en-GB" dirty="0"/>
              <a:t> </a:t>
            </a:r>
            <a:r>
              <a:rPr lang="en-GB" dirty="0" err="1"/>
              <a:t>na</a:t>
            </a:r>
            <a:r>
              <a:rPr lang="en-GB" dirty="0"/>
              <a:t> </a:t>
            </a:r>
            <a:r>
              <a:rPr lang="en-GB" dirty="0" err="1"/>
              <a:t>slici</a:t>
            </a:r>
            <a:r>
              <a:rPr lang="en-GB" dirty="0"/>
              <a:t> 5.153. </a:t>
            </a:r>
            <a:r>
              <a:rPr lang="en-GB" dirty="0" err="1"/>
              <a:t>Naprezanja</a:t>
            </a:r>
            <a:r>
              <a:rPr lang="en-GB" dirty="0"/>
              <a:t> </a:t>
            </a:r>
            <a:r>
              <a:rPr lang="en-GB" dirty="0" err="1"/>
              <a:t>vertikalne</a:t>
            </a:r>
            <a:r>
              <a:rPr lang="en-GB" dirty="0"/>
              <a:t> armature </a:t>
            </a:r>
            <a:r>
              <a:rPr lang="en-GB" dirty="0" err="1"/>
              <a:t>su</a:t>
            </a:r>
            <a:r>
              <a:rPr lang="en-GB" dirty="0"/>
              <a:t> mala, </a:t>
            </a:r>
            <a:r>
              <a:rPr lang="en-GB" dirty="0" err="1"/>
              <a:t>te</a:t>
            </a:r>
            <a:r>
              <a:rPr lang="en-GB" dirty="0"/>
              <a:t> </a:t>
            </a:r>
            <a:r>
              <a:rPr lang="en-GB" dirty="0" err="1" smtClean="0"/>
              <a:t>su</a:t>
            </a:r>
            <a:r>
              <a:rPr lang="hr-HR" dirty="0" smtClean="0"/>
              <a:t> </a:t>
            </a:r>
            <a:r>
              <a:rPr lang="en-GB" dirty="0" err="1" smtClean="0"/>
              <a:t>značajno</a:t>
            </a:r>
            <a:r>
              <a:rPr lang="en-GB" dirty="0" smtClean="0"/>
              <a:t> </a:t>
            </a:r>
            <a:r>
              <a:rPr lang="en-GB" dirty="0" err="1"/>
              <a:t>ispod</a:t>
            </a:r>
            <a:r>
              <a:rPr lang="en-GB" dirty="0"/>
              <a:t> </a:t>
            </a:r>
            <a:r>
              <a:rPr lang="en-GB" dirty="0" err="1"/>
              <a:t>granice</a:t>
            </a:r>
            <a:r>
              <a:rPr lang="en-GB" dirty="0"/>
              <a:t> </a:t>
            </a:r>
            <a:r>
              <a:rPr lang="en-GB" dirty="0" err="1"/>
              <a:t>čvrstoće</a:t>
            </a:r>
            <a:r>
              <a:rPr lang="en-GB" dirty="0"/>
              <a:t> </a:t>
            </a:r>
            <a:r>
              <a:rPr lang="en-GB" dirty="0" err="1"/>
              <a:t>čelika</a:t>
            </a:r>
            <a:r>
              <a:rPr lang="en-GB" dirty="0"/>
              <a:t>. </a:t>
            </a:r>
            <a:r>
              <a:rPr lang="en-GB" dirty="0" err="1"/>
              <a:t>Ovo</a:t>
            </a:r>
            <a:r>
              <a:rPr lang="en-GB" dirty="0"/>
              <a:t> </a:t>
            </a:r>
            <a:r>
              <a:rPr lang="en-GB" dirty="0" err="1"/>
              <a:t>potvrđuje</a:t>
            </a:r>
            <a:r>
              <a:rPr lang="en-GB" dirty="0"/>
              <a:t> da je </a:t>
            </a:r>
            <a:r>
              <a:rPr lang="en-GB" dirty="0" err="1"/>
              <a:t>slom</a:t>
            </a:r>
            <a:r>
              <a:rPr lang="en-GB" dirty="0"/>
              <a:t> </a:t>
            </a:r>
            <a:r>
              <a:rPr lang="en-GB" dirty="0" err="1"/>
              <a:t>tih</a:t>
            </a:r>
            <a:r>
              <a:rPr lang="en-GB" dirty="0"/>
              <a:t> </a:t>
            </a:r>
            <a:r>
              <a:rPr lang="en-GB" dirty="0" err="1"/>
              <a:t>zidova</a:t>
            </a:r>
            <a:r>
              <a:rPr lang="en-GB" dirty="0"/>
              <a:t> </a:t>
            </a:r>
            <a:r>
              <a:rPr lang="en-GB" dirty="0" err="1" smtClean="0"/>
              <a:t>nastupio</a:t>
            </a:r>
            <a:r>
              <a:rPr lang="hr-HR" dirty="0" smtClean="0"/>
              <a:t> </a:t>
            </a:r>
            <a:r>
              <a:rPr lang="en-GB" dirty="0" err="1" smtClean="0"/>
              <a:t>prekoračenjem</a:t>
            </a:r>
            <a:r>
              <a:rPr lang="en-GB" dirty="0" smtClean="0"/>
              <a:t> </a:t>
            </a:r>
            <a:r>
              <a:rPr lang="en-GB" dirty="0" err="1"/>
              <a:t>tlačne</a:t>
            </a:r>
            <a:r>
              <a:rPr lang="en-GB" dirty="0"/>
              <a:t> </a:t>
            </a:r>
            <a:r>
              <a:rPr lang="en-GB" dirty="0" err="1"/>
              <a:t>čvrstoće</a:t>
            </a:r>
            <a:r>
              <a:rPr lang="en-GB" dirty="0"/>
              <a:t> </a:t>
            </a:r>
            <a:r>
              <a:rPr lang="en-GB" dirty="0" err="1"/>
              <a:t>ziđa</a:t>
            </a:r>
            <a:r>
              <a:rPr lang="en-GB" dirty="0"/>
              <a:t>.</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48</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49</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r>
              <a:rPr lang="hr-HR" dirty="0"/>
              <a:t>Razmatrani su zidovi jednake duljine i različite etažnosti (visine). Geometrija zidova prikazana je na slici 5.154. Zidovi imaju odnose visine i duljine H/B=1, 2, 3, 4 i 5. </a:t>
            </a:r>
          </a:p>
        </p:txBody>
      </p:sp>
    </p:spTree>
    <p:extLst>
      <p:ext uri="{BB962C8B-B14F-4D97-AF65-F5344CB8AC3E}">
        <p14:creationId xmlns:p14="http://schemas.microsoft.com/office/powerpoint/2010/main" val="1603947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normAutofit fontScale="85000" lnSpcReduction="20000"/>
          </a:bodyPr>
          <a:lstStyle/>
          <a:p>
            <a:pPr marL="171450" indent="-171450" algn="just">
              <a:buFont typeface="Arial" pitchFamily="34" charset="0"/>
              <a:buChar char="•"/>
            </a:pPr>
            <a:r>
              <a:rPr lang="hr-HR" b="1" dirty="0"/>
              <a:t>Zidanje se najčešće odvija s pomoću predgotovljenih zidnih elemenata, povezanih mortom</a:t>
            </a:r>
            <a:r>
              <a:rPr lang="hr-HR" dirty="0" smtClean="0"/>
              <a:t>.</a:t>
            </a:r>
          </a:p>
          <a:p>
            <a:pPr marL="171450" indent="-171450" algn="just">
              <a:buFont typeface="Arial" pitchFamily="34" charset="0"/>
              <a:buChar char="•"/>
            </a:pPr>
            <a:r>
              <a:rPr lang="hr-HR" b="1" dirty="0"/>
              <a:t>Tijekom vremena razvile su se brojne varijacije  materijala za zidanje kao i tehnike građenja (zidanja</a:t>
            </a:r>
            <a:r>
              <a:rPr lang="hr-HR" dirty="0" smtClean="0"/>
              <a:t>).</a:t>
            </a:r>
          </a:p>
          <a:p>
            <a:pPr marL="171450" indent="-171450" algn="just">
              <a:buFont typeface="Arial" pitchFamily="34" charset="0"/>
              <a:buChar char="•"/>
            </a:pPr>
            <a:r>
              <a:rPr lang="hr-HR" dirty="0"/>
              <a:t>Za zidne elemente </a:t>
            </a:r>
            <a:r>
              <a:rPr lang="hr-HR" b="1" dirty="0"/>
              <a:t>koriste se blokovi od pečene gline, različitih vrsta betona, kamena i drugih gradiva</a:t>
            </a:r>
            <a:r>
              <a:rPr lang="hr-HR" dirty="0"/>
              <a:t>. </a:t>
            </a:r>
            <a:endParaRPr lang="hr-HR" dirty="0" smtClean="0"/>
          </a:p>
          <a:p>
            <a:pPr marL="171450" indent="-171450" algn="just">
              <a:buFont typeface="Arial" pitchFamily="34" charset="0"/>
              <a:buChar char="•"/>
            </a:pPr>
            <a:r>
              <a:rPr lang="hr-HR" b="1" dirty="0"/>
              <a:t>Vrlo su različitih geometrijskih i fizikalnih svojstava, s raznovrsnim međusobnim vezovima. </a:t>
            </a:r>
            <a:endParaRPr lang="hr-HR" b="1" dirty="0" smtClean="0"/>
          </a:p>
          <a:p>
            <a:pPr marL="171450" indent="-171450" algn="just">
              <a:buFont typeface="Arial" pitchFamily="34" charset="0"/>
              <a:buChar char="•"/>
            </a:pPr>
            <a:r>
              <a:rPr lang="hr-HR" b="1" dirty="0"/>
              <a:t>Horizontalne i vertikalne sljubnice između elemenata najčešće su potpuno ili djelomično ispunjene mortom</a:t>
            </a:r>
            <a:r>
              <a:rPr lang="hr-HR" dirty="0"/>
              <a:t>. </a:t>
            </a:r>
            <a:endParaRPr lang="hr-HR" dirty="0" smtClean="0"/>
          </a:p>
          <a:p>
            <a:pPr marL="171450" indent="-171450" algn="just">
              <a:buFont typeface="Arial" pitchFamily="34" charset="0"/>
              <a:buChar char="•"/>
            </a:pPr>
            <a:r>
              <a:rPr lang="hr-HR" dirty="0"/>
              <a:t>Koriste se različiti mortovi (najčešće vapneni, vapneno-cementni i cementni), s različitim debljinama sloja i fizikalnim svojstvima gradiva.</a:t>
            </a:r>
          </a:p>
          <a:p>
            <a:pPr marL="171450" indent="-171450" algn="just">
              <a:buFont typeface="Arial" pitchFamily="34" charset="0"/>
              <a:buChar char="•"/>
            </a:pPr>
            <a:r>
              <a:rPr lang="hr-HR" b="1" dirty="0"/>
              <a:t>Na kvalitetu zidanih konstrukcija, osim kakvoće zidnih elemenata i morta, važan utjecaj ima i kvaliteta gradnje. Naime, za graničnu nosivost i deformabilnost zida važan utjecaj ima kvaliteta spoja između zidnog elementa i morta, odnosno razina prijenosa normalnih naprezanja okomito na ravninu spoja i posmičnih naprezanja u spojnoj ravnini </a:t>
            </a:r>
            <a:r>
              <a:rPr lang="hr-HR" b="1" dirty="0" smtClean="0"/>
              <a:t> </a:t>
            </a:r>
            <a:r>
              <a:rPr lang="hr-HR" dirty="0" smtClean="0"/>
              <a:t>(VIDI SLIKU)</a:t>
            </a:r>
          </a:p>
          <a:p>
            <a:pPr marL="171450" indent="-171450" algn="just">
              <a:buFont typeface="Arial" pitchFamily="34" charset="0"/>
              <a:buChar char="•"/>
            </a:pPr>
            <a:r>
              <a:rPr lang="hr-HR" b="1" dirty="0"/>
              <a:t>Predrasude koje osporavaju zidane konstrukcije temelje se na činjenicama da su krhke, da nemaju dovoljnu protupotresnu otpornost, da je materijal nepoznate kvalitete, kao i sama kvaliteta izgradnje. </a:t>
            </a:r>
            <a:endParaRPr lang="hr-HR" b="1" dirty="0" smtClean="0"/>
          </a:p>
          <a:p>
            <a:pPr marL="171450" indent="-171450" algn="just">
              <a:buFont typeface="Arial" pitchFamily="34" charset="0"/>
              <a:buChar char="•"/>
            </a:pPr>
            <a:endParaRPr lang="hr-HR" b="1" dirty="0" smtClean="0"/>
          </a:p>
          <a:p>
            <a:pPr marL="171450" indent="-171450" algn="just">
              <a:buFont typeface="Arial" pitchFamily="34" charset="0"/>
              <a:buChar char="•"/>
            </a:pPr>
            <a:r>
              <a:rPr lang="hr-HR" dirty="0"/>
              <a:t>Sadašnji pravilnici za projektiranje zidanih konstrukcija još uvijek nisu adekvatni, a također su nedovoljne i spoznaje o ponašanju ziđa kao kompozitnog materijala. Osporavanje ziđa kao konstrukcijskog materijala i nedostatak adekvatnih standarda za projektiranje, rezultat su nedostatka  sredstava za istraživanje zidanih konstrukcija. Prije 20-tak godina pokrenute su brojne inicijative financiranja u području zidanih konstrukcija od strane nacionalnih i europskih institucija [1], usmjerene ka istraživanju modernih i povijesnih zidanih konstrukcija, s akcentom na privredu (struku). Ipak, još uvijek je prisutan nedostatak znanja o važnim pitanjima, kao što su eksperimentalna ispitivanja, numerička modeliranja i postupci  sanacija zidanih konstrukcija. Nažalost, napredak istraživanja je otežan nedostatkom suradnje između znanosti i privrede.</a:t>
            </a:r>
            <a:endParaRPr lang="hr-HR" b="1" dirty="0" smtClean="0"/>
          </a:p>
          <a:p>
            <a:pPr marL="171450" indent="-171450">
              <a:buFont typeface="Arial" pitchFamily="34" charset="0"/>
              <a:buChar char="•"/>
            </a:pPr>
            <a:endParaRPr lang="hr-HR" dirty="0" smtClean="0"/>
          </a:p>
          <a:p>
            <a:pPr marL="171450" indent="-171450">
              <a:buFont typeface="Arial" pitchFamily="34" charset="0"/>
              <a:buChar char="•"/>
            </a:pPr>
            <a:endParaRPr lang="hr-HR" dirty="0" smtClean="0"/>
          </a:p>
          <a:p>
            <a:endParaRPr lang="hr-HR" dirty="0"/>
          </a:p>
        </p:txBody>
      </p:sp>
    </p:spTree>
    <p:extLst>
      <p:ext uri="{BB962C8B-B14F-4D97-AF65-F5344CB8AC3E}">
        <p14:creationId xmlns:p14="http://schemas.microsoft.com/office/powerpoint/2010/main" val="160394717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50</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pPr algn="just"/>
            <a:r>
              <a:rPr lang="hr-HR" dirty="0"/>
              <a:t>Omeđeni zidani zidovi imaju veću nosivost od nearmiranih zidanih zidova. Ta je razlika ovdje manja u odnosu na zidove iz Primjera 1. Zidovi s dobrim ziđem također imaju veću nosivost od zidova s lošim ziđem. Ta je razlika za omeđene zidane zidove ovdje manja u odnosu na zidove iz Primjera 1. Naime, treba primijetiti da široki zidovi u Primjeru 1 imaju više vertikalnih serklaža, dok zidovi iz Primjera 2 imaju samo dva. S povećanjem etažnosti smanjuje se njihova granična nosivost. </a:t>
            </a:r>
          </a:p>
        </p:txBody>
      </p:sp>
    </p:spTree>
    <p:extLst>
      <p:ext uri="{BB962C8B-B14F-4D97-AF65-F5344CB8AC3E}">
        <p14:creationId xmlns:p14="http://schemas.microsoft.com/office/powerpoint/2010/main" val="16039471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51</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52</a:t>
            </a:fld>
            <a:endParaRPr lang="hr-HR" altLang="sr-Latn-RS">
              <a:latin typeface="Arial" panose="020B0604020202020204" pitchFamily="34" charset="0"/>
            </a:endParaRPr>
          </a:p>
        </p:txBody>
      </p:sp>
      <p:sp>
        <p:nvSpPr>
          <p:cNvPr id="5" name="Notes Placeholder 2"/>
          <p:cNvSpPr>
            <a:spLocks noGrp="1"/>
          </p:cNvSpPr>
          <p:nvPr>
            <p:ph type="body" idx="1"/>
          </p:nvPr>
        </p:nvSpPr>
        <p:spPr>
          <a:xfrm>
            <a:off x="685800" y="4342606"/>
            <a:ext cx="5486400" cy="4114800"/>
          </a:xfrm>
        </p:spPr>
        <p:txBody>
          <a:bodyPr/>
          <a:lstStyle/>
          <a:p>
            <a:pPr marL="171450" indent="-171450">
              <a:buFont typeface="Arial" panose="020B0604020202020204" pitchFamily="34" charset="0"/>
              <a:buChar char="•"/>
            </a:pPr>
            <a:r>
              <a:rPr lang="hr-HR" dirty="0"/>
              <a:t>Horizontalni pomak vrha zidanih zidova prikazan je na slici 5.163. Nearmirani zidani zidovi imaju daleko manju otpornost na usvojenu dinamičku pobudu od omeđenih zidanih zidova. Nearmirani zidani zidovi s lošim ziđem se urušavaju pri minimalnom ubrzanju 0.1g. Također se urušava omeđeni zidani  zid s dobrim ziđem odnosa H/B=5, kao i omeđeni zidani zidovi  s lošim ziđem odnosa H/B=4 i 5. U odnosu na zidove razmatrane u točki 5.6.3.1, ovi zidovi imaju veće pomake jer su savojno mekši.</a:t>
            </a:r>
          </a:p>
        </p:txBody>
      </p:sp>
    </p:spTree>
    <p:extLst>
      <p:ext uri="{BB962C8B-B14F-4D97-AF65-F5344CB8AC3E}">
        <p14:creationId xmlns:p14="http://schemas.microsoft.com/office/powerpoint/2010/main" val="22726454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pPr>
            <a:r>
              <a:rPr lang="en-GB" dirty="0" err="1"/>
              <a:t>Naprezanja</a:t>
            </a:r>
            <a:r>
              <a:rPr lang="en-GB" dirty="0"/>
              <a:t> </a:t>
            </a:r>
            <a:r>
              <a:rPr lang="en-GB" dirty="0" err="1"/>
              <a:t>ziđa</a:t>
            </a:r>
            <a:r>
              <a:rPr lang="en-GB" dirty="0"/>
              <a:t> </a:t>
            </a:r>
            <a:r>
              <a:rPr lang="en-GB" dirty="0" err="1"/>
              <a:t>pri</a:t>
            </a:r>
            <a:r>
              <a:rPr lang="en-GB" dirty="0"/>
              <a:t> </a:t>
            </a:r>
            <a:r>
              <a:rPr lang="en-GB" dirty="0" err="1"/>
              <a:t>dnu</a:t>
            </a:r>
            <a:r>
              <a:rPr lang="en-GB" dirty="0"/>
              <a:t> </a:t>
            </a:r>
            <a:r>
              <a:rPr lang="en-GB" dirty="0" err="1"/>
              <a:t>zidanih</a:t>
            </a:r>
            <a:r>
              <a:rPr lang="en-GB" dirty="0"/>
              <a:t> </a:t>
            </a:r>
            <a:r>
              <a:rPr lang="en-GB" dirty="0" err="1"/>
              <a:t>zidova</a:t>
            </a:r>
            <a:r>
              <a:rPr lang="en-GB" dirty="0"/>
              <a:t> </a:t>
            </a:r>
            <a:r>
              <a:rPr lang="en-GB" dirty="0" err="1"/>
              <a:t>prikazan</a:t>
            </a:r>
            <a:r>
              <a:rPr lang="en-GB" dirty="0"/>
              <a:t> </a:t>
            </a:r>
            <a:r>
              <a:rPr lang="en-GB" dirty="0" err="1"/>
              <a:t>su</a:t>
            </a:r>
            <a:r>
              <a:rPr lang="en-GB" dirty="0"/>
              <a:t> </a:t>
            </a:r>
            <a:r>
              <a:rPr lang="en-GB" dirty="0" err="1"/>
              <a:t>na</a:t>
            </a:r>
            <a:r>
              <a:rPr lang="en-GB" dirty="0"/>
              <a:t> </a:t>
            </a:r>
            <a:r>
              <a:rPr lang="en-GB" dirty="0" err="1"/>
              <a:t>slici</a:t>
            </a:r>
            <a:r>
              <a:rPr lang="en-GB" dirty="0"/>
              <a:t> 5.164. Ona se </a:t>
            </a:r>
            <a:r>
              <a:rPr lang="en-GB" dirty="0" err="1" smtClean="0"/>
              <a:t>također</a:t>
            </a:r>
            <a:r>
              <a:rPr lang="hr-HR" dirty="0" smtClean="0"/>
              <a:t> </a:t>
            </a:r>
            <a:r>
              <a:rPr lang="en-GB" dirty="0" err="1" smtClean="0"/>
              <a:t>povećavaju</a:t>
            </a:r>
            <a:r>
              <a:rPr lang="en-GB" dirty="0" smtClean="0"/>
              <a:t> </a:t>
            </a:r>
            <a:r>
              <a:rPr lang="en-GB" dirty="0"/>
              <a:t>s </a:t>
            </a:r>
            <a:r>
              <a:rPr lang="en-GB" dirty="0" err="1"/>
              <a:t>povećanjem</a:t>
            </a:r>
            <a:r>
              <a:rPr lang="en-GB" dirty="0"/>
              <a:t> </a:t>
            </a:r>
            <a:r>
              <a:rPr lang="en-GB" dirty="0" err="1"/>
              <a:t>odnosa</a:t>
            </a:r>
            <a:r>
              <a:rPr lang="en-GB" dirty="0"/>
              <a:t> </a:t>
            </a:r>
            <a:r>
              <a:rPr lang="en-GB" dirty="0" err="1"/>
              <a:t>visine</a:t>
            </a:r>
            <a:r>
              <a:rPr lang="en-GB" dirty="0"/>
              <a:t> </a:t>
            </a:r>
            <a:r>
              <a:rPr lang="en-GB" dirty="0" err="1"/>
              <a:t>i</a:t>
            </a:r>
            <a:r>
              <a:rPr lang="en-GB" dirty="0"/>
              <a:t> </a:t>
            </a:r>
            <a:r>
              <a:rPr lang="en-GB" dirty="0" err="1"/>
              <a:t>duljine</a:t>
            </a:r>
            <a:r>
              <a:rPr lang="en-GB" dirty="0"/>
              <a:t> </a:t>
            </a:r>
            <a:r>
              <a:rPr lang="en-GB" dirty="0" err="1"/>
              <a:t>zida</a:t>
            </a:r>
            <a:r>
              <a:rPr lang="en-GB" dirty="0"/>
              <a:t>. </a:t>
            </a:r>
            <a:r>
              <a:rPr lang="en-GB" dirty="0" err="1"/>
              <a:t>Dosežu</a:t>
            </a:r>
            <a:r>
              <a:rPr lang="en-GB" dirty="0"/>
              <a:t> </a:t>
            </a:r>
            <a:r>
              <a:rPr lang="en-GB" dirty="0" err="1"/>
              <a:t>tlačnu</a:t>
            </a:r>
            <a:r>
              <a:rPr lang="en-GB" dirty="0"/>
              <a:t> </a:t>
            </a:r>
            <a:r>
              <a:rPr lang="en-GB" dirty="0" err="1"/>
              <a:t>čvrstoću</a:t>
            </a:r>
            <a:r>
              <a:rPr lang="en-GB" dirty="0"/>
              <a:t> </a:t>
            </a:r>
            <a:r>
              <a:rPr lang="en-GB" dirty="0" err="1"/>
              <a:t>ziđa</a:t>
            </a:r>
            <a:r>
              <a:rPr lang="en-GB" dirty="0"/>
              <a:t> </a:t>
            </a:r>
            <a:r>
              <a:rPr lang="en-GB" dirty="0" err="1" smtClean="0"/>
              <a:t>kodnearmiranih</a:t>
            </a:r>
            <a:r>
              <a:rPr lang="en-GB" dirty="0" smtClean="0"/>
              <a:t> </a:t>
            </a:r>
            <a:r>
              <a:rPr lang="en-GB" dirty="0" err="1"/>
              <a:t>zidanih</a:t>
            </a:r>
            <a:r>
              <a:rPr lang="en-GB" dirty="0"/>
              <a:t> </a:t>
            </a:r>
            <a:r>
              <a:rPr lang="en-GB" dirty="0" err="1"/>
              <a:t>zidova</a:t>
            </a:r>
            <a:r>
              <a:rPr lang="en-GB" dirty="0"/>
              <a:t> </a:t>
            </a:r>
            <a:r>
              <a:rPr lang="en-GB" dirty="0" err="1"/>
              <a:t>i</a:t>
            </a:r>
            <a:r>
              <a:rPr lang="en-GB" dirty="0"/>
              <a:t> </a:t>
            </a:r>
            <a:r>
              <a:rPr lang="en-GB" dirty="0" err="1"/>
              <a:t>omeđenih</a:t>
            </a:r>
            <a:r>
              <a:rPr lang="en-GB" dirty="0"/>
              <a:t> </a:t>
            </a:r>
            <a:r>
              <a:rPr lang="en-GB" dirty="0" err="1"/>
              <a:t>zidanih</a:t>
            </a:r>
            <a:r>
              <a:rPr lang="en-GB" dirty="0"/>
              <a:t> </a:t>
            </a:r>
            <a:r>
              <a:rPr lang="en-GB" dirty="0" err="1"/>
              <a:t>zidova</a:t>
            </a:r>
            <a:r>
              <a:rPr lang="en-GB" dirty="0"/>
              <a:t> s </a:t>
            </a:r>
            <a:r>
              <a:rPr lang="en-GB" dirty="0" err="1"/>
              <a:t>lošim</a:t>
            </a:r>
            <a:r>
              <a:rPr lang="en-GB" dirty="0"/>
              <a:t> </a:t>
            </a:r>
            <a:r>
              <a:rPr lang="en-GB" dirty="0" err="1"/>
              <a:t>ziđem</a:t>
            </a:r>
            <a:r>
              <a:rPr lang="en-GB" dirty="0"/>
              <a:t>. </a:t>
            </a:r>
            <a:endParaRPr lang="hr-HR" dirty="0" smtClean="0"/>
          </a:p>
          <a:p>
            <a:pPr marL="171450" indent="-171450">
              <a:buFont typeface="Arial" panose="020B0604020202020204" pitchFamily="34" charset="0"/>
              <a:buChar char="•"/>
            </a:pPr>
            <a:r>
              <a:rPr lang="en-GB" dirty="0" err="1" smtClean="0"/>
              <a:t>Naprezanja</a:t>
            </a:r>
            <a:r>
              <a:rPr lang="hr-HR" dirty="0" smtClean="0"/>
              <a:t> </a:t>
            </a:r>
            <a:r>
              <a:rPr lang="en-GB" dirty="0" err="1" smtClean="0"/>
              <a:t>betona</a:t>
            </a:r>
            <a:r>
              <a:rPr lang="en-GB" dirty="0" smtClean="0"/>
              <a:t> </a:t>
            </a:r>
            <a:r>
              <a:rPr lang="en-GB" dirty="0" err="1" smtClean="0"/>
              <a:t>pri</a:t>
            </a:r>
            <a:r>
              <a:rPr lang="hr-HR" dirty="0" smtClean="0"/>
              <a:t> </a:t>
            </a:r>
            <a:r>
              <a:rPr lang="en-GB" dirty="0" err="1" smtClean="0"/>
              <a:t>dnu</a:t>
            </a:r>
            <a:r>
              <a:rPr lang="en-GB" dirty="0" smtClean="0"/>
              <a:t> </a:t>
            </a:r>
            <a:r>
              <a:rPr lang="en-GB" dirty="0" err="1"/>
              <a:t>vertikalnog</a:t>
            </a:r>
            <a:r>
              <a:rPr lang="en-GB" dirty="0"/>
              <a:t> </a:t>
            </a:r>
            <a:r>
              <a:rPr lang="en-GB" dirty="0" err="1"/>
              <a:t>serklaža</a:t>
            </a:r>
            <a:r>
              <a:rPr lang="en-GB" dirty="0"/>
              <a:t> </a:t>
            </a:r>
            <a:r>
              <a:rPr lang="en-GB" dirty="0" err="1"/>
              <a:t>omeđenih</a:t>
            </a:r>
            <a:r>
              <a:rPr lang="en-GB" dirty="0"/>
              <a:t> </a:t>
            </a:r>
            <a:r>
              <a:rPr lang="en-GB" dirty="0" err="1"/>
              <a:t>zidanih</a:t>
            </a:r>
            <a:r>
              <a:rPr lang="en-GB" dirty="0"/>
              <a:t> </a:t>
            </a:r>
            <a:r>
              <a:rPr lang="en-GB" dirty="0" err="1"/>
              <a:t>zidova</a:t>
            </a:r>
            <a:r>
              <a:rPr lang="en-GB" dirty="0"/>
              <a:t> </a:t>
            </a:r>
            <a:r>
              <a:rPr lang="en-GB" dirty="0" err="1"/>
              <a:t>prikazan</a:t>
            </a:r>
            <a:r>
              <a:rPr lang="en-GB" dirty="0"/>
              <a:t> </a:t>
            </a:r>
            <a:r>
              <a:rPr lang="en-GB" dirty="0" err="1"/>
              <a:t>su</a:t>
            </a:r>
            <a:r>
              <a:rPr lang="en-GB" dirty="0"/>
              <a:t> </a:t>
            </a:r>
            <a:r>
              <a:rPr lang="en-GB" dirty="0" err="1"/>
              <a:t>na</a:t>
            </a:r>
            <a:r>
              <a:rPr lang="en-GB" dirty="0"/>
              <a:t> </a:t>
            </a:r>
            <a:r>
              <a:rPr lang="en-GB" dirty="0" err="1"/>
              <a:t>slici</a:t>
            </a:r>
            <a:r>
              <a:rPr lang="en-GB" dirty="0"/>
              <a:t> 5.165 </a:t>
            </a:r>
            <a:r>
              <a:rPr lang="en-GB" dirty="0" err="1"/>
              <a:t>i</a:t>
            </a:r>
            <a:r>
              <a:rPr lang="en-GB" dirty="0"/>
              <a:t> </a:t>
            </a:r>
            <a:r>
              <a:rPr lang="en-GB" dirty="0" err="1"/>
              <a:t>također</a:t>
            </a:r>
            <a:r>
              <a:rPr lang="en-GB" dirty="0"/>
              <a:t> </a:t>
            </a:r>
            <a:r>
              <a:rPr lang="en-GB" dirty="0" smtClean="0"/>
              <a:t>se</a:t>
            </a:r>
            <a:r>
              <a:rPr lang="hr-HR" dirty="0" smtClean="0"/>
              <a:t> </a:t>
            </a:r>
            <a:r>
              <a:rPr lang="en-GB" dirty="0" err="1" smtClean="0"/>
              <a:t>povećavaju</a:t>
            </a:r>
            <a:r>
              <a:rPr lang="en-GB" dirty="0" smtClean="0"/>
              <a:t> </a:t>
            </a:r>
            <a:r>
              <a:rPr lang="en-GB" dirty="0"/>
              <a:t>s </a:t>
            </a:r>
            <a:r>
              <a:rPr lang="en-GB" dirty="0" err="1"/>
              <a:t>povećanjem</a:t>
            </a:r>
            <a:r>
              <a:rPr lang="en-GB" dirty="0"/>
              <a:t> </a:t>
            </a:r>
            <a:r>
              <a:rPr lang="en-GB" dirty="0" err="1"/>
              <a:t>odnosa</a:t>
            </a:r>
            <a:r>
              <a:rPr lang="en-GB" dirty="0"/>
              <a:t> H/B, </a:t>
            </a:r>
            <a:r>
              <a:rPr lang="en-GB" dirty="0" err="1"/>
              <a:t>dosežu</a:t>
            </a:r>
            <a:r>
              <a:rPr lang="en-GB" dirty="0"/>
              <a:t> </a:t>
            </a:r>
            <a:r>
              <a:rPr lang="en-GB" dirty="0" err="1"/>
              <a:t>čvrstoću</a:t>
            </a:r>
            <a:r>
              <a:rPr lang="en-GB" dirty="0"/>
              <a:t> </a:t>
            </a:r>
            <a:r>
              <a:rPr lang="en-GB" dirty="0" err="1"/>
              <a:t>betona</a:t>
            </a:r>
            <a:r>
              <a:rPr lang="en-GB" dirty="0"/>
              <a:t> za dobro </a:t>
            </a:r>
            <a:r>
              <a:rPr lang="en-GB" dirty="0" err="1"/>
              <a:t>ziđe</a:t>
            </a:r>
            <a:r>
              <a:rPr lang="en-GB" dirty="0"/>
              <a:t>. </a:t>
            </a:r>
            <a:r>
              <a:rPr lang="en-GB" dirty="0" err="1" smtClean="0"/>
              <a:t>Naprezanje</a:t>
            </a:r>
            <a:r>
              <a:rPr lang="hr-HR" dirty="0" smtClean="0"/>
              <a:t> </a:t>
            </a:r>
            <a:r>
              <a:rPr lang="en-GB" dirty="0" smtClean="0"/>
              <a:t>armature </a:t>
            </a:r>
            <a:r>
              <a:rPr lang="en-GB" dirty="0" err="1"/>
              <a:t>vertikalnog</a:t>
            </a:r>
            <a:r>
              <a:rPr lang="en-GB" dirty="0"/>
              <a:t> </a:t>
            </a:r>
            <a:r>
              <a:rPr lang="en-GB" dirty="0" err="1"/>
              <a:t>serklaža</a:t>
            </a:r>
            <a:r>
              <a:rPr lang="en-GB" dirty="0"/>
              <a:t> </a:t>
            </a:r>
            <a:r>
              <a:rPr lang="en-GB" dirty="0" err="1"/>
              <a:t>pri</a:t>
            </a:r>
            <a:r>
              <a:rPr lang="en-GB" dirty="0"/>
              <a:t> </a:t>
            </a:r>
            <a:r>
              <a:rPr lang="en-GB" dirty="0" err="1"/>
              <a:t>dnu</a:t>
            </a:r>
            <a:r>
              <a:rPr lang="en-GB" dirty="0"/>
              <a:t> </a:t>
            </a:r>
            <a:r>
              <a:rPr lang="en-GB" dirty="0" err="1"/>
              <a:t>omeđenih</a:t>
            </a:r>
            <a:r>
              <a:rPr lang="en-GB" dirty="0"/>
              <a:t> </a:t>
            </a:r>
            <a:r>
              <a:rPr lang="en-GB" dirty="0" err="1"/>
              <a:t>zidanih</a:t>
            </a:r>
            <a:r>
              <a:rPr lang="en-GB" dirty="0"/>
              <a:t> </a:t>
            </a:r>
            <a:r>
              <a:rPr lang="en-GB" dirty="0" err="1"/>
              <a:t>zidova</a:t>
            </a:r>
            <a:r>
              <a:rPr lang="en-GB" dirty="0"/>
              <a:t> </a:t>
            </a:r>
            <a:r>
              <a:rPr lang="en-GB" dirty="0" err="1"/>
              <a:t>prikazano</a:t>
            </a:r>
            <a:r>
              <a:rPr lang="en-GB" dirty="0"/>
              <a:t> </a:t>
            </a:r>
            <a:r>
              <a:rPr lang="en-GB" dirty="0" err="1"/>
              <a:t>ja</a:t>
            </a:r>
            <a:r>
              <a:rPr lang="en-GB" dirty="0"/>
              <a:t> </a:t>
            </a:r>
            <a:r>
              <a:rPr lang="en-GB" dirty="0" err="1"/>
              <a:t>slici</a:t>
            </a:r>
            <a:r>
              <a:rPr lang="en-GB" dirty="0"/>
              <a:t> 5.166.</a:t>
            </a:r>
          </a:p>
          <a:p>
            <a:pPr marL="171450" indent="-171450">
              <a:buFont typeface="Arial" panose="020B0604020202020204" pitchFamily="34" charset="0"/>
              <a:buChar char="•"/>
            </a:pPr>
            <a:r>
              <a:rPr lang="en-GB" dirty="0" err="1"/>
              <a:t>Značajno</a:t>
            </a:r>
            <a:r>
              <a:rPr lang="en-GB" dirty="0"/>
              <a:t> </a:t>
            </a:r>
            <a:r>
              <a:rPr lang="en-GB" dirty="0" err="1"/>
              <a:t>su</a:t>
            </a:r>
            <a:r>
              <a:rPr lang="en-GB" dirty="0"/>
              <a:t> </a:t>
            </a:r>
            <a:r>
              <a:rPr lang="en-GB" dirty="0" err="1"/>
              <a:t>veća</a:t>
            </a:r>
            <a:r>
              <a:rPr lang="en-GB" dirty="0"/>
              <a:t> </a:t>
            </a:r>
            <a:r>
              <a:rPr lang="en-GB" dirty="0" err="1"/>
              <a:t>nego</a:t>
            </a:r>
            <a:r>
              <a:rPr lang="en-GB" dirty="0"/>
              <a:t> za </a:t>
            </a:r>
            <a:r>
              <a:rPr lang="en-GB" dirty="0" err="1"/>
              <a:t>zidane</a:t>
            </a:r>
            <a:r>
              <a:rPr lang="en-GB" dirty="0"/>
              <a:t> </a:t>
            </a:r>
            <a:r>
              <a:rPr lang="en-GB" dirty="0" err="1"/>
              <a:t>zidove</a:t>
            </a:r>
            <a:r>
              <a:rPr lang="en-GB" dirty="0"/>
              <a:t> </a:t>
            </a:r>
            <a:r>
              <a:rPr lang="en-GB" dirty="0" err="1"/>
              <a:t>razmatrane</a:t>
            </a:r>
            <a:r>
              <a:rPr lang="en-GB" dirty="0"/>
              <a:t> u </a:t>
            </a:r>
            <a:r>
              <a:rPr lang="en-GB" dirty="0" err="1"/>
              <a:t>Primjeru</a:t>
            </a:r>
            <a:r>
              <a:rPr lang="en-GB" dirty="0"/>
              <a:t> 1, a </a:t>
            </a:r>
            <a:r>
              <a:rPr lang="en-GB" dirty="0" err="1"/>
              <a:t>osobito</a:t>
            </a:r>
            <a:r>
              <a:rPr lang="en-GB" dirty="0"/>
              <a:t> za </a:t>
            </a:r>
            <a:r>
              <a:rPr lang="en-GB" dirty="0" err="1"/>
              <a:t>loše</a:t>
            </a:r>
            <a:r>
              <a:rPr lang="en-GB" dirty="0"/>
              <a:t> </a:t>
            </a:r>
            <a:r>
              <a:rPr lang="hr-HR" dirty="0" smtClean="0"/>
              <a:t> z</a:t>
            </a:r>
            <a:r>
              <a:rPr lang="en-GB" dirty="0" err="1" smtClean="0"/>
              <a:t>iđe</a:t>
            </a:r>
            <a:r>
              <a:rPr lang="en-GB" dirty="0"/>
              <a:t>.</a:t>
            </a:r>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53</a:t>
            </a:fld>
            <a:endParaRPr lang="hr-HR" altLang="sr-Latn-RS">
              <a:latin typeface="Arial" panose="020B0604020202020204" pitchFamily="34" charset="0"/>
            </a:endParaRPr>
          </a:p>
        </p:txBody>
      </p:sp>
    </p:spTree>
    <p:extLst>
      <p:ext uri="{BB962C8B-B14F-4D97-AF65-F5344CB8AC3E}">
        <p14:creationId xmlns:p14="http://schemas.microsoft.com/office/powerpoint/2010/main" val="22726454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54</a:t>
            </a:fld>
            <a:endParaRPr lang="hr-HR" altLang="sr-Latn-RS">
              <a:latin typeface="Arial" panose="020B0604020202020204" pitchFamily="34" charset="0"/>
            </a:endParaRPr>
          </a:p>
        </p:txBody>
      </p:sp>
    </p:spTree>
    <p:extLst>
      <p:ext uri="{BB962C8B-B14F-4D97-AF65-F5344CB8AC3E}">
        <p14:creationId xmlns:p14="http://schemas.microsoft.com/office/powerpoint/2010/main" val="22726454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55</a:t>
            </a:fld>
            <a:endParaRPr lang="hr-HR" altLang="sr-Latn-RS">
              <a:latin typeface="Arial" panose="020B0604020202020204" pitchFamily="34" charset="0"/>
            </a:endParaRPr>
          </a:p>
        </p:txBody>
      </p:sp>
    </p:spTree>
    <p:extLst>
      <p:ext uri="{BB962C8B-B14F-4D97-AF65-F5344CB8AC3E}">
        <p14:creationId xmlns:p14="http://schemas.microsoft.com/office/powerpoint/2010/main" val="1850109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56</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pPr algn="just"/>
            <a:r>
              <a:rPr lang="hr-HR" dirty="0"/>
              <a:t>Ziđe je izrazito anizotropan materijal. Prije svega, zidni elementi najčešće imaju vertikalne šupljine, odnosno različite čvrstoće i krutosti u horizontalnom i vertikalnom smjeru. Kod toga je čvrstoća i krutost zidnih elemenata u vertikalnom smjeru redovito značajno veća od čvrstoće i krutosti u horizontalnom smjeru. Isto tako, čvrstoća i krutost horizontalnih i vertikalnih sljubnica je dosta različita. Kod toga su vertikalne sljubnice često djelomično ispunjene mortom ili ga uopće nemaju. Anizotropija zidnih elemenata i morta u sljubnicama imaju za posljedicu i anizotropiju ziđa. Kod punih zidnih elemenata izotropnih svojstava, anizotropija ziđa je manje izražena. U praksi se susreće ziđe s relativno malom, ali i velikom anizotropijom u horizontalnom i vertikalnom smjeru</a:t>
            </a:r>
            <a:r>
              <a:rPr lang="hr-HR" dirty="0" smtClean="0"/>
              <a:t>.</a:t>
            </a:r>
          </a:p>
          <a:p>
            <a:pPr algn="just"/>
            <a:endParaRPr lang="hr-HR" dirty="0" smtClean="0"/>
          </a:p>
          <a:p>
            <a:pPr algn="just"/>
            <a:r>
              <a:rPr lang="hr-HR" dirty="0"/>
              <a:t>Analizirani su dvoetažni nearmirani i omeđeni zidani zidovi različite duljine (B=3 m,      6 m, 12 m), čija je geometrija prikazana na slici 5.167. Svi su zidovi širine 0,24 m, sa širinom betonskog temelja 0,6 m. Temelji svih zidova te horizontalni i vertikalni serklaži armirani su na isti način kao kod zidova u točki 5.3. Korišten je makromodel ziđa, s anizotropnim svojstvima gradiva. Razmatrani su slučajevi dobrog ziđa (visokih čvrstoća i krutosti) i lošeg ziđa (male čvrstoće i krutosti). </a:t>
            </a:r>
          </a:p>
          <a:p>
            <a:endParaRPr lang="hr-HR" dirty="0"/>
          </a:p>
        </p:txBody>
      </p:sp>
    </p:spTree>
    <p:extLst>
      <p:ext uri="{BB962C8B-B14F-4D97-AF65-F5344CB8AC3E}">
        <p14:creationId xmlns:p14="http://schemas.microsoft.com/office/powerpoint/2010/main" val="345446699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57</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r>
              <a:rPr lang="hr-HR" dirty="0"/>
              <a:t>Analizirani su različiti koeficijenti anizotropije ziđa K</a:t>
            </a:r>
            <a:r>
              <a:rPr lang="hr-HR" baseline="-25000" dirty="0"/>
              <a:t>a</a:t>
            </a:r>
            <a:r>
              <a:rPr lang="hr-HR" dirty="0"/>
              <a:t> </a:t>
            </a:r>
            <a:endParaRPr lang="hr-HR" dirty="0" smtClean="0"/>
          </a:p>
          <a:p>
            <a:endParaRPr lang="hr-HR" dirty="0"/>
          </a:p>
          <a:p>
            <a:pPr algn="just"/>
            <a:r>
              <a:rPr lang="hr-HR" dirty="0"/>
              <a:t>U gornjim izrazima E</a:t>
            </a:r>
            <a:r>
              <a:rPr lang="hr-HR" baseline="-25000" dirty="0"/>
              <a:t>mh</a:t>
            </a:r>
            <a:r>
              <a:rPr lang="hr-HR" dirty="0"/>
              <a:t>, E</a:t>
            </a:r>
            <a:r>
              <a:rPr lang="hr-HR" baseline="-25000" dirty="0"/>
              <a:t>mv </a:t>
            </a:r>
            <a:r>
              <a:rPr lang="hr-HR" dirty="0"/>
              <a:t>označava module elastičnosti u horizontalnom i vertikalnom smjeru, f</a:t>
            </a:r>
            <a:r>
              <a:rPr lang="hr-HR" baseline="-25000" dirty="0"/>
              <a:t>mch</a:t>
            </a:r>
            <a:r>
              <a:rPr lang="hr-HR" dirty="0"/>
              <a:t>, f</a:t>
            </a:r>
            <a:r>
              <a:rPr lang="hr-HR" baseline="-25000" dirty="0"/>
              <a:t>mcv </a:t>
            </a:r>
            <a:r>
              <a:rPr lang="hr-HR" dirty="0"/>
              <a:t>tlačnu čvrstoću ziđa u vertikalnom i horizontalnom smjeru i f</a:t>
            </a:r>
            <a:r>
              <a:rPr lang="hr-HR" baseline="-25000" dirty="0"/>
              <a:t>mth</a:t>
            </a:r>
            <a:r>
              <a:rPr lang="hr-HR" dirty="0"/>
              <a:t>, f</a:t>
            </a:r>
            <a:r>
              <a:rPr lang="hr-HR" baseline="-25000" dirty="0"/>
              <a:t>mtv </a:t>
            </a:r>
            <a:r>
              <a:rPr lang="hr-HR" dirty="0"/>
              <a:t>vlačnu čvrstoću ziđa u horizontalnom i vertikalnom smjeru. </a:t>
            </a:r>
          </a:p>
          <a:p>
            <a:pPr algn="just"/>
            <a:endParaRPr lang="hr-HR" dirty="0" smtClean="0"/>
          </a:p>
          <a:p>
            <a:pPr algn="just"/>
            <a:r>
              <a:rPr lang="hr-HR" dirty="0"/>
              <a:t>Maksimalno ubrzanje podloge uzeto je za omeđene zidane zidove a</a:t>
            </a:r>
            <a:r>
              <a:rPr lang="hr-HR" baseline="-25000" dirty="0"/>
              <a:t>max</a:t>
            </a:r>
            <a:r>
              <a:rPr lang="hr-HR" dirty="0"/>
              <a:t>=0,3g, a za nearmirane zidane zidove a</a:t>
            </a:r>
            <a:r>
              <a:rPr lang="hr-HR" baseline="-25000" dirty="0"/>
              <a:t>max</a:t>
            </a:r>
            <a:r>
              <a:rPr lang="hr-HR" dirty="0"/>
              <a:t>=0,1g. Trajanje pobude uzeto je10T</a:t>
            </a:r>
            <a:r>
              <a:rPr lang="hr-HR" baseline="-25000" dirty="0"/>
              <a:t>1</a:t>
            </a:r>
            <a:r>
              <a:rPr lang="hr-HR" dirty="0"/>
              <a:t>, a trajanje analize 25T</a:t>
            </a:r>
            <a:r>
              <a:rPr lang="hr-HR" baseline="-25000" dirty="0"/>
              <a:t>1</a:t>
            </a:r>
            <a:r>
              <a:rPr lang="hr-HR" dirty="0"/>
              <a:t>.</a:t>
            </a:r>
          </a:p>
        </p:txBody>
      </p:sp>
    </p:spTree>
    <p:extLst>
      <p:ext uri="{BB962C8B-B14F-4D97-AF65-F5344CB8AC3E}">
        <p14:creationId xmlns:p14="http://schemas.microsoft.com/office/powerpoint/2010/main" val="10970414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58</a:t>
            </a:fld>
            <a:endParaRPr lang="hr-HR" altLang="sr-Latn-RS">
              <a:latin typeface="Arial" panose="020B0604020202020204" pitchFamily="34" charset="0"/>
            </a:endParaRPr>
          </a:p>
        </p:txBody>
      </p:sp>
    </p:spTree>
    <p:extLst>
      <p:ext uri="{BB962C8B-B14F-4D97-AF65-F5344CB8AC3E}">
        <p14:creationId xmlns:p14="http://schemas.microsoft.com/office/powerpoint/2010/main" val="27905143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59</a:t>
            </a:fld>
            <a:endParaRPr lang="hr-HR" altLang="sr-Latn-RS">
              <a:latin typeface="Arial" panose="020B0604020202020204" pitchFamily="34" charset="0"/>
            </a:endParaRPr>
          </a:p>
        </p:txBody>
      </p:sp>
    </p:spTree>
    <p:extLst>
      <p:ext uri="{BB962C8B-B14F-4D97-AF65-F5344CB8AC3E}">
        <p14:creationId xmlns:p14="http://schemas.microsoft.com/office/powerpoint/2010/main" val="2881529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normAutofit fontScale="92500" lnSpcReduction="10000"/>
          </a:bodyPr>
          <a:lstStyle/>
          <a:p>
            <a:pPr marL="171450" indent="-171450" algn="just">
              <a:buFont typeface="Arial" pitchFamily="34" charset="0"/>
              <a:buChar char="•"/>
            </a:pPr>
            <a:r>
              <a:rPr lang="hr-HR" dirty="0"/>
              <a:t>Zidane građevine mogu biti raznovrsne. Zidovi predstavljaju glavne konstrukcijske elemente u zidanim zgradama, koji osiguravaju njihovu otpornost ne samo za vertikalna opterećenja, već i za horizontalna opterećenja  (vjetar i potres). Ovdje će se razmatrati nearmirani zidovi, zidovi omeđeni horizontalnim i vertikalnim serklažima, te kombinacija prethodno navedenih zidova. Razmatrat će se ravninski problemi, s opterećenjem u ravnini zidova. Složenost ziđa (termin ziđe obuhvaća zidne elemente povezane mortom), njegovo ojačanje armaturom ili opasivanje serklažima, uz redovito prisustvo otvora u zidovima i međudjelovanje zidova s temeljima i tlom, stvara velike poteškoće pri inženjerskim proračunima i numeričkim analizama zidanih građevina u uvjetima potresa. </a:t>
            </a:r>
            <a:endParaRPr lang="hr-HR" dirty="0" smtClean="0"/>
          </a:p>
          <a:p>
            <a:pPr marL="171450" indent="-171450" algn="just">
              <a:buFont typeface="Arial" pitchFamily="34" charset="0"/>
              <a:buChar char="•"/>
            </a:pPr>
            <a:r>
              <a:rPr lang="hr-HR" dirty="0"/>
              <a:t>Spoznaje o ponašanju zidanih građevina u dinamičkim uvjetima dobivaju se prvenstveno na realnim građevinama pogođenim potresima, kao i na eksperimentalnim ispitivanjima fizikalnih modela na dinamičkim platformama. Nažalost, takva su ispitivanja još uvijek rijetka jer su za njih potrebne skupe dinamičke platforme, koje posjeduje mali broj zemalja. To je dijelom i stoga što u brojnim razvijenim zemljama do sada nije bilo registriranih jačih potresa, pa nema interesa za takva istraživanja. Iako su u svijetu razvijeni brojni modeli za statičku i dinamičku analizu zidanih konstrukcija, još uvijek nema takvog modela koji bi bio relativno jednostavan i prilagođen svakodnevnoj praksi, a koji bi dobro opisivao stvarno ponašanje zidanih građevina i bio pouzdan. Primjena kvalitetnih numeričkih modela također može doprinijeti boljem poznavanju ponašanja zidanih konstrukcija, kao i njihovoj pouzdanoj gradnji. </a:t>
            </a:r>
            <a:endParaRPr lang="hr-HR" dirty="0" smtClean="0"/>
          </a:p>
          <a:p>
            <a:pPr marL="171450" indent="-171450" algn="just">
              <a:buFont typeface="Arial" pitchFamily="34" charset="0"/>
              <a:buChar char="•"/>
            </a:pPr>
            <a:r>
              <a:rPr lang="hr-HR" dirty="0"/>
              <a:t>Iz prethodnog navedenog slijedi da je ponašanje zidanih konstrukcija  pri statičkom i naročito potresnom opterećenju vrlo složeno i zahtjeva veliku pozornost pri njihovom projektiranju. Stoga su potrebna daljnja eksperimentalna i numerička istraživanja kako bi se moglo preciznije predvidjeti ponašanje takvih konstrukcija pri potresu, dati praktični savjeti i preporuke za njihov pouzdani proračun, te unaprijediti postojeća regulativa vezana za zidane konstrukcije.</a:t>
            </a:r>
          </a:p>
          <a:p>
            <a:pPr algn="just"/>
            <a:endParaRPr lang="hr-HR" dirty="0"/>
          </a:p>
          <a:p>
            <a:pPr algn="just"/>
            <a:endParaRPr lang="hr-HR" dirty="0"/>
          </a:p>
          <a:p>
            <a:endParaRPr lang="hr-HR" dirty="0"/>
          </a:p>
        </p:txBody>
      </p:sp>
    </p:spTree>
    <p:extLst>
      <p:ext uri="{BB962C8B-B14F-4D97-AF65-F5344CB8AC3E}">
        <p14:creationId xmlns:p14="http://schemas.microsoft.com/office/powerpoint/2010/main" val="16039471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60</a:t>
            </a:fld>
            <a:endParaRPr lang="hr-HR" altLang="sr-Latn-RS">
              <a:latin typeface="Arial" panose="020B0604020202020204" pitchFamily="34" charset="0"/>
            </a:endParaRPr>
          </a:p>
        </p:txBody>
      </p:sp>
    </p:spTree>
    <p:extLst>
      <p:ext uri="{BB962C8B-B14F-4D97-AF65-F5344CB8AC3E}">
        <p14:creationId xmlns:p14="http://schemas.microsoft.com/office/powerpoint/2010/main" val="26167838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61</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pPr algn="just"/>
            <a:r>
              <a:rPr lang="hr-HR" dirty="0"/>
              <a:t>Kao što se vidi s priloženih crteža, granična nosivost i deformabilnost (horizontalni pomaci) te naprezanja u ziđu, betonu i armaturi (vertikalnim serklažima) ovise o koeficijentu anizotropije K</a:t>
            </a:r>
            <a:r>
              <a:rPr lang="hr-HR" baseline="-25000" dirty="0"/>
              <a:t>a</a:t>
            </a:r>
            <a:r>
              <a:rPr lang="hr-HR" dirty="0"/>
              <a:t>. Što je anizotropija veća (manji K</a:t>
            </a:r>
            <a:r>
              <a:rPr lang="hr-HR" baseline="-25000" dirty="0"/>
              <a:t>a</a:t>
            </a:r>
            <a:r>
              <a:rPr lang="hr-HR" dirty="0"/>
              <a:t>), to je i razlika u navedenim veličinama veća. Uz isti koeficijent anizotropije, ponašanje zida ovisi o tome da li je nearmiran ili omeđen, o odnosu duljine i visine zida te o kvaliteti ziđa (dobro ziđe, loše ziđe).</a:t>
            </a:r>
          </a:p>
          <a:p>
            <a:pPr algn="just"/>
            <a:r>
              <a:rPr lang="hr-HR" dirty="0"/>
              <a:t>Dulji zidovi imaju veći utjecaj anizotropije u odnosu na kraće zidove. Lošije ziđe ima značajniji utjecaj anizotropije u odnosu na dobro ziđe. Utjecaj anizotropije se više manifestira na horizontalne pomake (deformabilnost) zida, a nešto manje na njegovu graničnu nosivost. Omeđeni zidani zidovi imaju veći utjecaj anizotropije u odnosu na nearmirane zidane zidove jer je kod njih prisutan veći utjecaj horizontalnih naprezanja (opasani su serklažima). Za visoke vrijednosti koeficijenta K</a:t>
            </a:r>
            <a:r>
              <a:rPr lang="hr-HR" baseline="-25000" dirty="0"/>
              <a:t>a</a:t>
            </a:r>
            <a:r>
              <a:rPr lang="hr-HR" dirty="0"/>
              <a:t> (niža anizotropija), ponašanje anizotropnih zidova se malo razlikuje od ponašanja izotropnih zidova.</a:t>
            </a:r>
          </a:p>
          <a:p>
            <a:endParaRPr lang="hr-HR" dirty="0"/>
          </a:p>
        </p:txBody>
      </p:sp>
    </p:spTree>
    <p:extLst>
      <p:ext uri="{BB962C8B-B14F-4D97-AF65-F5344CB8AC3E}">
        <p14:creationId xmlns:p14="http://schemas.microsoft.com/office/powerpoint/2010/main" val="12271389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62</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r>
              <a:rPr lang="hr-HR" dirty="0"/>
              <a:t>Kao što je vidljivo na prikazanim crtežima, otpornost zidova na dinamičku pobudu, njihova deformabilnost (pomaci) te naprezanja u ziđu, betonu i armaturi ovise o koeficijentu anizotropije ziđa. Što je anizotropija ziđa veća (manji K</a:t>
            </a:r>
            <a:r>
              <a:rPr lang="hr-HR" baseline="-25000" dirty="0"/>
              <a:t>a</a:t>
            </a:r>
            <a:r>
              <a:rPr lang="hr-HR" dirty="0"/>
              <a:t>), to je i razlika u navedenim veličinama veća. Uz isti koeficijent anizotropije, ponašanje zida također ovisi i tome da li je nearmiran ili omeđen, o odnosu duljine i visine zida, te o kvaliteti ziđa.</a:t>
            </a:r>
          </a:p>
          <a:p>
            <a:r>
              <a:rPr lang="hr-HR" dirty="0"/>
              <a:t>Utjecaj anizotropije kod lošeg ziđa je izraženiji. Utjecaj anizotropije kod omeđenih zidanih zidova je nešto veći nego kod nearmiranih zidanih zidova. Utjecaj anizotropije kod dinamičkog (potresnog) opterećenja značajno se manifestira na nosivost i deformabilnost zidova. Utjecaj anizotropije je osobito izražen kod zidova s lošim ziđem. Kao što je vidljivo sa crteža, najveći broj nearmiranih zidanih zidova nije izdržao pobudu s najvećim ubrzanjem  a</a:t>
            </a:r>
            <a:r>
              <a:rPr lang="hr-HR" baseline="-25000" dirty="0"/>
              <a:t>max</a:t>
            </a:r>
            <a:r>
              <a:rPr lang="hr-HR" dirty="0"/>
              <a:t>=0,1g. Isto tako, dio omeđenih zidanih zidova s lošim ziđem nije izdržao pobudu s a</a:t>
            </a:r>
            <a:r>
              <a:rPr lang="hr-HR" baseline="-25000" dirty="0"/>
              <a:t>max</a:t>
            </a:r>
            <a:r>
              <a:rPr lang="hr-HR" dirty="0"/>
              <a:t>=0,3g. U analiziranom primjeru, dulji zidovi su pokazali uglavnom nepovoljnije ponašanje i manju relativnu nosivost od kraćih zidova.</a:t>
            </a:r>
          </a:p>
          <a:p>
            <a:endParaRPr lang="hr-HR" dirty="0"/>
          </a:p>
        </p:txBody>
      </p:sp>
    </p:spTree>
    <p:extLst>
      <p:ext uri="{BB962C8B-B14F-4D97-AF65-F5344CB8AC3E}">
        <p14:creationId xmlns:p14="http://schemas.microsoft.com/office/powerpoint/2010/main" val="80731572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63</a:t>
            </a:fld>
            <a:endParaRPr lang="hr-HR" altLang="sr-Latn-RS">
              <a:latin typeface="Arial" panose="020B0604020202020204" pitchFamily="34" charset="0"/>
            </a:endParaRPr>
          </a:p>
        </p:txBody>
      </p:sp>
    </p:spTree>
    <p:extLst>
      <p:ext uri="{BB962C8B-B14F-4D97-AF65-F5344CB8AC3E}">
        <p14:creationId xmlns:p14="http://schemas.microsoft.com/office/powerpoint/2010/main" val="3749563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64</a:t>
            </a:fld>
            <a:endParaRPr lang="hr-HR" altLang="sr-Latn-RS">
              <a:latin typeface="Arial" panose="020B0604020202020204" pitchFamily="34" charset="0"/>
            </a:endParaRPr>
          </a:p>
        </p:txBody>
      </p:sp>
    </p:spTree>
    <p:extLst>
      <p:ext uri="{BB962C8B-B14F-4D97-AF65-F5344CB8AC3E}">
        <p14:creationId xmlns:p14="http://schemas.microsoft.com/office/powerpoint/2010/main" val="19487770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65</a:t>
            </a:fld>
            <a:endParaRPr lang="hr-HR" altLang="sr-Latn-RS">
              <a:latin typeface="Arial" panose="020B0604020202020204" pitchFamily="34" charset="0"/>
            </a:endParaRPr>
          </a:p>
        </p:txBody>
      </p:sp>
    </p:spTree>
    <p:extLst>
      <p:ext uri="{BB962C8B-B14F-4D97-AF65-F5344CB8AC3E}">
        <p14:creationId xmlns:p14="http://schemas.microsoft.com/office/powerpoint/2010/main" val="32577273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66</a:t>
            </a:fld>
            <a:endParaRPr lang="hr-HR" altLang="sr-Latn-RS">
              <a:latin typeface="Arial" panose="020B0604020202020204" pitchFamily="34" charset="0"/>
            </a:endParaRPr>
          </a:p>
        </p:txBody>
      </p:sp>
    </p:spTree>
    <p:extLst>
      <p:ext uri="{BB962C8B-B14F-4D97-AF65-F5344CB8AC3E}">
        <p14:creationId xmlns:p14="http://schemas.microsoft.com/office/powerpoint/2010/main" val="38783693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67</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normAutofit fontScale="92500"/>
          </a:bodyPr>
          <a:lstStyle/>
          <a:p>
            <a:pPr algn="just"/>
            <a:r>
              <a:rPr lang="hr-HR" dirty="0"/>
              <a:t>U nelinearnim analizama konstrukcija još uvijek se često koriste numerički modeli koji modeliraju slom materijala samo od utjecaja normalnih naprezanja. Takvi modeli mogu dati pouzdane rezultate samo u slučajevima kod kojih je mali utjecaj posmičnih naprezanja na nosivost i deformabilnost materijala i čitave konstrukcije. Kod nekih gradiva, kao što je primjerice ziđe, utjecaj posmičnih naprezanja na njegovu deformabilnost i nosivost može biti veoma značajan. </a:t>
            </a:r>
            <a:endParaRPr lang="hr-HR" dirty="0" smtClean="0"/>
          </a:p>
          <a:p>
            <a:r>
              <a:rPr lang="en-GB" dirty="0" err="1"/>
              <a:t>Modeliranje</a:t>
            </a:r>
            <a:r>
              <a:rPr lang="en-GB" dirty="0"/>
              <a:t> </a:t>
            </a:r>
            <a:r>
              <a:rPr lang="en-GB" dirty="0" err="1"/>
              <a:t>utjecaja</a:t>
            </a:r>
            <a:r>
              <a:rPr lang="en-GB" dirty="0"/>
              <a:t> </a:t>
            </a:r>
            <a:r>
              <a:rPr lang="en-GB" dirty="0" err="1"/>
              <a:t>posmika</a:t>
            </a:r>
            <a:r>
              <a:rPr lang="en-GB" dirty="0"/>
              <a:t> </a:t>
            </a:r>
            <a:r>
              <a:rPr lang="en-GB" dirty="0" err="1"/>
              <a:t>na</a:t>
            </a:r>
            <a:endParaRPr lang="en-GB" dirty="0"/>
          </a:p>
          <a:p>
            <a:r>
              <a:rPr lang="en-GB" dirty="0" err="1"/>
              <a:t>ponašanje</a:t>
            </a:r>
            <a:r>
              <a:rPr lang="en-GB" dirty="0"/>
              <a:t> </a:t>
            </a:r>
            <a:r>
              <a:rPr lang="en-GB" dirty="0" err="1"/>
              <a:t>zidanih</a:t>
            </a:r>
            <a:r>
              <a:rPr lang="en-GB" dirty="0"/>
              <a:t> </a:t>
            </a:r>
            <a:r>
              <a:rPr lang="en-GB" dirty="0" err="1"/>
              <a:t>zidova</a:t>
            </a:r>
            <a:r>
              <a:rPr lang="en-GB" dirty="0"/>
              <a:t> </a:t>
            </a:r>
            <a:r>
              <a:rPr lang="en-GB" dirty="0" err="1"/>
              <a:t>važan</a:t>
            </a:r>
            <a:r>
              <a:rPr lang="en-GB" dirty="0"/>
              <a:t> je </a:t>
            </a:r>
            <a:r>
              <a:rPr lang="en-GB" dirty="0" err="1"/>
              <a:t>kod</a:t>
            </a:r>
            <a:r>
              <a:rPr lang="en-GB" dirty="0"/>
              <a:t> </a:t>
            </a:r>
            <a:r>
              <a:rPr lang="en-GB" dirty="0" err="1"/>
              <a:t>zidova</a:t>
            </a:r>
            <a:r>
              <a:rPr lang="en-GB" dirty="0"/>
              <a:t> </a:t>
            </a:r>
            <a:r>
              <a:rPr lang="en-GB" dirty="0" err="1"/>
              <a:t>opterećenih</a:t>
            </a:r>
            <a:r>
              <a:rPr lang="en-GB" dirty="0"/>
              <a:t> </a:t>
            </a:r>
            <a:r>
              <a:rPr lang="en-GB" dirty="0" err="1"/>
              <a:t>horizontalnim</a:t>
            </a:r>
            <a:r>
              <a:rPr lang="en-GB" dirty="0"/>
              <a:t> </a:t>
            </a:r>
            <a:r>
              <a:rPr lang="en-GB" dirty="0" err="1"/>
              <a:t>statičkim</a:t>
            </a:r>
            <a:endParaRPr lang="en-GB" dirty="0"/>
          </a:p>
          <a:p>
            <a:r>
              <a:rPr lang="en-GB" dirty="0" err="1"/>
              <a:t>opterećenjem</a:t>
            </a:r>
            <a:r>
              <a:rPr lang="en-GB" dirty="0"/>
              <a:t> </a:t>
            </a:r>
            <a:r>
              <a:rPr lang="en-GB" dirty="0" err="1"/>
              <a:t>i</a:t>
            </a:r>
            <a:r>
              <a:rPr lang="en-GB" dirty="0"/>
              <a:t> </a:t>
            </a:r>
            <a:r>
              <a:rPr lang="en-GB" dirty="0" err="1"/>
              <a:t>osobito</a:t>
            </a:r>
            <a:r>
              <a:rPr lang="en-GB" dirty="0"/>
              <a:t> </a:t>
            </a:r>
            <a:r>
              <a:rPr lang="en-GB" dirty="0" err="1"/>
              <a:t>kod</a:t>
            </a:r>
            <a:r>
              <a:rPr lang="en-GB" dirty="0"/>
              <a:t> </a:t>
            </a:r>
            <a:r>
              <a:rPr lang="en-GB" dirty="0" err="1"/>
              <a:t>onih</a:t>
            </a:r>
            <a:r>
              <a:rPr lang="en-GB" dirty="0"/>
              <a:t> u </a:t>
            </a:r>
            <a:r>
              <a:rPr lang="en-GB" dirty="0" err="1"/>
              <a:t>uvjetima</a:t>
            </a:r>
            <a:r>
              <a:rPr lang="en-GB" dirty="0"/>
              <a:t> </a:t>
            </a:r>
            <a:r>
              <a:rPr lang="en-GB" dirty="0" err="1"/>
              <a:t>jakih</a:t>
            </a:r>
            <a:r>
              <a:rPr lang="en-GB" dirty="0"/>
              <a:t> </a:t>
            </a:r>
            <a:r>
              <a:rPr lang="en-GB" dirty="0" err="1"/>
              <a:t>potresa</a:t>
            </a:r>
            <a:r>
              <a:rPr lang="en-GB" dirty="0"/>
              <a:t>. </a:t>
            </a:r>
            <a:r>
              <a:rPr lang="en-GB" dirty="0" err="1"/>
              <a:t>Daljnji</a:t>
            </a:r>
            <a:r>
              <a:rPr lang="en-GB" dirty="0"/>
              <a:t> </a:t>
            </a:r>
            <a:r>
              <a:rPr lang="en-GB" dirty="0" err="1"/>
              <a:t>razvoj</a:t>
            </a:r>
            <a:r>
              <a:rPr lang="en-GB" dirty="0"/>
              <a:t> </a:t>
            </a:r>
            <a:r>
              <a:rPr lang="en-GB" dirty="0" err="1"/>
              <a:t>vjerodostojnih</a:t>
            </a:r>
            <a:endParaRPr lang="en-GB" dirty="0"/>
          </a:p>
          <a:p>
            <a:r>
              <a:rPr lang="en-GB" dirty="0" err="1"/>
              <a:t>numeričkih</a:t>
            </a:r>
            <a:r>
              <a:rPr lang="en-GB" dirty="0"/>
              <a:t> </a:t>
            </a:r>
            <a:r>
              <a:rPr lang="en-GB" dirty="0" err="1"/>
              <a:t>modela</a:t>
            </a:r>
            <a:r>
              <a:rPr lang="en-GB" dirty="0"/>
              <a:t> za </a:t>
            </a:r>
            <a:r>
              <a:rPr lang="en-GB" dirty="0" err="1"/>
              <a:t>statičku</a:t>
            </a:r>
            <a:r>
              <a:rPr lang="en-GB" dirty="0"/>
              <a:t> </a:t>
            </a:r>
            <a:r>
              <a:rPr lang="en-GB" dirty="0" err="1"/>
              <a:t>i</a:t>
            </a:r>
            <a:r>
              <a:rPr lang="en-GB" dirty="0"/>
              <a:t> </a:t>
            </a:r>
            <a:r>
              <a:rPr lang="en-GB" dirty="0" err="1"/>
              <a:t>dinamičku</a:t>
            </a:r>
            <a:r>
              <a:rPr lang="en-GB" dirty="0"/>
              <a:t> </a:t>
            </a:r>
            <a:r>
              <a:rPr lang="en-GB" dirty="0" err="1"/>
              <a:t>analizu</a:t>
            </a:r>
            <a:r>
              <a:rPr lang="en-GB" dirty="0"/>
              <a:t> </a:t>
            </a:r>
            <a:r>
              <a:rPr lang="en-GB" dirty="0" err="1"/>
              <a:t>zidanih</a:t>
            </a:r>
            <a:r>
              <a:rPr lang="en-GB" dirty="0"/>
              <a:t> </a:t>
            </a:r>
            <a:r>
              <a:rPr lang="en-GB" dirty="0" err="1"/>
              <a:t>zidova</a:t>
            </a:r>
            <a:r>
              <a:rPr lang="en-GB" dirty="0"/>
              <a:t> </a:t>
            </a:r>
            <a:r>
              <a:rPr lang="en-GB" dirty="0" err="1"/>
              <a:t>koji</a:t>
            </a:r>
            <a:r>
              <a:rPr lang="en-GB" dirty="0"/>
              <a:t> </a:t>
            </a:r>
            <a:r>
              <a:rPr lang="en-GB" dirty="0" err="1"/>
              <a:t>mogu</a:t>
            </a:r>
            <a:r>
              <a:rPr lang="en-GB" dirty="0"/>
              <a:t> </a:t>
            </a:r>
            <a:r>
              <a:rPr lang="en-GB" dirty="0" err="1"/>
              <a:t>pouzdano</a:t>
            </a:r>
            <a:endParaRPr lang="en-GB" dirty="0"/>
          </a:p>
          <a:p>
            <a:r>
              <a:rPr lang="en-GB" dirty="0" err="1"/>
              <a:t>simulirati</a:t>
            </a:r>
            <a:r>
              <a:rPr lang="en-GB" dirty="0"/>
              <a:t> </a:t>
            </a:r>
            <a:r>
              <a:rPr lang="en-GB" dirty="0" err="1"/>
              <a:t>posmični</a:t>
            </a:r>
            <a:r>
              <a:rPr lang="en-GB" dirty="0"/>
              <a:t> </a:t>
            </a:r>
            <a:r>
              <a:rPr lang="en-GB" dirty="0" err="1"/>
              <a:t>slom</a:t>
            </a:r>
            <a:r>
              <a:rPr lang="en-GB" dirty="0"/>
              <a:t> </a:t>
            </a:r>
            <a:r>
              <a:rPr lang="en-GB" dirty="0" err="1"/>
              <a:t>ziđa</a:t>
            </a:r>
            <a:r>
              <a:rPr lang="en-GB" dirty="0"/>
              <a:t> </a:t>
            </a:r>
            <a:r>
              <a:rPr lang="en-GB" dirty="0" err="1"/>
              <a:t>još</a:t>
            </a:r>
            <a:r>
              <a:rPr lang="en-GB" dirty="0"/>
              <a:t> </a:t>
            </a:r>
            <a:r>
              <a:rPr lang="en-GB" dirty="0" err="1"/>
              <a:t>uvijek</a:t>
            </a:r>
            <a:r>
              <a:rPr lang="en-GB" dirty="0"/>
              <a:t> je </a:t>
            </a:r>
            <a:r>
              <a:rPr lang="en-GB" dirty="0" err="1"/>
              <a:t>poželjan</a:t>
            </a:r>
            <a:r>
              <a:rPr lang="en-GB" dirty="0"/>
              <a:t>.</a:t>
            </a:r>
            <a:endParaRPr lang="hr-HR" dirty="0" smtClean="0"/>
          </a:p>
          <a:p>
            <a:pPr algn="just"/>
            <a:endParaRPr lang="hr-HR" dirty="0"/>
          </a:p>
          <a:p>
            <a:pPr algn="just"/>
            <a:r>
              <a:rPr lang="hr-HR" dirty="0"/>
              <a:t>Analizirani su dvoetažni nearmirani i omeđeni zidani zidovi iste geometrije i svojstava gradiva kao u točki 5.7, s jednakim statičkim i dinamičkim opterećenjem. Usvojen je izotropni model ziđa, s modeliranjem utjecaja posmika na njegov slom. Pretpostavljeno je da su temelji pridržani u bazi, tj. da nema mogućnosti njihova odizanja.</a:t>
            </a:r>
          </a:p>
          <a:p>
            <a:pPr algn="just"/>
            <a:endParaRPr lang="hr-HR" dirty="0" smtClean="0"/>
          </a:p>
          <a:p>
            <a:pPr algn="just"/>
            <a:endParaRPr lang="hr-HR" dirty="0"/>
          </a:p>
          <a:p>
            <a:pPr algn="just"/>
            <a:r>
              <a:rPr lang="hr-HR" dirty="0"/>
              <a:t>U svim su primjerima uspoređeni rezultati s modelom bez posmičnog sloma ziđa i rezultati s modelom koji simulira posmični slom ziđa. Oba modela uključuju utjecaj normalnih naprezanja na slom ziđa.</a:t>
            </a:r>
          </a:p>
          <a:p>
            <a:pPr algn="just"/>
            <a:endParaRPr lang="hr-HR" dirty="0"/>
          </a:p>
        </p:txBody>
      </p:sp>
    </p:spTree>
    <p:extLst>
      <p:ext uri="{BB962C8B-B14F-4D97-AF65-F5344CB8AC3E}">
        <p14:creationId xmlns:p14="http://schemas.microsoft.com/office/powerpoint/2010/main" val="298733480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68</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r>
              <a:rPr lang="hr-HR" dirty="0"/>
              <a:t>Usvojeno horizontalno ubrzanje tla za analizirane zidove prikazano je na slici 5.1iii. Maksimalno ubrzanje podloge  za nearmirane zidane zidove uzeto je a</a:t>
            </a:r>
            <a:r>
              <a:rPr lang="hr-HR" baseline="-25000" dirty="0"/>
              <a:t>max</a:t>
            </a:r>
            <a:r>
              <a:rPr lang="hr-HR" dirty="0"/>
              <a:t>=0,05g, 0,1g, i 0,15g (odvojene analize). Maksimalno ubrzanje podloge za omeđene zidane zidane zidove uzeto je a</a:t>
            </a:r>
            <a:r>
              <a:rPr lang="hr-HR" baseline="-25000" dirty="0"/>
              <a:t>max</a:t>
            </a:r>
            <a:r>
              <a:rPr lang="hr-HR" dirty="0"/>
              <a:t>=0,1g, 0,2g i 0,3g (odvojene analize).</a:t>
            </a:r>
          </a:p>
        </p:txBody>
      </p:sp>
    </p:spTree>
    <p:extLst>
      <p:ext uri="{BB962C8B-B14F-4D97-AF65-F5344CB8AC3E}">
        <p14:creationId xmlns:p14="http://schemas.microsoft.com/office/powerpoint/2010/main" val="29873348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dirty="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69</a:t>
            </a:fld>
            <a:endParaRPr lang="hr-HR" altLang="sr-Latn-RS">
              <a:latin typeface="Arial" panose="020B0604020202020204" pitchFamily="34" charset="0"/>
            </a:endParaRPr>
          </a:p>
        </p:txBody>
      </p:sp>
    </p:spTree>
    <p:extLst>
      <p:ext uri="{BB962C8B-B14F-4D97-AF65-F5344CB8AC3E}">
        <p14:creationId xmlns:p14="http://schemas.microsoft.com/office/powerpoint/2010/main" val="29873348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7</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70</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r>
              <a:rPr lang="hr-HR" dirty="0"/>
              <a:t>Kod nearmiranih i omeđenih zidanih zidova vidljiv je vrlo veliki utjecaj modeliranja (uključenja) posmika na slom ziđa. Naime, Model 1 daje značajno manju graničnu nosivost i značajno manju krutost zidova od Modela 2. Ta razlika je izraženija što je ziđe lošije kvalitete. Također, ta je razlika veća što je veći odnos duljine i visine zida. S povećanjem duljine zida drastično mu se povećava krutost na savijanje, dok mu se posmična krutost povećava približno linearno. Omeđeni zidani zidovi imaju značajno veću posmičnu krutost i nosivost od nearmiranih zidanih zidova zbog značajnog doprinosa vertikalnih serklaža. </a:t>
            </a:r>
          </a:p>
          <a:p>
            <a:r>
              <a:rPr lang="hr-HR" dirty="0"/>
              <a:t>Može se uočiti da kod nearmiranih zidanih zidova s lošim ziđem postoji horizontalni pomak vrha zidova već od djelovanja vertikalnog opterećenja (prije djelovanja horizontalnih sila). On je veći kod zidova manje duljine u odnosu na zidove veće duljine. </a:t>
            </a:r>
          </a:p>
          <a:p>
            <a:r>
              <a:rPr lang="hr-HR" dirty="0"/>
              <a:t>Smatra se da su numerički rezultati s Modelom 1 mnogo bliži stvarnom ponašanju zidova od rezultata s Modelom 2. Dakle, kod zidanih zidova, a osobito onih s većim odnosom duljine i visine te lošijim ziđem, nužno je uključiti utjecaj posmičnih naprezanja na slom ziđa.</a:t>
            </a:r>
          </a:p>
          <a:p>
            <a:endParaRPr lang="hr-HR" dirty="0"/>
          </a:p>
        </p:txBody>
      </p:sp>
    </p:spTree>
    <p:extLst>
      <p:ext uri="{BB962C8B-B14F-4D97-AF65-F5344CB8AC3E}">
        <p14:creationId xmlns:p14="http://schemas.microsoft.com/office/powerpoint/2010/main" val="298733480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71</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pPr algn="just"/>
            <a:r>
              <a:rPr lang="hr-HR" dirty="0"/>
              <a:t>Rješenja s Modelom 1 pokazuju da se svi zidovi s lošim ziđem uglavnom ponašaju povoljnije od zidova s dobrim ziđem. Ovo se na prvi pogled čini nelogičnim. Ipak, ovo se objašnjava činjenicom da lošije ziđe ima daleko manju krutost i na sebe navlači daleko manje potresne sile. Iako značajno manje čvrstoće, ali zbog značajno manje krutosti, zidovi s lošim ziđem (u odnosu na zidove s dobrim ziđem) pokazuju uglavnom veću sigurnost. Također je vidljivo da se s povećanjem duljine zida s dobrim ziđem, smanjuje njegova sigurnost pri potresu. Kod zidova s lošim ziđem, s povećanjem duljine zida povećava se njegova sigurnost pri potresu</a:t>
            </a:r>
            <a:r>
              <a:rPr lang="hr-HR" dirty="0" smtClean="0"/>
              <a:t>.</a:t>
            </a:r>
          </a:p>
          <a:p>
            <a:pPr algn="just"/>
            <a:endParaRPr lang="hr-HR" dirty="0"/>
          </a:p>
          <a:p>
            <a:pPr algn="just"/>
            <a:r>
              <a:rPr lang="hr-HR" dirty="0"/>
              <a:t>Rješenja s Modelom 2 su potpuno različita od rješenja s Modelom 1. Ona daju drastično veću krutost i značajno veću nosivost i sigurnost, što se ne smatra realnim. Svi zidovi, čak i za a</a:t>
            </a:r>
            <a:r>
              <a:rPr lang="hr-HR" baseline="-25000" dirty="0"/>
              <a:t>max</a:t>
            </a:r>
            <a:r>
              <a:rPr lang="hr-HR" dirty="0"/>
              <a:t>=0,15g, imaju očuvanu stabilnost uz relativno male pomake. Dok Model 2 kao rezultat daje dosta pravilne oscilatorne pomake, ona  su kod Modela 1 pretežito samo u jednom smjeru zbog popuštanja ziđa od posmika.</a:t>
            </a:r>
          </a:p>
          <a:p>
            <a:endParaRPr lang="hr-HR" dirty="0"/>
          </a:p>
        </p:txBody>
      </p:sp>
    </p:spTree>
    <p:extLst>
      <p:ext uri="{BB962C8B-B14F-4D97-AF65-F5344CB8AC3E}">
        <p14:creationId xmlns:p14="http://schemas.microsoft.com/office/powerpoint/2010/main" val="29873348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72</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r>
              <a:rPr lang="hr-HR" dirty="0"/>
              <a:t>Za slučaj lošeg ziđa, nosivost i deformabilnost zidova je znatno manja. Samo zid najmanje duljine CM</a:t>
            </a:r>
            <a:r>
              <a:rPr lang="hr-HR" baseline="-25000" dirty="0"/>
              <a:t>1</a:t>
            </a:r>
            <a:r>
              <a:rPr lang="hr-HR" dirty="0"/>
              <a:t> može izdržati pobudu s a</a:t>
            </a:r>
            <a:r>
              <a:rPr lang="hr-HR" baseline="-25000" dirty="0"/>
              <a:t>max</a:t>
            </a:r>
            <a:r>
              <a:rPr lang="hr-HR" dirty="0"/>
              <a:t>=0,3g. Ostali zidovi ne mogu izdržati ni pobudu s a</a:t>
            </a:r>
            <a:r>
              <a:rPr lang="hr-HR" baseline="-25000" dirty="0"/>
              <a:t>max</a:t>
            </a:r>
            <a:r>
              <a:rPr lang="hr-HR" dirty="0"/>
              <a:t>=0,1g. Dakle, vidljiv je veliki utjecaj duljine omeđenih zidanih zidova s lošim ziđem na njihovo ponašanje pri dinamičkoj pobudi</a:t>
            </a:r>
            <a:r>
              <a:rPr lang="hr-HR" dirty="0" smtClean="0"/>
              <a:t>.</a:t>
            </a:r>
          </a:p>
          <a:p>
            <a:endParaRPr lang="hr-HR" dirty="0"/>
          </a:p>
          <a:p>
            <a:r>
              <a:rPr lang="hr-HR" dirty="0"/>
              <a:t>Sve dok ne dođe do popuštanja ziđa u posmiku, Model 1 ima oscilatorne pomake u vremenu (kao i Model 2 kao kod nearmiranih zidova). Nakon toga dominira pomak u jednom smjeru.</a:t>
            </a:r>
          </a:p>
          <a:p>
            <a:endParaRPr lang="hr-HR" dirty="0"/>
          </a:p>
          <a:p>
            <a:endParaRPr lang="hr-HR" dirty="0"/>
          </a:p>
        </p:txBody>
      </p:sp>
    </p:spTree>
    <p:extLst>
      <p:ext uri="{BB962C8B-B14F-4D97-AF65-F5344CB8AC3E}">
        <p14:creationId xmlns:p14="http://schemas.microsoft.com/office/powerpoint/2010/main" val="29873348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73</a:t>
            </a:fld>
            <a:endParaRPr lang="hr-HR" altLang="sr-Latn-RS">
              <a:latin typeface="Arial" panose="020B0604020202020204" pitchFamily="34" charset="0"/>
            </a:endParaRPr>
          </a:p>
        </p:txBody>
      </p:sp>
    </p:spTree>
    <p:extLst>
      <p:ext uri="{BB962C8B-B14F-4D97-AF65-F5344CB8AC3E}">
        <p14:creationId xmlns:p14="http://schemas.microsoft.com/office/powerpoint/2010/main" val="298733480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74</a:t>
            </a:fld>
            <a:endParaRPr lang="hr-HR" altLang="sr-Latn-RS">
              <a:latin typeface="Arial" panose="020B0604020202020204" pitchFamily="34" charset="0"/>
            </a:endParaRPr>
          </a:p>
        </p:txBody>
      </p:sp>
    </p:spTree>
    <p:extLst>
      <p:ext uri="{BB962C8B-B14F-4D97-AF65-F5344CB8AC3E}">
        <p14:creationId xmlns:p14="http://schemas.microsoft.com/office/powerpoint/2010/main" val="29873348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75</a:t>
            </a:fld>
            <a:endParaRPr lang="hr-HR" altLang="sr-Latn-RS">
              <a:latin typeface="Arial" panose="020B0604020202020204" pitchFamily="34" charset="0"/>
            </a:endParaRPr>
          </a:p>
        </p:txBody>
      </p:sp>
    </p:spTree>
    <p:extLst>
      <p:ext uri="{BB962C8B-B14F-4D97-AF65-F5344CB8AC3E}">
        <p14:creationId xmlns:p14="http://schemas.microsoft.com/office/powerpoint/2010/main" val="29873348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hr-HR" altLang="sr-Latn-RS"/>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8</a:t>
            </a:fld>
            <a:endParaRPr lang="hr-HR" altLang="sr-Latn-RS">
              <a:latin typeface="Arial" panose="020B0604020202020204" pitchFamily="34" charset="0"/>
            </a:endParaRPr>
          </a:p>
        </p:txBody>
      </p:sp>
    </p:spTree>
    <p:extLst>
      <p:ext uri="{BB962C8B-B14F-4D97-AF65-F5344CB8AC3E}">
        <p14:creationId xmlns:p14="http://schemas.microsoft.com/office/powerpoint/2010/main" val="1603947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0CD7907-D77C-4B4B-A75C-403F27DA2AC0}" type="slidenum">
              <a:rPr lang="hr-HR" altLang="sr-Latn-RS">
                <a:latin typeface="Arial" panose="020B0604020202020204" pitchFamily="34" charset="0"/>
              </a:rPr>
              <a:pPr>
                <a:spcBef>
                  <a:spcPct val="0"/>
                </a:spcBef>
              </a:pPr>
              <a:t>9</a:t>
            </a:fld>
            <a:endParaRPr lang="hr-HR" altLang="sr-Latn-RS">
              <a:latin typeface="Arial" panose="020B0604020202020204" pitchFamily="34" charset="0"/>
            </a:endParaRPr>
          </a:p>
        </p:txBody>
      </p:sp>
      <p:sp>
        <p:nvSpPr>
          <p:cNvPr id="5" name="Notes Placeholder 2"/>
          <p:cNvSpPr>
            <a:spLocks noGrp="1"/>
          </p:cNvSpPr>
          <p:nvPr>
            <p:ph type="body" idx="1"/>
          </p:nvPr>
        </p:nvSpPr>
        <p:spPr/>
        <p:txBody>
          <a:bodyPr/>
          <a:lstStyle/>
          <a:p>
            <a:pPr marL="171450" indent="-171450" algn="just">
              <a:buFont typeface="Arial" panose="020B0604020202020204" pitchFamily="34" charset="0"/>
              <a:buChar char="•"/>
            </a:pPr>
            <a:r>
              <a:rPr lang="hr-HR" dirty="0"/>
              <a:t>U cilju što adekvatnijeg simuliranja ziđa, korisno je još jednom napomenut da je ono na makrorazini različitih fizikalno-mehaničkih svojstava, nehomogeno i anizotropno. </a:t>
            </a:r>
            <a:endParaRPr lang="hr-HR" dirty="0" smtClean="0"/>
          </a:p>
          <a:p>
            <a:pPr marL="171450" indent="-171450" algn="just">
              <a:buFont typeface="Arial" panose="020B0604020202020204" pitchFamily="34" charset="0"/>
              <a:buChar char="•"/>
            </a:pPr>
            <a:endParaRPr lang="hr-HR" dirty="0"/>
          </a:p>
          <a:p>
            <a:pPr marL="171450" indent="-171450" algn="just">
              <a:buFont typeface="Arial" panose="020B0604020202020204" pitchFamily="34" charset="0"/>
              <a:buChar char="•"/>
            </a:pPr>
            <a:r>
              <a:rPr lang="hr-HR" dirty="0" smtClean="0"/>
              <a:t>Zidni </a:t>
            </a:r>
            <a:r>
              <a:rPr lang="hr-HR" dirty="0"/>
              <a:t>elementi u pravilu imaju različite čvrstoće i krutosti u vertikalnom i horizontalnom smjeru. Mort često ima bitno različita svojstva u odnosu na zidne elemente. Horizontalne sljubnice često nisu ravnomjerno i potpuno ispunjene mortom, dok su vertikalne sljubnice obično samo djelomično ispunjene mortom ili su kod manje važnih gradnji čak i "prazne". </a:t>
            </a:r>
            <a:endParaRPr lang="hr-HR" dirty="0" smtClean="0"/>
          </a:p>
          <a:p>
            <a:pPr marL="171450" indent="-171450" algn="just">
              <a:buFont typeface="Arial" panose="020B0604020202020204" pitchFamily="34" charset="0"/>
              <a:buChar char="•"/>
            </a:pPr>
            <a:r>
              <a:rPr lang="hr-HR" dirty="0" smtClean="0"/>
              <a:t>Osim </a:t>
            </a:r>
            <a:r>
              <a:rPr lang="hr-HR" dirty="0"/>
              <a:t>kvalitete morta u sljubnici, važna je kvaliteta veze (prionjivost) morta i zidnog elementa. Kvaliteta izvedbe obično nije podjednaka na čitavoj plohi zida. Stoga i kvaliteta ziđa, koji uključuje sve svoje sastavne dijelove, njihove spojeve (sljubnice) i različita gradiva, nije ujednačena</a:t>
            </a:r>
            <a:r>
              <a:rPr lang="hr-HR" dirty="0" smtClean="0"/>
              <a:t>.</a:t>
            </a:r>
          </a:p>
          <a:p>
            <a:pPr marL="171450" indent="-171450" algn="just">
              <a:buFont typeface="Arial" panose="020B0604020202020204" pitchFamily="34" charset="0"/>
              <a:buChar char="•"/>
            </a:pPr>
            <a:endParaRPr lang="hr-HR" dirty="0"/>
          </a:p>
          <a:p>
            <a:pPr marL="171450" indent="-171450" algn="just">
              <a:buFont typeface="Arial" panose="020B0604020202020204" pitchFamily="34" charset="0"/>
              <a:buChar char="•"/>
            </a:pPr>
            <a:r>
              <a:rPr lang="hr-HR" dirty="0"/>
              <a:t>U okviru statičkih i dinamičkih analiza zidanih konstrukcija, najčešće se koriste dva globalna numerička modela ziđa: makromodel i mikromodel (Slika 3.9).</a:t>
            </a:r>
          </a:p>
          <a:p>
            <a:pPr marL="171450" indent="-171450">
              <a:buFont typeface="Arial" panose="020B0604020202020204" pitchFamily="34" charset="0"/>
              <a:buChar char="•"/>
            </a:pPr>
            <a:endParaRPr lang="hr-HR" dirty="0"/>
          </a:p>
        </p:txBody>
      </p:sp>
    </p:spTree>
    <p:extLst>
      <p:ext uri="{BB962C8B-B14F-4D97-AF65-F5344CB8AC3E}">
        <p14:creationId xmlns:p14="http://schemas.microsoft.com/office/powerpoint/2010/main" val="1603947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r-HR"/>
          </a:p>
        </p:txBody>
      </p:sp>
      <p:sp>
        <p:nvSpPr>
          <p:cNvPr id="4"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5" name="Rectangle 13"/>
          <p:cNvSpPr>
            <a:spLocks noGrp="1" noChangeArrowheads="1"/>
          </p:cNvSpPr>
          <p:nvPr>
            <p:ph type="sldNum" sz="quarter" idx="11"/>
          </p:nvPr>
        </p:nvSpPr>
        <p:spPr>
          <a:ln/>
        </p:spPr>
        <p:txBody>
          <a:bodyPr/>
          <a:lstStyle>
            <a:lvl1pPr>
              <a:defRPr/>
            </a:lvl1pPr>
          </a:lstStyle>
          <a:p>
            <a:pPr>
              <a:defRPr/>
            </a:pPr>
            <a:fld id="{DF59B5C4-5052-48BC-B74C-450AB8A92364}" type="slidenum">
              <a:rPr lang="hr-HR" altLang="sr-Latn-RS"/>
              <a:pPr>
                <a:defRPr/>
              </a:pPr>
              <a:t>‹#›</a:t>
            </a:fld>
            <a:endParaRPr lang="hr-HR" altLang="sr-Latn-RS"/>
          </a:p>
        </p:txBody>
      </p:sp>
    </p:spTree>
    <p:extLst>
      <p:ext uri="{BB962C8B-B14F-4D97-AF65-F5344CB8AC3E}">
        <p14:creationId xmlns:p14="http://schemas.microsoft.com/office/powerpoint/2010/main" val="41173958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4" name="Picture 6"/>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p:cNvPicPr>
            <a:picLocks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1000125"/>
            <a:ext cx="9144000" cy="107950"/>
          </a:xfrm>
          <a:prstGeom prst="rect">
            <a:avLst/>
          </a:prstGeom>
          <a:solidFill>
            <a:schemeClr val="bg2">
              <a:alpha val="2000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userDrawn="1"/>
        </p:nvSpPr>
        <p:spPr bwMode="auto">
          <a:xfrm>
            <a:off x="1143000" y="142875"/>
            <a:ext cx="7715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GB" altLang="sr-Latn-RS" sz="1400" b="1"/>
              <a:t>HRVATSKA KOMORA INŽENJERA GRAĐEVINARSTVA</a:t>
            </a:r>
            <a:endParaRPr lang="hr-HR" altLang="sr-Latn-RS" sz="1400"/>
          </a:p>
        </p:txBody>
      </p:sp>
      <p:sp>
        <p:nvSpPr>
          <p:cNvPr id="7" name="Rectangle 5"/>
          <p:cNvSpPr>
            <a:spLocks noChangeArrowheads="1"/>
          </p:cNvSpPr>
          <p:nvPr userDrawn="1"/>
        </p:nvSpPr>
        <p:spPr bwMode="auto">
          <a:xfrm>
            <a:off x="1143000" y="457200"/>
            <a:ext cx="7715250"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Aft>
                <a:spcPts val="600"/>
              </a:spcAft>
              <a:defRPr/>
            </a:pPr>
            <a:r>
              <a:rPr lang="hr-HR" altLang="sr-Latn-RS" sz="1200" b="1">
                <a:solidFill>
                  <a:srgbClr val="7F7F7F"/>
                </a:solidFill>
                <a:cs typeface="Times New Roman" pitchFamily="18" charset="0"/>
              </a:rPr>
              <a:t>DANI OVLAŠTENIH INŽENJERA GRAĐEVINARSTVA</a:t>
            </a:r>
            <a:endParaRPr lang="hr-HR" altLang="sr-Latn-RS" sz="1200">
              <a:solidFill>
                <a:srgbClr val="7F7F7F"/>
              </a:solidFill>
            </a:endParaRPr>
          </a:p>
          <a:p>
            <a:pPr algn="ctr">
              <a:spcAft>
                <a:spcPts val="600"/>
              </a:spcAft>
              <a:defRPr/>
            </a:pPr>
            <a:r>
              <a:rPr lang="hr-HR" altLang="sr-Latn-RS" sz="1200">
                <a:cs typeface="Times New Roman" pitchFamily="18" charset="0"/>
              </a:rPr>
              <a:t>Opatija, 2010.</a:t>
            </a:r>
            <a:endParaRPr lang="hr-HR" altLang="sr-Latn-RS"/>
          </a:p>
        </p:txBody>
      </p:sp>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8" name="Date Placeholder 3"/>
          <p:cNvSpPr>
            <a:spLocks noGrp="1"/>
          </p:cNvSpPr>
          <p:nvPr>
            <p:ph type="dt" sz="half" idx="10"/>
          </p:nvPr>
        </p:nvSpPr>
        <p:spPr>
          <a:xfrm>
            <a:off x="457200" y="6356350"/>
            <a:ext cx="2133600" cy="365125"/>
          </a:xfrm>
        </p:spPr>
        <p:txBody>
          <a:bodyPr/>
          <a:lstStyle>
            <a:lvl1pPr fontAlgn="auto">
              <a:spcBef>
                <a:spcPts val="0"/>
              </a:spcBef>
              <a:spcAft>
                <a:spcPts val="0"/>
              </a:spcAft>
              <a:defRPr sz="1800">
                <a:latin typeface="+mn-lt"/>
                <a:cs typeface="+mn-cs"/>
              </a:defRPr>
            </a:lvl1pPr>
          </a:lstStyle>
          <a:p>
            <a:pPr>
              <a:defRPr/>
            </a:pPr>
            <a:endParaRPr lang="hr-HR"/>
          </a:p>
        </p:txBody>
      </p:sp>
      <p:sp>
        <p:nvSpPr>
          <p:cNvPr id="9" name="Footer Placeholder 4"/>
          <p:cNvSpPr>
            <a:spLocks noGrp="1"/>
          </p:cNvSpPr>
          <p:nvPr>
            <p:ph type="ftr" sz="quarter" idx="11"/>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latin typeface="Calibri" pitchFamily="34" charset="0"/>
                <a:cs typeface="Arial" charset="0"/>
              </a:defRPr>
            </a:lvl1pPr>
          </a:lstStyle>
          <a:p>
            <a:pPr>
              <a:defRPr/>
            </a:pPr>
            <a:endParaRPr lang="hr-HR" altLang="sr-Latn-RS"/>
          </a:p>
        </p:txBody>
      </p:sp>
      <p:sp>
        <p:nvSpPr>
          <p:cNvPr id="10" name="Slide Number Placeholder 5"/>
          <p:cNvSpPr>
            <a:spLocks noGrp="1"/>
          </p:cNvSpPr>
          <p:nvPr>
            <p:ph type="sldNum" sz="quarter" idx="12"/>
          </p:nvPr>
        </p:nvSpPr>
        <p:spPr>
          <a:xfrm>
            <a:off x="6553200" y="6356350"/>
            <a:ext cx="2133600" cy="365125"/>
          </a:xfrm>
        </p:spPr>
        <p:txBody>
          <a:bodyPr/>
          <a:lstStyle>
            <a:lvl1pPr algn="l">
              <a:defRPr sz="1800" smtClean="0">
                <a:latin typeface="Calibri" panose="020F0502020204030204" pitchFamily="34" charset="0"/>
              </a:defRPr>
            </a:lvl1pPr>
          </a:lstStyle>
          <a:p>
            <a:pPr>
              <a:defRPr/>
            </a:pPr>
            <a:fld id="{540EEC7C-AA2A-4A1B-B288-589E9A700F40}" type="slidenum">
              <a:rPr lang="hr-HR" altLang="sr-Latn-RS"/>
              <a:pPr>
                <a:defRPr/>
              </a:pPr>
              <a:t>‹#›</a:t>
            </a:fld>
            <a:endParaRPr lang="hr-HR" altLang="sr-Latn-RS"/>
          </a:p>
        </p:txBody>
      </p:sp>
    </p:spTree>
    <p:extLst>
      <p:ext uri="{BB962C8B-B14F-4D97-AF65-F5344CB8AC3E}">
        <p14:creationId xmlns:p14="http://schemas.microsoft.com/office/powerpoint/2010/main" val="1951211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3" name="Rectangle 13"/>
          <p:cNvSpPr>
            <a:spLocks noGrp="1" noChangeArrowheads="1"/>
          </p:cNvSpPr>
          <p:nvPr>
            <p:ph type="sldNum" sz="quarter" idx="11"/>
          </p:nvPr>
        </p:nvSpPr>
        <p:spPr>
          <a:ln/>
        </p:spPr>
        <p:txBody>
          <a:bodyPr/>
          <a:lstStyle>
            <a:lvl1pPr>
              <a:defRPr/>
            </a:lvl1pPr>
          </a:lstStyle>
          <a:p>
            <a:pPr>
              <a:defRPr/>
            </a:pPr>
            <a:fld id="{27742FF3-B87A-45D6-9A3E-D782A254165A}" type="slidenum">
              <a:rPr lang="hr-HR" altLang="sr-Latn-RS"/>
              <a:pPr>
                <a:defRPr/>
              </a:pPr>
              <a:t>‹#›</a:t>
            </a:fld>
            <a:endParaRPr lang="hr-HR" altLang="sr-Latn-RS"/>
          </a:p>
        </p:txBody>
      </p:sp>
    </p:spTree>
    <p:extLst>
      <p:ext uri="{BB962C8B-B14F-4D97-AF65-F5344CB8AC3E}">
        <p14:creationId xmlns:p14="http://schemas.microsoft.com/office/powerpoint/2010/main" val="9644081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a:xfrm>
            <a:off x="457200" y="274638"/>
            <a:ext cx="8229600" cy="1143000"/>
          </a:xfrm>
          <a:prstGeom prst="rect">
            <a:avLst/>
          </a:prstGeom>
        </p:spPr>
        <p:txBody>
          <a:bodyPr/>
          <a:lstStyle/>
          <a:p>
            <a:r>
              <a:rPr lang="hr-HR"/>
              <a:t>Uredite stil naslova matrice</a:t>
            </a:r>
          </a:p>
        </p:txBody>
      </p:sp>
      <p:sp>
        <p:nvSpPr>
          <p:cNvPr id="3" name="Rezervirano mjesto sadržaja 2"/>
          <p:cNvSpPr>
            <a:spLocks noGrp="1"/>
          </p:cNvSpPr>
          <p:nvPr>
            <p:ph idx="1"/>
          </p:nvPr>
        </p:nvSpPr>
        <p:spPr>
          <a:xfrm>
            <a:off x="457200" y="1600200"/>
            <a:ext cx="8229600" cy="4525963"/>
          </a:xfrm>
          <a:prstGeom prst="rect">
            <a:avLst/>
          </a:prstGeom>
        </p:spPr>
        <p:txBody>
          <a:bodyPr/>
          <a:lstStyle/>
          <a:p>
            <a:pPr lvl="0"/>
            <a:r>
              <a:rPr lang="hr-HR"/>
              <a:t>Uredite stilove teksta matrice</a:t>
            </a:r>
          </a:p>
          <a:p>
            <a:pPr lvl="1"/>
            <a:r>
              <a:rPr lang="hr-HR"/>
              <a:t>Druga razina</a:t>
            </a:r>
          </a:p>
          <a:p>
            <a:pPr lvl="2"/>
            <a:r>
              <a:rPr lang="hr-HR"/>
              <a:t>Treća razina</a:t>
            </a:r>
          </a:p>
          <a:p>
            <a:pPr lvl="3"/>
            <a:r>
              <a:rPr lang="hr-HR"/>
              <a:t>Četvrta razina</a:t>
            </a:r>
          </a:p>
          <a:p>
            <a:pPr lvl="4"/>
            <a:r>
              <a:rPr lang="hr-HR"/>
              <a:t>Peta razina</a:t>
            </a:r>
          </a:p>
        </p:txBody>
      </p:sp>
      <p:sp>
        <p:nvSpPr>
          <p:cNvPr id="4" name="Rectangle 11"/>
          <p:cNvSpPr>
            <a:spLocks noGrp="1" noChangeArrowheads="1"/>
          </p:cNvSpPr>
          <p:nvPr>
            <p:ph type="dt" sz="half" idx="10"/>
          </p:nvPr>
        </p:nvSpPr>
        <p:spPr>
          <a:ln/>
        </p:spPr>
        <p:txBody>
          <a:bodyPr/>
          <a:lstStyle>
            <a:lvl1pPr>
              <a:defRPr/>
            </a:lvl1pPr>
          </a:lstStyle>
          <a:p>
            <a:pPr>
              <a:defRPr/>
            </a:pPr>
            <a:r>
              <a:rPr lang="hr-HR" altLang="sr-Latn-RS"/>
              <a:t>Ime i prezime predavača</a:t>
            </a:r>
          </a:p>
        </p:txBody>
      </p:sp>
      <p:sp>
        <p:nvSpPr>
          <p:cNvPr id="5" name="Rectangle 13"/>
          <p:cNvSpPr>
            <a:spLocks noGrp="1" noChangeArrowheads="1"/>
          </p:cNvSpPr>
          <p:nvPr>
            <p:ph type="sldNum" sz="quarter" idx="11"/>
          </p:nvPr>
        </p:nvSpPr>
        <p:spPr>
          <a:ln/>
        </p:spPr>
        <p:txBody>
          <a:bodyPr/>
          <a:lstStyle>
            <a:lvl1pPr>
              <a:defRPr/>
            </a:lvl1pPr>
          </a:lstStyle>
          <a:p>
            <a:pPr>
              <a:defRPr/>
            </a:pPr>
            <a:fld id="{CA97B197-5111-4B02-8047-EF5F65D3E305}" type="slidenum">
              <a:rPr lang="hr-HR" altLang="sr-Latn-RS"/>
              <a:pPr>
                <a:defRPr/>
              </a:pPr>
              <a:t>‹#›</a:t>
            </a:fld>
            <a:endParaRPr lang="hr-HR" altLang="sr-Latn-RS"/>
          </a:p>
        </p:txBody>
      </p:sp>
    </p:spTree>
    <p:extLst>
      <p:ext uri="{BB962C8B-B14F-4D97-AF65-F5344CB8AC3E}">
        <p14:creationId xmlns:p14="http://schemas.microsoft.com/office/powerpoint/2010/main" val="26963576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026" name="Picture 9" descr="image001"/>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7956550" y="6337300"/>
            <a:ext cx="6111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0" y="6308725"/>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35" name="Rectangle 11"/>
          <p:cNvSpPr>
            <a:spLocks noGrp="1" noChangeArrowheads="1"/>
          </p:cNvSpPr>
          <p:nvPr>
            <p:ph type="dt" sz="half" idx="2"/>
          </p:nvPr>
        </p:nvSpPr>
        <p:spPr bwMode="auto">
          <a:xfrm>
            <a:off x="107950" y="6381750"/>
            <a:ext cx="597693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Narrow" pitchFamily="34" charset="0"/>
                <a:cs typeface="Arial" charset="0"/>
              </a:defRPr>
            </a:lvl1pPr>
          </a:lstStyle>
          <a:p>
            <a:pPr>
              <a:defRPr/>
            </a:pPr>
            <a:r>
              <a:rPr lang="hr-HR" altLang="sr-Latn-RS" dirty="0"/>
              <a:t>Ime i prezime predavača</a:t>
            </a:r>
          </a:p>
        </p:txBody>
      </p:sp>
      <p:sp>
        <p:nvSpPr>
          <p:cNvPr id="1029" name="Rectangle 12"/>
          <p:cNvSpPr>
            <a:spLocks noChangeArrowheads="1"/>
          </p:cNvSpPr>
          <p:nvPr/>
        </p:nvSpPr>
        <p:spPr bwMode="auto">
          <a:xfrm>
            <a:off x="6011863" y="6381750"/>
            <a:ext cx="19446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hr-HR" altLang="sr-Latn-RS" sz="1400" dirty="0"/>
              <a:t>HKIG – Opatija 2019.</a:t>
            </a:r>
          </a:p>
        </p:txBody>
      </p:sp>
      <p:sp>
        <p:nvSpPr>
          <p:cNvPr id="1037" name="Rectangle 13"/>
          <p:cNvSpPr>
            <a:spLocks noGrp="1" noChangeArrowheads="1"/>
          </p:cNvSpPr>
          <p:nvPr>
            <p:ph type="sldNum" sz="quarter" idx="4"/>
          </p:nvPr>
        </p:nvSpPr>
        <p:spPr bwMode="auto">
          <a:xfrm>
            <a:off x="8026400" y="6381750"/>
            <a:ext cx="1117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2000" smtClean="0">
                <a:latin typeface="Verdana" panose="020B0604030504040204" pitchFamily="34" charset="0"/>
              </a:defRPr>
            </a:lvl1pPr>
          </a:lstStyle>
          <a:p>
            <a:pPr>
              <a:defRPr/>
            </a:pPr>
            <a:fld id="{79AD9910-7AB1-46C5-8FA7-ED2DDB5247A5}" type="slidenum">
              <a:rPr lang="hr-HR" altLang="sr-Latn-RS"/>
              <a:pPr>
                <a:defRPr/>
              </a:pPr>
              <a:t>‹#›</a:t>
            </a:fld>
            <a:endParaRPr lang="hr-HR" altLang="sr-Latn-RS"/>
          </a:p>
        </p:txBody>
      </p:sp>
    </p:spTree>
  </p:cSld>
  <p:clrMap bg1="lt1" tx1="dk1" bg2="lt2" tx2="dk2" accent1="accent1" accent2="accent2" accent3="accent3" accent4="accent4" accent5="accent5" accent6="accent6" hlink="hlink" folHlink="folHlink"/>
  <p:sldLayoutIdLst>
    <p:sldLayoutId id="2147483774" r:id="rId1"/>
    <p:sldLayoutId id="2147483777" r:id="rId2"/>
    <p:sldLayoutId id="2147483775" r:id="rId3"/>
    <p:sldLayoutId id="2147483776" r:id="rId4"/>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wmf"/></Relationships>
</file>

<file path=ppt/slides/_rels/slide13.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7.wmf"/><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1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1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29.emf"/><Relationship Id="rId4" Type="http://schemas.openxmlformats.org/officeDocument/2006/relationships/image" Target="../media/image59.wmf"/></Relationships>
</file>

<file path=ppt/slides/_rels/slide2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7.emf"/><Relationship Id="rId5" Type="http://schemas.openxmlformats.org/officeDocument/2006/relationships/image" Target="../media/image66.emf"/><Relationship Id="rId4" Type="http://schemas.openxmlformats.org/officeDocument/2006/relationships/image" Target="../media/image65.emf"/></Relationships>
</file>

<file path=ppt/slides/_rels/slide25.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26.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75.emf"/><Relationship Id="rId5" Type="http://schemas.openxmlformats.org/officeDocument/2006/relationships/image" Target="../media/image74.emf"/><Relationship Id="rId4" Type="http://schemas.openxmlformats.org/officeDocument/2006/relationships/image" Target="../media/image73.emf"/></Relationships>
</file>

<file path=ppt/slides/_rels/slide2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79.emf"/><Relationship Id="rId5" Type="http://schemas.openxmlformats.org/officeDocument/2006/relationships/image" Target="../media/image78.emf"/><Relationship Id="rId4" Type="http://schemas.openxmlformats.org/officeDocument/2006/relationships/image" Target="../media/image77.emf"/></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87.emf"/><Relationship Id="rId5" Type="http://schemas.openxmlformats.org/officeDocument/2006/relationships/image" Target="../media/image86.emf"/><Relationship Id="rId4" Type="http://schemas.openxmlformats.org/officeDocument/2006/relationships/image" Target="../media/image85.emf"/></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91.emf"/><Relationship Id="rId5" Type="http://schemas.openxmlformats.org/officeDocument/2006/relationships/image" Target="../media/image90.emf"/><Relationship Id="rId4" Type="http://schemas.openxmlformats.org/officeDocument/2006/relationships/image" Target="../media/image89.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92.wmf"/><Relationship Id="rId4" Type="http://schemas.openxmlformats.org/officeDocument/2006/relationships/image" Target="../media/image29.emf"/></Relationships>
</file>

<file path=ppt/slides/_rels/slide3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35.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100.emf"/><Relationship Id="rId5" Type="http://schemas.openxmlformats.org/officeDocument/2006/relationships/image" Target="../media/image99.emf"/><Relationship Id="rId4" Type="http://schemas.openxmlformats.org/officeDocument/2006/relationships/image" Target="../media/image98.emf"/></Relationships>
</file>

<file path=ppt/slides/_rels/slide36.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104.emf"/><Relationship Id="rId5" Type="http://schemas.openxmlformats.org/officeDocument/2006/relationships/image" Target="../media/image103.emf"/><Relationship Id="rId4" Type="http://schemas.openxmlformats.org/officeDocument/2006/relationships/image" Target="../media/image102.emf"/></Relationships>
</file>

<file path=ppt/slides/_rels/slide3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108.emf"/><Relationship Id="rId5" Type="http://schemas.openxmlformats.org/officeDocument/2006/relationships/image" Target="../media/image107.emf"/><Relationship Id="rId4" Type="http://schemas.openxmlformats.org/officeDocument/2006/relationships/image" Target="../media/image106.emf"/></Relationships>
</file>

<file path=ppt/slides/_rels/slide3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112.emf"/><Relationship Id="rId5" Type="http://schemas.openxmlformats.org/officeDocument/2006/relationships/image" Target="../media/image111.emf"/><Relationship Id="rId4" Type="http://schemas.openxmlformats.org/officeDocument/2006/relationships/image" Target="../media/image110.emf"/></Relationships>
</file>

<file path=ppt/slides/_rels/slide3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s>
</file>

<file path=ppt/slides/_rels/slide41.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124.emf"/><Relationship Id="rId5" Type="http://schemas.openxmlformats.org/officeDocument/2006/relationships/image" Target="../media/image123.emf"/><Relationship Id="rId4" Type="http://schemas.openxmlformats.org/officeDocument/2006/relationships/image" Target="../media/image122.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25.wmf"/><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127.wmf"/><Relationship Id="rId4" Type="http://schemas.openxmlformats.org/officeDocument/2006/relationships/image" Target="../media/image126.wmf"/></Relationships>
</file>

<file path=ppt/slides/_rels/slide44.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image" Target="../media/image131.emf"/><Relationship Id="rId5" Type="http://schemas.openxmlformats.org/officeDocument/2006/relationships/image" Target="../media/image130.emf"/><Relationship Id="rId4" Type="http://schemas.openxmlformats.org/officeDocument/2006/relationships/image" Target="../media/image129.emf"/></Relationships>
</file>

<file path=ppt/slides/_rels/slide45.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33.emf"/></Relationships>
</file>

<file path=ppt/slides/_rels/slide46.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notesSlide" Target="../notesSlides/notesSlide46.xml"/><Relationship Id="rId1" Type="http://schemas.openxmlformats.org/officeDocument/2006/relationships/slideLayout" Target="../slideLayouts/slideLayout4.xml"/><Relationship Id="rId6" Type="http://schemas.openxmlformats.org/officeDocument/2006/relationships/image" Target="../media/image137.emf"/><Relationship Id="rId5" Type="http://schemas.openxmlformats.org/officeDocument/2006/relationships/image" Target="../media/image136.emf"/><Relationship Id="rId4" Type="http://schemas.openxmlformats.org/officeDocument/2006/relationships/image" Target="../media/image135.emf"/></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8.xml"/><Relationship Id="rId1" Type="http://schemas.openxmlformats.org/officeDocument/2006/relationships/slideLayout" Target="../slideLayouts/slideLayout4.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49.xml.rels><?xml version="1.0" encoding="UTF-8" standalone="yes"?>
<Relationships xmlns="http://schemas.openxmlformats.org/package/2006/relationships"><Relationship Id="rId3" Type="http://schemas.openxmlformats.org/officeDocument/2006/relationships/image" Target="../media/image146.wmf"/><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wmf"/><Relationship Id="rId7"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150.emf"/><Relationship Id="rId5" Type="http://schemas.openxmlformats.org/officeDocument/2006/relationships/image" Target="../media/image149.emf"/><Relationship Id="rId4" Type="http://schemas.openxmlformats.org/officeDocument/2006/relationships/image" Target="../media/image148.emf"/></Relationships>
</file>

<file path=ppt/slides/_rels/slide51.xml.rels><?xml version="1.0" encoding="UTF-8" standalone="yes"?>
<Relationships xmlns="http://schemas.openxmlformats.org/package/2006/relationships"><Relationship Id="rId3" Type="http://schemas.openxmlformats.org/officeDocument/2006/relationships/image" Target="../media/image151.emf"/><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152.emf"/></Relationships>
</file>

<file path=ppt/slides/_rels/slide52.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notesSlide" Target="../notesSlides/notesSlide52.xml"/><Relationship Id="rId1" Type="http://schemas.openxmlformats.org/officeDocument/2006/relationships/slideLayout" Target="../slideLayouts/slideLayout4.xml"/><Relationship Id="rId6" Type="http://schemas.openxmlformats.org/officeDocument/2006/relationships/image" Target="../media/image156.emf"/><Relationship Id="rId5" Type="http://schemas.openxmlformats.org/officeDocument/2006/relationships/image" Target="../media/image155.emf"/><Relationship Id="rId4" Type="http://schemas.openxmlformats.org/officeDocument/2006/relationships/image" Target="../media/image154.emf"/></Relationships>
</file>

<file path=ppt/slides/_rels/slide5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5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165.wm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8" Type="http://schemas.openxmlformats.org/officeDocument/2006/relationships/image" Target="../media/image169.emf"/><Relationship Id="rId3" Type="http://schemas.openxmlformats.org/officeDocument/2006/relationships/notesSlide" Target="../notesSlides/notesSlide57.xml"/><Relationship Id="rId7" Type="http://schemas.openxmlformats.org/officeDocument/2006/relationships/image" Target="../media/image166.wmf"/><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168.emf"/><Relationship Id="rId4" Type="http://schemas.openxmlformats.org/officeDocument/2006/relationships/image" Target="../media/image167.emf"/></Relationships>
</file>

<file path=ppt/slides/_rels/slide58.xml.rels><?xml version="1.0" encoding="UTF-8" standalone="yes"?>
<Relationships xmlns="http://schemas.openxmlformats.org/package/2006/relationships"><Relationship Id="rId8" Type="http://schemas.openxmlformats.org/officeDocument/2006/relationships/image" Target="../media/image175.emf"/><Relationship Id="rId3" Type="http://schemas.openxmlformats.org/officeDocument/2006/relationships/image" Target="../media/image170.emf"/><Relationship Id="rId7" Type="http://schemas.openxmlformats.org/officeDocument/2006/relationships/image" Target="../media/image174.emf"/><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73.emf"/><Relationship Id="rId5" Type="http://schemas.openxmlformats.org/officeDocument/2006/relationships/image" Target="../media/image172.emf"/><Relationship Id="rId4" Type="http://schemas.openxmlformats.org/officeDocument/2006/relationships/image" Target="../media/image171.emf"/></Relationships>
</file>

<file path=ppt/slides/_rels/slide59.xml.rels><?xml version="1.0" encoding="UTF-8" standalone="yes"?>
<Relationships xmlns="http://schemas.openxmlformats.org/package/2006/relationships"><Relationship Id="rId8" Type="http://schemas.openxmlformats.org/officeDocument/2006/relationships/image" Target="../media/image181.emf"/><Relationship Id="rId3" Type="http://schemas.openxmlformats.org/officeDocument/2006/relationships/image" Target="../media/image176.emf"/><Relationship Id="rId7" Type="http://schemas.openxmlformats.org/officeDocument/2006/relationships/image" Target="../media/image180.emf"/><Relationship Id="rId2" Type="http://schemas.openxmlformats.org/officeDocument/2006/relationships/notesSlide" Target="../notesSlides/notesSlide59.xml"/><Relationship Id="rId1" Type="http://schemas.openxmlformats.org/officeDocument/2006/relationships/slideLayout" Target="../slideLayouts/slideLayout4.xml"/><Relationship Id="rId6" Type="http://schemas.openxmlformats.org/officeDocument/2006/relationships/image" Target="../media/image179.emf"/><Relationship Id="rId5" Type="http://schemas.openxmlformats.org/officeDocument/2006/relationships/image" Target="../media/image178.emf"/><Relationship Id="rId4" Type="http://schemas.openxmlformats.org/officeDocument/2006/relationships/image" Target="../media/image177.emf"/></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8" Type="http://schemas.openxmlformats.org/officeDocument/2006/relationships/image" Target="../media/image187.emf"/><Relationship Id="rId3" Type="http://schemas.openxmlformats.org/officeDocument/2006/relationships/image" Target="../media/image182.emf"/><Relationship Id="rId7" Type="http://schemas.openxmlformats.org/officeDocument/2006/relationships/image" Target="../media/image186.emf"/><Relationship Id="rId2" Type="http://schemas.openxmlformats.org/officeDocument/2006/relationships/notesSlide" Target="../notesSlides/notesSlide60.xml"/><Relationship Id="rId1" Type="http://schemas.openxmlformats.org/officeDocument/2006/relationships/slideLayout" Target="../slideLayouts/slideLayout4.xml"/><Relationship Id="rId6" Type="http://schemas.openxmlformats.org/officeDocument/2006/relationships/image" Target="../media/image185.emf"/><Relationship Id="rId5" Type="http://schemas.openxmlformats.org/officeDocument/2006/relationships/image" Target="../media/image184.emf"/><Relationship Id="rId4" Type="http://schemas.openxmlformats.org/officeDocument/2006/relationships/image" Target="../media/image183.emf"/></Relationships>
</file>

<file path=ppt/slides/_rels/slide61.xml.rels><?xml version="1.0" encoding="UTF-8" standalone="yes"?>
<Relationships xmlns="http://schemas.openxmlformats.org/package/2006/relationships"><Relationship Id="rId8" Type="http://schemas.openxmlformats.org/officeDocument/2006/relationships/image" Target="../media/image193.emf"/><Relationship Id="rId3" Type="http://schemas.openxmlformats.org/officeDocument/2006/relationships/image" Target="../media/image188.emf"/><Relationship Id="rId7" Type="http://schemas.openxmlformats.org/officeDocument/2006/relationships/image" Target="../media/image192.emf"/><Relationship Id="rId2" Type="http://schemas.openxmlformats.org/officeDocument/2006/relationships/notesSlide" Target="../notesSlides/notesSlide61.xml"/><Relationship Id="rId1" Type="http://schemas.openxmlformats.org/officeDocument/2006/relationships/slideLayout" Target="../slideLayouts/slideLayout4.xml"/><Relationship Id="rId6" Type="http://schemas.openxmlformats.org/officeDocument/2006/relationships/image" Target="../media/image191.emf"/><Relationship Id="rId5" Type="http://schemas.openxmlformats.org/officeDocument/2006/relationships/image" Target="../media/image190.emf"/><Relationship Id="rId4" Type="http://schemas.openxmlformats.org/officeDocument/2006/relationships/image" Target="../media/image189.emf"/></Relationships>
</file>

<file path=ppt/slides/_rels/slide62.xml.rels><?xml version="1.0" encoding="UTF-8" standalone="yes"?>
<Relationships xmlns="http://schemas.openxmlformats.org/package/2006/relationships"><Relationship Id="rId8" Type="http://schemas.openxmlformats.org/officeDocument/2006/relationships/image" Target="../media/image199.emf"/><Relationship Id="rId3" Type="http://schemas.openxmlformats.org/officeDocument/2006/relationships/image" Target="../media/image194.emf"/><Relationship Id="rId7" Type="http://schemas.openxmlformats.org/officeDocument/2006/relationships/image" Target="../media/image198.emf"/><Relationship Id="rId2" Type="http://schemas.openxmlformats.org/officeDocument/2006/relationships/notesSlide" Target="../notesSlides/notesSlide62.xml"/><Relationship Id="rId1" Type="http://schemas.openxmlformats.org/officeDocument/2006/relationships/slideLayout" Target="../slideLayouts/slideLayout4.xml"/><Relationship Id="rId6" Type="http://schemas.openxmlformats.org/officeDocument/2006/relationships/image" Target="../media/image197.emf"/><Relationship Id="rId5" Type="http://schemas.openxmlformats.org/officeDocument/2006/relationships/image" Target="../media/image196.emf"/><Relationship Id="rId4" Type="http://schemas.openxmlformats.org/officeDocument/2006/relationships/image" Target="../media/image195.emf"/></Relationships>
</file>

<file path=ppt/slides/_rels/slide63.xml.rels><?xml version="1.0" encoding="UTF-8" standalone="yes"?>
<Relationships xmlns="http://schemas.openxmlformats.org/package/2006/relationships"><Relationship Id="rId8" Type="http://schemas.openxmlformats.org/officeDocument/2006/relationships/image" Target="../media/image205.emf"/><Relationship Id="rId3" Type="http://schemas.openxmlformats.org/officeDocument/2006/relationships/image" Target="../media/image200.emf"/><Relationship Id="rId7" Type="http://schemas.openxmlformats.org/officeDocument/2006/relationships/image" Target="../media/image204.emf"/><Relationship Id="rId2" Type="http://schemas.openxmlformats.org/officeDocument/2006/relationships/notesSlide" Target="../notesSlides/notesSlide63.xml"/><Relationship Id="rId1" Type="http://schemas.openxmlformats.org/officeDocument/2006/relationships/slideLayout" Target="../slideLayouts/slideLayout4.xml"/><Relationship Id="rId6" Type="http://schemas.openxmlformats.org/officeDocument/2006/relationships/image" Target="../media/image203.emf"/><Relationship Id="rId5" Type="http://schemas.openxmlformats.org/officeDocument/2006/relationships/image" Target="../media/image202.emf"/><Relationship Id="rId4" Type="http://schemas.openxmlformats.org/officeDocument/2006/relationships/image" Target="../media/image201.emf"/></Relationships>
</file>

<file path=ppt/slides/_rels/slide64.xml.rels><?xml version="1.0" encoding="UTF-8" standalone="yes"?>
<Relationships xmlns="http://schemas.openxmlformats.org/package/2006/relationships"><Relationship Id="rId8" Type="http://schemas.openxmlformats.org/officeDocument/2006/relationships/image" Target="../media/image211.emf"/><Relationship Id="rId3" Type="http://schemas.openxmlformats.org/officeDocument/2006/relationships/image" Target="../media/image206.emf"/><Relationship Id="rId7" Type="http://schemas.openxmlformats.org/officeDocument/2006/relationships/image" Target="../media/image210.emf"/><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209.emf"/><Relationship Id="rId5" Type="http://schemas.openxmlformats.org/officeDocument/2006/relationships/image" Target="../media/image208.emf"/><Relationship Id="rId4" Type="http://schemas.openxmlformats.org/officeDocument/2006/relationships/image" Target="../media/image207.emf"/></Relationships>
</file>

<file path=ppt/slides/_rels/slide65.xml.rels><?xml version="1.0" encoding="UTF-8" standalone="yes"?>
<Relationships xmlns="http://schemas.openxmlformats.org/package/2006/relationships"><Relationship Id="rId8" Type="http://schemas.openxmlformats.org/officeDocument/2006/relationships/image" Target="../media/image217.emf"/><Relationship Id="rId3" Type="http://schemas.openxmlformats.org/officeDocument/2006/relationships/image" Target="../media/image212.emf"/><Relationship Id="rId7" Type="http://schemas.openxmlformats.org/officeDocument/2006/relationships/image" Target="../media/image216.emf"/><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image" Target="../media/image215.emf"/><Relationship Id="rId5" Type="http://schemas.openxmlformats.org/officeDocument/2006/relationships/image" Target="../media/image214.emf"/><Relationship Id="rId4" Type="http://schemas.openxmlformats.org/officeDocument/2006/relationships/image" Target="../media/image213.emf"/></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18.wmf"/><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8" Type="http://schemas.openxmlformats.org/officeDocument/2006/relationships/image" Target="../media/image224.emf"/><Relationship Id="rId3" Type="http://schemas.openxmlformats.org/officeDocument/2006/relationships/image" Target="../media/image219.emf"/><Relationship Id="rId7" Type="http://schemas.openxmlformats.org/officeDocument/2006/relationships/image" Target="../media/image223.emf"/><Relationship Id="rId2" Type="http://schemas.openxmlformats.org/officeDocument/2006/relationships/notesSlide" Target="../notesSlides/notesSlide69.xml"/><Relationship Id="rId1" Type="http://schemas.openxmlformats.org/officeDocument/2006/relationships/slideLayout" Target="../slideLayouts/slideLayout4.xml"/><Relationship Id="rId6" Type="http://schemas.openxmlformats.org/officeDocument/2006/relationships/image" Target="../media/image222.emf"/><Relationship Id="rId5" Type="http://schemas.openxmlformats.org/officeDocument/2006/relationships/image" Target="../media/image221.emf"/><Relationship Id="rId4" Type="http://schemas.openxmlformats.org/officeDocument/2006/relationships/image" Target="../media/image220.emf"/></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7.xml"/><Relationship Id="rId7" Type="http://schemas.openxmlformats.org/officeDocument/2006/relationships/image" Target="../media/image20.wmf"/><Relationship Id="rId12" Type="http://schemas.openxmlformats.org/officeDocument/2006/relationships/image" Target="../media/image23.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22.wmf"/><Relationship Id="rId5" Type="http://schemas.openxmlformats.org/officeDocument/2006/relationships/image" Target="../media/image19.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21.wmf"/></Relationships>
</file>

<file path=ppt/slides/_rels/slide70.xml.rels><?xml version="1.0" encoding="UTF-8" standalone="yes"?>
<Relationships xmlns="http://schemas.openxmlformats.org/package/2006/relationships"><Relationship Id="rId8" Type="http://schemas.openxmlformats.org/officeDocument/2006/relationships/image" Target="../media/image230.emf"/><Relationship Id="rId3" Type="http://schemas.openxmlformats.org/officeDocument/2006/relationships/image" Target="../media/image225.emf"/><Relationship Id="rId7" Type="http://schemas.openxmlformats.org/officeDocument/2006/relationships/image" Target="../media/image229.emf"/><Relationship Id="rId2" Type="http://schemas.openxmlformats.org/officeDocument/2006/relationships/notesSlide" Target="../notesSlides/notesSlide70.xml"/><Relationship Id="rId1" Type="http://schemas.openxmlformats.org/officeDocument/2006/relationships/slideLayout" Target="../slideLayouts/slideLayout4.xml"/><Relationship Id="rId6" Type="http://schemas.openxmlformats.org/officeDocument/2006/relationships/image" Target="../media/image228.emf"/><Relationship Id="rId5" Type="http://schemas.openxmlformats.org/officeDocument/2006/relationships/image" Target="../media/image227.emf"/><Relationship Id="rId4" Type="http://schemas.openxmlformats.org/officeDocument/2006/relationships/image" Target="../media/image226.emf"/></Relationships>
</file>

<file path=ppt/slides/_rels/slide71.xml.rels><?xml version="1.0" encoding="UTF-8" standalone="yes"?>
<Relationships xmlns="http://schemas.openxmlformats.org/package/2006/relationships"><Relationship Id="rId8" Type="http://schemas.openxmlformats.org/officeDocument/2006/relationships/image" Target="../media/image236.emf"/><Relationship Id="rId3" Type="http://schemas.openxmlformats.org/officeDocument/2006/relationships/image" Target="../media/image231.emf"/><Relationship Id="rId7" Type="http://schemas.openxmlformats.org/officeDocument/2006/relationships/image" Target="../media/image235.emf"/><Relationship Id="rId2" Type="http://schemas.openxmlformats.org/officeDocument/2006/relationships/notesSlide" Target="../notesSlides/notesSlide71.xml"/><Relationship Id="rId1" Type="http://schemas.openxmlformats.org/officeDocument/2006/relationships/slideLayout" Target="../slideLayouts/slideLayout4.xml"/><Relationship Id="rId6" Type="http://schemas.openxmlformats.org/officeDocument/2006/relationships/image" Target="../media/image234.emf"/><Relationship Id="rId5" Type="http://schemas.openxmlformats.org/officeDocument/2006/relationships/image" Target="../media/image233.emf"/><Relationship Id="rId4" Type="http://schemas.openxmlformats.org/officeDocument/2006/relationships/image" Target="../media/image232.emf"/></Relationships>
</file>

<file path=ppt/slides/_rels/slide72.xml.rels><?xml version="1.0" encoding="UTF-8" standalone="yes"?>
<Relationships xmlns="http://schemas.openxmlformats.org/package/2006/relationships"><Relationship Id="rId8" Type="http://schemas.openxmlformats.org/officeDocument/2006/relationships/image" Target="../media/image242.emf"/><Relationship Id="rId3" Type="http://schemas.openxmlformats.org/officeDocument/2006/relationships/image" Target="../media/image237.emf"/><Relationship Id="rId7" Type="http://schemas.openxmlformats.org/officeDocument/2006/relationships/image" Target="../media/image241.emf"/><Relationship Id="rId2" Type="http://schemas.openxmlformats.org/officeDocument/2006/relationships/notesSlide" Target="../notesSlides/notesSlide72.xml"/><Relationship Id="rId1" Type="http://schemas.openxmlformats.org/officeDocument/2006/relationships/slideLayout" Target="../slideLayouts/slideLayout4.xml"/><Relationship Id="rId6" Type="http://schemas.openxmlformats.org/officeDocument/2006/relationships/image" Target="../media/image240.emf"/><Relationship Id="rId5" Type="http://schemas.openxmlformats.org/officeDocument/2006/relationships/image" Target="../media/image239.emf"/><Relationship Id="rId4" Type="http://schemas.openxmlformats.org/officeDocument/2006/relationships/image" Target="../media/image238.e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zervirano mjesto datuma 1"/>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a:latin typeface="Arial Narrow" panose="020B0606020202030204" pitchFamily="34" charset="0"/>
              </a:rPr>
              <a:t>Ime i prezime predavača</a:t>
            </a:r>
          </a:p>
        </p:txBody>
      </p:sp>
      <p:sp>
        <p:nvSpPr>
          <p:cNvPr id="5123" name="Rezervirano mjesto broja slajda 2"/>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9DE799-DA9D-44F6-BE07-3F637AC10E48}" type="slidenum">
              <a:rPr lang="hr-HR" altLang="sr-Latn-RS">
                <a:latin typeface="Verdana" panose="020B0604030504040204" pitchFamily="34" charset="0"/>
              </a:rPr>
              <a:pPr/>
              <a:t>1</a:t>
            </a:fld>
            <a:endParaRPr lang="hr-HR" altLang="sr-Latn-RS">
              <a:latin typeface="Verdana" panose="020B0604030504040204" pitchFamily="34" charset="0"/>
            </a:endParaRPr>
          </a:p>
        </p:txBody>
      </p:sp>
      <p:sp>
        <p:nvSpPr>
          <p:cNvPr id="9" name="Rectangle 8"/>
          <p:cNvSpPr/>
          <p:nvPr/>
        </p:nvSpPr>
        <p:spPr>
          <a:xfrm>
            <a:off x="0" y="908050"/>
            <a:ext cx="9144000" cy="5949950"/>
          </a:xfrm>
          <a:prstGeom prst="rect">
            <a:avLst/>
          </a:prstGeom>
          <a:solidFill>
            <a:srgbClr val="112A7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hr-HR"/>
          </a:p>
        </p:txBody>
      </p:sp>
      <p:sp>
        <p:nvSpPr>
          <p:cNvPr id="5125" name="Title 5"/>
          <p:cNvSpPr>
            <a:spLocks noGrp="1"/>
          </p:cNvSpPr>
          <p:nvPr>
            <p:ph type="ctrTitle" idx="4294967295"/>
          </p:nvPr>
        </p:nvSpPr>
        <p:spPr bwMode="auto">
          <a:xfrm>
            <a:off x="0" y="2071688"/>
            <a:ext cx="9144000" cy="1470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4000" dirty="0" err="1" smtClean="0">
                <a:solidFill>
                  <a:schemeClr val="bg1"/>
                </a:solidFill>
                <a:latin typeface="Times New Roman" panose="02020603050405020304" pitchFamily="18" charset="0"/>
                <a:cs typeface="Times New Roman" panose="02020603050405020304" pitchFamily="18" charset="0"/>
              </a:rPr>
              <a:t>Utjecaj</a:t>
            </a:r>
            <a:r>
              <a:rPr lang="en-US" sz="4000" dirty="0" smtClean="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više</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parametara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ponašanje</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nosivost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nearmiranih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omeđenih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zidanih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zidova</a:t>
            </a:r>
            <a:r>
              <a:rPr lang="en-US" sz="4000" dirty="0">
                <a:solidFill>
                  <a:schemeClr val="bg1"/>
                </a:solidFill>
                <a:latin typeface="Times New Roman" panose="02020603050405020304" pitchFamily="18" charset="0"/>
                <a:cs typeface="Times New Roman" panose="02020603050405020304" pitchFamily="18" charset="0"/>
              </a:rPr>
              <a:t> </a:t>
            </a:r>
            <a:r>
              <a:rPr lang="hr-HR" sz="4000" dirty="0" smtClean="0">
                <a:solidFill>
                  <a:schemeClr val="bg1"/>
                </a:solidFill>
                <a:latin typeface="Times New Roman" panose="02020603050405020304" pitchFamily="18" charset="0"/>
                <a:cs typeface="Times New Roman" panose="02020603050405020304" pitchFamily="18" charset="0"/>
              </a:rPr>
              <a:t>pri statičkom opterećenju i potresu</a:t>
            </a:r>
            <a:endParaRPr lang="hr-HR" altLang="sr-Latn-RS" sz="4000" cap="small" dirty="0">
              <a:solidFill>
                <a:schemeClr val="bg1"/>
              </a:solidFill>
              <a:latin typeface="Times New Roman" panose="02020603050405020304" pitchFamily="18" charset="0"/>
              <a:cs typeface="Times New Roman" panose="02020603050405020304" pitchFamily="18" charset="0"/>
            </a:endParaRPr>
          </a:p>
        </p:txBody>
      </p:sp>
      <p:sp>
        <p:nvSpPr>
          <p:cNvPr id="5126" name="Subtitle 6"/>
          <p:cNvSpPr>
            <a:spLocks noGrp="1"/>
          </p:cNvSpPr>
          <p:nvPr>
            <p:ph type="subTitle" idx="4294967295"/>
          </p:nvPr>
        </p:nvSpPr>
        <p:spPr bwMode="auto">
          <a:xfrm>
            <a:off x="214313" y="5572125"/>
            <a:ext cx="7643812"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buFont typeface="Arial" panose="020B0604020202020204" pitchFamily="34" charset="0"/>
              <a:buNone/>
            </a:pPr>
            <a:r>
              <a:rPr lang="hr-HR" altLang="sr-Latn-RS" sz="1800" dirty="0" err="1" smtClean="0">
                <a:solidFill>
                  <a:schemeClr val="bg1"/>
                </a:solidFill>
                <a:latin typeface="Times New Roman" panose="02020603050405020304" pitchFamily="18" charset="0"/>
                <a:cs typeface="Times New Roman" panose="02020603050405020304" pitchFamily="18" charset="0"/>
              </a:rPr>
              <a:t>doc</a:t>
            </a:r>
            <a:r>
              <a:rPr lang="hr-HR" altLang="sr-Latn-RS" sz="1800" dirty="0" smtClean="0">
                <a:solidFill>
                  <a:schemeClr val="bg1"/>
                </a:solidFill>
                <a:latin typeface="Times New Roman" panose="02020603050405020304" pitchFamily="18" charset="0"/>
                <a:cs typeface="Times New Roman" panose="02020603050405020304" pitchFamily="18" charset="0"/>
              </a:rPr>
              <a:t>,. Dr. </a:t>
            </a:r>
            <a:r>
              <a:rPr lang="hr-HR" altLang="sr-Latn-RS" sz="1800" dirty="0" err="1" smtClean="0">
                <a:solidFill>
                  <a:schemeClr val="bg1"/>
                </a:solidFill>
                <a:latin typeface="Times New Roman" panose="02020603050405020304" pitchFamily="18" charset="0"/>
                <a:cs typeface="Times New Roman" panose="02020603050405020304" pitchFamily="18" charset="0"/>
              </a:rPr>
              <a:t>sc</a:t>
            </a:r>
            <a:r>
              <a:rPr lang="hr-HR" altLang="sr-Latn-RS" sz="1800" dirty="0" smtClean="0">
                <a:solidFill>
                  <a:schemeClr val="bg1"/>
                </a:solidFill>
                <a:latin typeface="Times New Roman" panose="02020603050405020304" pitchFamily="18" charset="0"/>
                <a:cs typeface="Times New Roman" panose="02020603050405020304" pitchFamily="18" charset="0"/>
              </a:rPr>
              <a:t>. Marija Smilović Zulim, </a:t>
            </a:r>
            <a:r>
              <a:rPr lang="hr-HR" altLang="sr-Latn-RS" sz="1800" dirty="0">
                <a:solidFill>
                  <a:schemeClr val="bg1"/>
                </a:solidFill>
                <a:latin typeface="Times New Roman" panose="02020603050405020304" pitchFamily="18" charset="0"/>
                <a:cs typeface="Times New Roman" panose="02020603050405020304" pitchFamily="18" charset="0"/>
              </a:rPr>
              <a:t>dipl.ing.građ., </a:t>
            </a:r>
            <a:r>
              <a:rPr lang="hr-HR" altLang="sr-Latn-RS" sz="1800" dirty="0" smtClean="0">
                <a:solidFill>
                  <a:schemeClr val="bg1"/>
                </a:solidFill>
                <a:latin typeface="Times New Roman" panose="02020603050405020304" pitchFamily="18" charset="0"/>
                <a:cs typeface="Times New Roman" panose="02020603050405020304" pitchFamily="18" charset="0"/>
              </a:rPr>
              <a:t>FGAG, Split.</a:t>
            </a:r>
          </a:p>
          <a:p>
            <a:pPr marL="0" indent="0">
              <a:buFont typeface="Arial" panose="020B0604020202020204" pitchFamily="34" charset="0"/>
              <a:buNone/>
            </a:pPr>
            <a:r>
              <a:rPr lang="hr-HR" altLang="sr-Latn-RS" sz="1800" dirty="0" smtClean="0">
                <a:solidFill>
                  <a:schemeClr val="bg1"/>
                </a:solidFill>
                <a:latin typeface="Times New Roman" panose="02020603050405020304" pitchFamily="18" charset="0"/>
                <a:cs typeface="Times New Roman" panose="02020603050405020304" pitchFamily="18" charset="0"/>
              </a:rPr>
              <a:t>prof. dr. </a:t>
            </a:r>
            <a:r>
              <a:rPr lang="hr-HR" altLang="sr-Latn-RS" sz="1800" dirty="0" err="1" smtClean="0">
                <a:solidFill>
                  <a:schemeClr val="bg1"/>
                </a:solidFill>
                <a:latin typeface="Times New Roman" panose="02020603050405020304" pitchFamily="18" charset="0"/>
                <a:cs typeface="Times New Roman" panose="02020603050405020304" pitchFamily="18" charset="0"/>
              </a:rPr>
              <a:t>sc</a:t>
            </a:r>
            <a:r>
              <a:rPr lang="hr-HR" altLang="sr-Latn-RS" sz="1800" dirty="0" smtClean="0">
                <a:solidFill>
                  <a:schemeClr val="bg1"/>
                </a:solidFill>
                <a:latin typeface="Times New Roman" panose="02020603050405020304" pitchFamily="18" charset="0"/>
                <a:cs typeface="Times New Roman" panose="02020603050405020304" pitchFamily="18" charset="0"/>
              </a:rPr>
              <a:t>. Jure </a:t>
            </a:r>
            <a:r>
              <a:rPr lang="hr-HR" altLang="sr-Latn-RS" sz="1800" dirty="0" err="1" smtClean="0">
                <a:solidFill>
                  <a:schemeClr val="bg1"/>
                </a:solidFill>
                <a:latin typeface="Times New Roman" panose="02020603050405020304" pitchFamily="18" charset="0"/>
                <a:cs typeface="Times New Roman" panose="02020603050405020304" pitchFamily="18" charset="0"/>
              </a:rPr>
              <a:t>Radnić</a:t>
            </a:r>
            <a:r>
              <a:rPr lang="hr-HR" altLang="sr-Latn-RS" sz="1800" dirty="0" smtClean="0">
                <a:solidFill>
                  <a:schemeClr val="bg1"/>
                </a:solidFill>
                <a:latin typeface="Times New Roman" panose="02020603050405020304" pitchFamily="18" charset="0"/>
                <a:cs typeface="Times New Roman" panose="02020603050405020304" pitchFamily="18" charset="0"/>
              </a:rPr>
              <a:t>, dipl. ing. </a:t>
            </a:r>
            <a:r>
              <a:rPr lang="hr-HR" altLang="sr-Latn-RS" sz="1800" dirty="0" err="1" smtClean="0">
                <a:solidFill>
                  <a:schemeClr val="bg1"/>
                </a:solidFill>
                <a:latin typeface="Times New Roman" panose="02020603050405020304" pitchFamily="18" charset="0"/>
                <a:cs typeface="Times New Roman" panose="02020603050405020304" pitchFamily="18" charset="0"/>
              </a:rPr>
              <a:t>građ</a:t>
            </a:r>
            <a:r>
              <a:rPr lang="hr-HR" altLang="sr-Latn-RS" sz="1800" dirty="0" smtClean="0">
                <a:solidFill>
                  <a:schemeClr val="bg1"/>
                </a:solidFill>
                <a:latin typeface="Times New Roman" panose="02020603050405020304" pitchFamily="18" charset="0"/>
                <a:cs typeface="Times New Roman" panose="02020603050405020304" pitchFamily="18" charset="0"/>
              </a:rPr>
              <a:t>., FGAG Split</a:t>
            </a:r>
            <a:endParaRPr lang="hr-HR" altLang="sr-Latn-RS" sz="1800" dirty="0">
              <a:solidFill>
                <a:schemeClr val="bg1"/>
              </a:solidFill>
              <a:latin typeface="Times New Roman" panose="02020603050405020304" pitchFamily="18" charset="0"/>
              <a:cs typeface="Times New Roman" panose="02020603050405020304" pitchFamily="18" charset="0"/>
            </a:endParaRPr>
          </a:p>
        </p:txBody>
      </p:sp>
      <p:sp>
        <p:nvSpPr>
          <p:cNvPr id="5127" name="TextBox 3"/>
          <p:cNvSpPr txBox="1">
            <a:spLocks noChangeArrowheads="1"/>
          </p:cNvSpPr>
          <p:nvPr/>
        </p:nvSpPr>
        <p:spPr bwMode="auto">
          <a:xfrm>
            <a:off x="0" y="0"/>
            <a:ext cx="9144000" cy="85566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hr-HR" altLang="sr-Latn-RS" b="1" dirty="0">
                <a:latin typeface="Times New Roman" panose="02020603050405020304" pitchFamily="18" charset="0"/>
                <a:cs typeface="Times New Roman" panose="02020603050405020304" pitchFamily="18" charset="0"/>
              </a:rPr>
              <a:t>		HRVATSKA  KOMORA  INŽENJERA  GRAĐEVINARSTVA</a:t>
            </a:r>
          </a:p>
          <a:p>
            <a:pPr eaLnBrk="1" hangingPunct="1"/>
            <a:endParaRPr lang="hr-HR" altLang="sr-Latn-RS" sz="600" b="1" dirty="0">
              <a:latin typeface="Times New Roman" panose="02020603050405020304" pitchFamily="18" charset="0"/>
              <a:cs typeface="Times New Roman" panose="02020603050405020304" pitchFamily="18" charset="0"/>
            </a:endParaRPr>
          </a:p>
          <a:p>
            <a:pPr eaLnBrk="1" hangingPunct="1"/>
            <a:r>
              <a:rPr lang="hr-HR" altLang="sr-Latn-RS" b="1" dirty="0">
                <a:latin typeface="Times New Roman" panose="02020603050405020304" pitchFamily="18" charset="0"/>
                <a:cs typeface="Times New Roman" panose="02020603050405020304" pitchFamily="18" charset="0"/>
              </a:rPr>
              <a:t>		Dani  Hrvatske komore inženjera  građevinarstva</a:t>
            </a:r>
            <a:r>
              <a:rPr lang="hr-HR" altLang="sr-Latn-RS" dirty="0">
                <a:latin typeface="Times New Roman" panose="02020603050405020304" pitchFamily="18" charset="0"/>
                <a:cs typeface="Times New Roman" panose="02020603050405020304" pitchFamily="18" charset="0"/>
              </a:rPr>
              <a:t>         </a:t>
            </a:r>
            <a:r>
              <a:rPr lang="hr-HR" altLang="sr-Latn-RS" b="1" dirty="0">
                <a:latin typeface="Times New Roman" panose="02020603050405020304" pitchFamily="18" charset="0"/>
                <a:cs typeface="Times New Roman" panose="02020603050405020304" pitchFamily="18" charset="0"/>
              </a:rPr>
              <a:t>Opatija, 2019.</a:t>
            </a:r>
          </a:p>
          <a:p>
            <a:pPr eaLnBrk="1" hangingPunct="1"/>
            <a:endParaRPr lang="hr-HR" altLang="sr-Latn-RS" sz="800" dirty="0">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0" y="5429250"/>
            <a:ext cx="914400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5129" name="Subtitle 6"/>
          <p:cNvSpPr txBox="1">
            <a:spLocks/>
          </p:cNvSpPr>
          <p:nvPr/>
        </p:nvSpPr>
        <p:spPr bwMode="auto">
          <a:xfrm>
            <a:off x="0" y="3857625"/>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buFont typeface="Arial" panose="020B0604020202020204" pitchFamily="34" charset="0"/>
              <a:buNone/>
            </a:pPr>
            <a:r>
              <a:rPr lang="hr-HR" altLang="sr-Latn-RS" sz="2800" b="1" dirty="0" smtClean="0">
                <a:solidFill>
                  <a:schemeClr val="bg1"/>
                </a:solidFill>
                <a:latin typeface="Times New Roman" panose="02020603050405020304" pitchFamily="18" charset="0"/>
                <a:cs typeface="Times New Roman" panose="02020603050405020304" pitchFamily="18" charset="0"/>
              </a:rPr>
              <a:t>Marija </a:t>
            </a:r>
            <a:r>
              <a:rPr lang="hr-HR" altLang="sr-Latn-RS" sz="2800" b="1" dirty="0" err="1" smtClean="0">
                <a:solidFill>
                  <a:schemeClr val="bg1"/>
                </a:solidFill>
                <a:latin typeface="Times New Roman" panose="02020603050405020304" pitchFamily="18" charset="0"/>
                <a:cs typeface="Times New Roman" panose="02020603050405020304" pitchFamily="18" charset="0"/>
              </a:rPr>
              <a:t>Smilović</a:t>
            </a:r>
            <a:r>
              <a:rPr lang="hr-HR" altLang="sr-Latn-RS" sz="2800" b="1" dirty="0" smtClean="0">
                <a:solidFill>
                  <a:schemeClr val="bg1"/>
                </a:solidFill>
                <a:latin typeface="Times New Roman" panose="02020603050405020304" pitchFamily="18" charset="0"/>
                <a:cs typeface="Times New Roman" panose="02020603050405020304" pitchFamily="18" charset="0"/>
              </a:rPr>
              <a:t> Zulim, Jure </a:t>
            </a:r>
            <a:r>
              <a:rPr lang="hr-HR" altLang="sr-Latn-RS" sz="2800" b="1" dirty="0" err="1" smtClean="0">
                <a:solidFill>
                  <a:schemeClr val="bg1"/>
                </a:solidFill>
                <a:latin typeface="Times New Roman" panose="02020603050405020304" pitchFamily="18" charset="0"/>
                <a:cs typeface="Times New Roman" panose="02020603050405020304" pitchFamily="18" charset="0"/>
              </a:rPr>
              <a:t>Radnić</a:t>
            </a:r>
            <a:endParaRPr lang="hr-HR" altLang="sr-Latn-RS" sz="2800" b="1" dirty="0">
              <a:solidFill>
                <a:schemeClr val="bg1"/>
              </a:solidFill>
              <a:latin typeface="Times New Roman" panose="02020603050405020304" pitchFamily="18" charset="0"/>
              <a:cs typeface="Times New Roman" panose="02020603050405020304" pitchFamily="18" charset="0"/>
            </a:endParaRPr>
          </a:p>
        </p:txBody>
      </p:sp>
      <p:pic>
        <p:nvPicPr>
          <p:cNvPr id="513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75" y="142875"/>
            <a:ext cx="931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10</a:t>
            </a:fld>
            <a:endParaRPr lang="hr-HR" altLang="sr-Latn-RS">
              <a:latin typeface="Verdana" panose="020B0604030504040204" pitchFamily="34" charset="0"/>
            </a:endParaRPr>
          </a:p>
        </p:txBody>
      </p:sp>
      <p:sp>
        <p:nvSpPr>
          <p:cNvPr id="6" name="Rectangle 5"/>
          <p:cNvSpPr/>
          <p:nvPr/>
        </p:nvSpPr>
        <p:spPr>
          <a:xfrm>
            <a:off x="0" y="14845"/>
            <a:ext cx="9144000" cy="954107"/>
          </a:xfrm>
          <a:prstGeom prst="rect">
            <a:avLst/>
          </a:prstGeom>
        </p:spPr>
        <p:txBody>
          <a:bodyPr wrap="square">
            <a:spAutoFit/>
          </a:bodyPr>
          <a:lstStyle/>
          <a:p>
            <a:pPr algn="ctr"/>
            <a:r>
              <a:rPr lang="hr-HR" sz="2800" b="1" dirty="0" smtClean="0">
                <a:solidFill>
                  <a:srgbClr val="FF0000"/>
                </a:solidFill>
              </a:rPr>
              <a:t>NUMERIČKI MODEL ZA STATIČKU I DINAMIČKU ANALIZU ZIDANIH KONSTRUKCIJA </a:t>
            </a:r>
            <a:endParaRPr lang="hr-HR" sz="2800" dirty="0">
              <a:solidFill>
                <a:srgbClr val="FF0000"/>
              </a:solidFill>
            </a:endParaRPr>
          </a:p>
        </p:txBody>
      </p:sp>
      <p:pic>
        <p:nvPicPr>
          <p:cNvPr id="10" name="Picture 9" descr="picture"/>
          <p:cNvPicPr/>
          <p:nvPr/>
        </p:nvPicPr>
        <p:blipFill>
          <a:blip r:embed="rId3" cstate="print">
            <a:extLst>
              <a:ext uri="{28A0092B-C50C-407E-A947-70E740481C1C}">
                <a14:useLocalDpi xmlns:a14="http://schemas.microsoft.com/office/drawing/2010/main" val="0"/>
              </a:ext>
            </a:extLst>
          </a:blip>
          <a:srcRect l="42252" t="45305" r="41457" b="24220"/>
          <a:stretch>
            <a:fillRect/>
          </a:stretch>
        </p:blipFill>
        <p:spPr bwMode="auto">
          <a:xfrm>
            <a:off x="2452766" y="1481419"/>
            <a:ext cx="4238468" cy="4179785"/>
          </a:xfrm>
          <a:prstGeom prst="rect">
            <a:avLst/>
          </a:prstGeom>
          <a:noFill/>
          <a:ln>
            <a:noFill/>
          </a:ln>
        </p:spPr>
      </p:pic>
      <p:sp>
        <p:nvSpPr>
          <p:cNvPr id="11" name="Rectangle 10"/>
          <p:cNvSpPr/>
          <p:nvPr/>
        </p:nvSpPr>
        <p:spPr>
          <a:xfrm>
            <a:off x="13395" y="1009174"/>
            <a:ext cx="9144000" cy="461665"/>
          </a:xfrm>
          <a:prstGeom prst="rect">
            <a:avLst/>
          </a:prstGeom>
        </p:spPr>
        <p:txBody>
          <a:bodyPr wrap="square">
            <a:spAutoFit/>
          </a:bodyPr>
          <a:lstStyle/>
          <a:p>
            <a:pPr algn="ctr">
              <a:buClr>
                <a:srgbClr val="EE2E2D"/>
              </a:buClr>
            </a:pPr>
            <a:r>
              <a:rPr lang="hr-HR" sz="2400" b="1" dirty="0" smtClean="0">
                <a:solidFill>
                  <a:srgbClr val="FF0000"/>
                </a:solidFill>
              </a:rPr>
              <a:t>Makromodel ponašanja </a:t>
            </a:r>
            <a:r>
              <a:rPr lang="hr-HR" sz="2400" b="1" dirty="0" err="1" smtClean="0">
                <a:solidFill>
                  <a:srgbClr val="FF0000"/>
                </a:solidFill>
              </a:rPr>
              <a:t>ziđa</a:t>
            </a:r>
            <a:endParaRPr lang="hr-HR" sz="2400" b="1" dirty="0">
              <a:solidFill>
                <a:srgbClr val="FF0000"/>
              </a:solidFill>
            </a:endParaRPr>
          </a:p>
        </p:txBody>
      </p:sp>
      <p:sp>
        <p:nvSpPr>
          <p:cNvPr id="12" name="TextBox 11"/>
          <p:cNvSpPr txBox="1"/>
          <p:nvPr/>
        </p:nvSpPr>
        <p:spPr>
          <a:xfrm>
            <a:off x="13395" y="5805264"/>
            <a:ext cx="9144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r>
              <a:rPr lang="hr-HR" sz="1600" dirty="0"/>
              <a:t>Grafički prikaz anizotropnog makromodela ziđa</a:t>
            </a:r>
          </a:p>
        </p:txBody>
      </p:sp>
      <p:sp>
        <p:nvSpPr>
          <p:cNvPr id="8"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40420518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11</a:t>
            </a:fld>
            <a:endParaRPr lang="hr-HR" altLang="sr-Latn-RS">
              <a:latin typeface="Verdana" panose="020B0604030504040204" pitchFamily="34" charset="0"/>
            </a:endParaRPr>
          </a:p>
        </p:txBody>
      </p:sp>
      <p:sp>
        <p:nvSpPr>
          <p:cNvPr id="4" name="Rectangle 3"/>
          <p:cNvSpPr/>
          <p:nvPr/>
        </p:nvSpPr>
        <p:spPr>
          <a:xfrm>
            <a:off x="0" y="5834"/>
            <a:ext cx="9144000" cy="523220"/>
          </a:xfrm>
          <a:prstGeom prst="rect">
            <a:avLst/>
          </a:prstGeom>
        </p:spPr>
        <p:txBody>
          <a:bodyPr wrap="square">
            <a:spAutoFit/>
          </a:bodyPr>
          <a:lstStyle/>
          <a:p>
            <a:pPr algn="ctr"/>
            <a:r>
              <a:rPr lang="hr-HR" sz="2800" b="1" dirty="0" smtClean="0">
                <a:solidFill>
                  <a:srgbClr val="FF0000"/>
                </a:solidFill>
              </a:rPr>
              <a:t>PARAMETARSKE NUMERIČKE ANALIZE</a:t>
            </a:r>
            <a:endParaRPr lang="hr-HR" sz="2800" dirty="0">
              <a:solidFill>
                <a:srgbClr val="FF0000"/>
              </a:solidFill>
            </a:endParaRPr>
          </a:p>
        </p:txBody>
      </p:sp>
      <p:sp>
        <p:nvSpPr>
          <p:cNvPr id="5" name="TextBox 4"/>
          <p:cNvSpPr txBox="1"/>
          <p:nvPr/>
        </p:nvSpPr>
        <p:spPr>
          <a:xfrm>
            <a:off x="0" y="692696"/>
            <a:ext cx="9144000" cy="5016758"/>
          </a:xfrm>
          <a:prstGeom prst="rect">
            <a:avLst/>
          </a:prstGeom>
          <a:noFill/>
        </p:spPr>
        <p:txBody>
          <a:bodyPr wrap="square" rtlCol="0">
            <a:spAutoFit/>
          </a:bodyPr>
          <a:lstStyle/>
          <a:p>
            <a:pPr marL="274638" indent="-274638" algn="just">
              <a:buClr>
                <a:srgbClr val="EE2E2D"/>
              </a:buClr>
              <a:buFont typeface="Wingdings" pitchFamily="2" charset="2"/>
              <a:buChar char="§"/>
              <a:tabLst>
                <a:tab pos="1076325" algn="l"/>
              </a:tabLst>
            </a:pPr>
            <a:r>
              <a:rPr lang="hr-HR" sz="1600" b="1" dirty="0">
                <a:solidFill>
                  <a:srgbClr val="005EA4"/>
                </a:solidFill>
              </a:rPr>
              <a:t>U </a:t>
            </a:r>
            <a:r>
              <a:rPr lang="hr-HR" sz="1600" b="1" dirty="0" smtClean="0">
                <a:solidFill>
                  <a:srgbClr val="005EA4"/>
                </a:solidFill>
              </a:rPr>
              <a:t>nastavku su prikazani </a:t>
            </a:r>
            <a:r>
              <a:rPr lang="hr-HR" sz="1600" b="1" dirty="0">
                <a:solidFill>
                  <a:srgbClr val="005EA4"/>
                </a:solidFill>
              </a:rPr>
              <a:t>rezultati provedenih numeričkih testova brojnih nearmiranih i omeđenih zidanih zidova u uvjetima statičkog i dinamičkog (potresnog) opterećenja, u kojima je istražen utjecaj nekih od najvažnijih parametara koji utječu na njihovo ponašanje, kao </a:t>
            </a:r>
            <a:r>
              <a:rPr lang="hr-HR" sz="1600" b="1" dirty="0" smtClean="0">
                <a:solidFill>
                  <a:srgbClr val="005EA4"/>
                </a:solidFill>
              </a:rPr>
              <a:t>što su: </a:t>
            </a:r>
          </a:p>
          <a:p>
            <a:pPr algn="just">
              <a:buClr>
                <a:srgbClr val="EE2E2D"/>
              </a:buClr>
              <a:tabLst>
                <a:tab pos="1076325" algn="l"/>
              </a:tabLst>
            </a:pPr>
            <a:endParaRPr lang="hr-HR" sz="1600" b="1" dirty="0" smtClean="0">
              <a:solidFill>
                <a:srgbClr val="005EA4"/>
              </a:solidFill>
            </a:endParaRPr>
          </a:p>
          <a:p>
            <a:pPr marL="1258888" indent="-269875" algn="just">
              <a:buClr>
                <a:srgbClr val="EE2E2D"/>
              </a:buClr>
              <a:buFont typeface="Wingdings" pitchFamily="2" charset="2"/>
              <a:buChar char="Ø"/>
              <a:tabLst>
                <a:tab pos="1076325" algn="l"/>
              </a:tabLst>
            </a:pPr>
            <a:r>
              <a:rPr lang="hr-HR" sz="1600" b="1" i="1" dirty="0" smtClean="0">
                <a:solidFill>
                  <a:srgbClr val="FF0000"/>
                </a:solidFill>
              </a:rPr>
              <a:t>VELIČINA VERTIKALNOG OPTEREĆENJA,</a:t>
            </a:r>
          </a:p>
          <a:p>
            <a:pPr marL="1258888" indent="-269875" algn="just">
              <a:buClr>
                <a:srgbClr val="EE2E2D"/>
              </a:buClr>
              <a:buFont typeface="Wingdings" pitchFamily="2" charset="2"/>
              <a:buChar char="Ø"/>
              <a:tabLst>
                <a:tab pos="1076325" algn="l"/>
              </a:tabLst>
            </a:pPr>
            <a:endParaRPr lang="hr-HR" sz="1600" b="1" i="1" dirty="0" smtClean="0">
              <a:solidFill>
                <a:srgbClr val="FF0000"/>
              </a:solidFill>
            </a:endParaRPr>
          </a:p>
          <a:p>
            <a:pPr marL="1258888" indent="-269875" algn="just">
              <a:buClr>
                <a:srgbClr val="EE2E2D"/>
              </a:buClr>
              <a:buFont typeface="Wingdings" pitchFamily="2" charset="2"/>
              <a:buChar char="Ø"/>
              <a:tabLst>
                <a:tab pos="1076325" algn="l"/>
              </a:tabLst>
            </a:pPr>
            <a:r>
              <a:rPr lang="hr-HR" sz="1600" b="1" i="1" dirty="0" smtClean="0">
                <a:solidFill>
                  <a:srgbClr val="FF0000"/>
                </a:solidFill>
              </a:rPr>
              <a:t>VERTIKALNI SERKLAŽI,</a:t>
            </a:r>
          </a:p>
          <a:p>
            <a:pPr marL="989013" algn="just">
              <a:buClr>
                <a:srgbClr val="EE2E2D"/>
              </a:buClr>
              <a:tabLst>
                <a:tab pos="1076325" algn="l"/>
              </a:tabLst>
            </a:pPr>
            <a:endParaRPr lang="hr-HR" sz="1600" b="1" i="1" dirty="0" smtClean="0">
              <a:solidFill>
                <a:srgbClr val="FF0000"/>
              </a:solidFill>
            </a:endParaRPr>
          </a:p>
          <a:p>
            <a:pPr marL="1258888" indent="-269875" algn="just">
              <a:buClr>
                <a:srgbClr val="EE2E2D"/>
              </a:buClr>
              <a:buFont typeface="Wingdings" pitchFamily="2" charset="2"/>
              <a:buChar char="Ø"/>
              <a:tabLst>
                <a:tab pos="1076325" algn="l"/>
              </a:tabLst>
            </a:pPr>
            <a:r>
              <a:rPr lang="hr-HR" sz="1600" b="1" i="1" dirty="0" smtClean="0">
                <a:solidFill>
                  <a:srgbClr val="FF0000"/>
                </a:solidFill>
              </a:rPr>
              <a:t>HORIZONTALNI SERKLAŽI,</a:t>
            </a:r>
          </a:p>
          <a:p>
            <a:pPr marL="989013" algn="just">
              <a:buClr>
                <a:srgbClr val="EE2E2D"/>
              </a:buClr>
              <a:tabLst>
                <a:tab pos="1076325" algn="l"/>
              </a:tabLst>
            </a:pPr>
            <a:endParaRPr lang="hr-HR" sz="1600" b="1" i="1" dirty="0" smtClean="0">
              <a:solidFill>
                <a:srgbClr val="FF0000"/>
              </a:solidFill>
            </a:endParaRPr>
          </a:p>
          <a:p>
            <a:pPr marL="1258888" indent="-269875" algn="just">
              <a:buClr>
                <a:srgbClr val="EE2E2D"/>
              </a:buClr>
              <a:buFont typeface="Wingdings" pitchFamily="2" charset="2"/>
              <a:buChar char="Ø"/>
              <a:tabLst>
                <a:tab pos="1076325" algn="l"/>
              </a:tabLst>
            </a:pPr>
            <a:r>
              <a:rPr lang="hr-HR" sz="1600" b="1" i="1" dirty="0" smtClean="0">
                <a:solidFill>
                  <a:srgbClr val="FF0000"/>
                </a:solidFill>
              </a:rPr>
              <a:t>ODNOS VISINE I DULJINE ZIDOVA,</a:t>
            </a:r>
          </a:p>
          <a:p>
            <a:pPr marL="989013" algn="just">
              <a:buClr>
                <a:srgbClr val="EE2E2D"/>
              </a:buClr>
              <a:tabLst>
                <a:tab pos="1076325" algn="l"/>
              </a:tabLst>
            </a:pPr>
            <a:endParaRPr lang="hr-HR" sz="1600" b="1" i="1" dirty="0" smtClean="0">
              <a:solidFill>
                <a:srgbClr val="FF0000"/>
              </a:solidFill>
            </a:endParaRPr>
          </a:p>
          <a:p>
            <a:pPr marL="1258888" indent="-269875" algn="just">
              <a:buClr>
                <a:srgbClr val="EE2E2D"/>
              </a:buClr>
              <a:buFont typeface="Wingdings" pitchFamily="2" charset="2"/>
              <a:buChar char="Ø"/>
              <a:tabLst>
                <a:tab pos="1076325" algn="l"/>
              </a:tabLst>
            </a:pPr>
            <a:r>
              <a:rPr lang="hr-HR" sz="1600" b="1" i="1" dirty="0" smtClean="0">
                <a:solidFill>
                  <a:srgbClr val="FF0000"/>
                </a:solidFill>
              </a:rPr>
              <a:t>ANIZOTROPNA SVOJSTVA ZIĐA,</a:t>
            </a:r>
          </a:p>
          <a:p>
            <a:pPr marL="989013" algn="just">
              <a:buClr>
                <a:srgbClr val="EE2E2D"/>
              </a:buClr>
              <a:tabLst>
                <a:tab pos="1076325" algn="l"/>
              </a:tabLst>
            </a:pPr>
            <a:endParaRPr lang="hr-HR" sz="1600" b="1" i="1" dirty="0" smtClean="0">
              <a:solidFill>
                <a:srgbClr val="FF0000"/>
              </a:solidFill>
            </a:endParaRPr>
          </a:p>
          <a:p>
            <a:pPr marL="1258888" indent="-269875" algn="just">
              <a:buClr>
                <a:srgbClr val="EE2E2D"/>
              </a:buClr>
              <a:buFont typeface="Wingdings" pitchFamily="2" charset="2"/>
              <a:buChar char="Ø"/>
              <a:tabLst>
                <a:tab pos="1076325" algn="l"/>
              </a:tabLst>
            </a:pPr>
            <a:r>
              <a:rPr lang="hr-HR" sz="1600" b="1" i="1" dirty="0" smtClean="0">
                <a:solidFill>
                  <a:srgbClr val="FF0000"/>
                </a:solidFill>
              </a:rPr>
              <a:t>UTJECAJ POSMIČNOG SLOMA ZIĐA</a:t>
            </a:r>
            <a:r>
              <a:rPr lang="hr-HR" sz="1600" b="1" i="1" dirty="0" smtClean="0">
                <a:solidFill>
                  <a:srgbClr val="00B050"/>
                </a:solidFill>
              </a:rPr>
              <a:t>.</a:t>
            </a:r>
          </a:p>
          <a:p>
            <a:pPr marL="989013" algn="just">
              <a:buClr>
                <a:srgbClr val="EE2E2D"/>
              </a:buClr>
              <a:tabLst>
                <a:tab pos="1076325" algn="l"/>
              </a:tabLst>
            </a:pPr>
            <a:endParaRPr lang="hr-HR" sz="1600" b="1" i="1" dirty="0" smtClean="0">
              <a:solidFill>
                <a:srgbClr val="005EA4"/>
              </a:solidFill>
            </a:endParaRPr>
          </a:p>
          <a:p>
            <a:pPr marL="274638" indent="-274638" algn="just">
              <a:buClr>
                <a:srgbClr val="EE2E2D"/>
              </a:buClr>
              <a:buFont typeface="Wingdings" pitchFamily="2" charset="2"/>
              <a:buChar char="§"/>
              <a:tabLst>
                <a:tab pos="1076325" algn="l"/>
              </a:tabLst>
            </a:pPr>
            <a:r>
              <a:rPr lang="hr-HR" sz="1600" b="1" dirty="0" smtClean="0">
                <a:solidFill>
                  <a:srgbClr val="005EA4"/>
                </a:solidFill>
              </a:rPr>
              <a:t>Osim navedenih parametara, paralelno </a:t>
            </a:r>
            <a:r>
              <a:rPr lang="hr-HR" sz="1600" b="1" dirty="0">
                <a:solidFill>
                  <a:srgbClr val="005EA4"/>
                </a:solidFill>
              </a:rPr>
              <a:t>je istraživan utjecaj i drugih važnih parametara (vrsta zidova, kvaliteta ziđa, utjecaj otvora, utjecaj načina oslanjanja temelja, utjecaj statičkog i dinamičkog opterećenja i sl</a:t>
            </a:r>
            <a:r>
              <a:rPr lang="hr-HR" sz="1600" b="1" dirty="0" smtClean="0">
                <a:solidFill>
                  <a:srgbClr val="005EA4"/>
                </a:solidFill>
              </a:rPr>
              <a:t>.).</a:t>
            </a:r>
            <a:endParaRPr lang="hr-HR" sz="1600" b="1" dirty="0">
              <a:solidFill>
                <a:srgbClr val="005EA4"/>
              </a:solidFill>
            </a:endParaRPr>
          </a:p>
        </p:txBody>
      </p:sp>
      <p:sp>
        <p:nvSpPr>
          <p:cNvPr id="6"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2487652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12</a:t>
            </a:fld>
            <a:endParaRPr lang="hr-HR" altLang="sr-Latn-RS">
              <a:latin typeface="Verdana" panose="020B0604030504040204" pitchFamily="34" charset="0"/>
            </a:endParaRPr>
          </a:p>
        </p:txBody>
      </p:sp>
      <p:sp>
        <p:nvSpPr>
          <p:cNvPr id="5" name="Rectangle 4"/>
          <p:cNvSpPr/>
          <p:nvPr/>
        </p:nvSpPr>
        <p:spPr>
          <a:xfrm>
            <a:off x="-25231" y="0"/>
            <a:ext cx="9144000" cy="430887"/>
          </a:xfrm>
          <a:prstGeom prst="rect">
            <a:avLst/>
          </a:prstGeom>
        </p:spPr>
        <p:txBody>
          <a:bodyPr wrap="square">
            <a:spAutoFit/>
          </a:bodyPr>
          <a:lstStyle/>
          <a:p>
            <a:pPr algn="ctr">
              <a:buClr>
                <a:srgbClr val="EE2E2D"/>
              </a:buClr>
            </a:pPr>
            <a:r>
              <a:rPr lang="hr-HR" sz="2200" b="1" cap="all" dirty="0">
                <a:solidFill>
                  <a:srgbClr val="FF0000"/>
                </a:solidFill>
              </a:rPr>
              <a:t>Neki zajednički podaci za sve parametarske analize</a:t>
            </a:r>
          </a:p>
        </p:txBody>
      </p:sp>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6726" t="5116" r="5650" b="7809"/>
          <a:stretch>
            <a:fillRect/>
          </a:stretch>
        </p:blipFill>
        <p:spPr bwMode="auto">
          <a:xfrm>
            <a:off x="3635896" y="3689032"/>
            <a:ext cx="2770188"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635896" y="5128879"/>
            <a:ext cx="277018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a:t>Skalirani potres "Ston"</a:t>
            </a:r>
          </a:p>
        </p:txBody>
      </p:sp>
      <p:pic>
        <p:nvPicPr>
          <p:cNvPr id="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l="36926" t="24313" r="33771" b="28203"/>
          <a:stretch>
            <a:fillRect/>
          </a:stretch>
        </p:blipFill>
        <p:spPr bwMode="auto">
          <a:xfrm>
            <a:off x="7005384" y="3801489"/>
            <a:ext cx="1704975"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005384" y="4974990"/>
            <a:ext cx="1719862"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Harmonijsko ubrzanje</a:t>
            </a:r>
            <a:endParaRPr lang="hr-HR" sz="1600" b="0" dirty="0"/>
          </a:p>
        </p:txBody>
      </p:sp>
      <p:sp>
        <p:nvSpPr>
          <p:cNvPr id="10" name="TextBox 9"/>
          <p:cNvSpPr txBox="1"/>
          <p:nvPr/>
        </p:nvSpPr>
        <p:spPr>
          <a:xfrm>
            <a:off x="3075" y="5520119"/>
            <a:ext cx="914399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Korištena horizontalna ubrzanja podloge</a:t>
            </a:r>
          </a:p>
        </p:txBody>
      </p:sp>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1542869"/>
            <a:ext cx="7704856" cy="1895018"/>
          </a:xfrm>
          <a:prstGeom prst="rect">
            <a:avLst/>
          </a:prstGeom>
          <a:solidFill>
            <a:schemeClr val="accent1">
              <a:lumMod val="20000"/>
              <a:lumOff val="80000"/>
            </a:schemeClr>
          </a:solidFill>
          <a:ln>
            <a:noFill/>
          </a:ln>
          <a:effectLst/>
        </p:spPr>
      </p:pic>
      <p:sp>
        <p:nvSpPr>
          <p:cNvPr id="12" name="TextBox 11"/>
          <p:cNvSpPr txBox="1"/>
          <p:nvPr/>
        </p:nvSpPr>
        <p:spPr>
          <a:xfrm>
            <a:off x="1716934" y="1204315"/>
            <a:ext cx="6264696"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Usvojeni osnovni parametri gradiva za analizu </a:t>
            </a:r>
            <a:r>
              <a:rPr lang="hr-HR" sz="1600" dirty="0" smtClean="0"/>
              <a:t>zidova</a:t>
            </a:r>
            <a:endParaRPr lang="hr-HR" sz="1600" dirty="0"/>
          </a:p>
        </p:txBody>
      </p:sp>
      <p:sp>
        <p:nvSpPr>
          <p:cNvPr id="13" name="TextBox 12"/>
          <p:cNvSpPr txBox="1"/>
          <p:nvPr/>
        </p:nvSpPr>
        <p:spPr>
          <a:xfrm>
            <a:off x="275238" y="543014"/>
            <a:ext cx="6956593" cy="646331"/>
          </a:xfrm>
          <a:prstGeom prst="rect">
            <a:avLst/>
          </a:prstGeom>
          <a:noFill/>
        </p:spPr>
        <p:txBody>
          <a:bodyPr wrap="square" rtlCol="0">
            <a:spAutoFit/>
          </a:bodyPr>
          <a:lstStyle/>
          <a:p>
            <a:pPr marL="285750" indent="-285750">
              <a:buClr>
                <a:srgbClr val="FF0000"/>
              </a:buClr>
              <a:buFont typeface="Wingdings" pitchFamily="2" charset="2"/>
              <a:buChar char="§"/>
            </a:pPr>
            <a:r>
              <a:rPr lang="hr-HR" b="1" dirty="0" smtClean="0">
                <a:solidFill>
                  <a:srgbClr val="005EA4"/>
                </a:solidFill>
                <a:latin typeface="Arial" pitchFamily="34" charset="0"/>
                <a:cs typeface="Arial" pitchFamily="34" charset="0"/>
              </a:rPr>
              <a:t>Statičke analize</a:t>
            </a:r>
          </a:p>
          <a:p>
            <a:pPr marL="285750" indent="-285750">
              <a:buClr>
                <a:srgbClr val="FF0000"/>
              </a:buClr>
              <a:buFont typeface="Wingdings" pitchFamily="2" charset="2"/>
              <a:buChar char="§"/>
            </a:pPr>
            <a:r>
              <a:rPr lang="hr-HR" b="1" dirty="0" smtClean="0">
                <a:solidFill>
                  <a:srgbClr val="005EA4"/>
                </a:solidFill>
                <a:latin typeface="Arial" pitchFamily="34" charset="0"/>
                <a:cs typeface="Arial" pitchFamily="34" charset="0"/>
              </a:rPr>
              <a:t>Dinamičke analize</a:t>
            </a:r>
            <a:endParaRPr lang="hr-HR" b="1" dirty="0">
              <a:solidFill>
                <a:srgbClr val="005EA4"/>
              </a:solidFill>
              <a:latin typeface="Arial" pitchFamily="34" charset="0"/>
              <a:cs typeface="Arial" pitchFamily="34" charset="0"/>
            </a:endParaRPr>
          </a:p>
        </p:txBody>
      </p:sp>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6163" t="7785" r="4396" b="8344"/>
          <a:stretch>
            <a:fillRect/>
          </a:stretch>
        </p:blipFill>
        <p:spPr bwMode="auto">
          <a:xfrm>
            <a:off x="476497" y="3697833"/>
            <a:ext cx="2808287" cy="1404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76496" y="5139850"/>
            <a:ext cx="280828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a:t>Skalirani potres </a:t>
            </a:r>
            <a:r>
              <a:rPr lang="hr-HR" sz="1600" b="0" dirty="0" smtClean="0"/>
              <a:t>„Kobe"</a:t>
            </a:r>
            <a:endParaRPr lang="hr-HR" sz="1600" b="0" dirty="0"/>
          </a:p>
        </p:txBody>
      </p:sp>
      <p:sp>
        <p:nvSpPr>
          <p:cNvPr id="16"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031374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13</a:t>
            </a:fld>
            <a:endParaRPr lang="hr-HR" altLang="sr-Latn-RS">
              <a:latin typeface="Verdana" panose="020B0604030504040204" pitchFamily="34" charset="0"/>
            </a:endParaRPr>
          </a:p>
        </p:txBody>
      </p:sp>
      <p:sp>
        <p:nvSpPr>
          <p:cNvPr id="5" name="Rectangle 4"/>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vertikalnog opterećenja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6" name="TextBox 5"/>
          <p:cNvSpPr txBox="1"/>
          <p:nvPr/>
        </p:nvSpPr>
        <p:spPr>
          <a:xfrm>
            <a:off x="381553" y="5937725"/>
            <a:ext cx="417646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Osnovni podaci o analiziranim zidovima</a:t>
            </a:r>
            <a:endParaRPr lang="hr-HR" sz="1600" dirty="0"/>
          </a:p>
        </p:txBody>
      </p:sp>
      <p:pic>
        <p:nvPicPr>
          <p:cNvPr id="7" name="Picture 67"/>
          <p:cNvPicPr>
            <a:picLocks noChangeAspect="1" noChangeArrowheads="1"/>
          </p:cNvPicPr>
          <p:nvPr/>
        </p:nvPicPr>
        <p:blipFill>
          <a:blip r:embed="rId3" cstate="print">
            <a:extLst>
              <a:ext uri="{28A0092B-C50C-407E-A947-70E740481C1C}">
                <a14:useLocalDpi xmlns:a14="http://schemas.microsoft.com/office/drawing/2010/main" val="0"/>
              </a:ext>
            </a:extLst>
          </a:blip>
          <a:srcRect l="33807" t="21651" r="48705" b="19016"/>
          <a:stretch>
            <a:fillRect/>
          </a:stretch>
        </p:blipFill>
        <p:spPr bwMode="auto">
          <a:xfrm>
            <a:off x="611560" y="854357"/>
            <a:ext cx="3527884" cy="495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6726" t="5116" r="5650" b="7809"/>
          <a:stretch>
            <a:fillRect/>
          </a:stretch>
        </p:blipFill>
        <p:spPr bwMode="auto">
          <a:xfrm>
            <a:off x="4767237" y="908720"/>
            <a:ext cx="3670258" cy="1859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767237" y="2852936"/>
            <a:ext cx="354917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a:t>Skalirani potres "Ston"</a:t>
            </a:r>
          </a:p>
        </p:txBody>
      </p:sp>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l="36926" t="24313" r="33771" b="28203"/>
          <a:stretch>
            <a:fillRect/>
          </a:stretch>
        </p:blipFill>
        <p:spPr bwMode="auto">
          <a:xfrm>
            <a:off x="5436096" y="3505828"/>
            <a:ext cx="2497063" cy="1676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5181268" y="5212703"/>
            <a:ext cx="2842196"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Harmonijsko ubrzanje</a:t>
            </a:r>
            <a:endParaRPr lang="hr-HR" sz="1600" b="0" dirty="0"/>
          </a:p>
        </p:txBody>
      </p:sp>
      <p:sp>
        <p:nvSpPr>
          <p:cNvPr id="12" name="TextBox 11"/>
          <p:cNvSpPr txBox="1"/>
          <p:nvPr/>
        </p:nvSpPr>
        <p:spPr>
          <a:xfrm>
            <a:off x="4776414" y="5937725"/>
            <a:ext cx="4188073"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Korištena horizontalna ubrzanja podloge</a:t>
            </a:r>
          </a:p>
        </p:txBody>
      </p:sp>
      <p:sp>
        <p:nvSpPr>
          <p:cNvPr id="13"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6786562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14</a:t>
            </a:fld>
            <a:endParaRPr lang="hr-HR" altLang="sr-Latn-RS">
              <a:latin typeface="Verdana" panose="020B0604030504040204" pitchFamily="34" charset="0"/>
            </a:endParaRPr>
          </a:p>
        </p:txBody>
      </p:sp>
      <p:sp>
        <p:nvSpPr>
          <p:cNvPr id="6" name="TextBox 5"/>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a:t>
            </a:r>
            <a:r>
              <a:rPr lang="hr-HR" sz="2000" b="1" dirty="0">
                <a:solidFill>
                  <a:srgbClr val="005EA4"/>
                </a:solidFill>
              </a:rPr>
              <a:t>statičke analize</a:t>
            </a:r>
          </a:p>
        </p:txBody>
      </p:sp>
      <p:sp>
        <p:nvSpPr>
          <p:cNvPr id="7" name="TextBox 6"/>
          <p:cNvSpPr txBox="1"/>
          <p:nvPr/>
        </p:nvSpPr>
        <p:spPr>
          <a:xfrm>
            <a:off x="-50749" y="3207081"/>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nearmiranog zidanog zida bez </a:t>
            </a:r>
            <a:r>
              <a:rPr lang="hr-HR" sz="1600" dirty="0" smtClean="0"/>
              <a:t>otvora</a:t>
            </a:r>
            <a:endParaRPr lang="hr-HR" sz="1600" dirty="0"/>
          </a:p>
        </p:txBody>
      </p:sp>
      <p:sp>
        <p:nvSpPr>
          <p:cNvPr id="8" name="TextBox 7"/>
          <p:cNvSpPr txBox="1"/>
          <p:nvPr/>
        </p:nvSpPr>
        <p:spPr>
          <a:xfrm>
            <a:off x="381485" y="5984689"/>
            <a:ext cx="3960001"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9" name="TextBox 8"/>
          <p:cNvSpPr txBox="1"/>
          <p:nvPr/>
        </p:nvSpPr>
        <p:spPr>
          <a:xfrm>
            <a:off x="4707539" y="5984687"/>
            <a:ext cx="3952853" cy="33855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0" name="TextBox 9"/>
          <p:cNvSpPr txBox="1"/>
          <p:nvPr/>
        </p:nvSpPr>
        <p:spPr>
          <a:xfrm>
            <a:off x="-5672" y="5659994"/>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nearmiranog zidanog zida </a:t>
            </a:r>
            <a:r>
              <a:rPr lang="hr-HR" sz="1600" dirty="0" smtClean="0"/>
              <a:t>s otvorima</a:t>
            </a:r>
            <a:endParaRPr lang="hr-HR" sz="1600"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117" t="7481" r="5856" b="8804"/>
          <a:stretch>
            <a:fillRect/>
          </a:stretch>
        </p:blipFill>
        <p:spPr bwMode="auto">
          <a:xfrm>
            <a:off x="323528" y="1161584"/>
            <a:ext cx="3960000" cy="200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7256" t="8276" r="6273" b="4390"/>
          <a:stretch>
            <a:fillRect/>
          </a:stretch>
        </p:blipFill>
        <p:spPr bwMode="auto">
          <a:xfrm>
            <a:off x="4721590" y="1169551"/>
            <a:ext cx="3960000" cy="2028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7188" t="10696" r="6180" b="7689"/>
          <a:stretch>
            <a:fillRect/>
          </a:stretch>
        </p:blipFill>
        <p:spPr bwMode="auto">
          <a:xfrm>
            <a:off x="395536" y="3600794"/>
            <a:ext cx="3960000" cy="2004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7339" t="4839" r="6018" b="8240"/>
          <a:stretch>
            <a:fillRect/>
          </a:stretch>
        </p:blipFill>
        <p:spPr bwMode="auto">
          <a:xfrm>
            <a:off x="4721590" y="3618497"/>
            <a:ext cx="3960000" cy="201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vertikalnog opterećenja </a:t>
            </a:r>
          </a:p>
          <a:p>
            <a:pPr algn="ctr">
              <a:buClr>
                <a:srgbClr val="EE2E2D"/>
              </a:buClr>
            </a:pPr>
            <a:r>
              <a:rPr lang="hr-HR" sz="2200" b="1" cap="all" dirty="0" smtClean="0">
                <a:solidFill>
                  <a:srgbClr val="FF0000"/>
                </a:solidFill>
              </a:rPr>
              <a:t>na nosivost zidanih zidova</a:t>
            </a:r>
            <a:endParaRPr lang="hr-HR" sz="2200" b="1" cap="all" dirty="0">
              <a:solidFill>
                <a:srgbClr val="FF0000"/>
              </a:solidFill>
            </a:endParaRPr>
          </a:p>
        </p:txBody>
      </p:sp>
      <p:sp>
        <p:nvSpPr>
          <p:cNvPr id="16"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2044292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15</a:t>
            </a:fld>
            <a:endParaRPr lang="hr-HR" altLang="sr-Latn-RS">
              <a:latin typeface="Verdana" panose="020B0604030504040204" pitchFamily="34" charset="0"/>
            </a:endParaRPr>
          </a:p>
        </p:txBody>
      </p:sp>
      <p:sp>
        <p:nvSpPr>
          <p:cNvPr id="8" name="TextBox 7"/>
          <p:cNvSpPr txBox="1"/>
          <p:nvPr/>
        </p:nvSpPr>
        <p:spPr>
          <a:xfrm>
            <a:off x="-4401" y="3226726"/>
            <a:ext cx="9144000" cy="34941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omeđenog </a:t>
            </a:r>
            <a:r>
              <a:rPr lang="hr-HR" sz="1600" dirty="0"/>
              <a:t>zidanog zida bez </a:t>
            </a:r>
            <a:r>
              <a:rPr lang="hr-HR" sz="1600" dirty="0" smtClean="0"/>
              <a:t>otvora</a:t>
            </a:r>
            <a:endParaRPr lang="hr-HR" sz="1600" dirty="0"/>
          </a:p>
        </p:txBody>
      </p:sp>
      <p:sp>
        <p:nvSpPr>
          <p:cNvPr id="9" name="TextBox 8"/>
          <p:cNvSpPr txBox="1"/>
          <p:nvPr/>
        </p:nvSpPr>
        <p:spPr>
          <a:xfrm>
            <a:off x="396824" y="6010137"/>
            <a:ext cx="393299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0" name="TextBox 9"/>
          <p:cNvSpPr txBox="1"/>
          <p:nvPr/>
        </p:nvSpPr>
        <p:spPr>
          <a:xfrm>
            <a:off x="4792320" y="6010137"/>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1" name="TextBox 10"/>
          <p:cNvSpPr txBox="1"/>
          <p:nvPr/>
        </p:nvSpPr>
        <p:spPr>
          <a:xfrm>
            <a:off x="-4401" y="5608333"/>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omeđenog </a:t>
            </a:r>
            <a:r>
              <a:rPr lang="hr-HR" sz="1600" dirty="0"/>
              <a:t>zidanog zida </a:t>
            </a:r>
            <a:r>
              <a:rPr lang="hr-HR" sz="1600" dirty="0" smtClean="0"/>
              <a:t>s otvorima</a:t>
            </a:r>
            <a:endParaRPr lang="hr-HR" sz="1600" dirty="0"/>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245" t="4243" r="6412" b="7076"/>
          <a:stretch>
            <a:fillRect/>
          </a:stretch>
        </p:blipFill>
        <p:spPr bwMode="auto">
          <a:xfrm>
            <a:off x="396823" y="1187050"/>
            <a:ext cx="3960000" cy="1990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7370" t="5818" r="6137" b="10962"/>
          <a:stretch>
            <a:fillRect/>
          </a:stretch>
        </p:blipFill>
        <p:spPr bwMode="auto">
          <a:xfrm>
            <a:off x="4792320" y="1227451"/>
            <a:ext cx="3960000" cy="199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7077" t="6851" r="6001" b="13744"/>
          <a:stretch>
            <a:fillRect/>
          </a:stretch>
        </p:blipFill>
        <p:spPr bwMode="auto">
          <a:xfrm>
            <a:off x="4792320" y="3591182"/>
            <a:ext cx="3960000" cy="201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l="6967" t="7956" r="6412" b="5519"/>
          <a:stretch>
            <a:fillRect/>
          </a:stretch>
        </p:blipFill>
        <p:spPr bwMode="auto">
          <a:xfrm>
            <a:off x="369818" y="3604294"/>
            <a:ext cx="3960000" cy="200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statičke analize</a:t>
            </a:r>
          </a:p>
        </p:txBody>
      </p:sp>
      <p:sp>
        <p:nvSpPr>
          <p:cNvPr id="17" name="Rectangle 16"/>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vertikalnog opterećenja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8"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7600965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16</a:t>
            </a:fld>
            <a:endParaRPr lang="hr-HR" altLang="sr-Latn-RS">
              <a:latin typeface="Verdana" panose="020B0604030504040204" pitchFamily="34" charset="0"/>
            </a:endParaRPr>
          </a:p>
        </p:txBody>
      </p:sp>
      <p:sp>
        <p:nvSpPr>
          <p:cNvPr id="6" name="TextBox 5"/>
          <p:cNvSpPr txBox="1"/>
          <p:nvPr/>
        </p:nvSpPr>
        <p:spPr>
          <a:xfrm>
            <a:off x="0" y="3274045"/>
            <a:ext cx="9036495"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Nearmirani zidani zidovi</a:t>
            </a:r>
            <a:endParaRPr lang="hr-HR" sz="1600" b="0" dirty="0"/>
          </a:p>
        </p:txBody>
      </p:sp>
      <p:sp>
        <p:nvSpPr>
          <p:cNvPr id="7" name="TextBox 6"/>
          <p:cNvSpPr txBox="1"/>
          <p:nvPr/>
        </p:nvSpPr>
        <p:spPr>
          <a:xfrm>
            <a:off x="-1" y="5998611"/>
            <a:ext cx="913001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CS"/>
            </a:defPPr>
            <a:lvl1pPr algn="ctr">
              <a:spcBef>
                <a:spcPts val="0"/>
              </a:spcBef>
              <a:defRPr sz="1600" b="0" i="1">
                <a:solidFill>
                  <a:srgbClr val="005EA4"/>
                </a:solidFill>
              </a:defRPr>
            </a:lvl1pPr>
          </a:lstStyle>
          <a:p>
            <a:r>
              <a:rPr lang="hr-HR" b="1" dirty="0"/>
              <a:t>Odnos granične nosive sile Fu i intenziteta vertikalnog opterećenja q</a:t>
            </a:r>
          </a:p>
        </p:txBody>
      </p:sp>
      <p:sp>
        <p:nvSpPr>
          <p:cNvPr id="8" name="TextBox 7"/>
          <p:cNvSpPr txBox="1"/>
          <p:nvPr/>
        </p:nvSpPr>
        <p:spPr>
          <a:xfrm>
            <a:off x="-13983" y="5727686"/>
            <a:ext cx="915358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Omeđeni zidani </a:t>
            </a:r>
            <a:r>
              <a:rPr lang="hr-HR" sz="1600" b="0" dirty="0"/>
              <a:t>zidovi </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117" t="5421" r="5856" b="5139"/>
          <a:stretch>
            <a:fillRect/>
          </a:stretch>
        </p:blipFill>
        <p:spPr bwMode="auto">
          <a:xfrm>
            <a:off x="576608" y="1199924"/>
            <a:ext cx="3960000" cy="200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6526" t="5405" r="5891" b="7057"/>
          <a:stretch>
            <a:fillRect/>
          </a:stretch>
        </p:blipFill>
        <p:spPr bwMode="auto">
          <a:xfrm>
            <a:off x="4868064" y="1199924"/>
            <a:ext cx="3960000" cy="201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5301" t="4115" r="7106" b="8231"/>
          <a:stretch>
            <a:fillRect/>
          </a:stretch>
        </p:blipFill>
        <p:spPr bwMode="auto">
          <a:xfrm>
            <a:off x="573700" y="3692836"/>
            <a:ext cx="3960000" cy="2004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6305" t="4295" r="5730" b="7248"/>
          <a:stretch>
            <a:fillRect/>
          </a:stretch>
        </p:blipFill>
        <p:spPr bwMode="auto">
          <a:xfrm>
            <a:off x="4860032" y="3656850"/>
            <a:ext cx="3960000" cy="201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statičke analize</a:t>
            </a:r>
          </a:p>
        </p:txBody>
      </p:sp>
      <p:sp>
        <p:nvSpPr>
          <p:cNvPr id="16" name="Rectangle 15"/>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vertikalnog opterećenja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3"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2636143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17</a:t>
            </a:fld>
            <a:endParaRPr lang="hr-HR" altLang="sr-Latn-RS">
              <a:latin typeface="Verdana" panose="020B0604030504040204" pitchFamily="34" charset="0"/>
            </a:endParaRPr>
          </a:p>
        </p:txBody>
      </p:sp>
      <p:sp>
        <p:nvSpPr>
          <p:cNvPr id="5" name="TextBox 4"/>
          <p:cNvSpPr txBox="1"/>
          <p:nvPr/>
        </p:nvSpPr>
        <p:spPr>
          <a:xfrm>
            <a:off x="84277" y="5542966"/>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Potres „Ston”</a:t>
            </a:r>
            <a:endParaRPr lang="hr-HR" sz="1600" b="0" dirty="0"/>
          </a:p>
        </p:txBody>
      </p:sp>
      <p:sp>
        <p:nvSpPr>
          <p:cNvPr id="6" name="TextBox 5"/>
          <p:cNvSpPr txBox="1"/>
          <p:nvPr/>
        </p:nvSpPr>
        <p:spPr>
          <a:xfrm>
            <a:off x="4161724" y="5535602"/>
            <a:ext cx="3960000" cy="34591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Harmonijsko ubrzanje podloge</a:t>
            </a:r>
            <a:endParaRPr lang="hr-HR" sz="1600" b="0" dirty="0"/>
          </a:p>
        </p:txBody>
      </p:sp>
      <p:sp>
        <p:nvSpPr>
          <p:cNvPr id="7" name="TextBox 6"/>
          <p:cNvSpPr txBox="1"/>
          <p:nvPr/>
        </p:nvSpPr>
        <p:spPr>
          <a:xfrm>
            <a:off x="8121724" y="4124986"/>
            <a:ext cx="1022276"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8" name="TextBox 7"/>
          <p:cNvSpPr txBox="1"/>
          <p:nvPr/>
        </p:nvSpPr>
        <p:spPr>
          <a:xfrm>
            <a:off x="-8930" y="5906975"/>
            <a:ext cx="813065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nearmiranog zidanog </a:t>
            </a:r>
            <a:r>
              <a:rPr lang="hr-HR" sz="1600" dirty="0"/>
              <a:t>zida </a:t>
            </a:r>
            <a:r>
              <a:rPr lang="hr-HR" sz="1600" dirty="0" smtClean="0"/>
              <a:t>bez otvora</a:t>
            </a:r>
            <a:endParaRPr lang="hr-HR" sz="1600"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9181" t="6514" r="4854" b="7463"/>
          <a:stretch>
            <a:fillRect/>
          </a:stretch>
        </p:blipFill>
        <p:spPr bwMode="auto">
          <a:xfrm>
            <a:off x="109150" y="1119309"/>
            <a:ext cx="3960000" cy="213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8200" t="4410" r="15858" b="7681"/>
          <a:stretch>
            <a:fillRect/>
          </a:stretch>
        </p:blipFill>
        <p:spPr bwMode="auto">
          <a:xfrm>
            <a:off x="84277" y="3408219"/>
            <a:ext cx="3960000" cy="2089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11629" t="9872" r="13289" b="6140"/>
          <a:stretch>
            <a:fillRect/>
          </a:stretch>
        </p:blipFill>
        <p:spPr bwMode="auto">
          <a:xfrm>
            <a:off x="4161724" y="1115795"/>
            <a:ext cx="3960000" cy="215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11855" t="10692" r="11810" b="8891"/>
          <a:stretch>
            <a:fillRect/>
          </a:stretch>
        </p:blipFill>
        <p:spPr bwMode="auto">
          <a:xfrm>
            <a:off x="4163139" y="3402046"/>
            <a:ext cx="3960000" cy="209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8121724" y="1928654"/>
            <a:ext cx="1017875"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4" name="TextBox 13"/>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a:t>
            </a:r>
          </a:p>
        </p:txBody>
      </p:sp>
      <p:sp>
        <p:nvSpPr>
          <p:cNvPr id="15" name="Rectangle 14"/>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vertikalnog opterećenja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6"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6683163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18</a:t>
            </a:fld>
            <a:endParaRPr lang="hr-HR" altLang="sr-Latn-RS">
              <a:latin typeface="Verdana" panose="020B0604030504040204" pitchFamily="34" charset="0"/>
            </a:endParaRPr>
          </a:p>
        </p:txBody>
      </p:sp>
      <p:sp>
        <p:nvSpPr>
          <p:cNvPr id="4" name="TextBox 3"/>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a:t>
            </a:r>
          </a:p>
        </p:txBody>
      </p:sp>
      <p:sp>
        <p:nvSpPr>
          <p:cNvPr id="5" name="Rectangle 4"/>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vertikalnog opterećenja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9215" t="7370" r="5016" b="3841"/>
          <a:stretch>
            <a:fillRect/>
          </a:stretch>
        </p:blipFill>
        <p:spPr bwMode="auto">
          <a:xfrm>
            <a:off x="145783" y="1107689"/>
            <a:ext cx="3960000" cy="213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9401" t="3528" r="4343" b="6766"/>
          <a:stretch>
            <a:fillRect/>
          </a:stretch>
        </p:blipFill>
        <p:spPr bwMode="auto">
          <a:xfrm>
            <a:off x="145783" y="3297885"/>
            <a:ext cx="3960000" cy="2152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11598" t="4720" r="11388" b="7883"/>
          <a:stretch>
            <a:fillRect/>
          </a:stretch>
        </p:blipFill>
        <p:spPr bwMode="auto">
          <a:xfrm>
            <a:off x="4290760" y="1115748"/>
            <a:ext cx="3960000" cy="2132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11304" t="8891" r="11462" b="6282"/>
          <a:stretch>
            <a:fillRect/>
          </a:stretch>
        </p:blipFill>
        <p:spPr bwMode="auto">
          <a:xfrm>
            <a:off x="4273193" y="3312936"/>
            <a:ext cx="3960000" cy="2180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45783" y="5480194"/>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Potres „Ston”</a:t>
            </a:r>
            <a:endParaRPr lang="hr-HR" sz="1600" b="0" dirty="0"/>
          </a:p>
        </p:txBody>
      </p:sp>
      <p:sp>
        <p:nvSpPr>
          <p:cNvPr id="12" name="TextBox 11"/>
          <p:cNvSpPr txBox="1"/>
          <p:nvPr/>
        </p:nvSpPr>
        <p:spPr>
          <a:xfrm>
            <a:off x="4273193" y="5513548"/>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Harmonijsko ubrzanje podloge</a:t>
            </a:r>
            <a:endParaRPr lang="hr-HR" sz="1600" b="0" dirty="0"/>
          </a:p>
        </p:txBody>
      </p:sp>
      <p:sp>
        <p:nvSpPr>
          <p:cNvPr id="13" name="TextBox 12"/>
          <p:cNvSpPr txBox="1"/>
          <p:nvPr/>
        </p:nvSpPr>
        <p:spPr>
          <a:xfrm>
            <a:off x="8250760" y="4133410"/>
            <a:ext cx="864096"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4" name="TextBox 13"/>
          <p:cNvSpPr txBox="1"/>
          <p:nvPr/>
        </p:nvSpPr>
        <p:spPr>
          <a:xfrm>
            <a:off x="-1" y="5818748"/>
            <a:ext cx="8233193" cy="34655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nearmiranog zidanog </a:t>
            </a:r>
            <a:r>
              <a:rPr lang="hr-HR" sz="1600" dirty="0"/>
              <a:t>zida </a:t>
            </a:r>
            <a:r>
              <a:rPr lang="hr-HR" sz="1600" dirty="0" smtClean="0"/>
              <a:t>s otvorima</a:t>
            </a:r>
            <a:endParaRPr lang="hr-HR" sz="1600" dirty="0"/>
          </a:p>
        </p:txBody>
      </p:sp>
      <p:sp>
        <p:nvSpPr>
          <p:cNvPr id="15" name="TextBox 14"/>
          <p:cNvSpPr txBox="1"/>
          <p:nvPr/>
        </p:nvSpPr>
        <p:spPr>
          <a:xfrm>
            <a:off x="8233193" y="1885070"/>
            <a:ext cx="895191"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6"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354079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19</a:t>
            </a:fld>
            <a:endParaRPr lang="hr-HR" altLang="sr-Latn-RS">
              <a:latin typeface="Verdana" panose="020B0604030504040204" pitchFamily="34" charset="0"/>
            </a:endParaRPr>
          </a:p>
        </p:txBody>
      </p:sp>
      <p:sp>
        <p:nvSpPr>
          <p:cNvPr id="4" name="TextBox 3"/>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a:t>
            </a:r>
          </a:p>
        </p:txBody>
      </p:sp>
      <p:sp>
        <p:nvSpPr>
          <p:cNvPr id="5" name="Rectangle 4"/>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vertikalnog opterećenja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679" t="4491" r="10202" b="5696"/>
          <a:stretch>
            <a:fillRect/>
          </a:stretch>
        </p:blipFill>
        <p:spPr bwMode="auto">
          <a:xfrm>
            <a:off x="289150" y="1127371"/>
            <a:ext cx="3634778" cy="210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8185" t="4665" r="10851" b="7417"/>
          <a:stretch>
            <a:fillRect/>
          </a:stretch>
        </p:blipFill>
        <p:spPr bwMode="auto">
          <a:xfrm>
            <a:off x="306539" y="3383892"/>
            <a:ext cx="3600000" cy="211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9502" t="5322" r="8125" b="2811"/>
          <a:stretch>
            <a:fillRect/>
          </a:stretch>
        </p:blipFill>
        <p:spPr bwMode="auto">
          <a:xfrm>
            <a:off x="4107411" y="1119188"/>
            <a:ext cx="3600000" cy="21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9825" t="1608" r="8125" b="5449"/>
          <a:stretch>
            <a:fillRect/>
          </a:stretch>
        </p:blipFill>
        <p:spPr bwMode="auto">
          <a:xfrm>
            <a:off x="4107411" y="3328548"/>
            <a:ext cx="3600000" cy="2111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989300" y="1763257"/>
            <a:ext cx="868409"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2" name="TextBox 11"/>
          <p:cNvSpPr txBox="1"/>
          <p:nvPr/>
        </p:nvSpPr>
        <p:spPr>
          <a:xfrm>
            <a:off x="289150" y="5942903"/>
            <a:ext cx="7418261"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omeđenog zidanog </a:t>
            </a:r>
            <a:r>
              <a:rPr lang="hr-HR" sz="1600" dirty="0"/>
              <a:t>zida </a:t>
            </a:r>
            <a:r>
              <a:rPr lang="hr-HR" sz="1600" dirty="0" smtClean="0"/>
              <a:t>bez otvora</a:t>
            </a:r>
            <a:endParaRPr lang="hr-HR" sz="1600" dirty="0"/>
          </a:p>
        </p:txBody>
      </p:sp>
      <p:sp>
        <p:nvSpPr>
          <p:cNvPr id="13" name="TextBox 12"/>
          <p:cNvSpPr txBox="1"/>
          <p:nvPr/>
        </p:nvSpPr>
        <p:spPr>
          <a:xfrm>
            <a:off x="306540" y="5574028"/>
            <a:ext cx="360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Potres „Ston”</a:t>
            </a:r>
            <a:endParaRPr lang="hr-HR" sz="1600" b="0" dirty="0"/>
          </a:p>
        </p:txBody>
      </p:sp>
      <p:sp>
        <p:nvSpPr>
          <p:cNvPr id="14" name="TextBox 13"/>
          <p:cNvSpPr txBox="1"/>
          <p:nvPr/>
        </p:nvSpPr>
        <p:spPr>
          <a:xfrm>
            <a:off x="4107411" y="5514296"/>
            <a:ext cx="360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Harmonijsko ubrzanje podloge</a:t>
            </a:r>
            <a:endParaRPr lang="hr-HR" sz="1600" b="0" dirty="0"/>
          </a:p>
        </p:txBody>
      </p:sp>
      <p:sp>
        <p:nvSpPr>
          <p:cNvPr id="15" name="TextBox 14"/>
          <p:cNvSpPr txBox="1"/>
          <p:nvPr/>
        </p:nvSpPr>
        <p:spPr>
          <a:xfrm>
            <a:off x="7845284" y="4030755"/>
            <a:ext cx="1012425"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6"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631422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5" descr="pula"/>
          <p:cNvPicPr>
            <a:picLocks noChangeAspect="1" noChangeArrowheads="1"/>
          </p:cNvPicPr>
          <p:nvPr/>
        </p:nvPicPr>
        <p:blipFill rotWithShape="1">
          <a:blip r:embed="rId3">
            <a:extLst>
              <a:ext uri="{28A0092B-C50C-407E-A947-70E740481C1C}">
                <a14:useLocalDpi xmlns:a14="http://schemas.microsoft.com/office/drawing/2010/main" val="0"/>
              </a:ext>
            </a:extLst>
          </a:blip>
          <a:srcRect l="-910" t="-1" r="910" b="-15768"/>
          <a:stretch/>
        </p:blipFill>
        <p:spPr bwMode="auto">
          <a:xfrm>
            <a:off x="4846585" y="3618692"/>
            <a:ext cx="3879756" cy="303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zervirano mjesto datuma 3"/>
          <p:cNvSpPr>
            <a:spLocks noGrp="1"/>
          </p:cNvSpPr>
          <p:nvPr>
            <p:ph type="dt" sz="quarter" idx="10"/>
          </p:nvPr>
        </p:nvSpPr>
        <p:spPr>
          <a:xfrm>
            <a:off x="107950" y="6381750"/>
            <a:ext cx="2231802" cy="431626"/>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a:t>
            </a:r>
            <a:r>
              <a:rPr lang="hr-HR" altLang="sr-Latn-RS" dirty="0" err="1" smtClean="0">
                <a:latin typeface="Arial Narrow" panose="020B0606020202030204" pitchFamily="34" charset="0"/>
              </a:rPr>
              <a:t>Smilović</a:t>
            </a:r>
            <a:r>
              <a:rPr lang="hr-HR" altLang="sr-Latn-RS" dirty="0" smtClean="0">
                <a:latin typeface="Arial Narrow" panose="020B0606020202030204" pitchFamily="34" charset="0"/>
              </a:rPr>
              <a:t> Zulim, Jure </a:t>
            </a:r>
            <a:r>
              <a:rPr lang="hr-HR" altLang="sr-Latn-RS" dirty="0" err="1" smtClean="0">
                <a:latin typeface="Arial Narrow" panose="020B0606020202030204" pitchFamily="34" charset="0"/>
              </a:rPr>
              <a:t>Radnić</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a:t>
            </a:fld>
            <a:endParaRPr lang="hr-HR" altLang="sr-Latn-RS">
              <a:latin typeface="Verdana" panose="020B0604030504040204" pitchFamily="34" charset="0"/>
            </a:endParaRPr>
          </a:p>
        </p:txBody>
      </p:sp>
      <p:sp>
        <p:nvSpPr>
          <p:cNvPr id="6" name="Rectangle 5"/>
          <p:cNvSpPr/>
          <p:nvPr/>
        </p:nvSpPr>
        <p:spPr>
          <a:xfrm>
            <a:off x="0" y="5834"/>
            <a:ext cx="9144000" cy="523220"/>
          </a:xfrm>
          <a:prstGeom prst="rect">
            <a:avLst/>
          </a:prstGeom>
        </p:spPr>
        <p:txBody>
          <a:bodyPr wrap="square">
            <a:spAutoFit/>
          </a:bodyPr>
          <a:lstStyle/>
          <a:p>
            <a:pPr algn="ctr"/>
            <a:r>
              <a:rPr lang="hr-HR" sz="2800" b="1" dirty="0" smtClean="0">
                <a:solidFill>
                  <a:srgbClr val="FF0000"/>
                </a:solidFill>
              </a:rPr>
              <a:t>UVOD</a:t>
            </a:r>
            <a:endParaRPr lang="hr-HR" sz="2800" dirty="0">
              <a:solidFill>
                <a:srgbClr val="FF0000"/>
              </a:solidFill>
            </a:endParaRPr>
          </a:p>
        </p:txBody>
      </p:sp>
      <p:sp>
        <p:nvSpPr>
          <p:cNvPr id="7" name="Text Box 32"/>
          <p:cNvSpPr txBox="1">
            <a:spLocks noChangeArrowheads="1"/>
          </p:cNvSpPr>
          <p:nvPr/>
        </p:nvSpPr>
        <p:spPr bwMode="auto">
          <a:xfrm>
            <a:off x="45620" y="776172"/>
            <a:ext cx="452638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lnSpc>
                <a:spcPct val="90000"/>
              </a:lnSpc>
              <a:spcBef>
                <a:spcPct val="20000"/>
              </a:spcBef>
              <a:buClr>
                <a:srgbClr val="FF0000"/>
              </a:buClr>
              <a:buFont typeface="Wingdings" pitchFamily="2" charset="2"/>
              <a:buChar char="Ø"/>
            </a:pPr>
            <a:r>
              <a:rPr lang="hr-HR" sz="1600" b="1" dirty="0">
                <a:solidFill>
                  <a:srgbClr val="005EA4"/>
                </a:solidFill>
              </a:rPr>
              <a:t>Zidane građevine stare su kao i civilizacija. Izvode se još i danas, i to sve češće zbog prednosti u odnosu na druge načine gradnje. </a:t>
            </a:r>
            <a:endParaRPr lang="hr-HR" sz="1600" b="1" dirty="0" smtClean="0">
              <a:solidFill>
                <a:srgbClr val="005EA4"/>
              </a:solidFill>
            </a:endParaRPr>
          </a:p>
          <a:p>
            <a:pPr marL="285750" indent="-285750" algn="just">
              <a:lnSpc>
                <a:spcPct val="90000"/>
              </a:lnSpc>
              <a:spcBef>
                <a:spcPct val="20000"/>
              </a:spcBef>
              <a:buClr>
                <a:srgbClr val="FF0000"/>
              </a:buClr>
              <a:buFont typeface="Wingdings" pitchFamily="2" charset="2"/>
              <a:buChar char="Ø"/>
            </a:pPr>
            <a:r>
              <a:rPr lang="hr-HR" sz="1600" b="1" dirty="0" smtClean="0">
                <a:solidFill>
                  <a:srgbClr val="005EA4"/>
                </a:solidFill>
              </a:rPr>
              <a:t>U </a:t>
            </a:r>
            <a:r>
              <a:rPr lang="hr-HR" sz="1600" b="1" dirty="0">
                <a:solidFill>
                  <a:srgbClr val="005EA4"/>
                </a:solidFill>
              </a:rPr>
              <a:t>pravilu su manje etažnosti. </a:t>
            </a:r>
            <a:endParaRPr lang="hr-HR" sz="1600" b="1" dirty="0" smtClean="0">
              <a:solidFill>
                <a:srgbClr val="005EA4"/>
              </a:solidFill>
            </a:endParaRPr>
          </a:p>
          <a:p>
            <a:pPr marL="285750" indent="-285750" algn="just">
              <a:lnSpc>
                <a:spcPct val="90000"/>
              </a:lnSpc>
              <a:spcBef>
                <a:spcPct val="20000"/>
              </a:spcBef>
              <a:buClr>
                <a:srgbClr val="FF0000"/>
              </a:buClr>
              <a:buFont typeface="Wingdings" pitchFamily="2" charset="2"/>
              <a:buChar char="Ø"/>
            </a:pPr>
            <a:r>
              <a:rPr lang="hr-HR" sz="1600" b="1" dirty="0">
                <a:solidFill>
                  <a:srgbClr val="005EA4"/>
                </a:solidFill>
              </a:rPr>
              <a:t>Među ostalim važnim karakteristikama zidanih konstrukcija su: pouzdanost, trajnost, niska cijena održavanja, otpornost na požar, estetika, te dobra zvučna i toplinska izolacija.</a:t>
            </a:r>
          </a:p>
          <a:p>
            <a:pPr marL="285750" indent="-285750" algn="just">
              <a:lnSpc>
                <a:spcPct val="90000"/>
              </a:lnSpc>
              <a:spcBef>
                <a:spcPct val="20000"/>
              </a:spcBef>
              <a:buClr>
                <a:srgbClr val="FF0000"/>
              </a:buClr>
              <a:buFont typeface="Wingdings" pitchFamily="2" charset="2"/>
              <a:buChar char="Ø"/>
            </a:pPr>
            <a:endParaRPr lang="hr-HR" sz="1600" b="1" dirty="0">
              <a:solidFill>
                <a:srgbClr val="005EA4"/>
              </a:solidFill>
            </a:endParaRPr>
          </a:p>
        </p:txBody>
      </p:sp>
      <p:pic>
        <p:nvPicPr>
          <p:cNvPr id="16" name="Picture 15" descr="dubrovni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793" y="776173"/>
            <a:ext cx="3852862" cy="257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4846585" y="2783874"/>
            <a:ext cx="3879756" cy="49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hr-HR" sz="1600" b="1" dirty="0">
                <a:solidFill>
                  <a:schemeClr val="bg1"/>
                </a:solidFill>
                <a:latin typeface="Times New Roman" pitchFamily="18" charset="0"/>
              </a:rPr>
              <a:t>ZIDINE DUROVNIKA;</a:t>
            </a:r>
            <a:br>
              <a:rPr lang="hr-HR" sz="1600" b="1" dirty="0">
                <a:solidFill>
                  <a:schemeClr val="bg1"/>
                </a:solidFill>
                <a:latin typeface="Times New Roman" pitchFamily="18" charset="0"/>
              </a:rPr>
            </a:br>
            <a:r>
              <a:rPr lang="hr-HR" sz="1600" b="1" dirty="0">
                <a:solidFill>
                  <a:schemeClr val="bg1"/>
                </a:solidFill>
                <a:latin typeface="Times New Roman" pitchFamily="18" charset="0"/>
              </a:rPr>
              <a:t>XIII/XIV st.</a:t>
            </a:r>
          </a:p>
        </p:txBody>
      </p:sp>
      <p:pic>
        <p:nvPicPr>
          <p:cNvPr id="18" name="Picture 5" descr="palac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5711" y="3616586"/>
            <a:ext cx="3821353" cy="2604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3"/>
          <p:cNvSpPr>
            <a:spLocks noChangeArrowheads="1"/>
          </p:cNvSpPr>
          <p:nvPr/>
        </p:nvSpPr>
        <p:spPr bwMode="auto">
          <a:xfrm>
            <a:off x="67542" y="5457333"/>
            <a:ext cx="191217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hr-HR" sz="1600" b="1" dirty="0">
                <a:solidFill>
                  <a:srgbClr val="005EA4"/>
                </a:solidFill>
                <a:latin typeface="Times New Roman" pitchFamily="18" charset="0"/>
              </a:rPr>
              <a:t>DIOKLECIJANOVA PALAČA; </a:t>
            </a:r>
            <a:br>
              <a:rPr lang="hr-HR" sz="1600" b="1" dirty="0">
                <a:solidFill>
                  <a:srgbClr val="005EA4"/>
                </a:solidFill>
                <a:latin typeface="Times New Roman" pitchFamily="18" charset="0"/>
              </a:rPr>
            </a:br>
            <a:r>
              <a:rPr lang="hr-HR" sz="1600" b="1" dirty="0">
                <a:solidFill>
                  <a:srgbClr val="005EA4"/>
                </a:solidFill>
                <a:latin typeface="Times New Roman" pitchFamily="18" charset="0"/>
              </a:rPr>
              <a:t>295-305 </a:t>
            </a:r>
            <a:r>
              <a:rPr lang="hr-HR" sz="1600" b="1" dirty="0" smtClean="0">
                <a:solidFill>
                  <a:srgbClr val="005EA4"/>
                </a:solidFill>
                <a:latin typeface="Times New Roman" pitchFamily="18" charset="0"/>
              </a:rPr>
              <a:t>gnK</a:t>
            </a:r>
            <a:endParaRPr lang="hr-HR" sz="1600" b="1" dirty="0">
              <a:solidFill>
                <a:srgbClr val="005EA4"/>
              </a:solidFill>
              <a:latin typeface="Times New Roman" pitchFamily="18" charset="0"/>
            </a:endParaRPr>
          </a:p>
        </p:txBody>
      </p:sp>
      <p:sp>
        <p:nvSpPr>
          <p:cNvPr id="20" name="Rectangle 19"/>
          <p:cNvSpPr>
            <a:spLocks noChangeArrowheads="1"/>
          </p:cNvSpPr>
          <p:nvPr/>
        </p:nvSpPr>
        <p:spPr bwMode="auto">
          <a:xfrm>
            <a:off x="4942692" y="3645024"/>
            <a:ext cx="1892532"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hr-HR" sz="1600" b="1" dirty="0">
                <a:solidFill>
                  <a:schemeClr val="bg1"/>
                </a:solidFill>
                <a:latin typeface="Times New Roman" pitchFamily="18" charset="0"/>
              </a:rPr>
              <a:t>PULSKA </a:t>
            </a:r>
            <a:r>
              <a:rPr lang="hr-HR" sz="1600" b="1" dirty="0" smtClean="0">
                <a:solidFill>
                  <a:schemeClr val="bg1"/>
                </a:solidFill>
                <a:latin typeface="Times New Roman" pitchFamily="18" charset="0"/>
              </a:rPr>
              <a:t>ARENA, </a:t>
            </a:r>
            <a:r>
              <a:rPr lang="hr-HR" sz="1600" b="1" dirty="0">
                <a:solidFill>
                  <a:schemeClr val="bg1"/>
                </a:solidFill>
                <a:latin typeface="Times New Roman" pitchFamily="18" charset="0"/>
              </a:rPr>
              <a:t>I. i II. st. nK.</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6996417" y="6381328"/>
            <a:ext cx="2133600" cy="365125"/>
          </a:xfrm>
          <a:prstGeom prst="rect">
            <a:avLst/>
          </a:prstGeom>
        </p:spPr>
        <p:txBody>
          <a:bodyPr/>
          <a:lstStyle/>
          <a:p>
            <a:fld id="{114006E0-60C9-493B-8F14-D18EF99A21C0}" type="slidenum">
              <a:rPr lang="hr-HR" smtClean="0"/>
              <a:t>20</a:t>
            </a:fld>
            <a:endParaRPr lang="hr-HR"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187" t="3886" r="6688" b="1607"/>
          <a:stretch>
            <a:fillRect/>
          </a:stretch>
        </p:blipFill>
        <p:spPr bwMode="auto">
          <a:xfrm>
            <a:off x="251520" y="1188550"/>
            <a:ext cx="3600000" cy="205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3844" t="7828" r="7976" b="4347"/>
          <a:stretch>
            <a:fillRect/>
          </a:stretch>
        </p:blipFill>
        <p:spPr bwMode="auto">
          <a:xfrm>
            <a:off x="4020000" y="1185394"/>
            <a:ext cx="3600000" cy="206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8199" t="3503" r="5852" b="6702"/>
          <a:stretch>
            <a:fillRect/>
          </a:stretch>
        </p:blipFill>
        <p:spPr bwMode="auto">
          <a:xfrm>
            <a:off x="251520" y="3446636"/>
            <a:ext cx="3600000" cy="215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9534" t="1587" r="7976" b="7584"/>
          <a:stretch>
            <a:fillRect/>
          </a:stretch>
        </p:blipFill>
        <p:spPr bwMode="auto">
          <a:xfrm>
            <a:off x="4017808" y="3478876"/>
            <a:ext cx="3600000" cy="208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a:t>
            </a:r>
          </a:p>
        </p:txBody>
      </p:sp>
      <p:sp>
        <p:nvSpPr>
          <p:cNvPr id="12" name="Rectangle 11"/>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vertikalnog opterećenja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3" name="TextBox 12"/>
          <p:cNvSpPr txBox="1"/>
          <p:nvPr/>
        </p:nvSpPr>
        <p:spPr>
          <a:xfrm>
            <a:off x="7740352" y="1923314"/>
            <a:ext cx="868409"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4" name="TextBox 13"/>
          <p:cNvSpPr txBox="1"/>
          <p:nvPr/>
        </p:nvSpPr>
        <p:spPr>
          <a:xfrm>
            <a:off x="251520" y="5965276"/>
            <a:ext cx="736628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omeđenog zidanog </a:t>
            </a:r>
            <a:r>
              <a:rPr lang="hr-HR" sz="1600" dirty="0"/>
              <a:t>zida </a:t>
            </a:r>
            <a:r>
              <a:rPr lang="hr-HR" sz="1600" dirty="0" smtClean="0"/>
              <a:t>s otvorima</a:t>
            </a:r>
            <a:endParaRPr lang="hr-HR" sz="1600" dirty="0"/>
          </a:p>
        </p:txBody>
      </p:sp>
      <p:sp>
        <p:nvSpPr>
          <p:cNvPr id="15" name="TextBox 14"/>
          <p:cNvSpPr txBox="1"/>
          <p:nvPr/>
        </p:nvSpPr>
        <p:spPr>
          <a:xfrm>
            <a:off x="251521" y="5720396"/>
            <a:ext cx="360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Potres „Ston”</a:t>
            </a:r>
            <a:endParaRPr lang="hr-HR" sz="1600" b="0" dirty="0"/>
          </a:p>
        </p:txBody>
      </p:sp>
      <p:sp>
        <p:nvSpPr>
          <p:cNvPr id="16" name="TextBox 15"/>
          <p:cNvSpPr txBox="1"/>
          <p:nvPr/>
        </p:nvSpPr>
        <p:spPr>
          <a:xfrm>
            <a:off x="4057877" y="5697558"/>
            <a:ext cx="3559931"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Harmonijsko ubrzanje podloge</a:t>
            </a:r>
            <a:endParaRPr lang="hr-HR" sz="1600" b="0" dirty="0"/>
          </a:p>
        </p:txBody>
      </p:sp>
      <p:sp>
        <p:nvSpPr>
          <p:cNvPr id="17" name="TextBox 16"/>
          <p:cNvSpPr txBox="1"/>
          <p:nvPr/>
        </p:nvSpPr>
        <p:spPr>
          <a:xfrm>
            <a:off x="7710637" y="4230527"/>
            <a:ext cx="940417"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8" name="Rezervirano mjesto datuma 3"/>
          <p:cNvSpPr>
            <a:spLocks noGrp="1"/>
          </p:cNvSpPr>
          <p:nvPr>
            <p:ph type="dt" sz="quarter" idx="10"/>
          </p:nvPr>
        </p:nvSpPr>
        <p:spPr>
          <a:xfrm>
            <a:off x="107950" y="6381750"/>
            <a:ext cx="2231802" cy="431626"/>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a:t>
            </a:r>
            <a:r>
              <a:rPr lang="hr-HR" altLang="sr-Latn-RS" dirty="0" err="1" smtClean="0">
                <a:latin typeface="Arial Narrow" panose="020B0606020202030204" pitchFamily="34" charset="0"/>
              </a:rPr>
              <a:t>Smilović</a:t>
            </a:r>
            <a:r>
              <a:rPr lang="hr-HR" altLang="sr-Latn-RS" dirty="0" smtClean="0">
                <a:latin typeface="Arial Narrow" panose="020B0606020202030204" pitchFamily="34" charset="0"/>
              </a:rPr>
              <a:t> Zulim, Jure </a:t>
            </a:r>
            <a:r>
              <a:rPr lang="hr-HR" altLang="sr-Latn-RS" dirty="0" err="1" smtClean="0">
                <a:latin typeface="Arial Narrow" panose="020B0606020202030204" pitchFamily="34" charset="0"/>
              </a:rPr>
              <a:t>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0602961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21</a:t>
            </a:fld>
            <a:endParaRPr lang="hr-HR" altLang="sr-Latn-RS">
              <a:latin typeface="Verdana" panose="020B0604030504040204" pitchFamily="34" charset="0"/>
            </a:endParaRPr>
          </a:p>
        </p:txBody>
      </p:sp>
      <p:sp>
        <p:nvSpPr>
          <p:cNvPr id="4" name="TextBox 3"/>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Zaključci</a:t>
            </a:r>
          </a:p>
        </p:txBody>
      </p:sp>
      <p:sp>
        <p:nvSpPr>
          <p:cNvPr id="5" name="Rectangle 4"/>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vertikalnog opterećenja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6" name="Text Box 6"/>
          <p:cNvSpPr txBox="1">
            <a:spLocks noChangeArrowheads="1"/>
          </p:cNvSpPr>
          <p:nvPr/>
        </p:nvSpPr>
        <p:spPr bwMode="auto">
          <a:xfrm>
            <a:off x="-11458" y="1412776"/>
            <a:ext cx="91440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tabLst>
                <a:tab pos="266700" algn="l"/>
              </a:tabLst>
              <a:defRPr>
                <a:solidFill>
                  <a:schemeClr val="tx1"/>
                </a:solidFill>
                <a:latin typeface="Verdana" pitchFamily="34" charset="0"/>
              </a:defRPr>
            </a:lvl1pPr>
            <a:lvl2pPr marL="742950" indent="-285750" eaLnBrk="0" hangingPunct="0">
              <a:tabLst>
                <a:tab pos="266700" algn="l"/>
              </a:tabLst>
              <a:defRPr>
                <a:solidFill>
                  <a:schemeClr val="tx1"/>
                </a:solidFill>
                <a:latin typeface="Verdana" pitchFamily="34" charset="0"/>
              </a:defRPr>
            </a:lvl2pPr>
            <a:lvl3pPr marL="1143000" indent="-228600" eaLnBrk="0" hangingPunct="0">
              <a:tabLst>
                <a:tab pos="266700" algn="l"/>
              </a:tabLst>
              <a:defRPr>
                <a:solidFill>
                  <a:schemeClr val="tx1"/>
                </a:solidFill>
                <a:latin typeface="Verdana" pitchFamily="34" charset="0"/>
              </a:defRPr>
            </a:lvl3pPr>
            <a:lvl4pPr marL="1600200" indent="-228600" eaLnBrk="0" hangingPunct="0">
              <a:tabLst>
                <a:tab pos="266700" algn="l"/>
              </a:tabLst>
              <a:defRPr>
                <a:solidFill>
                  <a:schemeClr val="tx1"/>
                </a:solidFill>
                <a:latin typeface="Verdana" pitchFamily="34" charset="0"/>
              </a:defRPr>
            </a:lvl4pPr>
            <a:lvl5pPr marL="2057400" indent="-228600" eaLnBrk="0" hangingPunct="0">
              <a:tabLst>
                <a:tab pos="266700" algn="l"/>
              </a:tabLst>
              <a:defRPr>
                <a:solidFill>
                  <a:schemeClr val="tx1"/>
                </a:solidFill>
                <a:latin typeface="Verdana" pitchFamily="34" charset="0"/>
              </a:defRPr>
            </a:lvl5pPr>
            <a:lvl6pPr marL="2514600" indent="-228600" eaLnBrk="0" fontAlgn="base" hangingPunct="0">
              <a:spcBef>
                <a:spcPct val="0"/>
              </a:spcBef>
              <a:spcAft>
                <a:spcPct val="0"/>
              </a:spcAft>
              <a:tabLst>
                <a:tab pos="266700" algn="l"/>
              </a:tabLst>
              <a:defRPr>
                <a:solidFill>
                  <a:schemeClr val="tx1"/>
                </a:solidFill>
                <a:latin typeface="Verdana" pitchFamily="34" charset="0"/>
              </a:defRPr>
            </a:lvl6pPr>
            <a:lvl7pPr marL="2971800" indent="-228600" eaLnBrk="0" fontAlgn="base" hangingPunct="0">
              <a:spcBef>
                <a:spcPct val="0"/>
              </a:spcBef>
              <a:spcAft>
                <a:spcPct val="0"/>
              </a:spcAft>
              <a:tabLst>
                <a:tab pos="266700" algn="l"/>
              </a:tabLst>
              <a:defRPr>
                <a:solidFill>
                  <a:schemeClr val="tx1"/>
                </a:solidFill>
                <a:latin typeface="Verdana" pitchFamily="34" charset="0"/>
              </a:defRPr>
            </a:lvl7pPr>
            <a:lvl8pPr marL="3429000" indent="-228600" eaLnBrk="0" fontAlgn="base" hangingPunct="0">
              <a:spcBef>
                <a:spcPct val="0"/>
              </a:spcBef>
              <a:spcAft>
                <a:spcPct val="0"/>
              </a:spcAft>
              <a:tabLst>
                <a:tab pos="266700" algn="l"/>
              </a:tabLst>
              <a:defRPr>
                <a:solidFill>
                  <a:schemeClr val="tx1"/>
                </a:solidFill>
                <a:latin typeface="Verdana" pitchFamily="34" charset="0"/>
              </a:defRPr>
            </a:lvl8pPr>
            <a:lvl9pPr marL="3886200" indent="-228600" eaLnBrk="0" fontAlgn="base" hangingPunct="0">
              <a:spcBef>
                <a:spcPct val="0"/>
              </a:spcBef>
              <a:spcAft>
                <a:spcPct val="0"/>
              </a:spcAft>
              <a:tabLst>
                <a:tab pos="266700" algn="l"/>
              </a:tabLst>
              <a:defRPr>
                <a:solidFill>
                  <a:schemeClr val="tx1"/>
                </a:solidFill>
                <a:latin typeface="Verdana" pitchFamily="34" charset="0"/>
              </a:defRPr>
            </a:lvl9pPr>
          </a:lstStyle>
          <a:p>
            <a:pPr marL="541338" indent="-285750" algn="just" eaLnBrk="1" hangingPunct="1">
              <a:spcBef>
                <a:spcPct val="50000"/>
              </a:spcBef>
              <a:buClr>
                <a:srgbClr val="FF0000"/>
              </a:buClr>
              <a:buFont typeface="Wingdings" pitchFamily="2" charset="2"/>
              <a:buChar char="Ø"/>
              <a:tabLst>
                <a:tab pos="538163" algn="l"/>
              </a:tabLst>
            </a:pPr>
            <a:r>
              <a:rPr lang="hr-HR" sz="1600" b="1" dirty="0" smtClean="0">
                <a:solidFill>
                  <a:srgbClr val="005EA4"/>
                </a:solidFill>
                <a:latin typeface="Arial" pitchFamily="34" charset="0"/>
                <a:cs typeface="Arial" pitchFamily="34" charset="0"/>
              </a:rPr>
              <a:t>Povećano </a:t>
            </a:r>
            <a:r>
              <a:rPr lang="hr-HR" sz="1600" b="1" dirty="0">
                <a:solidFill>
                  <a:srgbClr val="005EA4"/>
                </a:solidFill>
                <a:latin typeface="Arial" pitchFamily="34" charset="0"/>
                <a:cs typeface="Arial" pitchFamily="34" charset="0"/>
              </a:rPr>
              <a:t>vertikalno opterećenje zidanih zidova najčešće ima pozitivne efekte na njihovo </a:t>
            </a:r>
            <a:r>
              <a:rPr lang="hr-HR" sz="1600" b="1" dirty="0" smtClean="0">
                <a:solidFill>
                  <a:srgbClr val="005EA4"/>
                </a:solidFill>
                <a:latin typeface="Arial" pitchFamily="34" charset="0"/>
                <a:cs typeface="Arial" pitchFamily="34" charset="0"/>
              </a:rPr>
              <a:t>ponašanje </a:t>
            </a:r>
            <a:r>
              <a:rPr lang="hr-HR" sz="1600" b="1" dirty="0">
                <a:solidFill>
                  <a:srgbClr val="005EA4"/>
                </a:solidFill>
                <a:latin typeface="Arial" pitchFamily="34" charset="0"/>
                <a:cs typeface="Arial" pitchFamily="34" charset="0"/>
              </a:rPr>
              <a:t>u uvjetima mirnog (statičkog) opterećenja (smanjuje eventualna vlačna </a:t>
            </a:r>
            <a:r>
              <a:rPr lang="hr-HR" sz="1600" b="1" dirty="0" smtClean="0">
                <a:solidFill>
                  <a:srgbClr val="005EA4"/>
                </a:solidFill>
                <a:latin typeface="Arial" pitchFamily="34" charset="0"/>
                <a:cs typeface="Arial" pitchFamily="34" charset="0"/>
              </a:rPr>
              <a:t>naprezanja </a:t>
            </a:r>
            <a:r>
              <a:rPr lang="hr-HR" sz="1600" b="1" dirty="0">
                <a:solidFill>
                  <a:srgbClr val="005EA4"/>
                </a:solidFill>
                <a:latin typeface="Arial" pitchFamily="34" charset="0"/>
                <a:cs typeface="Arial" pitchFamily="34" charset="0"/>
              </a:rPr>
              <a:t>u ziđu, betonu i armaturi, umanjuje mogućnost odizanja temelja zidova od </a:t>
            </a:r>
            <a:r>
              <a:rPr lang="hr-HR" sz="1600" b="1" dirty="0" smtClean="0">
                <a:solidFill>
                  <a:srgbClr val="005EA4"/>
                </a:solidFill>
                <a:latin typeface="Arial" pitchFamily="34" charset="0"/>
                <a:cs typeface="Arial" pitchFamily="34" charset="0"/>
              </a:rPr>
              <a:t>podloge </a:t>
            </a:r>
            <a:r>
              <a:rPr lang="hr-HR" sz="1600" b="1" dirty="0">
                <a:solidFill>
                  <a:srgbClr val="005EA4"/>
                </a:solidFill>
                <a:latin typeface="Arial" pitchFamily="34" charset="0"/>
                <a:cs typeface="Arial" pitchFamily="34" charset="0"/>
              </a:rPr>
              <a:t>te mogućnost prevrtanja i sl.). </a:t>
            </a:r>
            <a:endParaRPr lang="hr-HR" sz="1600" b="1" dirty="0" smtClean="0">
              <a:solidFill>
                <a:srgbClr val="005EA4"/>
              </a:solidFill>
              <a:latin typeface="Arial" pitchFamily="34" charset="0"/>
              <a:cs typeface="Arial" pitchFamily="34" charset="0"/>
            </a:endParaRPr>
          </a:p>
          <a:p>
            <a:pPr marL="541338" indent="-285750" algn="just" eaLnBrk="1" hangingPunct="1">
              <a:spcBef>
                <a:spcPct val="50000"/>
              </a:spcBef>
              <a:buClr>
                <a:srgbClr val="FF0000"/>
              </a:buClr>
              <a:buFont typeface="Wingdings" pitchFamily="2" charset="2"/>
              <a:buChar char="Ø"/>
              <a:tabLst>
                <a:tab pos="538163" algn="l"/>
              </a:tabLst>
            </a:pPr>
            <a:r>
              <a:rPr lang="hr-HR" sz="1600" b="1" dirty="0" smtClean="0">
                <a:solidFill>
                  <a:srgbClr val="005EA4"/>
                </a:solidFill>
                <a:latin typeface="Arial" pitchFamily="34" charset="0"/>
                <a:cs typeface="Arial" pitchFamily="34" charset="0"/>
              </a:rPr>
              <a:t>Međutim</a:t>
            </a:r>
            <a:r>
              <a:rPr lang="hr-HR" sz="1600" b="1" dirty="0">
                <a:solidFill>
                  <a:srgbClr val="005EA4"/>
                </a:solidFill>
                <a:latin typeface="Arial" pitchFamily="34" charset="0"/>
                <a:cs typeface="Arial" pitchFamily="34" charset="0"/>
              </a:rPr>
              <a:t>, u uvjetima dinamičkog (potresnog) </a:t>
            </a:r>
            <a:r>
              <a:rPr lang="hr-HR" sz="1600" b="1" dirty="0" smtClean="0">
                <a:solidFill>
                  <a:srgbClr val="005EA4"/>
                </a:solidFill>
                <a:latin typeface="Arial" pitchFamily="34" charset="0"/>
                <a:cs typeface="Arial" pitchFamily="34" charset="0"/>
              </a:rPr>
              <a:t>opterećenja</a:t>
            </a:r>
            <a:r>
              <a:rPr lang="hr-HR" sz="1600" b="1" dirty="0">
                <a:solidFill>
                  <a:srgbClr val="005EA4"/>
                </a:solidFill>
                <a:latin typeface="Arial" pitchFamily="34" charset="0"/>
                <a:cs typeface="Arial" pitchFamily="34" charset="0"/>
              </a:rPr>
              <a:t>, povećano vertikalno opterećenje zidanih zidova ima nepovoljan utjecaj na </a:t>
            </a:r>
            <a:r>
              <a:rPr lang="hr-HR" sz="1600" b="1" dirty="0" smtClean="0">
                <a:solidFill>
                  <a:srgbClr val="005EA4"/>
                </a:solidFill>
                <a:latin typeface="Arial" pitchFamily="34" charset="0"/>
                <a:cs typeface="Arial" pitchFamily="34" charset="0"/>
              </a:rPr>
              <a:t>njihovo </a:t>
            </a:r>
            <a:r>
              <a:rPr lang="hr-HR" sz="1600" b="1" dirty="0">
                <a:solidFill>
                  <a:srgbClr val="005EA4"/>
                </a:solidFill>
                <a:latin typeface="Arial" pitchFamily="34" charset="0"/>
                <a:cs typeface="Arial" pitchFamily="34" charset="0"/>
              </a:rPr>
              <a:t>ponašanje zbog generiranja povećanih inercijalnih (dinamičkih) sila na konstrukciju. </a:t>
            </a:r>
          </a:p>
          <a:p>
            <a:pPr marL="541338" indent="-285750" algn="just" eaLnBrk="1" hangingPunct="1">
              <a:spcBef>
                <a:spcPct val="50000"/>
              </a:spcBef>
              <a:buClr>
                <a:srgbClr val="FF0000"/>
              </a:buClr>
              <a:buFont typeface="Wingdings" pitchFamily="2" charset="2"/>
              <a:buChar char="Ø"/>
              <a:tabLst>
                <a:tab pos="538163" algn="l"/>
              </a:tabLst>
            </a:pPr>
            <a:r>
              <a:rPr lang="hr-HR" sz="1600" b="1" dirty="0" smtClean="0">
                <a:solidFill>
                  <a:srgbClr val="005EA4"/>
                </a:solidFill>
                <a:latin typeface="Arial" pitchFamily="34" charset="0"/>
                <a:cs typeface="Arial" pitchFamily="34" charset="0"/>
              </a:rPr>
              <a:t>Vertikalno </a:t>
            </a:r>
            <a:r>
              <a:rPr lang="hr-HR" sz="1600" b="1" dirty="0">
                <a:solidFill>
                  <a:srgbClr val="005EA4"/>
                </a:solidFill>
                <a:latin typeface="Arial" pitchFamily="34" charset="0"/>
                <a:cs typeface="Arial" pitchFamily="34" charset="0"/>
              </a:rPr>
              <a:t>opterećenje (masu) zidova treba što više smanjivati osobito kod visokih </a:t>
            </a:r>
            <a:r>
              <a:rPr lang="hr-HR" sz="1600" b="1" dirty="0" smtClean="0">
                <a:solidFill>
                  <a:srgbClr val="005EA4"/>
                </a:solidFill>
                <a:latin typeface="Arial" pitchFamily="34" charset="0"/>
                <a:cs typeface="Arial" pitchFamily="34" charset="0"/>
              </a:rPr>
              <a:t>građevina</a:t>
            </a:r>
            <a:r>
              <a:rPr lang="hr-HR" sz="1600" b="1" dirty="0">
                <a:solidFill>
                  <a:srgbClr val="005EA4"/>
                </a:solidFill>
                <a:latin typeface="Arial" pitchFamily="34" charset="0"/>
                <a:cs typeface="Arial" pitchFamily="34" charset="0"/>
              </a:rPr>
              <a:t>, </a:t>
            </a:r>
            <a:r>
              <a:rPr lang="hr-HR" sz="1600" b="1" dirty="0" smtClean="0">
                <a:solidFill>
                  <a:srgbClr val="005EA4"/>
                </a:solidFill>
                <a:latin typeface="Arial" pitchFamily="34" charset="0"/>
                <a:cs typeface="Arial" pitchFamily="34" charset="0"/>
              </a:rPr>
              <a:t>posebno </a:t>
            </a:r>
            <a:r>
              <a:rPr lang="hr-HR" sz="1600" b="1" dirty="0">
                <a:solidFill>
                  <a:srgbClr val="005EA4"/>
                </a:solidFill>
                <a:latin typeface="Arial" pitchFamily="34" charset="0"/>
                <a:cs typeface="Arial" pitchFamily="34" charset="0"/>
              </a:rPr>
              <a:t>onih u zonama s jakim očekivanim potresima.</a:t>
            </a:r>
          </a:p>
          <a:p>
            <a:pPr marL="541338" indent="-285750" algn="just" eaLnBrk="1" hangingPunct="1">
              <a:spcBef>
                <a:spcPct val="50000"/>
              </a:spcBef>
              <a:buClr>
                <a:srgbClr val="FF0000"/>
              </a:buClr>
              <a:buFont typeface="Wingdings" pitchFamily="2" charset="2"/>
              <a:buChar char="Ø"/>
              <a:tabLst>
                <a:tab pos="538163" algn="l"/>
              </a:tabLst>
            </a:pPr>
            <a:r>
              <a:rPr lang="hr-HR" sz="1600" b="1" dirty="0" smtClean="0">
                <a:solidFill>
                  <a:srgbClr val="005EA4"/>
                </a:solidFill>
                <a:latin typeface="Arial" pitchFamily="34" charset="0"/>
                <a:cs typeface="Arial" pitchFamily="34" charset="0"/>
              </a:rPr>
              <a:t>Naročito </a:t>
            </a:r>
            <a:r>
              <a:rPr lang="hr-HR" sz="1600" b="1" dirty="0">
                <a:solidFill>
                  <a:srgbClr val="005EA4"/>
                </a:solidFill>
                <a:latin typeface="Arial" pitchFamily="34" charset="0"/>
                <a:cs typeface="Arial" pitchFamily="34" charset="0"/>
              </a:rPr>
              <a:t>je nepovoljna kombinacija visokih zidova, velike mase građevine, značajne </a:t>
            </a:r>
            <a:r>
              <a:rPr lang="hr-HR" sz="1600" b="1" dirty="0" smtClean="0">
                <a:solidFill>
                  <a:srgbClr val="005EA4"/>
                </a:solidFill>
                <a:latin typeface="Arial" pitchFamily="34" charset="0"/>
                <a:cs typeface="Arial" pitchFamily="34" charset="0"/>
              </a:rPr>
              <a:t>perforacije </a:t>
            </a:r>
            <a:r>
              <a:rPr lang="hr-HR" sz="1600" b="1" dirty="0">
                <a:solidFill>
                  <a:srgbClr val="005EA4"/>
                </a:solidFill>
                <a:latin typeface="Arial" pitchFamily="34" charset="0"/>
                <a:cs typeface="Arial" pitchFamily="34" charset="0"/>
              </a:rPr>
              <a:t>zidova otvorima i uporaba loše kvalitete ziđa. </a:t>
            </a:r>
          </a:p>
          <a:p>
            <a:pPr marL="541338" indent="-285750" algn="just" eaLnBrk="1" hangingPunct="1">
              <a:spcBef>
                <a:spcPct val="50000"/>
              </a:spcBef>
              <a:buClr>
                <a:srgbClr val="FF0000"/>
              </a:buClr>
              <a:buFont typeface="Wingdings" pitchFamily="2" charset="2"/>
              <a:buChar char="Ø"/>
              <a:tabLst>
                <a:tab pos="538163" algn="l"/>
              </a:tabLst>
            </a:pPr>
            <a:r>
              <a:rPr lang="hr-HR" sz="1600" b="1" dirty="0" smtClean="0">
                <a:solidFill>
                  <a:srgbClr val="005EA4"/>
                </a:solidFill>
                <a:latin typeface="Arial" pitchFamily="34" charset="0"/>
                <a:cs typeface="Arial" pitchFamily="34" charset="0"/>
              </a:rPr>
              <a:t>Nearmirane </a:t>
            </a:r>
            <a:r>
              <a:rPr lang="hr-HR" sz="1600" b="1" dirty="0">
                <a:solidFill>
                  <a:srgbClr val="005EA4"/>
                </a:solidFill>
                <a:latin typeface="Arial" pitchFamily="34" charset="0"/>
                <a:cs typeface="Arial" pitchFamily="34" charset="0"/>
              </a:rPr>
              <a:t>zidane zidove treba koristiti samo kod građevina male važnosti, male visine (do </a:t>
            </a:r>
            <a:r>
              <a:rPr lang="hr-HR" sz="1600" b="1" dirty="0" smtClean="0">
                <a:solidFill>
                  <a:srgbClr val="005EA4"/>
                </a:solidFill>
                <a:latin typeface="Arial" pitchFamily="34" charset="0"/>
                <a:cs typeface="Arial" pitchFamily="34" charset="0"/>
              </a:rPr>
              <a:t>dvije </a:t>
            </a:r>
            <a:r>
              <a:rPr lang="hr-HR" sz="1600" b="1" dirty="0">
                <a:solidFill>
                  <a:srgbClr val="005EA4"/>
                </a:solidFill>
                <a:latin typeface="Arial" pitchFamily="34" charset="0"/>
                <a:cs typeface="Arial" pitchFamily="34" charset="0"/>
              </a:rPr>
              <a:t>etaže), niske seizmičnosti i uz uporabu dobre kvalitete ziđa.</a:t>
            </a:r>
          </a:p>
        </p:txBody>
      </p:sp>
      <p:sp>
        <p:nvSpPr>
          <p:cNvPr id="7"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40155395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22</a:t>
            </a:fld>
            <a:endParaRPr lang="hr-HR" altLang="sr-Latn-RS">
              <a:latin typeface="Verdana" panose="020B0604030504040204" pitchFamily="34" charset="0"/>
            </a:endParaRPr>
          </a:p>
        </p:txBody>
      </p:sp>
      <p:sp>
        <p:nvSpPr>
          <p:cNvPr id="4" name="TextBox 3"/>
          <p:cNvSpPr txBox="1"/>
          <p:nvPr/>
        </p:nvSpPr>
        <p:spPr>
          <a:xfrm>
            <a:off x="27851" y="5937725"/>
            <a:ext cx="42561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Osnovni podaci o analiziranim zidovima</a:t>
            </a:r>
            <a:endParaRPr lang="hr-HR" sz="1600" dirty="0"/>
          </a:p>
        </p:txBody>
      </p:sp>
      <p:sp>
        <p:nvSpPr>
          <p:cNvPr id="5" name="TextBox 4"/>
          <p:cNvSpPr txBox="1"/>
          <p:nvPr/>
        </p:nvSpPr>
        <p:spPr>
          <a:xfrm>
            <a:off x="4860032" y="2838355"/>
            <a:ext cx="367253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a:t>Skalirani potres </a:t>
            </a:r>
            <a:r>
              <a:rPr lang="hr-HR" sz="1600" b="0" dirty="0" smtClean="0"/>
              <a:t>„Kobe"</a:t>
            </a:r>
            <a:endParaRPr lang="hr-HR" sz="1600" b="0" dirty="0"/>
          </a:p>
        </p:txBody>
      </p:sp>
      <p:pic>
        <p:nvPicPr>
          <p:cNvPr id="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36926" t="24313" r="33771" b="28203"/>
          <a:stretch>
            <a:fillRect/>
          </a:stretch>
        </p:blipFill>
        <p:spPr bwMode="auto">
          <a:xfrm>
            <a:off x="5495968" y="3290935"/>
            <a:ext cx="2400660" cy="161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364088" y="5013176"/>
            <a:ext cx="2842196"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Harmonijsko ubrzanje</a:t>
            </a:r>
            <a:endParaRPr lang="hr-HR" sz="1600" b="0" dirty="0"/>
          </a:p>
        </p:txBody>
      </p:sp>
      <p:sp>
        <p:nvSpPr>
          <p:cNvPr id="8" name="TextBox 7"/>
          <p:cNvSpPr txBox="1"/>
          <p:nvPr/>
        </p:nvSpPr>
        <p:spPr>
          <a:xfrm>
            <a:off x="4826206" y="5905529"/>
            <a:ext cx="413828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Korištena horizontalna ubrzanja podloge</a:t>
            </a:r>
          </a:p>
        </p:txBody>
      </p:sp>
      <p:pic>
        <p:nvPicPr>
          <p:cNvPr id="9" name="Picture 66"/>
          <p:cNvPicPr>
            <a:picLocks noChangeAspect="1" noChangeArrowheads="1"/>
          </p:cNvPicPr>
          <p:nvPr/>
        </p:nvPicPr>
        <p:blipFill>
          <a:blip r:embed="rId4" cstate="print">
            <a:extLst>
              <a:ext uri="{28A0092B-C50C-407E-A947-70E740481C1C}">
                <a14:useLocalDpi xmlns:a14="http://schemas.microsoft.com/office/drawing/2010/main" val="0"/>
              </a:ext>
            </a:extLst>
          </a:blip>
          <a:srcRect l="34282" t="1675" r="41217" b="18152"/>
          <a:stretch>
            <a:fillRect/>
          </a:stretch>
        </p:blipFill>
        <p:spPr bwMode="auto">
          <a:xfrm>
            <a:off x="178044" y="620688"/>
            <a:ext cx="3876079" cy="5306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6163" t="7785" r="4396" b="8344"/>
          <a:stretch>
            <a:fillRect/>
          </a:stretch>
        </p:blipFill>
        <p:spPr bwMode="auto">
          <a:xfrm>
            <a:off x="4860032" y="908720"/>
            <a:ext cx="3672532" cy="183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3"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41879242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23</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a:t>
            </a:r>
            <a:r>
              <a:rPr lang="hr-HR" sz="2000" b="1" dirty="0">
                <a:solidFill>
                  <a:srgbClr val="005EA4"/>
                </a:solidFill>
              </a:rPr>
              <a:t>statičke </a:t>
            </a:r>
            <a:r>
              <a:rPr lang="hr-HR" sz="2000" b="1" dirty="0" smtClean="0">
                <a:solidFill>
                  <a:srgbClr val="005EA4"/>
                </a:solidFill>
              </a:rPr>
              <a:t>analize- </a:t>
            </a:r>
            <a:r>
              <a:rPr lang="hr-HR" sz="1600" b="1" dirty="0" smtClean="0">
                <a:solidFill>
                  <a:srgbClr val="FF0000"/>
                </a:solidFill>
              </a:rPr>
              <a:t>mogućnost odizanja temelja od podloge</a:t>
            </a:r>
            <a:endParaRPr lang="hr-HR" sz="1600" b="1" dirty="0">
              <a:solidFill>
                <a:srgbClr val="FF0000"/>
              </a:solidFill>
            </a:endParaRPr>
          </a:p>
        </p:txBody>
      </p:sp>
      <p:sp>
        <p:nvSpPr>
          <p:cNvPr id="8" name="TextBox 7"/>
          <p:cNvSpPr txBox="1"/>
          <p:nvPr/>
        </p:nvSpPr>
        <p:spPr>
          <a:xfrm>
            <a:off x="17281" y="3200733"/>
            <a:ext cx="916323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bez </a:t>
            </a:r>
            <a:r>
              <a:rPr lang="hr-HR" sz="1600" dirty="0" smtClean="0"/>
              <a:t>otvora</a:t>
            </a:r>
            <a:endParaRPr lang="hr-HR" sz="1600" dirty="0"/>
          </a:p>
        </p:txBody>
      </p:sp>
      <p:sp>
        <p:nvSpPr>
          <p:cNvPr id="9" name="TextBox 8"/>
          <p:cNvSpPr txBox="1"/>
          <p:nvPr/>
        </p:nvSpPr>
        <p:spPr>
          <a:xfrm>
            <a:off x="591836" y="5966025"/>
            <a:ext cx="3622961"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0" name="TextBox 9"/>
          <p:cNvSpPr txBox="1"/>
          <p:nvPr/>
        </p:nvSpPr>
        <p:spPr>
          <a:xfrm>
            <a:off x="4863086" y="5956583"/>
            <a:ext cx="3614111" cy="347996"/>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1" name="TextBox 10"/>
          <p:cNvSpPr txBox="1"/>
          <p:nvPr/>
        </p:nvSpPr>
        <p:spPr>
          <a:xfrm>
            <a:off x="17280" y="5618029"/>
            <a:ext cx="9112737" cy="34799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a:t>
            </a:r>
            <a:r>
              <a:rPr lang="hr-HR" sz="1600" dirty="0" smtClean="0"/>
              <a:t>s otvorima</a:t>
            </a:r>
            <a:endParaRPr lang="hr-HR" sz="1600" dirty="0"/>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667" t="7101" r="9607" b="10001"/>
          <a:stretch>
            <a:fillRect/>
          </a:stretch>
        </p:blipFill>
        <p:spPr bwMode="auto">
          <a:xfrm>
            <a:off x="614797" y="1143450"/>
            <a:ext cx="3600000" cy="1970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7060" t="3020" r="9607" b="6895"/>
          <a:stretch>
            <a:fillRect/>
          </a:stretch>
        </p:blipFill>
        <p:spPr bwMode="auto">
          <a:xfrm>
            <a:off x="591837" y="3547242"/>
            <a:ext cx="3600000" cy="200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8032" r="4120" b="10709"/>
          <a:stretch>
            <a:fillRect/>
          </a:stretch>
        </p:blipFill>
        <p:spPr bwMode="auto">
          <a:xfrm>
            <a:off x="4863087" y="3586230"/>
            <a:ext cx="3600000" cy="202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l="11810" t="3604" r="14726" b="10811"/>
          <a:stretch>
            <a:fillRect/>
          </a:stretch>
        </p:blipFill>
        <p:spPr bwMode="auto">
          <a:xfrm>
            <a:off x="4877198" y="1169551"/>
            <a:ext cx="3600000" cy="2050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9774910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24</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a:t>
            </a:r>
            <a:r>
              <a:rPr lang="hr-HR" sz="2000" b="1" dirty="0">
                <a:solidFill>
                  <a:srgbClr val="005EA4"/>
                </a:solidFill>
              </a:rPr>
              <a:t>statičke </a:t>
            </a:r>
            <a:r>
              <a:rPr lang="hr-HR" sz="2000" b="1" dirty="0" smtClean="0">
                <a:solidFill>
                  <a:srgbClr val="005EA4"/>
                </a:solidFill>
              </a:rPr>
              <a:t>analize- </a:t>
            </a:r>
            <a:r>
              <a:rPr lang="hr-HR" sz="1600" b="1" dirty="0" smtClean="0">
                <a:solidFill>
                  <a:srgbClr val="FF0000"/>
                </a:solidFill>
              </a:rPr>
              <a:t>mogućnost odizanja temelja od podloge</a:t>
            </a:r>
            <a:endParaRPr lang="hr-HR" sz="1600" b="1" dirty="0">
              <a:solidFill>
                <a:srgbClr val="FF0000"/>
              </a:solidFill>
            </a:endParaRPr>
          </a:p>
        </p:txBody>
      </p:sp>
      <p:sp>
        <p:nvSpPr>
          <p:cNvPr id="6" name="TextBox 5"/>
          <p:cNvSpPr txBox="1"/>
          <p:nvPr/>
        </p:nvSpPr>
        <p:spPr>
          <a:xfrm>
            <a:off x="6954686" y="1733310"/>
            <a:ext cx="2189314" cy="13234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vertikalnih šipki  </a:t>
            </a:r>
            <a:r>
              <a:rPr lang="hr-HR" sz="1600" dirty="0" smtClean="0"/>
              <a:t>na </a:t>
            </a:r>
            <a:r>
              <a:rPr lang="hr-HR" sz="1600" dirty="0"/>
              <a:t>naprezanje armature </a:t>
            </a:r>
            <a:r>
              <a:rPr lang="hr-HR" sz="1600" dirty="0" smtClean="0"/>
              <a:t>pri </a:t>
            </a:r>
            <a:r>
              <a:rPr lang="hr-HR" sz="1600" dirty="0"/>
              <a:t>dnu zidanih zidova </a:t>
            </a:r>
            <a:r>
              <a:rPr lang="hr-HR" sz="1600" dirty="0" smtClean="0"/>
              <a:t>bez otvora</a:t>
            </a:r>
            <a:endParaRPr lang="hr-HR" sz="1600" dirty="0"/>
          </a:p>
        </p:txBody>
      </p:sp>
      <p:sp>
        <p:nvSpPr>
          <p:cNvPr id="7" name="TextBox 6"/>
          <p:cNvSpPr txBox="1"/>
          <p:nvPr/>
        </p:nvSpPr>
        <p:spPr>
          <a:xfrm>
            <a:off x="6951167" y="4057530"/>
            <a:ext cx="2192834" cy="13234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vertikalnih šipki  </a:t>
            </a:r>
            <a:r>
              <a:rPr lang="hr-HR" sz="1600" dirty="0" smtClean="0"/>
              <a:t>na </a:t>
            </a:r>
            <a:r>
              <a:rPr lang="hr-HR" sz="1600" dirty="0"/>
              <a:t>naprezanje armature </a:t>
            </a:r>
            <a:r>
              <a:rPr lang="hr-HR" sz="1600" dirty="0" smtClean="0"/>
              <a:t>pri </a:t>
            </a:r>
            <a:r>
              <a:rPr lang="hr-HR" sz="1600" dirty="0"/>
              <a:t>dnu zidanih zidova s otvorima</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6853" t="6833" r="60370" b="3601"/>
          <a:stretch>
            <a:fillRect/>
          </a:stretch>
        </p:blipFill>
        <p:spPr bwMode="auto">
          <a:xfrm>
            <a:off x="251520" y="1169968"/>
            <a:ext cx="3240000" cy="224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l="7840" t="11285" r="60625" b="7594"/>
          <a:stretch>
            <a:fillRect/>
          </a:stretch>
        </p:blipFill>
        <p:spPr bwMode="auto">
          <a:xfrm>
            <a:off x="3711166" y="1137817"/>
            <a:ext cx="3240000" cy="2275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5">
            <a:extLst>
              <a:ext uri="{28A0092B-C50C-407E-A947-70E740481C1C}">
                <a14:useLocalDpi xmlns:a14="http://schemas.microsoft.com/office/drawing/2010/main" val="0"/>
              </a:ext>
            </a:extLst>
          </a:blip>
          <a:srcRect l="7248" t="13754" r="60370" b="4288"/>
          <a:stretch>
            <a:fillRect/>
          </a:stretch>
        </p:blipFill>
        <p:spPr bwMode="auto">
          <a:xfrm>
            <a:off x="270865" y="3547605"/>
            <a:ext cx="3240000" cy="2364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l="7088" t="2954" r="60611" b="14586"/>
          <a:stretch>
            <a:fillRect/>
          </a:stretch>
        </p:blipFill>
        <p:spPr bwMode="auto">
          <a:xfrm>
            <a:off x="3743359" y="3580647"/>
            <a:ext cx="3240000" cy="22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82987" y="5946631"/>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3" name="TextBox 12"/>
          <p:cNvSpPr txBox="1"/>
          <p:nvPr/>
        </p:nvSpPr>
        <p:spPr>
          <a:xfrm>
            <a:off x="3711166" y="5915503"/>
            <a:ext cx="3272193"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21856386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25</a:t>
            </a:fld>
            <a:endParaRPr lang="hr-HR" altLang="sr-Latn-RS">
              <a:latin typeface="Verdana" panose="020B0604030504040204" pitchFamily="34" charset="0"/>
            </a:endParaRPr>
          </a:p>
        </p:txBody>
      </p:sp>
      <p:sp>
        <p:nvSpPr>
          <p:cNvPr id="4" name="TextBox 3"/>
          <p:cNvSpPr txBox="1"/>
          <p:nvPr/>
        </p:nvSpPr>
        <p:spPr>
          <a:xfrm>
            <a:off x="-22657" y="3146480"/>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bez </a:t>
            </a:r>
            <a:r>
              <a:rPr lang="hr-HR" sz="1600" dirty="0" smtClean="0"/>
              <a:t>otvora-harmonijsko ubrzanje podloge</a:t>
            </a:r>
            <a:endParaRPr lang="hr-HR" sz="1600" dirty="0"/>
          </a:p>
        </p:txBody>
      </p:sp>
      <p:sp>
        <p:nvSpPr>
          <p:cNvPr id="5" name="TextBox 4"/>
          <p:cNvSpPr txBox="1"/>
          <p:nvPr/>
        </p:nvSpPr>
        <p:spPr>
          <a:xfrm>
            <a:off x="27838" y="5534666"/>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a:t>
            </a:r>
            <a:r>
              <a:rPr lang="hr-HR" sz="1600" dirty="0" smtClean="0"/>
              <a:t>s otvorima – harmonijsko ubrzanje podloge</a:t>
            </a:r>
            <a:endParaRPr lang="hr-HR" sz="1600"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991" t="6029" r="8049"/>
          <a:stretch>
            <a:fillRect/>
          </a:stretch>
        </p:blipFill>
        <p:spPr bwMode="auto">
          <a:xfrm>
            <a:off x="614590" y="1256687"/>
            <a:ext cx="3960000" cy="187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11530" t="5124" r="8133" b="6857"/>
          <a:stretch>
            <a:fillRect/>
          </a:stretch>
        </p:blipFill>
        <p:spPr bwMode="auto">
          <a:xfrm>
            <a:off x="4792388" y="1232583"/>
            <a:ext cx="3960000" cy="1886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9160" t="1613" r="6848" b="12939"/>
          <a:stretch>
            <a:fillRect/>
          </a:stretch>
        </p:blipFill>
        <p:spPr bwMode="auto">
          <a:xfrm>
            <a:off x="593196" y="3433451"/>
            <a:ext cx="3960000" cy="203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9508" t="1672" r="5782" b="10010"/>
          <a:stretch>
            <a:fillRect/>
          </a:stretch>
        </p:blipFill>
        <p:spPr bwMode="auto">
          <a:xfrm>
            <a:off x="4780846" y="3485034"/>
            <a:ext cx="3960000" cy="20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1" name="TextBox 10"/>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 </a:t>
            </a:r>
            <a:r>
              <a:rPr lang="hr-HR" sz="1600" b="1" dirty="0" smtClean="0">
                <a:solidFill>
                  <a:srgbClr val="FF0000"/>
                </a:solidFill>
              </a:rPr>
              <a:t>mogućnost odizanja temelja od podloge</a:t>
            </a:r>
            <a:endParaRPr lang="hr-HR" sz="1600" b="1" dirty="0">
              <a:solidFill>
                <a:srgbClr val="FF0000"/>
              </a:solidFill>
            </a:endParaRPr>
          </a:p>
        </p:txBody>
      </p:sp>
      <p:sp>
        <p:nvSpPr>
          <p:cNvPr id="12" name="TextBox 11"/>
          <p:cNvSpPr txBox="1"/>
          <p:nvPr/>
        </p:nvSpPr>
        <p:spPr>
          <a:xfrm>
            <a:off x="593197" y="5976556"/>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3" name="TextBox 12"/>
          <p:cNvSpPr txBox="1"/>
          <p:nvPr/>
        </p:nvSpPr>
        <p:spPr>
          <a:xfrm>
            <a:off x="4792388" y="5945428"/>
            <a:ext cx="394845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3996095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26</a:t>
            </a:fld>
            <a:endParaRPr lang="hr-HR" altLang="sr-Latn-RS">
              <a:latin typeface="Verdana" panose="020B0604030504040204" pitchFamily="34" charset="0"/>
            </a:endParaRPr>
          </a:p>
        </p:txBody>
      </p:sp>
      <p:sp>
        <p:nvSpPr>
          <p:cNvPr id="4" name="TextBox 3"/>
          <p:cNvSpPr txBox="1"/>
          <p:nvPr/>
        </p:nvSpPr>
        <p:spPr>
          <a:xfrm>
            <a:off x="9582" y="3067646"/>
            <a:ext cx="9134418" cy="3495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vertikalnih šipki </a:t>
            </a:r>
            <a:r>
              <a:rPr lang="hr-HR" sz="1600" dirty="0" smtClean="0"/>
              <a:t>na </a:t>
            </a:r>
            <a:r>
              <a:rPr lang="hr-HR" sz="1600" dirty="0"/>
              <a:t>naprezanje armature </a:t>
            </a:r>
            <a:r>
              <a:rPr lang="hr-HR" sz="1600" dirty="0" smtClean="0"/>
              <a:t>zidanih </a:t>
            </a:r>
            <a:r>
              <a:rPr lang="hr-HR" sz="1600" dirty="0"/>
              <a:t>zidova bez otvora</a:t>
            </a:r>
          </a:p>
        </p:txBody>
      </p:sp>
      <p:sp>
        <p:nvSpPr>
          <p:cNvPr id="5" name="TextBox 4"/>
          <p:cNvSpPr txBox="1"/>
          <p:nvPr/>
        </p:nvSpPr>
        <p:spPr>
          <a:xfrm>
            <a:off x="13983" y="5623633"/>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vertikalnih šipki </a:t>
            </a:r>
            <a:r>
              <a:rPr lang="hr-HR" sz="1600" dirty="0" smtClean="0"/>
              <a:t>na </a:t>
            </a:r>
            <a:r>
              <a:rPr lang="hr-HR" sz="1600" dirty="0"/>
              <a:t>naprezanje armature </a:t>
            </a:r>
            <a:r>
              <a:rPr lang="hr-HR" sz="1600" dirty="0" smtClean="0"/>
              <a:t>zidanih </a:t>
            </a:r>
            <a:r>
              <a:rPr lang="hr-HR" sz="1600" dirty="0"/>
              <a:t>zidova </a:t>
            </a:r>
            <a:r>
              <a:rPr lang="hr-HR" sz="1600" dirty="0" smtClean="0"/>
              <a:t>s otvorima</a:t>
            </a:r>
            <a:endParaRPr lang="hr-HR" sz="16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l="12181" t="847" r="7126" b="11415"/>
          <a:stretch>
            <a:fillRect/>
          </a:stretch>
        </p:blipFill>
        <p:spPr bwMode="auto">
          <a:xfrm>
            <a:off x="539552" y="1090209"/>
            <a:ext cx="3960000" cy="200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l="10768" t="6779" r="7846" b="3644"/>
          <a:stretch>
            <a:fillRect/>
          </a:stretch>
        </p:blipFill>
        <p:spPr bwMode="auto">
          <a:xfrm>
            <a:off x="4860032" y="1052736"/>
            <a:ext cx="3960000" cy="2019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l="11191" t="8011" r="8380" b="8588"/>
          <a:stretch>
            <a:fillRect/>
          </a:stretch>
        </p:blipFill>
        <p:spPr bwMode="auto">
          <a:xfrm>
            <a:off x="539552" y="3567367"/>
            <a:ext cx="3960000" cy="200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l="10774" t="6294" r="9215" b="10925"/>
          <a:stretch>
            <a:fillRect/>
          </a:stretch>
        </p:blipFill>
        <p:spPr bwMode="auto">
          <a:xfrm>
            <a:off x="4807851" y="3539481"/>
            <a:ext cx="3960000" cy="1995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1" name="TextBox 10"/>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 </a:t>
            </a:r>
            <a:r>
              <a:rPr lang="hr-HR" sz="1600" b="1" dirty="0" smtClean="0">
                <a:solidFill>
                  <a:srgbClr val="FF0000"/>
                </a:solidFill>
              </a:rPr>
              <a:t>mogućnost odizanja temelja od podloge</a:t>
            </a:r>
            <a:endParaRPr lang="hr-HR" sz="1600" b="1" dirty="0">
              <a:solidFill>
                <a:srgbClr val="FF0000"/>
              </a:solidFill>
            </a:endParaRPr>
          </a:p>
        </p:txBody>
      </p:sp>
      <p:sp>
        <p:nvSpPr>
          <p:cNvPr id="12" name="TextBox 11"/>
          <p:cNvSpPr txBox="1"/>
          <p:nvPr/>
        </p:nvSpPr>
        <p:spPr>
          <a:xfrm>
            <a:off x="639176" y="5933617"/>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3" name="TextBox 12"/>
          <p:cNvSpPr txBox="1"/>
          <p:nvPr/>
        </p:nvSpPr>
        <p:spPr>
          <a:xfrm>
            <a:off x="4838367" y="5902489"/>
            <a:ext cx="394845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9529736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27</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 </a:t>
            </a:r>
            <a:r>
              <a:rPr lang="hr-HR" sz="1600" b="1" dirty="0" smtClean="0">
                <a:solidFill>
                  <a:srgbClr val="FF0000"/>
                </a:solidFill>
              </a:rPr>
              <a:t>mogućnost odizanja temelja od podloge</a:t>
            </a:r>
            <a:endParaRPr lang="hr-HR" sz="1600" b="1" dirty="0">
              <a:solidFill>
                <a:srgbClr val="FF0000"/>
              </a:solidFill>
            </a:endParaRPr>
          </a:p>
        </p:txBody>
      </p:sp>
      <p:sp>
        <p:nvSpPr>
          <p:cNvPr id="6" name="TextBox 5"/>
          <p:cNvSpPr txBox="1"/>
          <p:nvPr/>
        </p:nvSpPr>
        <p:spPr>
          <a:xfrm>
            <a:off x="-50495" y="3261858"/>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bez </a:t>
            </a:r>
            <a:r>
              <a:rPr lang="hr-HR" sz="1600" dirty="0" smtClean="0"/>
              <a:t>otvora- potres Kobe</a:t>
            </a:r>
            <a:endParaRPr lang="hr-HR" sz="1600" dirty="0"/>
          </a:p>
        </p:txBody>
      </p:sp>
      <p:sp>
        <p:nvSpPr>
          <p:cNvPr id="7" name="TextBox 6"/>
          <p:cNvSpPr txBox="1"/>
          <p:nvPr/>
        </p:nvSpPr>
        <p:spPr>
          <a:xfrm>
            <a:off x="-6992" y="5606911"/>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a:t>
            </a:r>
            <a:r>
              <a:rPr lang="hr-HR" sz="1600" dirty="0" smtClean="0"/>
              <a:t>s otvorima – potres Kobe</a:t>
            </a:r>
            <a:endParaRPr lang="hr-HR" sz="1600" dirty="0"/>
          </a:p>
        </p:txBody>
      </p:sp>
      <p:pic>
        <p:nvPicPr>
          <p:cNvPr id="8"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l="13098" t="4385" r="7524" b="2214"/>
          <a:stretch>
            <a:fillRect/>
          </a:stretch>
        </p:blipFill>
        <p:spPr bwMode="auto">
          <a:xfrm>
            <a:off x="395536" y="1268760"/>
            <a:ext cx="3960000" cy="1993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l="7799" t="6163" r="13263" b="9557"/>
          <a:stretch>
            <a:fillRect/>
          </a:stretch>
        </p:blipFill>
        <p:spPr bwMode="auto">
          <a:xfrm>
            <a:off x="5021912" y="1281859"/>
            <a:ext cx="3960000" cy="19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l="8934" t="6120" r="6075" b="3751"/>
          <a:stretch>
            <a:fillRect/>
          </a:stretch>
        </p:blipFill>
        <p:spPr bwMode="auto">
          <a:xfrm>
            <a:off x="467544" y="3613426"/>
            <a:ext cx="3960000" cy="1966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l="12956" r="10886" b="11810"/>
          <a:stretch>
            <a:fillRect/>
          </a:stretch>
        </p:blipFill>
        <p:spPr bwMode="auto">
          <a:xfrm>
            <a:off x="5021912" y="3575133"/>
            <a:ext cx="3960000" cy="203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467545" y="5948391"/>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3" name="TextBox 12"/>
          <p:cNvSpPr txBox="1"/>
          <p:nvPr/>
        </p:nvSpPr>
        <p:spPr>
          <a:xfrm>
            <a:off x="5021912" y="5917263"/>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8535970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28</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 </a:t>
            </a:r>
            <a:r>
              <a:rPr lang="hr-HR" sz="1600" b="1" dirty="0" smtClean="0">
                <a:solidFill>
                  <a:srgbClr val="FF0000"/>
                </a:solidFill>
              </a:rPr>
              <a:t>mogućnost odizanja temelja od podloge</a:t>
            </a:r>
            <a:endParaRPr lang="hr-HR" sz="1600" b="1" dirty="0">
              <a:solidFill>
                <a:srgbClr val="FF0000"/>
              </a:solidFill>
            </a:endParaRPr>
          </a:p>
        </p:txBody>
      </p:sp>
      <p:sp>
        <p:nvSpPr>
          <p:cNvPr id="12" name="TextBox 11"/>
          <p:cNvSpPr txBox="1"/>
          <p:nvPr/>
        </p:nvSpPr>
        <p:spPr>
          <a:xfrm>
            <a:off x="467544" y="5682701"/>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3" name="TextBox 12"/>
          <p:cNvSpPr txBox="1"/>
          <p:nvPr/>
        </p:nvSpPr>
        <p:spPr>
          <a:xfrm>
            <a:off x="5021911" y="5727897"/>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9" name="TextBox 18"/>
          <p:cNvSpPr txBox="1"/>
          <p:nvPr/>
        </p:nvSpPr>
        <p:spPr>
          <a:xfrm>
            <a:off x="9582" y="3033127"/>
            <a:ext cx="9134418" cy="34952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vertikalnih šipki </a:t>
            </a:r>
            <a:r>
              <a:rPr lang="hr-HR" sz="1600" dirty="0" smtClean="0"/>
              <a:t>na </a:t>
            </a:r>
            <a:r>
              <a:rPr lang="hr-HR" sz="1600" dirty="0"/>
              <a:t>naprezanje armature </a:t>
            </a:r>
            <a:r>
              <a:rPr lang="hr-HR" sz="1600" dirty="0" smtClean="0"/>
              <a:t>zidanih </a:t>
            </a:r>
            <a:r>
              <a:rPr lang="hr-HR" sz="1600" dirty="0"/>
              <a:t>zidova bez otvora</a:t>
            </a:r>
          </a:p>
        </p:txBody>
      </p:sp>
      <p:sp>
        <p:nvSpPr>
          <p:cNvPr id="20" name="TextBox 19"/>
          <p:cNvSpPr txBox="1"/>
          <p:nvPr/>
        </p:nvSpPr>
        <p:spPr>
          <a:xfrm>
            <a:off x="13983" y="5246231"/>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vertikalnih šipki </a:t>
            </a:r>
            <a:r>
              <a:rPr lang="hr-HR" sz="1600" dirty="0" smtClean="0"/>
              <a:t>na </a:t>
            </a:r>
            <a:r>
              <a:rPr lang="hr-HR" sz="1600" dirty="0"/>
              <a:t>naprezanje armature </a:t>
            </a:r>
            <a:r>
              <a:rPr lang="hr-HR" sz="1600" dirty="0" smtClean="0"/>
              <a:t>zidanih </a:t>
            </a:r>
            <a:r>
              <a:rPr lang="hr-HR" sz="1600" dirty="0"/>
              <a:t>zidova </a:t>
            </a:r>
            <a:r>
              <a:rPr lang="hr-HR" sz="1600" dirty="0" smtClean="0"/>
              <a:t>s otvorima</a:t>
            </a:r>
            <a:endParaRPr lang="hr-HR" sz="1600" dirty="0"/>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84" y="1251509"/>
            <a:ext cx="4320000" cy="16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447" y="1169551"/>
            <a:ext cx="4320000" cy="172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1878" b="5582"/>
          <a:stretch/>
        </p:blipFill>
        <p:spPr bwMode="auto">
          <a:xfrm>
            <a:off x="111984" y="3416151"/>
            <a:ext cx="4315559" cy="1676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1925" y="3416152"/>
            <a:ext cx="4320000" cy="1676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8770876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29</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statičke analize- </a:t>
            </a:r>
            <a:r>
              <a:rPr lang="hr-HR" sz="1600" b="1" dirty="0" smtClean="0">
                <a:solidFill>
                  <a:srgbClr val="FF0000"/>
                </a:solidFill>
              </a:rPr>
              <a:t>spriječeno odizanja temelja od podloge</a:t>
            </a:r>
            <a:endParaRPr lang="hr-HR" sz="1600" b="1" dirty="0">
              <a:solidFill>
                <a:srgbClr val="FF0000"/>
              </a:solidFill>
            </a:endParaRPr>
          </a:p>
        </p:txBody>
      </p:sp>
      <p:sp>
        <p:nvSpPr>
          <p:cNvPr id="6" name="TextBox 5"/>
          <p:cNvSpPr txBox="1"/>
          <p:nvPr/>
        </p:nvSpPr>
        <p:spPr>
          <a:xfrm>
            <a:off x="0" y="3182661"/>
            <a:ext cx="9144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bez </a:t>
            </a:r>
            <a:r>
              <a:rPr lang="hr-HR" sz="1600" dirty="0" smtClean="0"/>
              <a:t>otvora</a:t>
            </a:r>
            <a:endParaRPr lang="hr-HR" sz="1600" dirty="0"/>
          </a:p>
        </p:txBody>
      </p:sp>
      <p:sp>
        <p:nvSpPr>
          <p:cNvPr id="7" name="TextBox 6"/>
          <p:cNvSpPr txBox="1"/>
          <p:nvPr/>
        </p:nvSpPr>
        <p:spPr>
          <a:xfrm>
            <a:off x="1" y="5630119"/>
            <a:ext cx="9144000" cy="33537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a:t>
            </a:r>
            <a:r>
              <a:rPr lang="hr-HR" sz="1600" dirty="0" smtClean="0"/>
              <a:t>s otvorima</a:t>
            </a:r>
            <a:endParaRPr lang="hr-HR" sz="16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944" t="3629" r="9560" b="5777"/>
          <a:stretch>
            <a:fillRect/>
          </a:stretch>
        </p:blipFill>
        <p:spPr bwMode="auto">
          <a:xfrm>
            <a:off x="467544" y="1137530"/>
            <a:ext cx="3600000" cy="2018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8611" t="4900" r="9352" b="10191"/>
          <a:stretch>
            <a:fillRect/>
          </a:stretch>
        </p:blipFill>
        <p:spPr bwMode="auto">
          <a:xfrm>
            <a:off x="4728854" y="1177343"/>
            <a:ext cx="3600000" cy="198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7176" t="6052" r="9004" b="6284"/>
          <a:stretch>
            <a:fillRect/>
          </a:stretch>
        </p:blipFill>
        <p:spPr bwMode="auto">
          <a:xfrm>
            <a:off x="406207" y="3561108"/>
            <a:ext cx="3600000" cy="199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7701" r="8820" b="7689"/>
          <a:stretch>
            <a:fillRect/>
          </a:stretch>
        </p:blipFill>
        <p:spPr bwMode="auto">
          <a:xfrm>
            <a:off x="4728854" y="3543954"/>
            <a:ext cx="3600000" cy="1982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392316" y="5970738"/>
            <a:ext cx="387776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3" name="TextBox 12"/>
          <p:cNvSpPr txBox="1"/>
          <p:nvPr/>
        </p:nvSpPr>
        <p:spPr>
          <a:xfrm>
            <a:off x="4644008" y="5965491"/>
            <a:ext cx="392588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418474352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a:t>
            </a:fld>
            <a:endParaRPr lang="hr-HR" altLang="sr-Latn-RS">
              <a:latin typeface="Verdana" panose="020B0604030504040204" pitchFamily="34" charset="0"/>
            </a:endParaRPr>
          </a:p>
        </p:txBody>
      </p:sp>
      <p:sp>
        <p:nvSpPr>
          <p:cNvPr id="4" name="Text Box 4"/>
          <p:cNvSpPr txBox="1">
            <a:spLocks noChangeArrowheads="1"/>
          </p:cNvSpPr>
          <p:nvPr/>
        </p:nvSpPr>
        <p:spPr bwMode="auto">
          <a:xfrm>
            <a:off x="-28525" y="764024"/>
            <a:ext cx="9172526" cy="5786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71463" algn="l"/>
              </a:tabLst>
              <a:defRPr>
                <a:solidFill>
                  <a:schemeClr val="tx1"/>
                </a:solidFill>
                <a:latin typeface="Arial" pitchFamily="34" charset="0"/>
              </a:defRPr>
            </a:lvl1pPr>
            <a:lvl2pPr>
              <a:tabLst>
                <a:tab pos="271463" algn="l"/>
              </a:tabLst>
              <a:defRPr>
                <a:solidFill>
                  <a:schemeClr val="tx1"/>
                </a:solidFill>
                <a:latin typeface="Arial" pitchFamily="34" charset="0"/>
              </a:defRPr>
            </a:lvl2pPr>
            <a:lvl3pPr>
              <a:tabLst>
                <a:tab pos="271463" algn="l"/>
              </a:tabLst>
              <a:defRPr>
                <a:solidFill>
                  <a:schemeClr val="tx1"/>
                </a:solidFill>
                <a:latin typeface="Arial" pitchFamily="34" charset="0"/>
              </a:defRPr>
            </a:lvl3pPr>
            <a:lvl4pPr>
              <a:tabLst>
                <a:tab pos="271463" algn="l"/>
              </a:tabLst>
              <a:defRPr>
                <a:solidFill>
                  <a:schemeClr val="tx1"/>
                </a:solidFill>
                <a:latin typeface="Arial" pitchFamily="34" charset="0"/>
              </a:defRPr>
            </a:lvl4pPr>
            <a:lvl5pPr>
              <a:tabLst>
                <a:tab pos="271463" algn="l"/>
              </a:tabLst>
              <a:defRPr>
                <a:solidFill>
                  <a:schemeClr val="tx1"/>
                </a:solidFill>
                <a:latin typeface="Arial" pitchFamily="34" charset="0"/>
              </a:defRPr>
            </a:lvl5pPr>
            <a:lvl6pPr fontAlgn="base">
              <a:spcBef>
                <a:spcPct val="0"/>
              </a:spcBef>
              <a:spcAft>
                <a:spcPct val="0"/>
              </a:spcAft>
              <a:tabLst>
                <a:tab pos="271463" algn="l"/>
              </a:tabLst>
              <a:defRPr>
                <a:solidFill>
                  <a:schemeClr val="tx1"/>
                </a:solidFill>
                <a:latin typeface="Arial" pitchFamily="34" charset="0"/>
              </a:defRPr>
            </a:lvl6pPr>
            <a:lvl7pPr fontAlgn="base">
              <a:spcBef>
                <a:spcPct val="0"/>
              </a:spcBef>
              <a:spcAft>
                <a:spcPct val="0"/>
              </a:spcAft>
              <a:tabLst>
                <a:tab pos="271463" algn="l"/>
              </a:tabLst>
              <a:defRPr>
                <a:solidFill>
                  <a:schemeClr val="tx1"/>
                </a:solidFill>
                <a:latin typeface="Arial" pitchFamily="34" charset="0"/>
              </a:defRPr>
            </a:lvl7pPr>
            <a:lvl8pPr fontAlgn="base">
              <a:spcBef>
                <a:spcPct val="0"/>
              </a:spcBef>
              <a:spcAft>
                <a:spcPct val="0"/>
              </a:spcAft>
              <a:tabLst>
                <a:tab pos="271463" algn="l"/>
              </a:tabLst>
              <a:defRPr>
                <a:solidFill>
                  <a:schemeClr val="tx1"/>
                </a:solidFill>
                <a:latin typeface="Arial" pitchFamily="34" charset="0"/>
              </a:defRPr>
            </a:lvl8pPr>
            <a:lvl9pPr fontAlgn="base">
              <a:spcBef>
                <a:spcPct val="0"/>
              </a:spcBef>
              <a:spcAft>
                <a:spcPct val="0"/>
              </a:spcAft>
              <a:tabLst>
                <a:tab pos="271463" algn="l"/>
              </a:tabLst>
              <a:defRPr>
                <a:solidFill>
                  <a:schemeClr val="tx1"/>
                </a:solidFill>
                <a:latin typeface="Arial" pitchFamily="34" charset="0"/>
              </a:defRPr>
            </a:lvl9pPr>
          </a:lstStyle>
          <a:p>
            <a:pPr marL="285750" indent="-285750" algn="just">
              <a:buClr>
                <a:srgbClr val="FF0000"/>
              </a:buClr>
              <a:buFont typeface="Wingdings" pitchFamily="2" charset="2"/>
              <a:buChar char="§"/>
            </a:pPr>
            <a:r>
              <a:rPr lang="hr-HR" sz="1600" b="1" dirty="0">
                <a:solidFill>
                  <a:srgbClr val="005EA4"/>
                </a:solidFill>
              </a:rPr>
              <a:t>Prema mnogim istraživanjima, oko 50% svjetske populacije živi u područjima s izraženom potresnom opasnošću </a:t>
            </a:r>
            <a:r>
              <a:rPr lang="hr-HR" sz="1600" b="1" dirty="0" smtClean="0">
                <a:solidFill>
                  <a:srgbClr val="005EA4"/>
                </a:solidFill>
              </a:rPr>
              <a:t>.</a:t>
            </a:r>
          </a:p>
          <a:p>
            <a:pPr marL="285750" indent="-285750" algn="just">
              <a:buClr>
                <a:srgbClr val="FF0000"/>
              </a:buClr>
              <a:buFont typeface="Wingdings" pitchFamily="2" charset="2"/>
              <a:buChar char="§"/>
            </a:pPr>
            <a:endParaRPr lang="hr-HR" sz="1600" b="1" dirty="0" smtClean="0">
              <a:solidFill>
                <a:srgbClr val="005EA4"/>
              </a:solidFill>
            </a:endParaRPr>
          </a:p>
          <a:p>
            <a:pPr marL="285750" indent="-285750" algn="just">
              <a:buClr>
                <a:srgbClr val="FF0000"/>
              </a:buClr>
              <a:buFont typeface="Wingdings" pitchFamily="2" charset="2"/>
              <a:buChar char="§"/>
            </a:pPr>
            <a:r>
              <a:rPr lang="hr-HR" sz="1600" b="1" dirty="0">
                <a:solidFill>
                  <a:srgbClr val="005EA4"/>
                </a:solidFill>
              </a:rPr>
              <a:t>Većina europskih zemalja koristi ziđe kao glavni konstrukcijski materijal za stambene objekte manje etažnosti. Osim toga, preko 40% urbanog stanovništva živi u objektima izgrađenim od ziđa. Taj broj je još veći u manje razvijenim </a:t>
            </a:r>
            <a:r>
              <a:rPr lang="hr-HR" sz="1600" b="1" dirty="0" smtClean="0">
                <a:solidFill>
                  <a:srgbClr val="005EA4"/>
                </a:solidFill>
              </a:rPr>
              <a:t>zemljama.  </a:t>
            </a:r>
          </a:p>
          <a:p>
            <a:pPr marL="285750" indent="-285750" algn="just">
              <a:buClr>
                <a:srgbClr val="FF0000"/>
              </a:buClr>
              <a:buFont typeface="Wingdings" pitchFamily="2" charset="2"/>
              <a:buChar char="§"/>
            </a:pPr>
            <a:endParaRPr lang="hr-HR" sz="1600" b="1" dirty="0">
              <a:solidFill>
                <a:srgbClr val="005EA4"/>
              </a:solidFill>
            </a:endParaRPr>
          </a:p>
          <a:p>
            <a:pPr marL="285750" indent="-285750" algn="just">
              <a:buClr>
                <a:srgbClr val="FF0000"/>
              </a:buClr>
              <a:buFont typeface="Wingdings" pitchFamily="2" charset="2"/>
              <a:buChar char="§"/>
            </a:pPr>
            <a:endParaRPr lang="hr-HR" sz="1600" b="1" dirty="0" smtClean="0">
              <a:solidFill>
                <a:srgbClr val="005EA4"/>
              </a:solidFill>
            </a:endParaRPr>
          </a:p>
          <a:p>
            <a:pPr marL="285750" indent="-285750" algn="just">
              <a:buClr>
                <a:srgbClr val="FF0000"/>
              </a:buClr>
              <a:buFont typeface="Wingdings" pitchFamily="2" charset="2"/>
              <a:buChar char="§"/>
            </a:pPr>
            <a:endParaRPr lang="hr-HR" sz="1600" b="1" dirty="0">
              <a:solidFill>
                <a:srgbClr val="005EA4"/>
              </a:solidFill>
            </a:endParaRPr>
          </a:p>
          <a:p>
            <a:pPr marL="285750" indent="-285750" algn="just">
              <a:buClr>
                <a:srgbClr val="FF0000"/>
              </a:buClr>
              <a:buFont typeface="Wingdings" pitchFamily="2" charset="2"/>
              <a:buChar char="§"/>
            </a:pPr>
            <a:endParaRPr lang="hr-HR" sz="1600" b="1" dirty="0" smtClean="0">
              <a:solidFill>
                <a:srgbClr val="005EA4"/>
              </a:solidFill>
            </a:endParaRPr>
          </a:p>
          <a:p>
            <a:pPr marL="285750" indent="-285750" algn="just">
              <a:buClr>
                <a:srgbClr val="FF0000"/>
              </a:buClr>
              <a:buFont typeface="Wingdings" pitchFamily="2" charset="2"/>
              <a:buChar char="§"/>
            </a:pPr>
            <a:endParaRPr lang="hr-HR" sz="1600" b="1" dirty="0">
              <a:solidFill>
                <a:srgbClr val="005EA4"/>
              </a:solidFill>
            </a:endParaRPr>
          </a:p>
          <a:p>
            <a:pPr marL="285750" indent="-285750" algn="just">
              <a:buClr>
                <a:srgbClr val="FF0000"/>
              </a:buClr>
              <a:buFont typeface="Wingdings" pitchFamily="2" charset="2"/>
              <a:buChar char="§"/>
            </a:pPr>
            <a:endParaRPr lang="hr-HR" sz="1600" b="1" dirty="0" smtClean="0">
              <a:solidFill>
                <a:srgbClr val="005EA4"/>
              </a:solidFill>
            </a:endParaRPr>
          </a:p>
          <a:p>
            <a:pPr marL="285750" indent="-285750" algn="just">
              <a:buClr>
                <a:srgbClr val="FF0000"/>
              </a:buClr>
              <a:buFont typeface="Wingdings" pitchFamily="2" charset="2"/>
              <a:buChar char="§"/>
            </a:pPr>
            <a:endParaRPr lang="hr-HR" sz="1600" b="1" dirty="0">
              <a:solidFill>
                <a:srgbClr val="005EA4"/>
              </a:solidFill>
            </a:endParaRPr>
          </a:p>
          <a:p>
            <a:pPr marL="285750" indent="-285750" algn="just">
              <a:buClr>
                <a:srgbClr val="FF0000"/>
              </a:buClr>
              <a:buFont typeface="Wingdings" pitchFamily="2" charset="2"/>
              <a:buChar char="§"/>
            </a:pPr>
            <a:endParaRPr lang="hr-HR" sz="1600" b="1" dirty="0" smtClean="0">
              <a:solidFill>
                <a:srgbClr val="005EA4"/>
              </a:solidFill>
            </a:endParaRPr>
          </a:p>
          <a:p>
            <a:pPr marL="285750" indent="-285750" algn="just">
              <a:buClr>
                <a:srgbClr val="FF0000"/>
              </a:buClr>
              <a:buFont typeface="Wingdings" pitchFamily="2" charset="2"/>
              <a:buChar char="§"/>
            </a:pPr>
            <a:endParaRPr lang="hr-HR" sz="1600" b="1" dirty="0">
              <a:solidFill>
                <a:srgbClr val="005EA4"/>
              </a:solidFill>
            </a:endParaRPr>
          </a:p>
          <a:p>
            <a:pPr marL="285750" indent="-285750" algn="just">
              <a:buClr>
                <a:srgbClr val="FF0000"/>
              </a:buClr>
              <a:buFont typeface="Wingdings" pitchFamily="2" charset="2"/>
              <a:buChar char="§"/>
            </a:pPr>
            <a:endParaRPr lang="hr-HR" sz="1600" b="1" dirty="0" smtClean="0">
              <a:solidFill>
                <a:srgbClr val="005EA4"/>
              </a:solidFill>
            </a:endParaRPr>
          </a:p>
          <a:p>
            <a:pPr marL="285750" indent="-285750" algn="just">
              <a:buClr>
                <a:srgbClr val="FF0000"/>
              </a:buClr>
              <a:buFont typeface="Wingdings" pitchFamily="2" charset="2"/>
              <a:buChar char="§"/>
            </a:pPr>
            <a:endParaRPr lang="hr-HR" sz="1600" b="1" dirty="0">
              <a:solidFill>
                <a:srgbClr val="005EA4"/>
              </a:solidFill>
            </a:endParaRPr>
          </a:p>
          <a:p>
            <a:pPr marL="285750" indent="-285750" algn="just">
              <a:buClr>
                <a:srgbClr val="FF0000"/>
              </a:buClr>
              <a:buFont typeface="Wingdings" pitchFamily="2" charset="2"/>
              <a:buChar char="§"/>
            </a:pPr>
            <a:endParaRPr lang="hr-HR" sz="1600" b="1" dirty="0" smtClean="0">
              <a:solidFill>
                <a:srgbClr val="005EA4"/>
              </a:solidFill>
            </a:endParaRPr>
          </a:p>
          <a:p>
            <a:pPr marL="285750" indent="-285750" algn="just">
              <a:buClr>
                <a:srgbClr val="FF0000"/>
              </a:buClr>
              <a:buFont typeface="Wingdings" pitchFamily="2" charset="2"/>
              <a:buChar char="§"/>
            </a:pPr>
            <a:endParaRPr lang="hr-HR" sz="1600" b="1" dirty="0">
              <a:solidFill>
                <a:srgbClr val="005EA4"/>
              </a:solidFill>
            </a:endParaRPr>
          </a:p>
          <a:p>
            <a:pPr marL="285750" indent="-285750" algn="just">
              <a:buClr>
                <a:srgbClr val="FF0000"/>
              </a:buClr>
              <a:buFont typeface="Wingdings" pitchFamily="2" charset="2"/>
              <a:buChar char="§"/>
            </a:pPr>
            <a:r>
              <a:rPr lang="hr-HR" sz="1600" b="1" dirty="0">
                <a:solidFill>
                  <a:srgbClr val="005EA4"/>
                </a:solidFill>
              </a:rPr>
              <a:t>Posljedice potresa u svijetu po pitanju ljudskih žrtava govore o 8 miliona života u zadnjih 2000 </a:t>
            </a:r>
            <a:r>
              <a:rPr lang="hr-HR" sz="1600" b="1" dirty="0" smtClean="0">
                <a:solidFill>
                  <a:srgbClr val="005EA4"/>
                </a:solidFill>
              </a:rPr>
              <a:t>godina. </a:t>
            </a:r>
            <a:endParaRPr lang="hr-HR" sz="1600" b="1" dirty="0">
              <a:solidFill>
                <a:srgbClr val="005EA4"/>
              </a:solidFill>
            </a:endParaRPr>
          </a:p>
          <a:p>
            <a:pPr marL="285750" indent="-285750" algn="just">
              <a:buClr>
                <a:srgbClr val="FF0000"/>
              </a:buClr>
              <a:buFont typeface="Wingdings" pitchFamily="2" charset="2"/>
              <a:buChar char="§"/>
            </a:pPr>
            <a:endParaRPr lang="hr-HR" sz="1600" b="1" dirty="0">
              <a:solidFill>
                <a:srgbClr val="005EA4"/>
              </a:solidFill>
            </a:endParaRPr>
          </a:p>
          <a:p>
            <a:pPr algn="just">
              <a:buClr>
                <a:srgbClr val="FF0000"/>
              </a:buClr>
            </a:pPr>
            <a:r>
              <a:rPr lang="hr-HR" b="1" dirty="0">
                <a:solidFill>
                  <a:srgbClr val="005EA4"/>
                </a:solidFill>
              </a:rPr>
              <a:t>	</a:t>
            </a:r>
            <a:endParaRPr lang="hr-HR" b="1" dirty="0" smtClean="0">
              <a:solidFill>
                <a:srgbClr val="005EA4"/>
              </a:solidFill>
            </a:endParaRPr>
          </a:p>
        </p:txBody>
      </p:sp>
      <p:pic>
        <p:nvPicPr>
          <p:cNvPr id="5" name="Picture 4"/>
          <p:cNvPicPr/>
          <p:nvPr/>
        </p:nvPicPr>
        <p:blipFill rotWithShape="1">
          <a:blip r:embed="rId3"/>
          <a:srcRect l="29259" t="39945" r="30247" b="20989"/>
          <a:stretch/>
        </p:blipFill>
        <p:spPr bwMode="auto">
          <a:xfrm>
            <a:off x="2597986" y="2629173"/>
            <a:ext cx="4344212" cy="2363677"/>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1734569" y="5034662"/>
            <a:ext cx="583264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sr-Latn-RS"/>
            </a:defPPr>
            <a:lvl1pPr>
              <a:spcBef>
                <a:spcPct val="50000"/>
              </a:spcBef>
              <a:defRPr sz="1600" b="1" i="1">
                <a:solidFill>
                  <a:srgbClr val="005EA4"/>
                </a:solidFill>
              </a:defRPr>
            </a:lvl1pPr>
          </a:lstStyle>
          <a:p>
            <a:pPr algn="ctr"/>
            <a:r>
              <a:rPr lang="hr-HR" dirty="0"/>
              <a:t>Prikaz potresa od 1963. do </a:t>
            </a:r>
            <a:r>
              <a:rPr lang="hr-HR" dirty="0" smtClean="0"/>
              <a:t>1998. </a:t>
            </a:r>
            <a:r>
              <a:rPr lang="hr-HR" dirty="0"/>
              <a:t>godine </a:t>
            </a:r>
          </a:p>
        </p:txBody>
      </p:sp>
      <p:sp>
        <p:nvSpPr>
          <p:cNvPr id="7" name="Rectangle 6"/>
          <p:cNvSpPr/>
          <p:nvPr/>
        </p:nvSpPr>
        <p:spPr>
          <a:xfrm>
            <a:off x="0" y="5834"/>
            <a:ext cx="9144000" cy="523220"/>
          </a:xfrm>
          <a:prstGeom prst="rect">
            <a:avLst/>
          </a:prstGeom>
        </p:spPr>
        <p:txBody>
          <a:bodyPr wrap="square">
            <a:spAutoFit/>
          </a:bodyPr>
          <a:lstStyle/>
          <a:p>
            <a:pPr algn="ctr"/>
            <a:r>
              <a:rPr lang="hr-HR" sz="2800" b="1" dirty="0" smtClean="0">
                <a:solidFill>
                  <a:srgbClr val="FF0000"/>
                </a:solidFill>
              </a:rPr>
              <a:t>UVOD</a:t>
            </a:r>
            <a:endParaRPr lang="hr-HR" sz="2800" dirty="0">
              <a:solidFill>
                <a:srgbClr val="FF0000"/>
              </a:solidFill>
            </a:endParaRPr>
          </a:p>
        </p:txBody>
      </p:sp>
      <p:sp>
        <p:nvSpPr>
          <p:cNvPr id="8"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1788095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30</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6" name="TextBox 5"/>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statičke analize- </a:t>
            </a:r>
            <a:r>
              <a:rPr lang="hr-HR" sz="1600" b="1" dirty="0" smtClean="0">
                <a:solidFill>
                  <a:srgbClr val="FF0000"/>
                </a:solidFill>
              </a:rPr>
              <a:t>spriječeno odizanja temelja od podloge</a:t>
            </a:r>
            <a:endParaRPr lang="hr-HR" sz="1600" b="1" dirty="0">
              <a:solidFill>
                <a:srgbClr val="FF0000"/>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l="9668" t="14429" r="35728" b="7547"/>
          <a:stretch>
            <a:fillRect/>
          </a:stretch>
        </p:blipFill>
        <p:spPr bwMode="auto">
          <a:xfrm>
            <a:off x="179512" y="1268760"/>
            <a:ext cx="3240000" cy="21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l="9344" t="4491" r="35567" b="13577"/>
          <a:stretch>
            <a:fillRect/>
          </a:stretch>
        </p:blipFill>
        <p:spPr bwMode="auto">
          <a:xfrm>
            <a:off x="3572815" y="1268760"/>
            <a:ext cx="3240000" cy="21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l="10202" t="6006" r="35892" b="10130"/>
          <a:stretch>
            <a:fillRect/>
          </a:stretch>
        </p:blipFill>
        <p:spPr bwMode="auto">
          <a:xfrm>
            <a:off x="251520" y="3573016"/>
            <a:ext cx="3240000" cy="224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6">
            <a:extLst>
              <a:ext uri="{28A0092B-C50C-407E-A947-70E740481C1C}">
                <a14:useLocalDpi xmlns:a14="http://schemas.microsoft.com/office/drawing/2010/main" val="0"/>
              </a:ext>
            </a:extLst>
          </a:blip>
          <a:srcRect l="3653" t="7657" r="37909" b="6183"/>
          <a:stretch>
            <a:fillRect/>
          </a:stretch>
        </p:blipFill>
        <p:spPr bwMode="auto">
          <a:xfrm>
            <a:off x="3574013" y="3637316"/>
            <a:ext cx="3240000" cy="2179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966118" y="1705674"/>
            <a:ext cx="2063624" cy="13234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vertikalnih šipki  </a:t>
            </a:r>
            <a:r>
              <a:rPr lang="hr-HR" sz="1600" dirty="0" smtClean="0"/>
              <a:t>na </a:t>
            </a:r>
            <a:r>
              <a:rPr lang="hr-HR" sz="1600" dirty="0"/>
              <a:t>naprezanje armature </a:t>
            </a:r>
            <a:r>
              <a:rPr lang="hr-HR" sz="1600" dirty="0" smtClean="0"/>
              <a:t>zidanih </a:t>
            </a:r>
            <a:r>
              <a:rPr lang="hr-HR" sz="1600" dirty="0"/>
              <a:t>zidova </a:t>
            </a:r>
            <a:r>
              <a:rPr lang="hr-HR" sz="1600" dirty="0" smtClean="0"/>
              <a:t>bez otvora</a:t>
            </a:r>
            <a:endParaRPr lang="hr-HR" sz="1600" dirty="0"/>
          </a:p>
        </p:txBody>
      </p:sp>
      <p:sp>
        <p:nvSpPr>
          <p:cNvPr id="12" name="TextBox 11"/>
          <p:cNvSpPr txBox="1"/>
          <p:nvPr/>
        </p:nvSpPr>
        <p:spPr>
          <a:xfrm>
            <a:off x="6981364" y="4091300"/>
            <a:ext cx="2104600" cy="13234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CS"/>
            </a:defPPr>
            <a:lvl1pPr algn="ctr">
              <a:spcBef>
                <a:spcPts val="0"/>
              </a:spcBef>
              <a:defRPr sz="1400" b="1" i="1">
                <a:solidFill>
                  <a:srgbClr val="005EA4"/>
                </a:solidFill>
              </a:defRPr>
            </a:lvl1pPr>
          </a:lstStyle>
          <a:p>
            <a:r>
              <a:rPr lang="hr-HR" sz="1600" dirty="0"/>
              <a:t>Utjecaj promjera vertikalnih šipki  na naprezanje armature zidanih zidova s otvorima</a:t>
            </a:r>
          </a:p>
        </p:txBody>
      </p:sp>
      <p:sp>
        <p:nvSpPr>
          <p:cNvPr id="13" name="TextBox 12"/>
          <p:cNvSpPr txBox="1"/>
          <p:nvPr/>
        </p:nvSpPr>
        <p:spPr>
          <a:xfrm>
            <a:off x="251521" y="5766952"/>
            <a:ext cx="324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4" name="TextBox 13"/>
          <p:cNvSpPr txBox="1"/>
          <p:nvPr/>
        </p:nvSpPr>
        <p:spPr>
          <a:xfrm>
            <a:off x="3553470" y="5816368"/>
            <a:ext cx="3260543"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5"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418422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31</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 Box 5"/>
          <p:cNvSpPr txBox="1">
            <a:spLocks noChangeArrowheads="1"/>
          </p:cNvSpPr>
          <p:nvPr/>
        </p:nvSpPr>
        <p:spPr bwMode="auto">
          <a:xfrm>
            <a:off x="-5926" y="1268760"/>
            <a:ext cx="9144000"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Lst>
              <a:defRPr>
                <a:solidFill>
                  <a:schemeClr val="tx1"/>
                </a:solidFill>
                <a:latin typeface="Arial" pitchFamily="34" charset="0"/>
              </a:defRPr>
            </a:lvl1pPr>
            <a:lvl2pPr>
              <a:tabLst>
                <a:tab pos="180975" algn="l"/>
              </a:tabLst>
              <a:defRPr>
                <a:solidFill>
                  <a:schemeClr val="tx1"/>
                </a:solidFill>
                <a:latin typeface="Arial" pitchFamily="34" charset="0"/>
              </a:defRPr>
            </a:lvl2pPr>
            <a:lvl3pPr>
              <a:tabLst>
                <a:tab pos="180975" algn="l"/>
              </a:tabLst>
              <a:defRPr>
                <a:solidFill>
                  <a:schemeClr val="tx1"/>
                </a:solidFill>
                <a:latin typeface="Arial" pitchFamily="34" charset="0"/>
              </a:defRPr>
            </a:lvl3pPr>
            <a:lvl4pPr>
              <a:tabLst>
                <a:tab pos="180975" algn="l"/>
              </a:tabLst>
              <a:defRPr>
                <a:solidFill>
                  <a:schemeClr val="tx1"/>
                </a:solidFill>
                <a:latin typeface="Arial" pitchFamily="34" charset="0"/>
              </a:defRPr>
            </a:lvl4pPr>
            <a:lvl5pPr>
              <a:tabLst>
                <a:tab pos="180975" algn="l"/>
              </a:tabLst>
              <a:defRPr>
                <a:solidFill>
                  <a:schemeClr val="tx1"/>
                </a:solidFill>
                <a:latin typeface="Arial" pitchFamily="34" charset="0"/>
              </a:defRPr>
            </a:lvl5pPr>
            <a:lvl6pPr fontAlgn="base">
              <a:spcBef>
                <a:spcPct val="0"/>
              </a:spcBef>
              <a:spcAft>
                <a:spcPct val="0"/>
              </a:spcAft>
              <a:tabLst>
                <a:tab pos="180975" algn="l"/>
              </a:tabLst>
              <a:defRPr>
                <a:solidFill>
                  <a:schemeClr val="tx1"/>
                </a:solidFill>
                <a:latin typeface="Arial" pitchFamily="34" charset="0"/>
              </a:defRPr>
            </a:lvl6pPr>
            <a:lvl7pPr fontAlgn="base">
              <a:spcBef>
                <a:spcPct val="0"/>
              </a:spcBef>
              <a:spcAft>
                <a:spcPct val="0"/>
              </a:spcAft>
              <a:tabLst>
                <a:tab pos="180975" algn="l"/>
              </a:tabLst>
              <a:defRPr>
                <a:solidFill>
                  <a:schemeClr val="tx1"/>
                </a:solidFill>
                <a:latin typeface="Arial" pitchFamily="34" charset="0"/>
              </a:defRPr>
            </a:lvl7pPr>
            <a:lvl8pPr fontAlgn="base">
              <a:spcBef>
                <a:spcPct val="0"/>
              </a:spcBef>
              <a:spcAft>
                <a:spcPct val="0"/>
              </a:spcAft>
              <a:tabLst>
                <a:tab pos="180975" algn="l"/>
              </a:tabLst>
              <a:defRPr>
                <a:solidFill>
                  <a:schemeClr val="tx1"/>
                </a:solidFill>
                <a:latin typeface="Arial" pitchFamily="34" charset="0"/>
              </a:defRPr>
            </a:lvl8pPr>
            <a:lvl9pPr fontAlgn="base">
              <a:spcBef>
                <a:spcPct val="0"/>
              </a:spcBef>
              <a:spcAft>
                <a:spcPct val="0"/>
              </a:spcAft>
              <a:tabLst>
                <a:tab pos="180975" algn="l"/>
              </a:tabLst>
              <a:defRPr>
                <a:solidFill>
                  <a:schemeClr val="tx1"/>
                </a:solidFill>
                <a:latin typeface="Arial" pitchFamily="34" charset="0"/>
              </a:defRPr>
            </a:lvl9pPr>
          </a:lstStyle>
          <a:p>
            <a:pPr marL="538163" indent="-273050" algn="just">
              <a:spcBef>
                <a:spcPct val="50000"/>
              </a:spcBef>
              <a:buClr>
                <a:srgbClr val="FF0000"/>
              </a:buClr>
              <a:buFont typeface="Wingdings" pitchFamily="2" charset="2"/>
              <a:buChar char="Ø"/>
              <a:tabLst>
                <a:tab pos="180975" algn="l"/>
                <a:tab pos="265113" algn="l"/>
              </a:tabLst>
            </a:pPr>
            <a:r>
              <a:rPr lang="hr-HR" sz="1600" b="1" dirty="0" smtClean="0">
                <a:solidFill>
                  <a:srgbClr val="005EA4"/>
                </a:solidFill>
              </a:rPr>
              <a:t>Zidovi </a:t>
            </a:r>
            <a:r>
              <a:rPr lang="hr-HR" sz="1600" b="1" dirty="0">
                <a:solidFill>
                  <a:srgbClr val="005EA4"/>
                </a:solidFill>
              </a:rPr>
              <a:t>s mogućim klizanjem temelja po podlozi i odizanjem temelja od podloge, kada su ti </a:t>
            </a:r>
            <a:r>
              <a:rPr lang="hr-HR" sz="1600" b="1" dirty="0" smtClean="0">
                <a:solidFill>
                  <a:srgbClr val="005EA4"/>
                </a:solidFill>
              </a:rPr>
              <a:t>uvjeti </a:t>
            </a:r>
            <a:r>
              <a:rPr lang="hr-HR" sz="1600" b="1" dirty="0">
                <a:solidFill>
                  <a:srgbClr val="005EA4"/>
                </a:solidFill>
              </a:rPr>
              <a:t>	ispunjeni, u pravilu imaju značajno manju graničnu nosivost od istih zidova s </a:t>
            </a:r>
            <a:r>
              <a:rPr lang="hr-HR" sz="1600" b="1" dirty="0" smtClean="0">
                <a:solidFill>
                  <a:srgbClr val="005EA4"/>
                </a:solidFill>
              </a:rPr>
              <a:t>nepomičnim temeljima</a:t>
            </a:r>
            <a:r>
              <a:rPr lang="hr-HR" sz="1600" b="1" dirty="0">
                <a:solidFill>
                  <a:srgbClr val="005EA4"/>
                </a:solidFill>
              </a:rPr>
              <a:t>. </a:t>
            </a:r>
          </a:p>
          <a:p>
            <a:pPr marL="538163" indent="-273050" algn="just">
              <a:spcBef>
                <a:spcPct val="50000"/>
              </a:spcBef>
              <a:buClr>
                <a:srgbClr val="FF0000"/>
              </a:buClr>
              <a:buFont typeface="Wingdings" pitchFamily="2" charset="2"/>
              <a:buChar char="Ø"/>
              <a:tabLst>
                <a:tab pos="180975" algn="l"/>
                <a:tab pos="265113" algn="l"/>
              </a:tabLst>
            </a:pPr>
            <a:r>
              <a:rPr lang="hr-HR" sz="1600" b="1" dirty="0" smtClean="0">
                <a:solidFill>
                  <a:srgbClr val="005EA4"/>
                </a:solidFill>
              </a:rPr>
              <a:t>U </a:t>
            </a:r>
            <a:r>
              <a:rPr lang="hr-HR" sz="1600" b="1" dirty="0">
                <a:solidFill>
                  <a:srgbClr val="005EA4"/>
                </a:solidFill>
              </a:rPr>
              <a:t>odnosu na zidove bez otvora, zidovi s otvorima mogu imati značajno veće pomake i </a:t>
            </a:r>
            <a:r>
              <a:rPr lang="hr-HR" sz="1600" b="1" dirty="0" smtClean="0">
                <a:solidFill>
                  <a:srgbClr val="005EA4"/>
                </a:solidFill>
              </a:rPr>
              <a:t>značajno manju </a:t>
            </a:r>
            <a:r>
              <a:rPr lang="hr-HR" sz="1600" b="1" dirty="0">
                <a:solidFill>
                  <a:srgbClr val="005EA4"/>
                </a:solidFill>
              </a:rPr>
              <a:t>graničnu nosivost, ovisno o veličini i položaju otvora. Ove razlike se </a:t>
            </a:r>
            <a:r>
              <a:rPr lang="hr-HR" sz="1600" b="1" dirty="0" smtClean="0">
                <a:solidFill>
                  <a:srgbClr val="005EA4"/>
                </a:solidFill>
              </a:rPr>
              <a:t>povećavaju </a:t>
            </a:r>
            <a:r>
              <a:rPr lang="hr-HR" sz="1600" b="1" dirty="0">
                <a:solidFill>
                  <a:srgbClr val="005EA4"/>
                </a:solidFill>
              </a:rPr>
              <a:t>sa </a:t>
            </a:r>
            <a:r>
              <a:rPr lang="hr-HR" sz="1600" b="1" dirty="0" smtClean="0">
                <a:solidFill>
                  <a:srgbClr val="005EA4"/>
                </a:solidFill>
              </a:rPr>
              <a:t>smanjenjem </a:t>
            </a:r>
            <a:r>
              <a:rPr lang="hr-HR" sz="1600" b="1" dirty="0">
                <a:solidFill>
                  <a:srgbClr val="005EA4"/>
                </a:solidFill>
              </a:rPr>
              <a:t>kvalitete ziđa. </a:t>
            </a:r>
          </a:p>
          <a:p>
            <a:pPr marL="538163" indent="-273050" algn="just">
              <a:spcBef>
                <a:spcPct val="50000"/>
              </a:spcBef>
              <a:buClr>
                <a:srgbClr val="FF0000"/>
              </a:buClr>
              <a:buFont typeface="Wingdings" pitchFamily="2" charset="2"/>
              <a:buChar char="Ø"/>
              <a:tabLst>
                <a:tab pos="180975" algn="l"/>
                <a:tab pos="265113" algn="l"/>
              </a:tabLst>
            </a:pPr>
            <a:r>
              <a:rPr lang="hr-HR" sz="1600" b="1" dirty="0" smtClean="0">
                <a:solidFill>
                  <a:srgbClr val="005EA4"/>
                </a:solidFill>
              </a:rPr>
              <a:t>Utjecaj </a:t>
            </a:r>
            <a:r>
              <a:rPr lang="hr-HR" sz="1600" b="1" dirty="0">
                <a:solidFill>
                  <a:srgbClr val="005EA4"/>
                </a:solidFill>
              </a:rPr>
              <a:t>serklaže kod zidanih zidova s otvorima je veći od onog kod zidova bez otvora.</a:t>
            </a:r>
          </a:p>
          <a:p>
            <a:pPr marL="538163" indent="-273050" algn="just">
              <a:spcBef>
                <a:spcPct val="50000"/>
              </a:spcBef>
              <a:buClr>
                <a:srgbClr val="FF0000"/>
              </a:buClr>
              <a:buFont typeface="Wingdings" pitchFamily="2" charset="2"/>
              <a:buChar char="Ø"/>
              <a:tabLst>
                <a:tab pos="180975" algn="l"/>
                <a:tab pos="265113" algn="l"/>
              </a:tabLst>
            </a:pPr>
            <a:r>
              <a:rPr lang="hr-HR" sz="1600" b="1" dirty="0" smtClean="0">
                <a:solidFill>
                  <a:srgbClr val="005EA4"/>
                </a:solidFill>
              </a:rPr>
              <a:t>Zidovi </a:t>
            </a:r>
            <a:r>
              <a:rPr lang="hr-HR" sz="1600" b="1" dirty="0">
                <a:solidFill>
                  <a:srgbClr val="005EA4"/>
                </a:solidFill>
              </a:rPr>
              <a:t>bez vertikalnih serklaža imaju značajno manju graničnu nosivost od istih zidova s </a:t>
            </a:r>
            <a:r>
              <a:rPr lang="hr-HR" sz="1600" b="1" dirty="0" smtClean="0">
                <a:solidFill>
                  <a:srgbClr val="005EA4"/>
                </a:solidFill>
              </a:rPr>
              <a:t>vertikalnim </a:t>
            </a:r>
            <a:r>
              <a:rPr lang="hr-HR" sz="1600" b="1" dirty="0">
                <a:solidFill>
                  <a:srgbClr val="005EA4"/>
                </a:solidFill>
              </a:rPr>
              <a:t>serklažima.</a:t>
            </a:r>
          </a:p>
          <a:p>
            <a:pPr marL="538163" indent="-273050" algn="just">
              <a:spcBef>
                <a:spcPct val="50000"/>
              </a:spcBef>
              <a:buClr>
                <a:srgbClr val="FF0000"/>
              </a:buClr>
              <a:buFont typeface="Wingdings" pitchFamily="2" charset="2"/>
              <a:buChar char="Ø"/>
              <a:tabLst>
                <a:tab pos="180975" algn="l"/>
                <a:tab pos="265113" algn="l"/>
              </a:tabLst>
            </a:pPr>
            <a:r>
              <a:rPr lang="hr-HR" sz="1600" b="1" dirty="0" smtClean="0">
                <a:solidFill>
                  <a:srgbClr val="005EA4"/>
                </a:solidFill>
              </a:rPr>
              <a:t>Zidovi </a:t>
            </a:r>
            <a:r>
              <a:rPr lang="hr-HR" sz="1600" b="1" dirty="0">
                <a:solidFill>
                  <a:srgbClr val="005EA4"/>
                </a:solidFill>
              </a:rPr>
              <a:t>koji imaju veću armaturu (veće profile šipki) vertikalnih serklaža, imaju veću </a:t>
            </a:r>
            <a:r>
              <a:rPr lang="hr-HR" sz="1600" b="1" dirty="0" smtClean="0">
                <a:solidFill>
                  <a:srgbClr val="005EA4"/>
                </a:solidFill>
              </a:rPr>
              <a:t>graničnu nosivost </a:t>
            </a:r>
            <a:r>
              <a:rPr lang="hr-HR" sz="1600" b="1" dirty="0">
                <a:solidFill>
                  <a:srgbClr val="005EA4"/>
                </a:solidFill>
              </a:rPr>
              <a:t>na horizontalna statička opterećenja i pri djelovanju potresa – </a:t>
            </a:r>
            <a:r>
              <a:rPr lang="hr-HR" sz="1600" b="1" dirty="0" smtClean="0">
                <a:solidFill>
                  <a:srgbClr val="005EA4"/>
                </a:solidFill>
              </a:rPr>
              <a:t>osobito </a:t>
            </a:r>
            <a:r>
              <a:rPr lang="hr-HR" sz="1600" b="1" dirty="0">
                <a:solidFill>
                  <a:srgbClr val="005EA4"/>
                </a:solidFill>
              </a:rPr>
              <a:t>za slučajeve kada </a:t>
            </a:r>
            <a:r>
              <a:rPr lang="hr-HR" sz="1600" b="1" dirty="0" smtClean="0">
                <a:solidFill>
                  <a:srgbClr val="005EA4"/>
                </a:solidFill>
              </a:rPr>
              <a:t>nosivost </a:t>
            </a:r>
            <a:r>
              <a:rPr lang="hr-HR" sz="1600" b="1" dirty="0">
                <a:solidFill>
                  <a:srgbClr val="005EA4"/>
                </a:solidFill>
              </a:rPr>
              <a:t>zidova nije uvjetovana gubitkom njihove stabilnosti </a:t>
            </a:r>
            <a:r>
              <a:rPr lang="hr-HR" sz="1600" b="1" dirty="0" smtClean="0">
                <a:solidFill>
                  <a:srgbClr val="005EA4"/>
                </a:solidFill>
              </a:rPr>
              <a:t>kao </a:t>
            </a:r>
            <a:r>
              <a:rPr lang="hr-HR" sz="1600" b="1" dirty="0">
                <a:solidFill>
                  <a:srgbClr val="005EA4"/>
                </a:solidFill>
              </a:rPr>
              <a:t>krutog tijela (klizanje, prevrtanje</a:t>
            </a:r>
            <a:r>
              <a:rPr lang="hr-HR" sz="1600" b="1" dirty="0" smtClean="0">
                <a:solidFill>
                  <a:srgbClr val="005EA4"/>
                </a:solidFill>
              </a:rPr>
              <a:t>).</a:t>
            </a:r>
          </a:p>
          <a:p>
            <a:pPr marL="265113" algn="just">
              <a:spcBef>
                <a:spcPct val="50000"/>
              </a:spcBef>
              <a:buClr>
                <a:srgbClr val="FF0000"/>
              </a:buClr>
              <a:tabLst>
                <a:tab pos="180975" algn="l"/>
                <a:tab pos="265113" algn="l"/>
              </a:tabLst>
            </a:pPr>
            <a:endParaRPr lang="hr-HR" sz="1600" b="1" dirty="0" smtClean="0">
              <a:solidFill>
                <a:srgbClr val="005EA4"/>
              </a:solidFill>
            </a:endParaRPr>
          </a:p>
          <a:p>
            <a:pPr algn="just">
              <a:spcBef>
                <a:spcPct val="50000"/>
              </a:spcBef>
              <a:buFontTx/>
              <a:buChar char="•"/>
              <a:tabLst>
                <a:tab pos="180975" algn="l"/>
                <a:tab pos="265113" algn="l"/>
              </a:tabLst>
            </a:pPr>
            <a:endParaRPr lang="hr-HR" sz="1600" b="1" dirty="0">
              <a:solidFill>
                <a:srgbClr val="005EA4"/>
              </a:solidFill>
            </a:endParaRPr>
          </a:p>
        </p:txBody>
      </p:sp>
      <p:sp>
        <p:nvSpPr>
          <p:cNvPr id="6" name="TextBox 5"/>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Zaključci</a:t>
            </a:r>
          </a:p>
        </p:txBody>
      </p:sp>
      <p:sp>
        <p:nvSpPr>
          <p:cNvPr id="7"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7700377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32</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vertikalnih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6" name="TextBox 5"/>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Zaključci</a:t>
            </a:r>
          </a:p>
        </p:txBody>
      </p:sp>
      <p:sp>
        <p:nvSpPr>
          <p:cNvPr id="7" name="Text Box 5"/>
          <p:cNvSpPr txBox="1">
            <a:spLocks noChangeArrowheads="1"/>
          </p:cNvSpPr>
          <p:nvPr/>
        </p:nvSpPr>
        <p:spPr bwMode="auto">
          <a:xfrm>
            <a:off x="20255" y="1340768"/>
            <a:ext cx="9144000" cy="2385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Lst>
              <a:defRPr>
                <a:solidFill>
                  <a:schemeClr val="tx1"/>
                </a:solidFill>
                <a:latin typeface="Arial" pitchFamily="34" charset="0"/>
              </a:defRPr>
            </a:lvl1pPr>
            <a:lvl2pPr>
              <a:tabLst>
                <a:tab pos="180975" algn="l"/>
              </a:tabLst>
              <a:defRPr>
                <a:solidFill>
                  <a:schemeClr val="tx1"/>
                </a:solidFill>
                <a:latin typeface="Arial" pitchFamily="34" charset="0"/>
              </a:defRPr>
            </a:lvl2pPr>
            <a:lvl3pPr>
              <a:tabLst>
                <a:tab pos="180975" algn="l"/>
              </a:tabLst>
              <a:defRPr>
                <a:solidFill>
                  <a:schemeClr val="tx1"/>
                </a:solidFill>
                <a:latin typeface="Arial" pitchFamily="34" charset="0"/>
              </a:defRPr>
            </a:lvl3pPr>
            <a:lvl4pPr>
              <a:tabLst>
                <a:tab pos="180975" algn="l"/>
              </a:tabLst>
              <a:defRPr>
                <a:solidFill>
                  <a:schemeClr val="tx1"/>
                </a:solidFill>
                <a:latin typeface="Arial" pitchFamily="34" charset="0"/>
              </a:defRPr>
            </a:lvl4pPr>
            <a:lvl5pPr>
              <a:tabLst>
                <a:tab pos="180975" algn="l"/>
              </a:tabLst>
              <a:defRPr>
                <a:solidFill>
                  <a:schemeClr val="tx1"/>
                </a:solidFill>
                <a:latin typeface="Arial" pitchFamily="34" charset="0"/>
              </a:defRPr>
            </a:lvl5pPr>
            <a:lvl6pPr fontAlgn="base">
              <a:spcBef>
                <a:spcPct val="0"/>
              </a:spcBef>
              <a:spcAft>
                <a:spcPct val="0"/>
              </a:spcAft>
              <a:tabLst>
                <a:tab pos="180975" algn="l"/>
              </a:tabLst>
              <a:defRPr>
                <a:solidFill>
                  <a:schemeClr val="tx1"/>
                </a:solidFill>
                <a:latin typeface="Arial" pitchFamily="34" charset="0"/>
              </a:defRPr>
            </a:lvl6pPr>
            <a:lvl7pPr fontAlgn="base">
              <a:spcBef>
                <a:spcPct val="0"/>
              </a:spcBef>
              <a:spcAft>
                <a:spcPct val="0"/>
              </a:spcAft>
              <a:tabLst>
                <a:tab pos="180975" algn="l"/>
              </a:tabLst>
              <a:defRPr>
                <a:solidFill>
                  <a:schemeClr val="tx1"/>
                </a:solidFill>
                <a:latin typeface="Arial" pitchFamily="34" charset="0"/>
              </a:defRPr>
            </a:lvl7pPr>
            <a:lvl8pPr fontAlgn="base">
              <a:spcBef>
                <a:spcPct val="0"/>
              </a:spcBef>
              <a:spcAft>
                <a:spcPct val="0"/>
              </a:spcAft>
              <a:tabLst>
                <a:tab pos="180975" algn="l"/>
              </a:tabLst>
              <a:defRPr>
                <a:solidFill>
                  <a:schemeClr val="tx1"/>
                </a:solidFill>
                <a:latin typeface="Arial" pitchFamily="34" charset="0"/>
              </a:defRPr>
            </a:lvl8pPr>
            <a:lvl9pPr fontAlgn="base">
              <a:spcBef>
                <a:spcPct val="0"/>
              </a:spcBef>
              <a:spcAft>
                <a:spcPct val="0"/>
              </a:spcAft>
              <a:tabLst>
                <a:tab pos="180975" algn="l"/>
              </a:tabLst>
              <a:defRPr>
                <a:solidFill>
                  <a:schemeClr val="tx1"/>
                </a:solidFill>
                <a:latin typeface="Arial" pitchFamily="34" charset="0"/>
              </a:defRPr>
            </a:lvl9pPr>
          </a:lstStyle>
          <a:p>
            <a:pPr marL="625475" indent="-266700" algn="just">
              <a:spcBef>
                <a:spcPct val="50000"/>
              </a:spcBef>
              <a:buClr>
                <a:srgbClr val="FF0000"/>
              </a:buClr>
              <a:buFont typeface="Wingdings" pitchFamily="2" charset="2"/>
              <a:buChar char="Ø"/>
            </a:pPr>
            <a:r>
              <a:rPr lang="hr-HR" sz="1600" b="1" dirty="0" smtClean="0">
                <a:solidFill>
                  <a:srgbClr val="005EA4"/>
                </a:solidFill>
              </a:rPr>
              <a:t>Utjecaj </a:t>
            </a:r>
            <a:r>
              <a:rPr lang="hr-HR" sz="1600" b="1" dirty="0">
                <a:solidFill>
                  <a:srgbClr val="005EA4"/>
                </a:solidFill>
              </a:rPr>
              <a:t>vertikalnih serklaža na nosivost i deformabilnost zidanih zidova je veći što je slabija </a:t>
            </a:r>
            <a:r>
              <a:rPr lang="hr-HR" sz="1600" b="1" dirty="0" smtClean="0">
                <a:solidFill>
                  <a:srgbClr val="005EA4"/>
                </a:solidFill>
              </a:rPr>
              <a:t>kvaliteta </a:t>
            </a:r>
            <a:r>
              <a:rPr lang="hr-HR" sz="1600" b="1" dirty="0">
                <a:solidFill>
                  <a:srgbClr val="005EA4"/>
                </a:solidFill>
              </a:rPr>
              <a:t>ziđa. Uzdužnu i poprečnu armaturu vertikalnih serklaža u praksi treba oblikovati u svemu </a:t>
            </a:r>
            <a:r>
              <a:rPr lang="hr-HR" sz="1600" b="1" dirty="0" smtClean="0">
                <a:solidFill>
                  <a:srgbClr val="005EA4"/>
                </a:solidFill>
              </a:rPr>
              <a:t>sukladno </a:t>
            </a:r>
            <a:r>
              <a:rPr lang="hr-HR" sz="1600" b="1" dirty="0">
                <a:solidFill>
                  <a:srgbClr val="005EA4"/>
                </a:solidFill>
              </a:rPr>
              <a:t>armaturi čistih armiranobetonskih okvira ili armiranobetonskih okvira sa zidanom </a:t>
            </a:r>
            <a:r>
              <a:rPr lang="hr-HR" sz="1600" b="1" dirty="0" smtClean="0">
                <a:solidFill>
                  <a:srgbClr val="005EA4"/>
                </a:solidFill>
              </a:rPr>
              <a:t>ispunom</a:t>
            </a:r>
            <a:r>
              <a:rPr lang="hr-HR" sz="1600" b="1" dirty="0">
                <a:solidFill>
                  <a:srgbClr val="005EA4"/>
                </a:solidFill>
              </a:rPr>
              <a:t>.</a:t>
            </a:r>
          </a:p>
          <a:p>
            <a:pPr marL="625475" indent="-360363" algn="just">
              <a:spcBef>
                <a:spcPct val="50000"/>
              </a:spcBef>
              <a:buClr>
                <a:srgbClr val="FF0000"/>
              </a:buClr>
              <a:buFont typeface="Wingdings" pitchFamily="2" charset="2"/>
              <a:buChar char="Ø"/>
              <a:tabLst>
                <a:tab pos="180975" algn="l"/>
                <a:tab pos="625475" algn="l"/>
              </a:tabLst>
            </a:pPr>
            <a:r>
              <a:rPr lang="hr-HR" sz="1600" b="1" dirty="0" smtClean="0">
                <a:solidFill>
                  <a:srgbClr val="005EA4"/>
                </a:solidFill>
              </a:rPr>
              <a:t>Djelovanje </a:t>
            </a:r>
            <a:r>
              <a:rPr lang="hr-HR" sz="1600" b="1" dirty="0">
                <a:solidFill>
                  <a:srgbClr val="005EA4"/>
                </a:solidFill>
              </a:rPr>
              <a:t>realnog potresa može biti nepovoljnije od rezonantnog harmonijskog </a:t>
            </a:r>
            <a:r>
              <a:rPr lang="hr-HR" sz="1600" b="1" dirty="0" smtClean="0">
                <a:solidFill>
                  <a:srgbClr val="005EA4"/>
                </a:solidFill>
              </a:rPr>
              <a:t>ubrzanja </a:t>
            </a:r>
            <a:r>
              <a:rPr lang="hr-HR" sz="1600" b="1" dirty="0">
                <a:solidFill>
                  <a:srgbClr val="005EA4"/>
                </a:solidFill>
              </a:rPr>
              <a:t>podloge </a:t>
            </a:r>
            <a:r>
              <a:rPr lang="hr-HR" sz="1600" b="1" dirty="0" smtClean="0">
                <a:solidFill>
                  <a:srgbClr val="005EA4"/>
                </a:solidFill>
              </a:rPr>
              <a:t>jednakog </a:t>
            </a:r>
            <a:r>
              <a:rPr lang="hr-HR" sz="1600" b="1" dirty="0">
                <a:solidFill>
                  <a:srgbClr val="005EA4"/>
                </a:solidFill>
              </a:rPr>
              <a:t>maksimalnog ubrzanja</a:t>
            </a:r>
            <a:r>
              <a:rPr lang="hr-HR" sz="1600" b="1" dirty="0" smtClean="0">
                <a:solidFill>
                  <a:srgbClr val="005EA4"/>
                </a:solidFill>
              </a:rPr>
              <a:t>.</a:t>
            </a:r>
          </a:p>
          <a:p>
            <a:pPr marL="625475" indent="-360363" algn="just">
              <a:spcBef>
                <a:spcPct val="50000"/>
              </a:spcBef>
              <a:buClr>
                <a:srgbClr val="FF0000"/>
              </a:buClr>
              <a:buFont typeface="Wingdings" pitchFamily="2" charset="2"/>
              <a:buChar char="Ø"/>
              <a:tabLst>
                <a:tab pos="180975" algn="l"/>
                <a:tab pos="625475" algn="l"/>
              </a:tabLst>
            </a:pPr>
            <a:r>
              <a:rPr lang="hr-HR" sz="1600" b="1" dirty="0">
                <a:solidFill>
                  <a:srgbClr val="005EA4"/>
                </a:solidFill>
              </a:rPr>
              <a:t>Razmak vertikalnih serklaža u zonama jakih potresa ne smije premašivati 4 m. Manji razmak vertikalnih serklaža vodi većoj potresnoj otpornosti zida.</a:t>
            </a:r>
          </a:p>
        </p:txBody>
      </p:sp>
      <p:sp>
        <p:nvSpPr>
          <p:cNvPr id="8"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9035083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33</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HORIZONTALNIH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100516" y="5926805"/>
            <a:ext cx="417646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Osnovni podaci o analiziranim zidovima</a:t>
            </a:r>
            <a:endParaRPr lang="hr-HR" sz="1600" dirty="0"/>
          </a:p>
        </p:txBody>
      </p:sp>
      <p:sp>
        <p:nvSpPr>
          <p:cNvPr id="6" name="TextBox 5"/>
          <p:cNvSpPr txBox="1"/>
          <p:nvPr/>
        </p:nvSpPr>
        <p:spPr>
          <a:xfrm>
            <a:off x="4788025" y="2803597"/>
            <a:ext cx="35722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a:t>Skalirani potres </a:t>
            </a:r>
            <a:r>
              <a:rPr lang="hr-HR" sz="1600" b="0" dirty="0" smtClean="0"/>
              <a:t>„Kobe"</a:t>
            </a:r>
            <a:endParaRPr lang="hr-HR" sz="1600" b="0" dirty="0"/>
          </a:p>
        </p:txBody>
      </p:sp>
      <p:pic>
        <p:nvPicPr>
          <p:cNvPr id="7"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l="36926" t="24313" r="33771" b="28203"/>
          <a:stretch>
            <a:fillRect/>
          </a:stretch>
        </p:blipFill>
        <p:spPr bwMode="auto">
          <a:xfrm>
            <a:off x="5580112" y="3283916"/>
            <a:ext cx="2203740" cy="1479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5282400" y="4865467"/>
            <a:ext cx="2842196"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Harmonijsko ubrzanje</a:t>
            </a:r>
            <a:endParaRPr lang="hr-HR" sz="1600" b="0" dirty="0"/>
          </a:p>
        </p:txBody>
      </p:sp>
      <p:sp>
        <p:nvSpPr>
          <p:cNvPr id="9" name="TextBox 8"/>
          <p:cNvSpPr txBox="1"/>
          <p:nvPr/>
        </p:nvSpPr>
        <p:spPr>
          <a:xfrm>
            <a:off x="4644008" y="5926805"/>
            <a:ext cx="436398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Korištena horizontalna ubrzanja podloge</a:t>
            </a:r>
          </a:p>
        </p:txBody>
      </p:sp>
      <p:pic>
        <p:nvPicPr>
          <p:cNvPr id="1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l="6163" t="7785" r="4396" b="8344"/>
          <a:stretch>
            <a:fillRect/>
          </a:stretch>
        </p:blipFill>
        <p:spPr bwMode="auto">
          <a:xfrm>
            <a:off x="4788024" y="960660"/>
            <a:ext cx="3572201" cy="178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35390" t="9248" r="40672" b="14436"/>
          <a:stretch>
            <a:fillRect/>
          </a:stretch>
        </p:blipFill>
        <p:spPr bwMode="auto">
          <a:xfrm>
            <a:off x="336805" y="620688"/>
            <a:ext cx="3940175"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5320387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34</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HORIZONTALNIH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a:t>
            </a:r>
            <a:r>
              <a:rPr lang="hr-HR" sz="2000" b="1" dirty="0">
                <a:solidFill>
                  <a:srgbClr val="005EA4"/>
                </a:solidFill>
              </a:rPr>
              <a:t>statičke </a:t>
            </a:r>
            <a:r>
              <a:rPr lang="hr-HR" sz="2000" b="1" dirty="0" smtClean="0">
                <a:solidFill>
                  <a:srgbClr val="005EA4"/>
                </a:solidFill>
              </a:rPr>
              <a:t>analize- </a:t>
            </a:r>
            <a:r>
              <a:rPr lang="hr-HR" sz="1600" b="1" dirty="0" smtClean="0">
                <a:solidFill>
                  <a:srgbClr val="FF0000"/>
                </a:solidFill>
              </a:rPr>
              <a:t>mogućnost odizanja temelja od podloge</a:t>
            </a:r>
            <a:endParaRPr lang="hr-HR" sz="1600" b="1" dirty="0">
              <a:solidFill>
                <a:srgbClr val="FF0000"/>
              </a:solidFill>
            </a:endParaRPr>
          </a:p>
        </p:txBody>
      </p:sp>
      <p:sp>
        <p:nvSpPr>
          <p:cNvPr id="6" name="TextBox 5"/>
          <p:cNvSpPr txBox="1"/>
          <p:nvPr/>
        </p:nvSpPr>
        <p:spPr>
          <a:xfrm>
            <a:off x="0" y="3204204"/>
            <a:ext cx="9144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bez </a:t>
            </a:r>
            <a:r>
              <a:rPr lang="hr-HR" sz="1600" dirty="0" smtClean="0"/>
              <a:t>otvora</a:t>
            </a:r>
            <a:endParaRPr lang="hr-HR" sz="1600" dirty="0"/>
          </a:p>
        </p:txBody>
      </p:sp>
      <p:sp>
        <p:nvSpPr>
          <p:cNvPr id="7" name="TextBox 6"/>
          <p:cNvSpPr txBox="1"/>
          <p:nvPr/>
        </p:nvSpPr>
        <p:spPr>
          <a:xfrm>
            <a:off x="338447" y="5939573"/>
            <a:ext cx="3938016"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8" name="TextBox 7"/>
          <p:cNvSpPr txBox="1"/>
          <p:nvPr/>
        </p:nvSpPr>
        <p:spPr>
          <a:xfrm>
            <a:off x="4927304" y="5966995"/>
            <a:ext cx="406835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9" name="TextBox 8"/>
          <p:cNvSpPr txBox="1"/>
          <p:nvPr/>
        </p:nvSpPr>
        <p:spPr>
          <a:xfrm>
            <a:off x="21764" y="5601019"/>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a:t>
            </a:r>
            <a:r>
              <a:rPr lang="hr-HR" sz="1600" dirty="0" smtClean="0"/>
              <a:t>s otvorima</a:t>
            </a:r>
            <a:endParaRPr lang="hr-HR" sz="16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941" r="9464" b="6580"/>
          <a:stretch>
            <a:fillRect/>
          </a:stretch>
        </p:blipFill>
        <p:spPr bwMode="auto">
          <a:xfrm>
            <a:off x="539552" y="1211920"/>
            <a:ext cx="3600000" cy="193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6528" t="4420" r="9709" b="11212"/>
          <a:stretch>
            <a:fillRect/>
          </a:stretch>
        </p:blipFill>
        <p:spPr bwMode="auto">
          <a:xfrm>
            <a:off x="4860032" y="1246922"/>
            <a:ext cx="3600000" cy="1855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6921" t="7767" r="4335" b="6201"/>
          <a:stretch>
            <a:fillRect/>
          </a:stretch>
        </p:blipFill>
        <p:spPr bwMode="auto">
          <a:xfrm>
            <a:off x="507455" y="3597804"/>
            <a:ext cx="3600000" cy="19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7962" r="9692" b="8556"/>
          <a:stretch>
            <a:fillRect/>
          </a:stretch>
        </p:blipFill>
        <p:spPr bwMode="auto">
          <a:xfrm>
            <a:off x="4868064" y="3594049"/>
            <a:ext cx="3600000" cy="1949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4591588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35</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HORIZONTALNIH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a:t>
            </a:r>
            <a:r>
              <a:rPr lang="hr-HR" sz="2000" b="1" dirty="0">
                <a:solidFill>
                  <a:srgbClr val="005EA4"/>
                </a:solidFill>
              </a:rPr>
              <a:t>statičke </a:t>
            </a:r>
            <a:r>
              <a:rPr lang="hr-HR" sz="2000" b="1" dirty="0" smtClean="0">
                <a:solidFill>
                  <a:srgbClr val="005EA4"/>
                </a:solidFill>
              </a:rPr>
              <a:t>analize- </a:t>
            </a:r>
            <a:r>
              <a:rPr lang="hr-HR" sz="1600" b="1" dirty="0" smtClean="0">
                <a:solidFill>
                  <a:srgbClr val="FF0000"/>
                </a:solidFill>
              </a:rPr>
              <a:t>mogućnost odizanja temelja od podloge</a:t>
            </a:r>
            <a:endParaRPr lang="hr-HR" sz="1600" b="1" dirty="0">
              <a:solidFill>
                <a:srgbClr val="FF0000"/>
              </a:solidFill>
            </a:endParaRPr>
          </a:p>
        </p:txBody>
      </p:sp>
      <p:sp>
        <p:nvSpPr>
          <p:cNvPr id="6" name="TextBox 5"/>
          <p:cNvSpPr txBox="1"/>
          <p:nvPr/>
        </p:nvSpPr>
        <p:spPr>
          <a:xfrm>
            <a:off x="6946883" y="1671494"/>
            <a:ext cx="2159031" cy="13234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uzdužnih šipki </a:t>
            </a:r>
            <a:r>
              <a:rPr lang="hr-HR" sz="1600" dirty="0" smtClean="0"/>
              <a:t>na </a:t>
            </a:r>
            <a:r>
              <a:rPr lang="hr-HR" sz="1600" dirty="0"/>
              <a:t>naprezanje armature </a:t>
            </a:r>
            <a:r>
              <a:rPr lang="hr-HR" sz="1600" dirty="0" smtClean="0"/>
              <a:t>zidanih </a:t>
            </a:r>
            <a:r>
              <a:rPr lang="hr-HR" sz="1600" dirty="0"/>
              <a:t>zidova bez otvora</a:t>
            </a:r>
          </a:p>
        </p:txBody>
      </p:sp>
      <p:sp>
        <p:nvSpPr>
          <p:cNvPr id="7" name="TextBox 6"/>
          <p:cNvSpPr txBox="1"/>
          <p:nvPr/>
        </p:nvSpPr>
        <p:spPr>
          <a:xfrm>
            <a:off x="377608" y="5827329"/>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8" name="TextBox 7"/>
          <p:cNvSpPr txBox="1"/>
          <p:nvPr/>
        </p:nvSpPr>
        <p:spPr>
          <a:xfrm>
            <a:off x="3666814" y="5787261"/>
            <a:ext cx="324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9" name="TextBox 8"/>
          <p:cNvSpPr txBox="1"/>
          <p:nvPr/>
        </p:nvSpPr>
        <p:spPr>
          <a:xfrm>
            <a:off x="6946883" y="4005064"/>
            <a:ext cx="2159032" cy="13234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uzdužnih šipki </a:t>
            </a:r>
            <a:r>
              <a:rPr lang="hr-HR" sz="1600" dirty="0" smtClean="0"/>
              <a:t>na </a:t>
            </a:r>
            <a:r>
              <a:rPr lang="hr-HR" sz="1600" dirty="0"/>
              <a:t>naprezanje armature </a:t>
            </a:r>
            <a:r>
              <a:rPr lang="hr-HR" sz="1600" dirty="0" smtClean="0"/>
              <a:t>zidanih zidova </a:t>
            </a:r>
            <a:r>
              <a:rPr lang="hr-HR" sz="1600" dirty="0"/>
              <a:t>s otvorima</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l="9413" t="5562" r="17088" b="8347"/>
          <a:stretch>
            <a:fillRect/>
          </a:stretch>
        </p:blipFill>
        <p:spPr bwMode="auto">
          <a:xfrm>
            <a:off x="323528" y="1236464"/>
            <a:ext cx="3240000" cy="2175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l="8138" t="4172" r="16602"/>
          <a:stretch>
            <a:fillRect/>
          </a:stretch>
        </p:blipFill>
        <p:spPr bwMode="auto">
          <a:xfrm>
            <a:off x="3666814" y="1248054"/>
            <a:ext cx="3240000" cy="215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l="9111" t="15291" r="15164" b="2779"/>
          <a:stretch>
            <a:fillRect/>
          </a:stretch>
        </p:blipFill>
        <p:spPr bwMode="auto">
          <a:xfrm>
            <a:off x="323528" y="3596423"/>
            <a:ext cx="3240000" cy="2189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6">
            <a:extLst>
              <a:ext uri="{28A0092B-C50C-407E-A947-70E740481C1C}">
                <a14:useLocalDpi xmlns:a14="http://schemas.microsoft.com/office/drawing/2010/main" val="0"/>
              </a:ext>
            </a:extLst>
          </a:blip>
          <a:srcRect l="15187" t="9216" r="12866" b="4436"/>
          <a:stretch>
            <a:fillRect/>
          </a:stretch>
        </p:blipFill>
        <p:spPr bwMode="auto">
          <a:xfrm>
            <a:off x="3666814" y="3657619"/>
            <a:ext cx="3240000" cy="209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6894533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36</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HORIZONTALNIH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 </a:t>
            </a:r>
            <a:r>
              <a:rPr lang="hr-HR" sz="1600" b="1" dirty="0" smtClean="0">
                <a:solidFill>
                  <a:srgbClr val="FF0000"/>
                </a:solidFill>
              </a:rPr>
              <a:t>mogućnost odizanja temelja od podloge</a:t>
            </a:r>
            <a:endParaRPr lang="hr-HR" sz="1600" b="1" dirty="0">
              <a:solidFill>
                <a:srgbClr val="FF0000"/>
              </a:solidFill>
            </a:endParaRPr>
          </a:p>
        </p:txBody>
      </p:sp>
      <p:sp>
        <p:nvSpPr>
          <p:cNvPr id="6" name="TextBox 5"/>
          <p:cNvSpPr txBox="1"/>
          <p:nvPr/>
        </p:nvSpPr>
        <p:spPr>
          <a:xfrm>
            <a:off x="9271" y="3348536"/>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bez </a:t>
            </a:r>
            <a:r>
              <a:rPr lang="hr-HR" sz="1600" dirty="0" smtClean="0"/>
              <a:t>otvora-harmonijsko ubrzanje podloge</a:t>
            </a:r>
            <a:endParaRPr lang="hr-HR" sz="1600" dirty="0"/>
          </a:p>
        </p:txBody>
      </p:sp>
      <p:sp>
        <p:nvSpPr>
          <p:cNvPr id="7" name="TextBox 6"/>
          <p:cNvSpPr txBox="1"/>
          <p:nvPr/>
        </p:nvSpPr>
        <p:spPr>
          <a:xfrm>
            <a:off x="418476" y="6044014"/>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8" name="TextBox 7"/>
          <p:cNvSpPr txBox="1"/>
          <p:nvPr/>
        </p:nvSpPr>
        <p:spPr>
          <a:xfrm>
            <a:off x="4932040" y="6057732"/>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9" name="TextBox 8"/>
          <p:cNvSpPr txBox="1"/>
          <p:nvPr/>
        </p:nvSpPr>
        <p:spPr>
          <a:xfrm>
            <a:off x="34518" y="5735101"/>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a:t>
            </a:r>
            <a:r>
              <a:rPr lang="hr-HR" sz="1600" dirty="0" smtClean="0"/>
              <a:t>s otvorima – harmonijsko ubrzanje podloge</a:t>
            </a:r>
            <a:endParaRPr lang="hr-HR" sz="16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356" r="7443" b="3670"/>
          <a:stretch>
            <a:fillRect/>
          </a:stretch>
        </p:blipFill>
        <p:spPr bwMode="auto">
          <a:xfrm>
            <a:off x="418476" y="1200292"/>
            <a:ext cx="3960000" cy="2087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10677" r="510" b="6259"/>
          <a:stretch>
            <a:fillRect/>
          </a:stretch>
        </p:blipFill>
        <p:spPr bwMode="auto">
          <a:xfrm>
            <a:off x="4788024" y="1230830"/>
            <a:ext cx="3960000" cy="207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9692" t="2776" r="6387"/>
          <a:stretch>
            <a:fillRect/>
          </a:stretch>
        </p:blipFill>
        <p:spPr bwMode="auto">
          <a:xfrm>
            <a:off x="418476" y="3742179"/>
            <a:ext cx="3960000" cy="197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9344" t="2234" r="6761" b="4814"/>
          <a:stretch>
            <a:fillRect/>
          </a:stretch>
        </p:blipFill>
        <p:spPr bwMode="auto">
          <a:xfrm>
            <a:off x="4770797" y="3705128"/>
            <a:ext cx="3960000" cy="2046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41183975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37</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HORIZONTALNIH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 </a:t>
            </a:r>
            <a:r>
              <a:rPr lang="hr-HR" sz="1600" b="1" dirty="0" smtClean="0">
                <a:solidFill>
                  <a:srgbClr val="FF0000"/>
                </a:solidFill>
              </a:rPr>
              <a:t>mogućnost odizanja temelja od podloge</a:t>
            </a:r>
            <a:endParaRPr lang="hr-HR" sz="1600" b="1" dirty="0">
              <a:solidFill>
                <a:srgbClr val="FF0000"/>
              </a:solidFill>
            </a:endParaRPr>
          </a:p>
        </p:txBody>
      </p:sp>
      <p:sp>
        <p:nvSpPr>
          <p:cNvPr id="6" name="TextBox 5"/>
          <p:cNvSpPr txBox="1"/>
          <p:nvPr/>
        </p:nvSpPr>
        <p:spPr>
          <a:xfrm>
            <a:off x="412253" y="5805264"/>
            <a:ext cx="3943283"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7" name="TextBox 6"/>
          <p:cNvSpPr txBox="1"/>
          <p:nvPr/>
        </p:nvSpPr>
        <p:spPr>
          <a:xfrm>
            <a:off x="5074002" y="5832844"/>
            <a:ext cx="395999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8" name="TextBox 7"/>
          <p:cNvSpPr txBox="1"/>
          <p:nvPr/>
        </p:nvSpPr>
        <p:spPr>
          <a:xfrm>
            <a:off x="0" y="5389114"/>
            <a:ext cx="9166530" cy="34414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uzdužnih  šipki </a:t>
            </a:r>
            <a:r>
              <a:rPr lang="hr-HR" sz="1600" dirty="0" smtClean="0"/>
              <a:t>na </a:t>
            </a:r>
            <a:r>
              <a:rPr lang="hr-HR" sz="1600" dirty="0"/>
              <a:t>naprezanje armature </a:t>
            </a:r>
            <a:r>
              <a:rPr lang="hr-HR" sz="1600" dirty="0" smtClean="0"/>
              <a:t>zidanih </a:t>
            </a:r>
            <a:r>
              <a:rPr lang="hr-HR" sz="1600" dirty="0"/>
              <a:t>zidova s otvorima</a:t>
            </a:r>
          </a:p>
        </p:txBody>
      </p:sp>
      <p:pic>
        <p:nvPicPr>
          <p:cNvPr id="9" name="Picture 6"/>
          <p:cNvPicPr>
            <a:picLocks noChangeAspect="1" noChangeArrowheads="1"/>
          </p:cNvPicPr>
          <p:nvPr/>
        </p:nvPicPr>
        <p:blipFill>
          <a:blip r:embed="rId3">
            <a:extLst>
              <a:ext uri="{28A0092B-C50C-407E-A947-70E740481C1C}">
                <a14:useLocalDpi xmlns:a14="http://schemas.microsoft.com/office/drawing/2010/main" val="0"/>
              </a:ext>
            </a:extLst>
          </a:blip>
          <a:srcRect l="9836" t="12309" r="9158" b="3654"/>
          <a:stretch>
            <a:fillRect/>
          </a:stretch>
        </p:blipFill>
        <p:spPr bwMode="auto">
          <a:xfrm>
            <a:off x="395536" y="1421279"/>
            <a:ext cx="3960000" cy="1553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4">
            <a:extLst>
              <a:ext uri="{28A0092B-C50C-407E-A947-70E740481C1C}">
                <a14:useLocalDpi xmlns:a14="http://schemas.microsoft.com/office/drawing/2010/main" val="0"/>
              </a:ext>
            </a:extLst>
          </a:blip>
          <a:srcRect l="10022" t="9474" r="10039" b="10745"/>
          <a:stretch>
            <a:fillRect/>
          </a:stretch>
        </p:blipFill>
        <p:spPr bwMode="auto">
          <a:xfrm>
            <a:off x="5148064" y="1406023"/>
            <a:ext cx="3960000" cy="158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noChangeArrowheads="1"/>
          </p:cNvPicPr>
          <p:nvPr/>
        </p:nvPicPr>
        <p:blipFill>
          <a:blip r:embed="rId5">
            <a:extLst>
              <a:ext uri="{28A0092B-C50C-407E-A947-70E740481C1C}">
                <a14:useLocalDpi xmlns:a14="http://schemas.microsoft.com/office/drawing/2010/main" val="0"/>
              </a:ext>
            </a:extLst>
          </a:blip>
          <a:srcRect l="11063" t="9879" r="10039" b="8614"/>
          <a:stretch>
            <a:fillRect/>
          </a:stretch>
        </p:blipFill>
        <p:spPr bwMode="auto">
          <a:xfrm>
            <a:off x="412253" y="3622149"/>
            <a:ext cx="3960000" cy="1630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noChangeArrowheads="1"/>
          </p:cNvPicPr>
          <p:nvPr/>
        </p:nvPicPr>
        <p:blipFill>
          <a:blip r:embed="rId6">
            <a:extLst>
              <a:ext uri="{28A0092B-C50C-407E-A947-70E740481C1C}">
                <a14:useLocalDpi xmlns:a14="http://schemas.microsoft.com/office/drawing/2010/main" val="0"/>
              </a:ext>
            </a:extLst>
          </a:blip>
          <a:srcRect l="9363" t="8916" r="10387" b="15964"/>
          <a:stretch>
            <a:fillRect/>
          </a:stretch>
        </p:blipFill>
        <p:spPr bwMode="auto">
          <a:xfrm>
            <a:off x="5074002" y="3593818"/>
            <a:ext cx="3960000" cy="165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13983" y="2999540"/>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uzdužnih  šipki </a:t>
            </a:r>
            <a:r>
              <a:rPr lang="hr-HR" sz="1600" dirty="0" smtClean="0"/>
              <a:t>na </a:t>
            </a:r>
            <a:r>
              <a:rPr lang="hr-HR" sz="1600" dirty="0"/>
              <a:t>naprezanje armature </a:t>
            </a:r>
            <a:r>
              <a:rPr lang="hr-HR" sz="1600" dirty="0" smtClean="0"/>
              <a:t>zidanih </a:t>
            </a:r>
            <a:r>
              <a:rPr lang="hr-HR" sz="1600" dirty="0"/>
              <a:t>zidova bez otvora</a:t>
            </a:r>
          </a:p>
        </p:txBody>
      </p:sp>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47456662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38</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HORIZONTALNIH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 </a:t>
            </a:r>
            <a:r>
              <a:rPr lang="hr-HR" sz="1600" b="1" dirty="0" smtClean="0">
                <a:solidFill>
                  <a:srgbClr val="FF0000"/>
                </a:solidFill>
              </a:rPr>
              <a:t>mogućnost odizanja temelja od podloge</a:t>
            </a:r>
            <a:endParaRPr lang="hr-HR" sz="1600" b="1" dirty="0">
              <a:solidFill>
                <a:srgbClr val="FF0000"/>
              </a:solidFill>
            </a:endParaRPr>
          </a:p>
        </p:txBody>
      </p:sp>
      <p:sp>
        <p:nvSpPr>
          <p:cNvPr id="6" name="TextBox 5"/>
          <p:cNvSpPr txBox="1"/>
          <p:nvPr/>
        </p:nvSpPr>
        <p:spPr>
          <a:xfrm>
            <a:off x="55505" y="3224420"/>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bez </a:t>
            </a:r>
            <a:r>
              <a:rPr lang="hr-HR" sz="1600" dirty="0" smtClean="0"/>
              <a:t>otvora- potres Kobe</a:t>
            </a:r>
            <a:endParaRPr lang="hr-HR" sz="1600" dirty="0"/>
          </a:p>
        </p:txBody>
      </p:sp>
      <p:sp>
        <p:nvSpPr>
          <p:cNvPr id="7" name="TextBox 6"/>
          <p:cNvSpPr txBox="1"/>
          <p:nvPr/>
        </p:nvSpPr>
        <p:spPr>
          <a:xfrm>
            <a:off x="625802" y="6010338"/>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8" name="TextBox 7"/>
          <p:cNvSpPr txBox="1"/>
          <p:nvPr/>
        </p:nvSpPr>
        <p:spPr>
          <a:xfrm>
            <a:off x="4966918" y="6024056"/>
            <a:ext cx="392512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9" name="TextBox 8"/>
          <p:cNvSpPr txBox="1"/>
          <p:nvPr/>
        </p:nvSpPr>
        <p:spPr>
          <a:xfrm>
            <a:off x="39541" y="5652644"/>
            <a:ext cx="9153581"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a:t>
            </a:r>
            <a:r>
              <a:rPr lang="hr-HR" sz="1600" dirty="0" smtClean="0"/>
              <a:t>s otvorima – potres Kobe</a:t>
            </a:r>
            <a:endParaRPr lang="hr-HR" sz="16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9943" t="5672" r="7635" b="5672"/>
          <a:stretch>
            <a:fillRect/>
          </a:stretch>
        </p:blipFill>
        <p:spPr bwMode="auto">
          <a:xfrm>
            <a:off x="625801" y="1195986"/>
            <a:ext cx="3960000" cy="201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8470" t="3758" r="2943" b="8066"/>
          <a:stretch>
            <a:fillRect/>
          </a:stretch>
        </p:blipFill>
        <p:spPr bwMode="auto">
          <a:xfrm>
            <a:off x="4932040" y="1216632"/>
            <a:ext cx="3960000" cy="199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9329" t="2429" r="7030" b="6000"/>
          <a:stretch>
            <a:fillRect/>
          </a:stretch>
        </p:blipFill>
        <p:spPr bwMode="auto">
          <a:xfrm>
            <a:off x="625801" y="3598487"/>
            <a:ext cx="3960000" cy="2025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3946" t="2663" r="6126" b="6836"/>
          <a:stretch>
            <a:fillRect/>
          </a:stretch>
        </p:blipFill>
        <p:spPr bwMode="auto">
          <a:xfrm>
            <a:off x="4966918" y="3537661"/>
            <a:ext cx="3960000" cy="208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41193323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39</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HORIZONTALNIH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 </a:t>
            </a:r>
            <a:r>
              <a:rPr lang="hr-HR" sz="1600" b="1" dirty="0" smtClean="0">
                <a:solidFill>
                  <a:srgbClr val="FF0000"/>
                </a:solidFill>
              </a:rPr>
              <a:t>mogućnost odizanja temelja od podloge</a:t>
            </a:r>
            <a:endParaRPr lang="hr-HR" sz="1600" b="1" dirty="0">
              <a:solidFill>
                <a:srgbClr val="FF0000"/>
              </a:solidFill>
            </a:endParaRPr>
          </a:p>
        </p:txBody>
      </p:sp>
      <p:sp>
        <p:nvSpPr>
          <p:cNvPr id="7" name="TextBox 6"/>
          <p:cNvSpPr txBox="1"/>
          <p:nvPr/>
        </p:nvSpPr>
        <p:spPr>
          <a:xfrm>
            <a:off x="586759" y="5867649"/>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8" name="TextBox 7"/>
          <p:cNvSpPr txBox="1"/>
          <p:nvPr/>
        </p:nvSpPr>
        <p:spPr>
          <a:xfrm>
            <a:off x="4927875" y="5820946"/>
            <a:ext cx="392512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4" name="TextBox 13"/>
          <p:cNvSpPr txBox="1"/>
          <p:nvPr/>
        </p:nvSpPr>
        <p:spPr>
          <a:xfrm>
            <a:off x="0" y="5389114"/>
            <a:ext cx="9166530" cy="34414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uzdužnih  šipki </a:t>
            </a:r>
            <a:r>
              <a:rPr lang="hr-HR" sz="1600" dirty="0" smtClean="0"/>
              <a:t>na </a:t>
            </a:r>
            <a:r>
              <a:rPr lang="hr-HR" sz="1600" dirty="0"/>
              <a:t>naprezanje armature </a:t>
            </a:r>
            <a:r>
              <a:rPr lang="hr-HR" sz="1600" dirty="0" smtClean="0"/>
              <a:t>zidanih </a:t>
            </a:r>
            <a:r>
              <a:rPr lang="hr-HR" sz="1600" dirty="0"/>
              <a:t>zidova s otvorima</a:t>
            </a:r>
          </a:p>
        </p:txBody>
      </p:sp>
      <p:sp>
        <p:nvSpPr>
          <p:cNvPr id="15" name="TextBox 14"/>
          <p:cNvSpPr txBox="1"/>
          <p:nvPr/>
        </p:nvSpPr>
        <p:spPr>
          <a:xfrm>
            <a:off x="-13983" y="2999540"/>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uzdužnih  šipki </a:t>
            </a:r>
            <a:r>
              <a:rPr lang="hr-HR" sz="1600" dirty="0" smtClean="0"/>
              <a:t>na </a:t>
            </a:r>
            <a:r>
              <a:rPr lang="hr-HR" sz="1600" dirty="0"/>
              <a:t>naprezanje armature </a:t>
            </a:r>
            <a:r>
              <a:rPr lang="hr-HR" sz="1600" dirty="0" smtClean="0"/>
              <a:t>zidanih </a:t>
            </a:r>
            <a:r>
              <a:rPr lang="hr-HR" sz="1600" dirty="0"/>
              <a:t>zidova bez otvora</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79" y="1384494"/>
            <a:ext cx="4320000" cy="1615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4841" y="1378918"/>
            <a:ext cx="4320000" cy="1688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83" y="3650273"/>
            <a:ext cx="4320000" cy="1612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8537" y="3559726"/>
            <a:ext cx="4320000" cy="1765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5168073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a:t>
            </a:fld>
            <a:endParaRPr lang="hr-HR" altLang="sr-Latn-RS">
              <a:latin typeface="Verdana" panose="020B0604030504040204" pitchFamily="34" charset="0"/>
            </a:endParaRPr>
          </a:p>
        </p:txBody>
      </p:sp>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547" y="1346222"/>
            <a:ext cx="3644807" cy="204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ka 2"/>
          <p:cNvPicPr/>
          <p:nvPr/>
        </p:nvPicPr>
        <p:blipFill rotWithShape="1">
          <a:blip r:embed="rId4"/>
          <a:srcRect l="10243" t="32614" r="43177" b="11608"/>
          <a:stretch/>
        </p:blipFill>
        <p:spPr>
          <a:xfrm>
            <a:off x="482551" y="3771854"/>
            <a:ext cx="3566797" cy="2321441"/>
          </a:xfrm>
          <a:prstGeom prst="rect">
            <a:avLst/>
          </a:prstGeom>
        </p:spPr>
      </p:pic>
      <p:pic>
        <p:nvPicPr>
          <p:cNvPr id="6" name="Slika 5"/>
          <p:cNvPicPr/>
          <p:nvPr/>
        </p:nvPicPr>
        <p:blipFill rotWithShape="1">
          <a:blip r:embed="rId5"/>
          <a:srcRect l="22478" t="47805" r="55044" b="28000"/>
          <a:stretch/>
        </p:blipFill>
        <p:spPr>
          <a:xfrm>
            <a:off x="4700670" y="1340768"/>
            <a:ext cx="4104456" cy="2055408"/>
          </a:xfrm>
          <a:prstGeom prst="rect">
            <a:avLst/>
          </a:prstGeom>
        </p:spPr>
      </p:pic>
      <p:pic>
        <p:nvPicPr>
          <p:cNvPr id="7" name="Slika 4"/>
          <p:cNvPicPr/>
          <p:nvPr/>
        </p:nvPicPr>
        <p:blipFill rotWithShape="1">
          <a:blip r:embed="rId6"/>
          <a:srcRect l="16029" t="47807" r="48665" b="28460"/>
          <a:stretch/>
        </p:blipFill>
        <p:spPr>
          <a:xfrm>
            <a:off x="4700670" y="3771855"/>
            <a:ext cx="4104456" cy="2321441"/>
          </a:xfrm>
          <a:prstGeom prst="rect">
            <a:avLst/>
          </a:prstGeom>
        </p:spPr>
      </p:pic>
      <p:sp>
        <p:nvSpPr>
          <p:cNvPr id="8" name="Text Box 4"/>
          <p:cNvSpPr txBox="1">
            <a:spLocks noChangeArrowheads="1"/>
          </p:cNvSpPr>
          <p:nvPr/>
        </p:nvSpPr>
        <p:spPr bwMode="auto">
          <a:xfrm>
            <a:off x="1" y="653787"/>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tabLst>
                <a:tab pos="271463" algn="l"/>
              </a:tabLst>
              <a:defRPr>
                <a:solidFill>
                  <a:schemeClr val="tx1"/>
                </a:solidFill>
                <a:latin typeface="Arial" pitchFamily="34" charset="0"/>
              </a:defRPr>
            </a:lvl1pPr>
            <a:lvl2pPr>
              <a:tabLst>
                <a:tab pos="271463" algn="l"/>
              </a:tabLst>
              <a:defRPr>
                <a:solidFill>
                  <a:schemeClr val="tx1"/>
                </a:solidFill>
                <a:latin typeface="Arial" pitchFamily="34" charset="0"/>
              </a:defRPr>
            </a:lvl2pPr>
            <a:lvl3pPr>
              <a:tabLst>
                <a:tab pos="271463" algn="l"/>
              </a:tabLst>
              <a:defRPr>
                <a:solidFill>
                  <a:schemeClr val="tx1"/>
                </a:solidFill>
                <a:latin typeface="Arial" pitchFamily="34" charset="0"/>
              </a:defRPr>
            </a:lvl3pPr>
            <a:lvl4pPr>
              <a:tabLst>
                <a:tab pos="271463" algn="l"/>
              </a:tabLst>
              <a:defRPr>
                <a:solidFill>
                  <a:schemeClr val="tx1"/>
                </a:solidFill>
                <a:latin typeface="Arial" pitchFamily="34" charset="0"/>
              </a:defRPr>
            </a:lvl4pPr>
            <a:lvl5pPr>
              <a:tabLst>
                <a:tab pos="271463" algn="l"/>
              </a:tabLst>
              <a:defRPr>
                <a:solidFill>
                  <a:schemeClr val="tx1"/>
                </a:solidFill>
                <a:latin typeface="Arial" pitchFamily="34" charset="0"/>
              </a:defRPr>
            </a:lvl5pPr>
            <a:lvl6pPr fontAlgn="base">
              <a:spcBef>
                <a:spcPct val="0"/>
              </a:spcBef>
              <a:spcAft>
                <a:spcPct val="0"/>
              </a:spcAft>
              <a:tabLst>
                <a:tab pos="271463" algn="l"/>
              </a:tabLst>
              <a:defRPr>
                <a:solidFill>
                  <a:schemeClr val="tx1"/>
                </a:solidFill>
                <a:latin typeface="Arial" pitchFamily="34" charset="0"/>
              </a:defRPr>
            </a:lvl6pPr>
            <a:lvl7pPr fontAlgn="base">
              <a:spcBef>
                <a:spcPct val="0"/>
              </a:spcBef>
              <a:spcAft>
                <a:spcPct val="0"/>
              </a:spcAft>
              <a:tabLst>
                <a:tab pos="271463" algn="l"/>
              </a:tabLst>
              <a:defRPr>
                <a:solidFill>
                  <a:schemeClr val="tx1"/>
                </a:solidFill>
                <a:latin typeface="Arial" pitchFamily="34" charset="0"/>
              </a:defRPr>
            </a:lvl7pPr>
            <a:lvl8pPr fontAlgn="base">
              <a:spcBef>
                <a:spcPct val="0"/>
              </a:spcBef>
              <a:spcAft>
                <a:spcPct val="0"/>
              </a:spcAft>
              <a:tabLst>
                <a:tab pos="271463" algn="l"/>
              </a:tabLst>
              <a:defRPr>
                <a:solidFill>
                  <a:schemeClr val="tx1"/>
                </a:solidFill>
                <a:latin typeface="Arial" pitchFamily="34" charset="0"/>
              </a:defRPr>
            </a:lvl8pPr>
            <a:lvl9pPr fontAlgn="base">
              <a:spcBef>
                <a:spcPct val="0"/>
              </a:spcBef>
              <a:spcAft>
                <a:spcPct val="0"/>
              </a:spcAft>
              <a:tabLst>
                <a:tab pos="271463" algn="l"/>
              </a:tabLst>
              <a:defRPr>
                <a:solidFill>
                  <a:schemeClr val="tx1"/>
                </a:solidFill>
                <a:latin typeface="Arial" pitchFamily="34" charset="0"/>
              </a:defRPr>
            </a:lvl9pPr>
          </a:lstStyle>
          <a:p>
            <a:pPr marL="285750" indent="-285750" algn="just">
              <a:buClr>
                <a:srgbClr val="FF0000"/>
              </a:buClr>
              <a:buFont typeface="Wingdings" pitchFamily="2" charset="2"/>
              <a:buChar char="§"/>
            </a:pPr>
            <a:r>
              <a:rPr lang="hr-HR" sz="1600" b="1" dirty="0" smtClean="0">
                <a:solidFill>
                  <a:srgbClr val="005EA4"/>
                </a:solidFill>
              </a:rPr>
              <a:t>Ponašanje </a:t>
            </a:r>
            <a:r>
              <a:rPr lang="hr-HR" sz="1600" b="1" dirty="0">
                <a:solidFill>
                  <a:srgbClr val="005EA4"/>
                </a:solidFill>
              </a:rPr>
              <a:t>zidanih građevina pod statičkim i osobito pod dinamičkim </a:t>
            </a:r>
            <a:r>
              <a:rPr lang="hr-HR" sz="1600" b="1" dirty="0" smtClean="0">
                <a:solidFill>
                  <a:srgbClr val="005EA4"/>
                </a:solidFill>
              </a:rPr>
              <a:t>(</a:t>
            </a:r>
            <a:r>
              <a:rPr lang="hr-HR" sz="1600" b="1" dirty="0">
                <a:solidFill>
                  <a:srgbClr val="005EA4"/>
                </a:solidFill>
              </a:rPr>
              <a:t>potresnim) opterećenjem je izuzetno </a:t>
            </a:r>
            <a:r>
              <a:rPr lang="hr-HR" sz="1600" b="1" dirty="0" smtClean="0">
                <a:solidFill>
                  <a:srgbClr val="005EA4"/>
                </a:solidFill>
              </a:rPr>
              <a:t>složeno</a:t>
            </a:r>
            <a:r>
              <a:rPr lang="hr-HR" sz="1600" b="1" dirty="0">
                <a:solidFill>
                  <a:srgbClr val="005EA4"/>
                </a:solidFill>
              </a:rPr>
              <a:t>.</a:t>
            </a:r>
          </a:p>
          <a:p>
            <a:pPr algn="just"/>
            <a:endParaRPr lang="hr-HR" sz="1600" b="1" dirty="0">
              <a:solidFill>
                <a:srgbClr val="005EA4"/>
              </a:solidFill>
            </a:endParaRPr>
          </a:p>
        </p:txBody>
      </p:sp>
      <p:sp>
        <p:nvSpPr>
          <p:cNvPr id="9" name="Rectangle 8"/>
          <p:cNvSpPr/>
          <p:nvPr/>
        </p:nvSpPr>
        <p:spPr>
          <a:xfrm>
            <a:off x="0" y="5834"/>
            <a:ext cx="9144000" cy="523220"/>
          </a:xfrm>
          <a:prstGeom prst="rect">
            <a:avLst/>
          </a:prstGeom>
        </p:spPr>
        <p:txBody>
          <a:bodyPr wrap="square">
            <a:spAutoFit/>
          </a:bodyPr>
          <a:lstStyle/>
          <a:p>
            <a:pPr algn="ctr"/>
            <a:r>
              <a:rPr lang="hr-HR" sz="2800" b="1" dirty="0" smtClean="0">
                <a:solidFill>
                  <a:srgbClr val="FF0000"/>
                </a:solidFill>
              </a:rPr>
              <a:t>UVOD</a:t>
            </a:r>
            <a:endParaRPr lang="hr-HR" sz="2800" dirty="0">
              <a:solidFill>
                <a:srgbClr val="FF0000"/>
              </a:solidFill>
            </a:endParaRPr>
          </a:p>
        </p:txBody>
      </p:sp>
      <p:sp>
        <p:nvSpPr>
          <p:cNvPr id="10"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487970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40</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HORIZONTALNIH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statičke analize- </a:t>
            </a:r>
            <a:r>
              <a:rPr lang="hr-HR" sz="1600" b="1" dirty="0" smtClean="0">
                <a:solidFill>
                  <a:srgbClr val="FF0000"/>
                </a:solidFill>
              </a:rPr>
              <a:t>spriječeno odizanja temelja od podloge</a:t>
            </a:r>
            <a:endParaRPr lang="hr-HR" sz="1600" b="1" dirty="0">
              <a:solidFill>
                <a:srgbClr val="FF0000"/>
              </a:solidFill>
            </a:endParaRPr>
          </a:p>
        </p:txBody>
      </p:sp>
      <p:sp>
        <p:nvSpPr>
          <p:cNvPr id="6" name="TextBox 5"/>
          <p:cNvSpPr txBox="1"/>
          <p:nvPr/>
        </p:nvSpPr>
        <p:spPr>
          <a:xfrm>
            <a:off x="0" y="3205149"/>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bez </a:t>
            </a:r>
            <a:r>
              <a:rPr lang="hr-HR" sz="1600" dirty="0" smtClean="0"/>
              <a:t>otvora</a:t>
            </a:r>
            <a:endParaRPr lang="hr-HR" sz="1600" dirty="0"/>
          </a:p>
        </p:txBody>
      </p:sp>
      <p:sp>
        <p:nvSpPr>
          <p:cNvPr id="7" name="TextBox 6"/>
          <p:cNvSpPr txBox="1"/>
          <p:nvPr/>
        </p:nvSpPr>
        <p:spPr>
          <a:xfrm>
            <a:off x="740155" y="5968692"/>
            <a:ext cx="3567572" cy="35150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8" name="TextBox 7"/>
          <p:cNvSpPr txBox="1"/>
          <p:nvPr/>
        </p:nvSpPr>
        <p:spPr>
          <a:xfrm>
            <a:off x="4825473" y="5981640"/>
            <a:ext cx="363455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9" name="TextBox 8"/>
          <p:cNvSpPr txBox="1"/>
          <p:nvPr/>
        </p:nvSpPr>
        <p:spPr>
          <a:xfrm>
            <a:off x="-13983" y="5625070"/>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zidanog </a:t>
            </a:r>
            <a:r>
              <a:rPr lang="hr-HR" sz="1600" dirty="0"/>
              <a:t>zida </a:t>
            </a:r>
            <a:r>
              <a:rPr lang="hr-HR" sz="1600" dirty="0" smtClean="0"/>
              <a:t>s otvorima</a:t>
            </a:r>
            <a:endParaRPr lang="hr-HR" sz="16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8086" t="4803" r="2783" b="6734"/>
          <a:stretch>
            <a:fillRect/>
          </a:stretch>
        </p:blipFill>
        <p:spPr bwMode="auto">
          <a:xfrm>
            <a:off x="707728" y="1188062"/>
            <a:ext cx="3600000" cy="19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8340" t="3920" r="2783" b="9808"/>
          <a:stretch>
            <a:fillRect/>
          </a:stretch>
        </p:blipFill>
        <p:spPr bwMode="auto">
          <a:xfrm>
            <a:off x="4860032" y="1204606"/>
            <a:ext cx="3600000" cy="198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7330" t="4185" r="8759" b="7849"/>
          <a:stretch>
            <a:fillRect/>
          </a:stretch>
        </p:blipFill>
        <p:spPr bwMode="auto">
          <a:xfrm>
            <a:off x="740155" y="3678557"/>
            <a:ext cx="3600000" cy="1951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17528" t="3726" r="7855" b="10219"/>
          <a:stretch>
            <a:fillRect/>
          </a:stretch>
        </p:blipFill>
        <p:spPr bwMode="auto">
          <a:xfrm>
            <a:off x="4825473" y="3651302"/>
            <a:ext cx="3600000" cy="1971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90136653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41</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HORIZONTALNIH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statičke analize- </a:t>
            </a:r>
            <a:r>
              <a:rPr lang="hr-HR" sz="1600" b="1" dirty="0" smtClean="0">
                <a:solidFill>
                  <a:srgbClr val="FF0000"/>
                </a:solidFill>
              </a:rPr>
              <a:t>spriječeno odizanja temelja od podloge</a:t>
            </a:r>
            <a:endParaRPr lang="hr-HR" sz="1600" b="1" dirty="0">
              <a:solidFill>
                <a:srgbClr val="FF0000"/>
              </a:solidFill>
            </a:endParaRPr>
          </a:p>
        </p:txBody>
      </p:sp>
      <p:sp>
        <p:nvSpPr>
          <p:cNvPr id="6" name="TextBox 5"/>
          <p:cNvSpPr txBox="1"/>
          <p:nvPr/>
        </p:nvSpPr>
        <p:spPr>
          <a:xfrm>
            <a:off x="6955172" y="1739717"/>
            <a:ext cx="2116105" cy="13234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uzdužnih šipki </a:t>
            </a:r>
            <a:r>
              <a:rPr lang="hr-HR" sz="1600" dirty="0" smtClean="0"/>
              <a:t>na </a:t>
            </a:r>
            <a:r>
              <a:rPr lang="hr-HR" sz="1600" dirty="0"/>
              <a:t>naprezanje armature </a:t>
            </a:r>
            <a:r>
              <a:rPr lang="hr-HR" sz="1600" dirty="0" smtClean="0"/>
              <a:t>zidanih </a:t>
            </a:r>
            <a:r>
              <a:rPr lang="hr-HR" sz="1600" dirty="0"/>
              <a:t>zidova bez otvora</a:t>
            </a:r>
          </a:p>
        </p:txBody>
      </p:sp>
      <p:sp>
        <p:nvSpPr>
          <p:cNvPr id="7" name="TextBox 6"/>
          <p:cNvSpPr txBox="1"/>
          <p:nvPr/>
        </p:nvSpPr>
        <p:spPr>
          <a:xfrm>
            <a:off x="292477" y="5919019"/>
            <a:ext cx="324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8" name="TextBox 7"/>
          <p:cNvSpPr txBox="1"/>
          <p:nvPr/>
        </p:nvSpPr>
        <p:spPr>
          <a:xfrm>
            <a:off x="3666814" y="5897701"/>
            <a:ext cx="324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9" name="TextBox 8"/>
          <p:cNvSpPr txBox="1"/>
          <p:nvPr/>
        </p:nvSpPr>
        <p:spPr>
          <a:xfrm>
            <a:off x="6955172" y="4027307"/>
            <a:ext cx="2188828" cy="132343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Utjecaj promjera uzdužnih šipki </a:t>
            </a:r>
            <a:r>
              <a:rPr lang="hr-HR" sz="1600" dirty="0" smtClean="0"/>
              <a:t>na </a:t>
            </a:r>
            <a:r>
              <a:rPr lang="hr-HR" sz="1600" dirty="0"/>
              <a:t>naprezanje armature </a:t>
            </a:r>
            <a:r>
              <a:rPr lang="hr-HR" sz="1600" dirty="0" smtClean="0"/>
              <a:t>zidanih </a:t>
            </a:r>
            <a:r>
              <a:rPr lang="hr-HR" sz="1600" dirty="0"/>
              <a:t>zidova s otvorima</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l="9900" t="6372" r="16925" b="4642"/>
          <a:stretch>
            <a:fillRect/>
          </a:stretch>
        </p:blipFill>
        <p:spPr bwMode="auto">
          <a:xfrm>
            <a:off x="323528" y="1309534"/>
            <a:ext cx="3240000" cy="2152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a:extLst>
              <a:ext uri="{28A0092B-C50C-407E-A947-70E740481C1C}">
                <a14:useLocalDpi xmlns:a14="http://schemas.microsoft.com/office/drawing/2010/main" val="0"/>
              </a:ext>
            </a:extLst>
          </a:blip>
          <a:srcRect l="8324" t="5527" r="16602" b="4683"/>
          <a:stretch>
            <a:fillRect/>
          </a:stretch>
        </p:blipFill>
        <p:spPr bwMode="auto">
          <a:xfrm>
            <a:off x="3666814" y="1316887"/>
            <a:ext cx="3240000" cy="2127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5">
            <a:extLst>
              <a:ext uri="{28A0092B-C50C-407E-A947-70E740481C1C}">
                <a14:useLocalDpi xmlns:a14="http://schemas.microsoft.com/office/drawing/2010/main" val="0"/>
              </a:ext>
            </a:extLst>
          </a:blip>
          <a:srcRect l="10197" t="6976" r="12775" b="3870"/>
          <a:stretch>
            <a:fillRect/>
          </a:stretch>
        </p:blipFill>
        <p:spPr bwMode="auto">
          <a:xfrm>
            <a:off x="292477" y="3634142"/>
            <a:ext cx="3240000" cy="2164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6">
            <a:extLst>
              <a:ext uri="{28A0092B-C50C-407E-A947-70E740481C1C}">
                <a14:useLocalDpi xmlns:a14="http://schemas.microsoft.com/office/drawing/2010/main" val="0"/>
              </a:ext>
            </a:extLst>
          </a:blip>
          <a:srcRect l="10406" t="5527" r="11824" b="4642"/>
          <a:stretch>
            <a:fillRect/>
          </a:stretch>
        </p:blipFill>
        <p:spPr bwMode="auto">
          <a:xfrm>
            <a:off x="3652265" y="3634661"/>
            <a:ext cx="3240000" cy="2054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6879693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42</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HORIZONTALNIH serklaža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Zaključci</a:t>
            </a:r>
          </a:p>
        </p:txBody>
      </p:sp>
      <p:sp>
        <p:nvSpPr>
          <p:cNvPr id="6" name="Text Box 5"/>
          <p:cNvSpPr txBox="1">
            <a:spLocks noChangeArrowheads="1"/>
          </p:cNvSpPr>
          <p:nvPr/>
        </p:nvSpPr>
        <p:spPr bwMode="auto">
          <a:xfrm>
            <a:off x="0" y="1124744"/>
            <a:ext cx="9144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Lst>
              <a:defRPr>
                <a:solidFill>
                  <a:schemeClr val="tx1"/>
                </a:solidFill>
                <a:latin typeface="Arial" pitchFamily="34" charset="0"/>
              </a:defRPr>
            </a:lvl1pPr>
            <a:lvl2pPr>
              <a:tabLst>
                <a:tab pos="180975" algn="l"/>
              </a:tabLst>
              <a:defRPr>
                <a:solidFill>
                  <a:schemeClr val="tx1"/>
                </a:solidFill>
                <a:latin typeface="Arial" pitchFamily="34" charset="0"/>
              </a:defRPr>
            </a:lvl2pPr>
            <a:lvl3pPr>
              <a:tabLst>
                <a:tab pos="180975" algn="l"/>
              </a:tabLst>
              <a:defRPr>
                <a:solidFill>
                  <a:schemeClr val="tx1"/>
                </a:solidFill>
                <a:latin typeface="Arial" pitchFamily="34" charset="0"/>
              </a:defRPr>
            </a:lvl3pPr>
            <a:lvl4pPr>
              <a:tabLst>
                <a:tab pos="180975" algn="l"/>
              </a:tabLst>
              <a:defRPr>
                <a:solidFill>
                  <a:schemeClr val="tx1"/>
                </a:solidFill>
                <a:latin typeface="Arial" pitchFamily="34" charset="0"/>
              </a:defRPr>
            </a:lvl4pPr>
            <a:lvl5pPr>
              <a:tabLst>
                <a:tab pos="180975" algn="l"/>
              </a:tabLst>
              <a:defRPr>
                <a:solidFill>
                  <a:schemeClr val="tx1"/>
                </a:solidFill>
                <a:latin typeface="Arial" pitchFamily="34" charset="0"/>
              </a:defRPr>
            </a:lvl5pPr>
            <a:lvl6pPr fontAlgn="base">
              <a:spcBef>
                <a:spcPct val="0"/>
              </a:spcBef>
              <a:spcAft>
                <a:spcPct val="0"/>
              </a:spcAft>
              <a:tabLst>
                <a:tab pos="180975" algn="l"/>
              </a:tabLst>
              <a:defRPr>
                <a:solidFill>
                  <a:schemeClr val="tx1"/>
                </a:solidFill>
                <a:latin typeface="Arial" pitchFamily="34" charset="0"/>
              </a:defRPr>
            </a:lvl6pPr>
            <a:lvl7pPr fontAlgn="base">
              <a:spcBef>
                <a:spcPct val="0"/>
              </a:spcBef>
              <a:spcAft>
                <a:spcPct val="0"/>
              </a:spcAft>
              <a:tabLst>
                <a:tab pos="180975" algn="l"/>
              </a:tabLst>
              <a:defRPr>
                <a:solidFill>
                  <a:schemeClr val="tx1"/>
                </a:solidFill>
                <a:latin typeface="Arial" pitchFamily="34" charset="0"/>
              </a:defRPr>
            </a:lvl7pPr>
            <a:lvl8pPr fontAlgn="base">
              <a:spcBef>
                <a:spcPct val="0"/>
              </a:spcBef>
              <a:spcAft>
                <a:spcPct val="0"/>
              </a:spcAft>
              <a:tabLst>
                <a:tab pos="180975" algn="l"/>
              </a:tabLst>
              <a:defRPr>
                <a:solidFill>
                  <a:schemeClr val="tx1"/>
                </a:solidFill>
                <a:latin typeface="Arial" pitchFamily="34" charset="0"/>
              </a:defRPr>
            </a:lvl8pPr>
            <a:lvl9pPr fontAlgn="base">
              <a:spcBef>
                <a:spcPct val="0"/>
              </a:spcBef>
              <a:spcAft>
                <a:spcPct val="0"/>
              </a:spcAft>
              <a:tabLst>
                <a:tab pos="180975" algn="l"/>
              </a:tabLst>
              <a:defRPr>
                <a:solidFill>
                  <a:schemeClr val="tx1"/>
                </a:solidFill>
                <a:latin typeface="Arial" pitchFamily="34" charset="0"/>
              </a:defRPr>
            </a:lvl9pPr>
          </a:lstStyle>
          <a:p>
            <a:pPr marL="285750" indent="-285750" algn="just">
              <a:buClr>
                <a:srgbClr val="FF0000"/>
              </a:buClr>
              <a:buFont typeface="Wingdings" pitchFamily="2" charset="2"/>
              <a:buChar char="Ø"/>
            </a:pPr>
            <a:r>
              <a:rPr lang="hr-HR" sz="1600" b="1" dirty="0" smtClean="0">
                <a:solidFill>
                  <a:srgbClr val="005EA4"/>
                </a:solidFill>
              </a:rPr>
              <a:t>Zidovi </a:t>
            </a:r>
            <a:r>
              <a:rPr lang="hr-HR" sz="1600" b="1" dirty="0">
                <a:solidFill>
                  <a:srgbClr val="005EA4"/>
                </a:solidFill>
              </a:rPr>
              <a:t>bez horizontalnih  serklaža imaju značajno manju graničnu nosivost od istih zidova s horizontalnim  serklažima</a:t>
            </a:r>
            <a:r>
              <a:rPr lang="hr-HR" sz="1600" b="1" dirty="0" smtClean="0">
                <a:solidFill>
                  <a:srgbClr val="005EA4"/>
                </a:solidFill>
              </a:rPr>
              <a:t>.</a:t>
            </a:r>
          </a:p>
          <a:p>
            <a:pPr algn="just">
              <a:buClr>
                <a:srgbClr val="FF0000"/>
              </a:buClr>
            </a:pPr>
            <a:endParaRPr lang="hr-HR" sz="1600" b="1" dirty="0" smtClean="0">
              <a:solidFill>
                <a:srgbClr val="005EA4"/>
              </a:solidFill>
            </a:endParaRPr>
          </a:p>
          <a:p>
            <a:pPr marL="285750" indent="-285750" algn="just">
              <a:buClr>
                <a:srgbClr val="FF0000"/>
              </a:buClr>
              <a:buFont typeface="Wingdings" pitchFamily="2" charset="2"/>
              <a:buChar char="Ø"/>
            </a:pPr>
            <a:r>
              <a:rPr lang="hr-HR" sz="1600" b="1" dirty="0" smtClean="0">
                <a:solidFill>
                  <a:srgbClr val="005EA4"/>
                </a:solidFill>
              </a:rPr>
              <a:t>Zidovi </a:t>
            </a:r>
            <a:r>
              <a:rPr lang="hr-HR" sz="1600" b="1" dirty="0">
                <a:solidFill>
                  <a:srgbClr val="005EA4"/>
                </a:solidFill>
              </a:rPr>
              <a:t>koji imaju veću armaturu horizontalnih  serklaža, imaju veću graničnu nosivost na horizontalna statička opterećenja i pri djelovanju potresa – osobito za slučajeve kada nosivost zidova nije uvjetovana gubitkom njihove stabilnosti kao krutog tijela (klizanje, prevrtanje). </a:t>
            </a:r>
            <a:endParaRPr lang="hr-HR" sz="1600" b="1" dirty="0" smtClean="0">
              <a:solidFill>
                <a:srgbClr val="005EA4"/>
              </a:solidFill>
            </a:endParaRPr>
          </a:p>
          <a:p>
            <a:pPr algn="just">
              <a:buClr>
                <a:srgbClr val="FF0000"/>
              </a:buClr>
            </a:pPr>
            <a:endParaRPr lang="hr-HR" sz="1600" b="1" dirty="0" smtClean="0">
              <a:solidFill>
                <a:srgbClr val="005EA4"/>
              </a:solidFill>
            </a:endParaRPr>
          </a:p>
          <a:p>
            <a:pPr marL="285750" indent="-285750" algn="just">
              <a:buClr>
                <a:srgbClr val="FF0000"/>
              </a:buClr>
              <a:buFont typeface="Wingdings" pitchFamily="2" charset="2"/>
              <a:buChar char="Ø"/>
            </a:pPr>
            <a:r>
              <a:rPr lang="hr-HR" sz="1600" b="1" dirty="0" smtClean="0">
                <a:solidFill>
                  <a:srgbClr val="005EA4"/>
                </a:solidFill>
              </a:rPr>
              <a:t>Djelovanje </a:t>
            </a:r>
            <a:r>
              <a:rPr lang="hr-HR" sz="1600" b="1" dirty="0">
                <a:solidFill>
                  <a:srgbClr val="005EA4"/>
                </a:solidFill>
              </a:rPr>
              <a:t>realnog potresa može biti nepovoljnije od rezonantnog harmonijskog ubrzanja podloge jednakog maksimalnog ubrzanja</a:t>
            </a:r>
            <a:r>
              <a:rPr lang="hr-HR" sz="1600" b="1" dirty="0" smtClean="0">
                <a:solidFill>
                  <a:srgbClr val="005EA4"/>
                </a:solidFill>
              </a:rPr>
              <a:t>.</a:t>
            </a:r>
          </a:p>
          <a:p>
            <a:pPr algn="just">
              <a:buClr>
                <a:srgbClr val="FF0000"/>
              </a:buClr>
            </a:pPr>
            <a:endParaRPr lang="hr-HR" sz="1600" b="1" dirty="0" smtClean="0">
              <a:solidFill>
                <a:srgbClr val="005EA4"/>
              </a:solidFill>
            </a:endParaRPr>
          </a:p>
          <a:p>
            <a:pPr marL="285750" indent="-285750" algn="just">
              <a:buClr>
                <a:srgbClr val="FF0000"/>
              </a:buClr>
              <a:buFont typeface="Wingdings" pitchFamily="2" charset="2"/>
              <a:buChar char="Ø"/>
            </a:pPr>
            <a:r>
              <a:rPr lang="hr-HR" sz="1600" b="1" dirty="0">
                <a:solidFill>
                  <a:srgbClr val="005EA4"/>
                </a:solidFill>
              </a:rPr>
              <a:t>Pri provedbi numeričkih analiza realnih konstrukcija na djelovanje potresa, treba koristiti što veći broj mogućih akcelerograma potresa (najmanje šest za važnije građevine). Odabiru realnih akcelerograma treba posvetiti naročitu pažnju. Preporuča se usporedba skaliranih realnih akcelerograma koji su prethodno registrirani u području  lokacije analizirane građevine. Moguća je i usporedba umjetno generiranih akcelerograma potresa u skladu s važećim propisima (primjerice Eurocode 8). Harmonijske pobude su u pravilu manje nepovoljne od kompetentnih realnih akcelerograma.</a:t>
            </a:r>
          </a:p>
          <a:p>
            <a:pPr algn="just">
              <a:buClr>
                <a:srgbClr val="FF0000"/>
              </a:buClr>
            </a:pPr>
            <a:endParaRPr lang="hr-HR" sz="1600" b="1" dirty="0" smtClean="0">
              <a:solidFill>
                <a:srgbClr val="005EA4"/>
              </a:solidFill>
            </a:endParaRPr>
          </a:p>
          <a:p>
            <a:pPr marL="285750" indent="-285750" algn="just">
              <a:buClr>
                <a:srgbClr val="FF0000"/>
              </a:buClr>
              <a:buFont typeface="Wingdings" pitchFamily="2" charset="2"/>
              <a:buChar char="Ø"/>
            </a:pPr>
            <a:r>
              <a:rPr lang="hr-HR" sz="1600" b="1" dirty="0">
                <a:solidFill>
                  <a:srgbClr val="005EA4"/>
                </a:solidFill>
              </a:rPr>
              <a:t>Kod građevina s visokim etažama, treba izvoditi više horizontalnih serklaža. Armaturu horizontalnih i vertikalnih serklaža treba oblikovati analogno armaturi betonskih okvira</a:t>
            </a:r>
            <a:r>
              <a:rPr lang="hr-HR" sz="1600" b="1" dirty="0" smtClean="0">
                <a:solidFill>
                  <a:srgbClr val="005EA4"/>
                </a:solidFill>
              </a:rPr>
              <a:t>.</a:t>
            </a:r>
            <a:endParaRPr lang="hr-HR" sz="1600" b="1" dirty="0">
              <a:solidFill>
                <a:srgbClr val="005EA4"/>
              </a:solidFill>
            </a:endParaRPr>
          </a:p>
        </p:txBody>
      </p:sp>
      <p:sp>
        <p:nvSpPr>
          <p:cNvPr id="7"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44177198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43</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1</a:t>
            </a:r>
          </a:p>
        </p:txBody>
      </p:sp>
      <p:sp>
        <p:nvSpPr>
          <p:cNvPr id="6" name="TextBox 5"/>
          <p:cNvSpPr txBox="1"/>
          <p:nvPr/>
        </p:nvSpPr>
        <p:spPr>
          <a:xfrm>
            <a:off x="395536" y="5474854"/>
            <a:ext cx="571719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Osnovni podaci o analiziranim zidovima</a:t>
            </a:r>
            <a:endParaRPr lang="hr-HR" sz="1600" dirty="0"/>
          </a:p>
        </p:txBody>
      </p:sp>
      <p:sp>
        <p:nvSpPr>
          <p:cNvPr id="7" name="TextBox 6"/>
          <p:cNvSpPr txBox="1"/>
          <p:nvPr/>
        </p:nvSpPr>
        <p:spPr>
          <a:xfrm>
            <a:off x="395536" y="5108977"/>
            <a:ext cx="5774752"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Omeđeni zidovi</a:t>
            </a:r>
            <a:endParaRPr lang="hr-HR" sz="1400" b="0" dirty="0"/>
          </a:p>
        </p:txBody>
      </p:sp>
      <p:sp>
        <p:nvSpPr>
          <p:cNvPr id="8" name="TextBox 7"/>
          <p:cNvSpPr txBox="1"/>
          <p:nvPr/>
        </p:nvSpPr>
        <p:spPr>
          <a:xfrm>
            <a:off x="395536" y="2943698"/>
            <a:ext cx="5774752"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Nearmirani zidovi</a:t>
            </a:r>
            <a:endParaRPr lang="hr-HR" sz="1400" b="0"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5198" t="19214" r="34966" b="56442"/>
          <a:stretch>
            <a:fillRect/>
          </a:stretch>
        </p:blipFill>
        <p:spPr bwMode="auto">
          <a:xfrm>
            <a:off x="251520" y="1369579"/>
            <a:ext cx="6120000" cy="1564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5198" t="49146" r="34966" b="25645"/>
          <a:stretch>
            <a:fillRect/>
          </a:stretch>
        </p:blipFill>
        <p:spPr bwMode="auto">
          <a:xfrm>
            <a:off x="251520" y="3542538"/>
            <a:ext cx="6120000" cy="161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6663901" y="5001256"/>
            <a:ext cx="2343772" cy="30673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Omeđeni zidani zidovi</a:t>
            </a:r>
            <a:endParaRPr lang="hr-HR" sz="1400" b="0" dirty="0"/>
          </a:p>
        </p:txBody>
      </p:sp>
      <p:sp>
        <p:nvSpPr>
          <p:cNvPr id="12" name="TextBox 11"/>
          <p:cNvSpPr txBox="1"/>
          <p:nvPr/>
        </p:nvSpPr>
        <p:spPr>
          <a:xfrm>
            <a:off x="6491338" y="2908638"/>
            <a:ext cx="2580406"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Nearmirani zidani zidovi</a:t>
            </a:r>
            <a:endParaRPr lang="hr-HR" sz="1400" b="0" dirty="0"/>
          </a:p>
        </p:txBody>
      </p:sp>
      <p:sp>
        <p:nvSpPr>
          <p:cNvPr id="13" name="TextBox 12"/>
          <p:cNvSpPr txBox="1"/>
          <p:nvPr/>
        </p:nvSpPr>
        <p:spPr>
          <a:xfrm>
            <a:off x="6710907" y="5551798"/>
            <a:ext cx="2433093" cy="523220"/>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dirty="0"/>
              <a:t>Korištena horizontalna ubrzanja podloge</a:t>
            </a:r>
          </a:p>
        </p:txBody>
      </p:sp>
      <p:pic>
        <p:nvPicPr>
          <p:cNvPr id="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31575" t="30939" r="34274" b="19902"/>
          <a:stretch>
            <a:fillRect/>
          </a:stretch>
        </p:blipFill>
        <p:spPr bwMode="auto">
          <a:xfrm>
            <a:off x="6487392" y="3491003"/>
            <a:ext cx="2520280" cy="151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50301" t="40970" r="30525" b="28592"/>
          <a:stretch>
            <a:fillRect/>
          </a:stretch>
        </p:blipFill>
        <p:spPr bwMode="auto">
          <a:xfrm>
            <a:off x="6487392" y="1268760"/>
            <a:ext cx="2449017" cy="1622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7595543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44</a:t>
            </a:fld>
            <a:endParaRPr lang="hr-HR" altLang="sr-Latn-RS">
              <a:latin typeface="Verdana" panose="020B0604030504040204" pitchFamily="34" charset="0"/>
            </a:endParaRPr>
          </a:p>
        </p:txBody>
      </p:sp>
      <p:sp>
        <p:nvSpPr>
          <p:cNvPr id="4" name="TextBox 3"/>
          <p:cNvSpPr txBox="1"/>
          <p:nvPr/>
        </p:nvSpPr>
        <p:spPr>
          <a:xfrm>
            <a:off x="0" y="3138047"/>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nearmiranih zidanih zidova</a:t>
            </a:r>
            <a:endParaRPr lang="hr-HR" sz="1600" dirty="0"/>
          </a:p>
        </p:txBody>
      </p:sp>
      <p:sp>
        <p:nvSpPr>
          <p:cNvPr id="5" name="TextBox 4"/>
          <p:cNvSpPr txBox="1"/>
          <p:nvPr/>
        </p:nvSpPr>
        <p:spPr>
          <a:xfrm>
            <a:off x="611560" y="6030673"/>
            <a:ext cx="381598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6" name="TextBox 5"/>
          <p:cNvSpPr txBox="1"/>
          <p:nvPr/>
        </p:nvSpPr>
        <p:spPr>
          <a:xfrm>
            <a:off x="4860032" y="6012515"/>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7" name="TextBox 6"/>
          <p:cNvSpPr txBox="1"/>
          <p:nvPr/>
        </p:nvSpPr>
        <p:spPr>
          <a:xfrm>
            <a:off x="0" y="5528894"/>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omeđenih zidanih zidova</a:t>
            </a:r>
            <a:endParaRPr lang="hr-HR" sz="16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308" t="5350" r="5394" b="9236"/>
          <a:stretch>
            <a:fillRect/>
          </a:stretch>
        </p:blipFill>
        <p:spPr bwMode="auto">
          <a:xfrm>
            <a:off x="467544" y="1160246"/>
            <a:ext cx="3960000" cy="195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7916" t="5350" r="3773" b="9236"/>
          <a:stretch>
            <a:fillRect/>
          </a:stretch>
        </p:blipFill>
        <p:spPr bwMode="auto">
          <a:xfrm>
            <a:off x="4860032" y="1152331"/>
            <a:ext cx="3960000" cy="194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7100" t="2457" r="4236" b="9271"/>
          <a:stretch>
            <a:fillRect/>
          </a:stretch>
        </p:blipFill>
        <p:spPr bwMode="auto">
          <a:xfrm>
            <a:off x="467544" y="3580129"/>
            <a:ext cx="3960000" cy="193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8179" t="5054" r="3935" b="6244"/>
          <a:stretch>
            <a:fillRect/>
          </a:stretch>
        </p:blipFill>
        <p:spPr bwMode="auto">
          <a:xfrm>
            <a:off x="4860032" y="3556223"/>
            <a:ext cx="3960000" cy="195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3" name="TextBox 12"/>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1 – Neki rezultati statičke analize</a:t>
            </a:r>
          </a:p>
        </p:txBody>
      </p:sp>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9648195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45</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1 – Neki rezultati statičke analize</a:t>
            </a:r>
          </a:p>
        </p:txBody>
      </p:sp>
      <p:sp>
        <p:nvSpPr>
          <p:cNvPr id="6" name="TextBox 5"/>
          <p:cNvSpPr txBox="1"/>
          <p:nvPr/>
        </p:nvSpPr>
        <p:spPr>
          <a:xfrm>
            <a:off x="377830" y="3549176"/>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Nearmirani zidani zidovi</a:t>
            </a:r>
            <a:endParaRPr lang="hr-HR" sz="1600" b="0" dirty="0"/>
          </a:p>
        </p:txBody>
      </p:sp>
      <p:sp>
        <p:nvSpPr>
          <p:cNvPr id="7" name="TextBox 6"/>
          <p:cNvSpPr txBox="1"/>
          <p:nvPr/>
        </p:nvSpPr>
        <p:spPr>
          <a:xfrm>
            <a:off x="4885702" y="3549176"/>
            <a:ext cx="394331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Omeđeni zidani zidovi</a:t>
            </a:r>
            <a:endParaRPr lang="hr-HR" sz="1600" b="0" dirty="0"/>
          </a:p>
        </p:txBody>
      </p:sp>
      <p:sp>
        <p:nvSpPr>
          <p:cNvPr id="8" name="TextBox 7"/>
          <p:cNvSpPr txBox="1"/>
          <p:nvPr/>
        </p:nvSpPr>
        <p:spPr>
          <a:xfrm>
            <a:off x="0" y="3887730"/>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CS"/>
            </a:defPPr>
            <a:lvl1pPr algn="ctr">
              <a:spcBef>
                <a:spcPts val="0"/>
              </a:spcBef>
              <a:defRPr sz="1600" b="0" i="1">
                <a:solidFill>
                  <a:srgbClr val="005EA4"/>
                </a:solidFill>
              </a:defRPr>
            </a:lvl1pPr>
          </a:lstStyle>
          <a:p>
            <a:r>
              <a:rPr lang="hr-HR" b="1" dirty="0"/>
              <a:t>Ovisnost granične nosive sile  Fu i odnosa H/B</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630" t="5386" r="5463" b="9357"/>
          <a:stretch>
            <a:fillRect/>
          </a:stretch>
        </p:blipFill>
        <p:spPr bwMode="auto">
          <a:xfrm>
            <a:off x="377829" y="1555338"/>
            <a:ext cx="3960000" cy="1966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6561" t="6015" r="5032" b="5966"/>
          <a:stretch>
            <a:fillRect/>
          </a:stretch>
        </p:blipFill>
        <p:spPr bwMode="auto">
          <a:xfrm>
            <a:off x="4885702" y="1612934"/>
            <a:ext cx="3960000" cy="1936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411090527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46</a:t>
            </a:fld>
            <a:endParaRPr lang="hr-HR" altLang="sr-Latn-RS">
              <a:latin typeface="Verdana" panose="020B0604030504040204" pitchFamily="34" charset="0"/>
            </a:endParaRPr>
          </a:p>
        </p:txBody>
      </p:sp>
      <p:sp>
        <p:nvSpPr>
          <p:cNvPr id="4" name="TextBox 3"/>
          <p:cNvSpPr txBox="1"/>
          <p:nvPr/>
        </p:nvSpPr>
        <p:spPr>
          <a:xfrm>
            <a:off x="0" y="3219577"/>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nearmiranih zidanih zidova</a:t>
            </a:r>
            <a:endParaRPr lang="hr-HR" sz="1600" dirty="0"/>
          </a:p>
        </p:txBody>
      </p:sp>
      <p:sp>
        <p:nvSpPr>
          <p:cNvPr id="5" name="TextBox 4"/>
          <p:cNvSpPr txBox="1"/>
          <p:nvPr/>
        </p:nvSpPr>
        <p:spPr>
          <a:xfrm>
            <a:off x="460300" y="6036094"/>
            <a:ext cx="3751660" cy="345656"/>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6" name="TextBox 5"/>
          <p:cNvSpPr txBox="1"/>
          <p:nvPr/>
        </p:nvSpPr>
        <p:spPr>
          <a:xfrm>
            <a:off x="4735190" y="6037039"/>
            <a:ext cx="378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7" name="TextBox 6"/>
          <p:cNvSpPr txBox="1"/>
          <p:nvPr/>
        </p:nvSpPr>
        <p:spPr>
          <a:xfrm>
            <a:off x="-13982" y="5712176"/>
            <a:ext cx="9157982" cy="33740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omeđenih zidanih zidova</a:t>
            </a:r>
            <a:endParaRPr lang="hr-HR" sz="1600"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628" t="6129" r="6616" b="2676"/>
          <a:stretch>
            <a:fillRect/>
          </a:stretch>
        </p:blipFill>
        <p:spPr bwMode="auto">
          <a:xfrm>
            <a:off x="460300" y="1029733"/>
            <a:ext cx="3780000" cy="21635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7474" t="5032" r="7637" b="8096"/>
          <a:stretch>
            <a:fillRect/>
          </a:stretch>
        </p:blipFill>
        <p:spPr bwMode="auto">
          <a:xfrm>
            <a:off x="460300" y="3533662"/>
            <a:ext cx="3780000" cy="2217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7498" t="4898" r="7346" b="10545"/>
          <a:stretch>
            <a:fillRect/>
          </a:stretch>
        </p:blipFill>
        <p:spPr bwMode="auto">
          <a:xfrm>
            <a:off x="4735190" y="3552163"/>
            <a:ext cx="3780000" cy="2205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7675" t="2049" r="6863" b="8658"/>
          <a:stretch>
            <a:fillRect/>
          </a:stretch>
        </p:blipFill>
        <p:spPr bwMode="auto">
          <a:xfrm>
            <a:off x="4833680" y="1010127"/>
            <a:ext cx="3780000" cy="2196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3" name="TextBox 12"/>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1 – Neki rezultati dinamičke analize</a:t>
            </a:r>
          </a:p>
        </p:txBody>
      </p:sp>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32963149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47</a:t>
            </a:fld>
            <a:endParaRPr lang="hr-HR" altLang="sr-Latn-RS">
              <a:latin typeface="Verdana" panose="020B0604030504040204" pitchFamily="34" charset="0"/>
            </a:endParaRPr>
          </a:p>
        </p:txBody>
      </p:sp>
      <p:sp>
        <p:nvSpPr>
          <p:cNvPr id="4" name="TextBox 3"/>
          <p:cNvSpPr txBox="1"/>
          <p:nvPr/>
        </p:nvSpPr>
        <p:spPr>
          <a:xfrm>
            <a:off x="0" y="3096921"/>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Vertikalno naprezanje u ziđu pri dnu  nearmiranih zidanih zidova</a:t>
            </a:r>
            <a:endParaRPr lang="hr-HR" sz="1600" dirty="0"/>
          </a:p>
        </p:txBody>
      </p:sp>
      <p:sp>
        <p:nvSpPr>
          <p:cNvPr id="5" name="TextBox 4"/>
          <p:cNvSpPr txBox="1"/>
          <p:nvPr/>
        </p:nvSpPr>
        <p:spPr>
          <a:xfrm>
            <a:off x="395537" y="5852150"/>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6" name="TextBox 5"/>
          <p:cNvSpPr txBox="1"/>
          <p:nvPr/>
        </p:nvSpPr>
        <p:spPr>
          <a:xfrm>
            <a:off x="4788024" y="5852150"/>
            <a:ext cx="3899831"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2" name="Rectangle 11"/>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3" name="TextBox 12"/>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1 – Neki rezultati dinamičke analize</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986" y="1332252"/>
            <a:ext cx="3960000" cy="159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3216" y="1332251"/>
            <a:ext cx="3960000" cy="159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714751"/>
            <a:ext cx="3960000" cy="1514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7855" y="3667788"/>
            <a:ext cx="3960000" cy="1563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 y="5339404"/>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Vertikalno naprezanje u ziđu pri dnu  omeđenih zidanih zidova</a:t>
            </a:r>
            <a:endParaRPr lang="hr-HR" sz="1600" dirty="0"/>
          </a:p>
        </p:txBody>
      </p:sp>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7510484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48</a:t>
            </a:fld>
            <a:endParaRPr lang="hr-HR" altLang="sr-Latn-RS">
              <a:latin typeface="Verdana" panose="020B0604030504040204" pitchFamily="34" charset="0"/>
            </a:endParaRPr>
          </a:p>
        </p:txBody>
      </p:sp>
      <p:sp>
        <p:nvSpPr>
          <p:cNvPr id="4" name="TextBox 3"/>
          <p:cNvSpPr txBox="1"/>
          <p:nvPr/>
        </p:nvSpPr>
        <p:spPr>
          <a:xfrm>
            <a:off x="0" y="3074474"/>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Vertikalno naprezanje u betonu  pri dnu  omeđenih zidanih zidova</a:t>
            </a:r>
            <a:endParaRPr lang="hr-HR" sz="1600" dirty="0"/>
          </a:p>
        </p:txBody>
      </p:sp>
      <p:sp>
        <p:nvSpPr>
          <p:cNvPr id="5" name="TextBox 4"/>
          <p:cNvSpPr txBox="1"/>
          <p:nvPr/>
        </p:nvSpPr>
        <p:spPr>
          <a:xfrm>
            <a:off x="467544" y="5945372"/>
            <a:ext cx="3848191"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6" name="TextBox 5"/>
          <p:cNvSpPr txBox="1"/>
          <p:nvPr/>
        </p:nvSpPr>
        <p:spPr>
          <a:xfrm>
            <a:off x="4658604" y="5945372"/>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2" name="Rectangle 11"/>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3" name="TextBox 12"/>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1 – Neki rezultati dinamičke analize</a:t>
            </a:r>
          </a:p>
        </p:txBody>
      </p:sp>
      <p:sp>
        <p:nvSpPr>
          <p:cNvPr id="18" name="TextBox 17"/>
          <p:cNvSpPr txBox="1"/>
          <p:nvPr/>
        </p:nvSpPr>
        <p:spPr>
          <a:xfrm>
            <a:off x="-36512" y="5484146"/>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Vertikalno naprezanje u armaturi pri dnu  omeđenih zidanih zidova</a:t>
            </a:r>
            <a:endParaRPr lang="hr-HR" sz="1600"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0607"/>
          <a:stretch/>
        </p:blipFill>
        <p:spPr bwMode="auto">
          <a:xfrm>
            <a:off x="323528" y="1319111"/>
            <a:ext cx="3960000" cy="1612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6031"/>
          <a:stretch/>
        </p:blipFill>
        <p:spPr bwMode="auto">
          <a:xfrm>
            <a:off x="4658603" y="1318075"/>
            <a:ext cx="3960000" cy="160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735" y="3533359"/>
            <a:ext cx="3960000" cy="1812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b="5178"/>
          <a:stretch/>
        </p:blipFill>
        <p:spPr bwMode="auto">
          <a:xfrm>
            <a:off x="4625200" y="3533359"/>
            <a:ext cx="3960000" cy="182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70419051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49</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2</a:t>
            </a:r>
          </a:p>
        </p:txBody>
      </p:sp>
      <p:sp>
        <p:nvSpPr>
          <p:cNvPr id="6" name="TextBox 5"/>
          <p:cNvSpPr txBox="1"/>
          <p:nvPr/>
        </p:nvSpPr>
        <p:spPr>
          <a:xfrm>
            <a:off x="-13983" y="6017433"/>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Osnovni podaci o analiziranim zidovima</a:t>
            </a:r>
            <a:endParaRPr lang="hr-HR" sz="1600" dirty="0"/>
          </a:p>
        </p:txBody>
      </p:sp>
      <p:sp>
        <p:nvSpPr>
          <p:cNvPr id="7" name="TextBox 6"/>
          <p:cNvSpPr txBox="1"/>
          <p:nvPr/>
        </p:nvSpPr>
        <p:spPr>
          <a:xfrm>
            <a:off x="1112897" y="5819416"/>
            <a:ext cx="6890239"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Omeđeni zidovi</a:t>
            </a:r>
            <a:endParaRPr lang="hr-HR" sz="1400" b="0" dirty="0"/>
          </a:p>
        </p:txBody>
      </p:sp>
      <p:sp>
        <p:nvSpPr>
          <p:cNvPr id="8" name="TextBox 7"/>
          <p:cNvSpPr txBox="1"/>
          <p:nvPr/>
        </p:nvSpPr>
        <p:spPr>
          <a:xfrm>
            <a:off x="1136161" y="3240433"/>
            <a:ext cx="6890239"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Nearmirani zidovi</a:t>
            </a:r>
            <a:endParaRPr lang="hr-HR" sz="1400" b="0"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7393" r="41109" b="61035"/>
          <a:stretch>
            <a:fillRect/>
          </a:stretch>
        </p:blipFill>
        <p:spPr bwMode="auto">
          <a:xfrm>
            <a:off x="1763688" y="666237"/>
            <a:ext cx="5033090" cy="2606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27393" t="50908" r="41119" b="11426"/>
          <a:stretch>
            <a:fillRect/>
          </a:stretch>
        </p:blipFill>
        <p:spPr bwMode="auto">
          <a:xfrm>
            <a:off x="1835696" y="3409683"/>
            <a:ext cx="5032800" cy="2507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5007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a:t>
            </a:fld>
            <a:endParaRPr lang="hr-HR" altLang="sr-Latn-RS">
              <a:latin typeface="Verdana" panose="020B0604030504040204" pitchFamily="34" charset="0"/>
            </a:endParaRPr>
          </a:p>
        </p:txBody>
      </p:sp>
      <p:sp>
        <p:nvSpPr>
          <p:cNvPr id="9" name="Rectangle 8"/>
          <p:cNvSpPr/>
          <p:nvPr/>
        </p:nvSpPr>
        <p:spPr>
          <a:xfrm>
            <a:off x="0" y="5834"/>
            <a:ext cx="9144000" cy="523220"/>
          </a:xfrm>
          <a:prstGeom prst="rect">
            <a:avLst/>
          </a:prstGeom>
        </p:spPr>
        <p:txBody>
          <a:bodyPr wrap="square">
            <a:spAutoFit/>
          </a:bodyPr>
          <a:lstStyle/>
          <a:p>
            <a:pPr algn="ctr"/>
            <a:r>
              <a:rPr lang="hr-HR" sz="2800" b="1" dirty="0" smtClean="0">
                <a:solidFill>
                  <a:srgbClr val="FF0000"/>
                </a:solidFill>
              </a:rPr>
              <a:t>UVOD</a:t>
            </a:r>
            <a:endParaRPr lang="hr-HR" sz="2800" dirty="0">
              <a:solidFill>
                <a:srgbClr val="FF0000"/>
              </a:solidFill>
            </a:endParaRPr>
          </a:p>
        </p:txBody>
      </p:sp>
      <p:pic>
        <p:nvPicPr>
          <p:cNvPr id="10" name="Picture 19"/>
          <p:cNvPicPr>
            <a:picLocks noChangeAspect="1" noChangeArrowheads="1"/>
          </p:cNvPicPr>
          <p:nvPr/>
        </p:nvPicPr>
        <p:blipFill>
          <a:blip r:embed="rId3" cstate="print">
            <a:extLst>
              <a:ext uri="{28A0092B-C50C-407E-A947-70E740481C1C}">
                <a14:useLocalDpi xmlns:a14="http://schemas.microsoft.com/office/drawing/2010/main" val="0"/>
              </a:ext>
            </a:extLst>
          </a:blip>
          <a:srcRect l="10622" t="14871" r="34793" b="5612"/>
          <a:stretch>
            <a:fillRect/>
          </a:stretch>
        </p:blipFill>
        <p:spPr bwMode="auto">
          <a:xfrm>
            <a:off x="3964207" y="764704"/>
            <a:ext cx="4587785" cy="338437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6"/>
          <p:cNvSpPr txBox="1">
            <a:spLocks noChangeArrowheads="1"/>
          </p:cNvSpPr>
          <p:nvPr/>
        </p:nvSpPr>
        <p:spPr bwMode="auto">
          <a:xfrm>
            <a:off x="2843808" y="4273779"/>
            <a:ext cx="6120680"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285750" indent="-285750" algn="just">
              <a:spcBef>
                <a:spcPct val="50000"/>
              </a:spcBef>
              <a:buClr>
                <a:srgbClr val="FF0000"/>
              </a:buClr>
              <a:buFont typeface="Wingdings" pitchFamily="2" charset="2"/>
              <a:buChar char="§"/>
            </a:pPr>
            <a:r>
              <a:rPr lang="hr-HR" b="1" dirty="0" smtClean="0">
                <a:solidFill>
                  <a:srgbClr val="005EA4"/>
                </a:solidFill>
              </a:rPr>
              <a:t>Kao </a:t>
            </a:r>
            <a:r>
              <a:rPr lang="hr-HR" b="1" dirty="0">
                <a:solidFill>
                  <a:srgbClr val="005EA4"/>
                </a:solidFill>
              </a:rPr>
              <a:t>zidni elementi koriste se blokovi od: pečene gline, različitih vrsta betona, kamena i drugih gradiva</a:t>
            </a:r>
            <a:r>
              <a:rPr lang="hr-HR" b="1" dirty="0" smtClean="0">
                <a:solidFill>
                  <a:srgbClr val="005EA4"/>
                </a:solidFill>
              </a:rPr>
              <a:t>.</a:t>
            </a:r>
          </a:p>
          <a:p>
            <a:pPr marL="285750" indent="-285750" algn="just">
              <a:spcBef>
                <a:spcPct val="50000"/>
              </a:spcBef>
              <a:buClr>
                <a:srgbClr val="FF0000"/>
              </a:buClr>
              <a:buFont typeface="Wingdings" pitchFamily="2" charset="2"/>
              <a:buChar char="§"/>
            </a:pPr>
            <a:r>
              <a:rPr lang="hr-HR" b="1" dirty="0">
                <a:solidFill>
                  <a:srgbClr val="005EA4"/>
                </a:solidFill>
              </a:rPr>
              <a:t>Zidni elementi i mort, uključujući njihovu vezu na kontaktu, u nastavku </a:t>
            </a:r>
            <a:r>
              <a:rPr lang="hr-HR" b="1" dirty="0" smtClean="0">
                <a:solidFill>
                  <a:srgbClr val="005EA4"/>
                </a:solidFill>
              </a:rPr>
              <a:t>će </a:t>
            </a:r>
            <a:r>
              <a:rPr lang="hr-HR" b="1" dirty="0">
                <a:solidFill>
                  <a:srgbClr val="005EA4"/>
                </a:solidFill>
              </a:rPr>
              <a:t>se nazivati </a:t>
            </a:r>
            <a:r>
              <a:rPr lang="hr-HR" b="1" u="sng" dirty="0">
                <a:solidFill>
                  <a:srgbClr val="FF0000"/>
                </a:solidFill>
              </a:rPr>
              <a:t>ziđem</a:t>
            </a:r>
            <a:r>
              <a:rPr lang="hr-HR" b="1" dirty="0" smtClean="0">
                <a:solidFill>
                  <a:srgbClr val="005EA4"/>
                </a:solidFill>
              </a:rPr>
              <a:t>.</a:t>
            </a:r>
            <a:endParaRPr lang="hr-HR" b="1" dirty="0">
              <a:solidFill>
                <a:srgbClr val="005EA4"/>
              </a:solidFill>
            </a:endParaRPr>
          </a:p>
        </p:txBody>
      </p:sp>
      <p:sp>
        <p:nvSpPr>
          <p:cNvPr id="7"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t="7178" b="9003"/>
          <a:stretch>
            <a:fillRect/>
          </a:stretch>
        </p:blipFill>
        <p:spPr bwMode="auto">
          <a:xfrm>
            <a:off x="-6127" y="3395322"/>
            <a:ext cx="2181225"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tb-39_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80925"/>
            <a:ext cx="8921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3859" y="780925"/>
            <a:ext cx="819150" cy="77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7"/>
          <p:cNvSpPr>
            <a:spLocks noChangeArrowheads="1"/>
          </p:cNvSpPr>
          <p:nvPr/>
        </p:nvSpPr>
        <p:spPr bwMode="auto">
          <a:xfrm>
            <a:off x="443934" y="1596185"/>
            <a:ext cx="1079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hr-HR" sz="1200" b="1" dirty="0">
                <a:solidFill>
                  <a:srgbClr val="005EA4"/>
                </a:solidFill>
                <a:latin typeface="Times New Roman" pitchFamily="18" charset="0"/>
              </a:rPr>
              <a:t>blok-opeka</a:t>
            </a:r>
          </a:p>
        </p:txBody>
      </p:sp>
      <p:sp>
        <p:nvSpPr>
          <p:cNvPr id="15" name="Rectangle 13"/>
          <p:cNvSpPr>
            <a:spLocks noChangeArrowheads="1"/>
          </p:cNvSpPr>
          <p:nvPr/>
        </p:nvSpPr>
        <p:spPr bwMode="auto">
          <a:xfrm>
            <a:off x="-13650" y="4471762"/>
            <a:ext cx="21887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hr-HR" sz="1200" b="1" dirty="0">
                <a:solidFill>
                  <a:srgbClr val="005EA4"/>
                </a:solidFill>
                <a:latin typeface="Times New Roman" pitchFamily="18" charset="0"/>
              </a:rPr>
              <a:t>betonski zidni element (agregat normalne težine i laki)</a:t>
            </a:r>
          </a:p>
        </p:txBody>
      </p:sp>
      <p:pic>
        <p:nvPicPr>
          <p:cNvPr id="16" name="Picture 10" descr="blokovi_ploc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795" y="1780851"/>
            <a:ext cx="2124075" cy="138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9"/>
          <p:cNvSpPr>
            <a:spLocks noChangeArrowheads="1"/>
          </p:cNvSpPr>
          <p:nvPr/>
        </p:nvSpPr>
        <p:spPr bwMode="auto">
          <a:xfrm>
            <a:off x="371474" y="3183019"/>
            <a:ext cx="14382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ctr"/>
            <a:r>
              <a:rPr lang="hr-HR" sz="1200" b="1" dirty="0">
                <a:solidFill>
                  <a:srgbClr val="005EA4"/>
                </a:solidFill>
                <a:latin typeface="Times New Roman" pitchFamily="18" charset="0"/>
              </a:rPr>
              <a:t>porobetonski blok</a:t>
            </a:r>
          </a:p>
        </p:txBody>
      </p:sp>
      <p:pic>
        <p:nvPicPr>
          <p:cNvPr id="18" name="Picture 11" descr="Scan0032"/>
          <p:cNvPicPr>
            <a:picLocks noChangeAspect="1" noChangeArrowheads="1"/>
          </p:cNvPicPr>
          <p:nvPr/>
        </p:nvPicPr>
        <p:blipFill>
          <a:blip r:embed="rId8" cstate="print">
            <a:extLst>
              <a:ext uri="{28A0092B-C50C-407E-A947-70E740481C1C}">
                <a14:useLocalDpi xmlns:a14="http://schemas.microsoft.com/office/drawing/2010/main" val="0"/>
              </a:ext>
            </a:extLst>
          </a:blip>
          <a:srcRect t="14412" b="21384"/>
          <a:stretch>
            <a:fillRect/>
          </a:stretch>
        </p:blipFill>
        <p:spPr bwMode="auto">
          <a:xfrm>
            <a:off x="-13649" y="4999775"/>
            <a:ext cx="2188748" cy="883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8"/>
          <p:cNvSpPr>
            <a:spLocks noChangeArrowheads="1"/>
          </p:cNvSpPr>
          <p:nvPr/>
        </p:nvSpPr>
        <p:spPr bwMode="auto">
          <a:xfrm>
            <a:off x="438565" y="5992715"/>
            <a:ext cx="10795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hr-HR" sz="1200" b="1" dirty="0">
                <a:solidFill>
                  <a:srgbClr val="005EA4"/>
                </a:solidFill>
                <a:latin typeface="Times New Roman" pitchFamily="18" charset="0"/>
              </a:rPr>
              <a:t>kameni zid</a:t>
            </a:r>
          </a:p>
        </p:txBody>
      </p:sp>
    </p:spTree>
    <p:extLst>
      <p:ext uri="{BB962C8B-B14F-4D97-AF65-F5344CB8AC3E}">
        <p14:creationId xmlns:p14="http://schemas.microsoft.com/office/powerpoint/2010/main" val="6191798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50</a:t>
            </a:fld>
            <a:endParaRPr lang="hr-HR" altLang="sr-Latn-RS">
              <a:latin typeface="Verdana" panose="020B0604030504040204" pitchFamily="34" charset="0"/>
            </a:endParaRPr>
          </a:p>
        </p:txBody>
      </p:sp>
      <p:sp>
        <p:nvSpPr>
          <p:cNvPr id="4" name="Rectangle 3"/>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5" name="TextBox 4"/>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2 – Neki rezultati statičke analize</a:t>
            </a:r>
          </a:p>
        </p:txBody>
      </p:sp>
      <p:sp>
        <p:nvSpPr>
          <p:cNvPr id="6" name="TextBox 5"/>
          <p:cNvSpPr txBox="1"/>
          <p:nvPr/>
        </p:nvSpPr>
        <p:spPr>
          <a:xfrm>
            <a:off x="-7808" y="3196361"/>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nearmiranih zidanih zidova</a:t>
            </a:r>
            <a:endParaRPr lang="hr-HR" sz="1600" dirty="0"/>
          </a:p>
        </p:txBody>
      </p:sp>
      <p:sp>
        <p:nvSpPr>
          <p:cNvPr id="7" name="TextBox 6"/>
          <p:cNvSpPr txBox="1"/>
          <p:nvPr/>
        </p:nvSpPr>
        <p:spPr>
          <a:xfrm>
            <a:off x="481437" y="5900501"/>
            <a:ext cx="375851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8" name="TextBox 7"/>
          <p:cNvSpPr txBox="1"/>
          <p:nvPr/>
        </p:nvSpPr>
        <p:spPr>
          <a:xfrm>
            <a:off x="4932041" y="5918866"/>
            <a:ext cx="3779999" cy="34132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9" name="TextBox 8"/>
          <p:cNvSpPr txBox="1"/>
          <p:nvPr/>
        </p:nvSpPr>
        <p:spPr>
          <a:xfrm>
            <a:off x="4205" y="5546537"/>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omeđenih zidanih zidova</a:t>
            </a:r>
            <a:endParaRPr lang="hr-HR" sz="1600"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769" t="1855" r="5463" b="6638"/>
          <a:stretch>
            <a:fillRect/>
          </a:stretch>
        </p:blipFill>
        <p:spPr bwMode="auto">
          <a:xfrm>
            <a:off x="380694" y="1117873"/>
            <a:ext cx="3960000" cy="198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6482" t="5066" r="6032" b="9041"/>
          <a:stretch>
            <a:fillRect/>
          </a:stretch>
        </p:blipFill>
        <p:spPr bwMode="auto">
          <a:xfrm>
            <a:off x="4758752" y="1101249"/>
            <a:ext cx="3960000" cy="198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6320" t="1694" r="6041" b="11913"/>
          <a:stretch>
            <a:fillRect/>
          </a:stretch>
        </p:blipFill>
        <p:spPr bwMode="auto">
          <a:xfrm>
            <a:off x="380694" y="3580412"/>
            <a:ext cx="3960000" cy="19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6482" t="4959" r="6725" b="6755"/>
          <a:stretch>
            <a:fillRect/>
          </a:stretch>
        </p:blipFill>
        <p:spPr bwMode="auto">
          <a:xfrm>
            <a:off x="4784400" y="3566538"/>
            <a:ext cx="3960000" cy="19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34401028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51</a:t>
            </a:fld>
            <a:endParaRPr lang="hr-HR" altLang="sr-Latn-RS">
              <a:latin typeface="Verdana" panose="020B0604030504040204" pitchFamily="34" charset="0"/>
            </a:endParaRPr>
          </a:p>
        </p:txBody>
      </p:sp>
      <p:sp>
        <p:nvSpPr>
          <p:cNvPr id="4" name="TextBox 3"/>
          <p:cNvSpPr txBox="1"/>
          <p:nvPr/>
        </p:nvSpPr>
        <p:spPr>
          <a:xfrm>
            <a:off x="539552" y="3672291"/>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Nearmirani zidani zidovi</a:t>
            </a:r>
            <a:endParaRPr lang="hr-HR" sz="1600" b="0" dirty="0"/>
          </a:p>
        </p:txBody>
      </p:sp>
      <p:sp>
        <p:nvSpPr>
          <p:cNvPr id="5" name="TextBox 4"/>
          <p:cNvSpPr txBox="1"/>
          <p:nvPr/>
        </p:nvSpPr>
        <p:spPr>
          <a:xfrm>
            <a:off x="5004048" y="3684209"/>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Omeđeni zidani zidovi</a:t>
            </a:r>
            <a:endParaRPr lang="hr-HR" sz="1600" b="0" dirty="0"/>
          </a:p>
        </p:txBody>
      </p:sp>
      <p:sp>
        <p:nvSpPr>
          <p:cNvPr id="6" name="TextBox 5"/>
          <p:cNvSpPr txBox="1"/>
          <p:nvPr/>
        </p:nvSpPr>
        <p:spPr>
          <a:xfrm>
            <a:off x="-13983" y="4170093"/>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Ovisnost granične nosive sile  F</a:t>
            </a:r>
            <a:r>
              <a:rPr lang="hr-HR" sz="1600" baseline="-25000" dirty="0"/>
              <a:t>u </a:t>
            </a:r>
            <a:r>
              <a:rPr lang="hr-HR" sz="1600" dirty="0"/>
              <a:t>i odnosa </a:t>
            </a:r>
            <a:r>
              <a:rPr lang="hr-HR" sz="1600" dirty="0" smtClean="0"/>
              <a:t>H/B</a:t>
            </a:r>
            <a:endParaRPr lang="hr-HR" sz="1600"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037" t="10910" r="6041" b="8228"/>
          <a:stretch>
            <a:fillRect/>
          </a:stretch>
        </p:blipFill>
        <p:spPr bwMode="auto">
          <a:xfrm>
            <a:off x="539552" y="1621597"/>
            <a:ext cx="3960000" cy="1995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6482" t="2734" r="6007" b="6299"/>
          <a:stretch>
            <a:fillRect/>
          </a:stretch>
        </p:blipFill>
        <p:spPr bwMode="auto">
          <a:xfrm>
            <a:off x="5004048" y="1643475"/>
            <a:ext cx="3960000" cy="1951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0" name="TextBox 9"/>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2 – Neki rezultati statičke analize</a:t>
            </a:r>
          </a:p>
        </p:txBody>
      </p:sp>
      <p:sp>
        <p:nvSpPr>
          <p:cNvPr id="1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6473838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52</a:t>
            </a:fld>
            <a:endParaRPr lang="hr-HR" altLang="sr-Latn-RS">
              <a:latin typeface="Verdana" panose="020B0604030504040204" pitchFamily="34" charset="0"/>
            </a:endParaRPr>
          </a:p>
        </p:txBody>
      </p:sp>
      <p:sp>
        <p:nvSpPr>
          <p:cNvPr id="9" name="Rectangle 8"/>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0" name="TextBox 9"/>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2 – Neki rezultati dinamičke analize</a:t>
            </a:r>
          </a:p>
        </p:txBody>
      </p:sp>
      <p:sp>
        <p:nvSpPr>
          <p:cNvPr id="11" name="TextBox 10"/>
          <p:cNvSpPr txBox="1"/>
          <p:nvPr/>
        </p:nvSpPr>
        <p:spPr>
          <a:xfrm>
            <a:off x="-13983" y="3305212"/>
            <a:ext cx="917194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nearmiranih zidanih zidova</a:t>
            </a:r>
            <a:endParaRPr lang="hr-HR" sz="1600" dirty="0"/>
          </a:p>
        </p:txBody>
      </p:sp>
      <p:sp>
        <p:nvSpPr>
          <p:cNvPr id="12" name="TextBox 11"/>
          <p:cNvSpPr txBox="1"/>
          <p:nvPr/>
        </p:nvSpPr>
        <p:spPr>
          <a:xfrm>
            <a:off x="539553" y="6030324"/>
            <a:ext cx="3780000" cy="351426"/>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3" name="TextBox 12"/>
          <p:cNvSpPr txBox="1"/>
          <p:nvPr/>
        </p:nvSpPr>
        <p:spPr>
          <a:xfrm>
            <a:off x="4835925" y="6010260"/>
            <a:ext cx="3840531"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4" name="TextBox 13"/>
          <p:cNvSpPr txBox="1"/>
          <p:nvPr/>
        </p:nvSpPr>
        <p:spPr>
          <a:xfrm>
            <a:off x="23181" y="5767181"/>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omeđenih zidanih zidova</a:t>
            </a:r>
            <a:endParaRPr lang="hr-HR" sz="1600" dirty="0"/>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1938" t="4272" r="7047" b="12617"/>
          <a:stretch>
            <a:fillRect/>
          </a:stretch>
        </p:blipFill>
        <p:spPr bwMode="auto">
          <a:xfrm>
            <a:off x="539552" y="1075223"/>
            <a:ext cx="3780000" cy="2219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6500" t="4546" r="6639" b="8847"/>
          <a:stretch>
            <a:fillRect/>
          </a:stretch>
        </p:blipFill>
        <p:spPr bwMode="auto">
          <a:xfrm>
            <a:off x="4860032" y="1102157"/>
            <a:ext cx="3780000" cy="214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6770" t="4018" r="6616" b="9335"/>
          <a:stretch>
            <a:fillRect/>
          </a:stretch>
        </p:blipFill>
        <p:spPr bwMode="auto">
          <a:xfrm>
            <a:off x="539552" y="3653608"/>
            <a:ext cx="3780000" cy="217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7788" t="3802" r="3180" b="7608"/>
          <a:stretch>
            <a:fillRect/>
          </a:stretch>
        </p:blipFill>
        <p:spPr bwMode="auto">
          <a:xfrm>
            <a:off x="4855109" y="3672362"/>
            <a:ext cx="3780000" cy="213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0282922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53</a:t>
            </a:fld>
            <a:endParaRPr lang="hr-HR" altLang="sr-Latn-RS">
              <a:latin typeface="Verdana" panose="020B0604030504040204" pitchFamily="34" charset="0"/>
            </a:endParaRPr>
          </a:p>
        </p:txBody>
      </p:sp>
      <p:sp>
        <p:nvSpPr>
          <p:cNvPr id="9" name="Rectangle 8"/>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0" name="TextBox 9"/>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2 – Neki rezultati dinamičke analize</a:t>
            </a:r>
          </a:p>
        </p:txBody>
      </p:sp>
      <p:sp>
        <p:nvSpPr>
          <p:cNvPr id="11" name="TextBox 10"/>
          <p:cNvSpPr txBox="1"/>
          <p:nvPr/>
        </p:nvSpPr>
        <p:spPr>
          <a:xfrm>
            <a:off x="-13983" y="3081116"/>
            <a:ext cx="917194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Vertikalno naprezanje u ziđu pri dnu nearmiranih zidanih zidova</a:t>
            </a:r>
            <a:endParaRPr lang="hr-HR" sz="1600" dirty="0"/>
          </a:p>
        </p:txBody>
      </p:sp>
      <p:sp>
        <p:nvSpPr>
          <p:cNvPr id="12" name="TextBox 11"/>
          <p:cNvSpPr txBox="1"/>
          <p:nvPr/>
        </p:nvSpPr>
        <p:spPr>
          <a:xfrm>
            <a:off x="333055" y="5877828"/>
            <a:ext cx="3960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3" name="TextBox 12"/>
          <p:cNvSpPr txBox="1"/>
          <p:nvPr/>
        </p:nvSpPr>
        <p:spPr>
          <a:xfrm>
            <a:off x="4612660" y="5877826"/>
            <a:ext cx="3925859" cy="343801"/>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316974"/>
            <a:ext cx="3960000" cy="1681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r="2334"/>
          <a:stretch/>
        </p:blipFill>
        <p:spPr bwMode="auto">
          <a:xfrm>
            <a:off x="4612660" y="1316974"/>
            <a:ext cx="3960000" cy="170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b="5138"/>
          <a:stretch/>
        </p:blipFill>
        <p:spPr bwMode="auto">
          <a:xfrm>
            <a:off x="333054" y="3717032"/>
            <a:ext cx="3960000" cy="1550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r="2765" b="7995"/>
          <a:stretch/>
        </p:blipFill>
        <p:spPr bwMode="auto">
          <a:xfrm>
            <a:off x="4571989" y="3701042"/>
            <a:ext cx="3960000" cy="15667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7955" y="5316947"/>
            <a:ext cx="917194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Vertikalno naprezanje u ziđu pri dnu omeđenih zidanih zidova</a:t>
            </a:r>
            <a:endParaRPr lang="hr-HR" sz="1600" dirty="0"/>
          </a:p>
        </p:txBody>
      </p:sp>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43025993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54</a:t>
            </a:fld>
            <a:endParaRPr lang="hr-HR" altLang="sr-Latn-RS">
              <a:latin typeface="Verdana" panose="020B0604030504040204" pitchFamily="34" charset="0"/>
            </a:endParaRPr>
          </a:p>
        </p:txBody>
      </p:sp>
      <p:sp>
        <p:nvSpPr>
          <p:cNvPr id="9" name="Rectangle 8"/>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10" name="TextBox 9"/>
          <p:cNvSpPr txBox="1"/>
          <p:nvPr/>
        </p:nvSpPr>
        <p:spPr>
          <a:xfrm>
            <a:off x="-13983" y="699083"/>
            <a:ext cx="9144000" cy="369332"/>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b="1" dirty="0" smtClean="0">
                <a:solidFill>
                  <a:srgbClr val="FF0000"/>
                </a:solidFill>
              </a:rPr>
              <a:t>PRIMJER 2 – Neki rezultati dinamičke analize</a:t>
            </a:r>
          </a:p>
        </p:txBody>
      </p:sp>
      <p:sp>
        <p:nvSpPr>
          <p:cNvPr id="12" name="TextBox 11"/>
          <p:cNvSpPr txBox="1"/>
          <p:nvPr/>
        </p:nvSpPr>
        <p:spPr>
          <a:xfrm>
            <a:off x="619409" y="5922836"/>
            <a:ext cx="393860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3" name="TextBox 12"/>
          <p:cNvSpPr txBox="1"/>
          <p:nvPr/>
        </p:nvSpPr>
        <p:spPr>
          <a:xfrm>
            <a:off x="5030978" y="5922836"/>
            <a:ext cx="388843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9" name="TextBox 18"/>
          <p:cNvSpPr txBox="1"/>
          <p:nvPr/>
        </p:nvSpPr>
        <p:spPr>
          <a:xfrm>
            <a:off x="-13983" y="3103092"/>
            <a:ext cx="917194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Vertikalno naprezanje u betonu pri dnu omeđenih zidanih zidova</a:t>
            </a:r>
            <a:endParaRPr lang="hr-HR" sz="1600" dirty="0"/>
          </a:p>
        </p:txBody>
      </p:sp>
      <p:sp>
        <p:nvSpPr>
          <p:cNvPr id="20" name="TextBox 19"/>
          <p:cNvSpPr txBox="1"/>
          <p:nvPr/>
        </p:nvSpPr>
        <p:spPr>
          <a:xfrm>
            <a:off x="-27955" y="5584282"/>
            <a:ext cx="917194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Vertikalno naprezanje u armaturi pri dnu omeđenih zidanih zidova</a:t>
            </a:r>
            <a:endParaRPr lang="hr-HR" sz="1600" dirty="0"/>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092" y="1347369"/>
            <a:ext cx="3960000" cy="1644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310770"/>
            <a:ext cx="3960000" cy="1717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092" y="3645024"/>
            <a:ext cx="3960000" cy="1818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8024" y="3655894"/>
            <a:ext cx="3960000" cy="1813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55363421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55</a:t>
            </a:fld>
            <a:endParaRPr lang="hr-HR" altLang="sr-Latn-RS">
              <a:latin typeface="Verdana" panose="020B0604030504040204" pitchFamily="34" charset="0"/>
            </a:endParaRPr>
          </a:p>
        </p:txBody>
      </p:sp>
      <p:sp>
        <p:nvSpPr>
          <p:cNvPr id="9" name="Rectangle 8"/>
          <p:cNvSpPr/>
          <p:nvPr/>
        </p:nvSpPr>
        <p:spPr>
          <a:xfrm>
            <a:off x="-13983" y="0"/>
            <a:ext cx="9144000" cy="769441"/>
          </a:xfrm>
          <a:prstGeom prst="rect">
            <a:avLst/>
          </a:prstGeom>
        </p:spPr>
        <p:txBody>
          <a:bodyPr wrap="square">
            <a:spAutoFit/>
          </a:bodyPr>
          <a:lstStyle/>
          <a:p>
            <a:pPr algn="ctr">
              <a:buClr>
                <a:srgbClr val="EE2E2D"/>
              </a:buClr>
            </a:pPr>
            <a:r>
              <a:rPr lang="hr-HR" sz="2200" b="1" cap="all" dirty="0" smtClean="0">
                <a:solidFill>
                  <a:srgbClr val="FF0000"/>
                </a:solidFill>
              </a:rPr>
              <a:t>Utjecaj ODNOSA DULJINE I VISINE na </a:t>
            </a:r>
          </a:p>
          <a:p>
            <a:pPr algn="ctr">
              <a:buClr>
                <a:srgbClr val="EE2E2D"/>
              </a:buClr>
            </a:pPr>
            <a:r>
              <a:rPr lang="hr-HR" sz="2200" b="1" cap="all" dirty="0" smtClean="0">
                <a:solidFill>
                  <a:srgbClr val="FF0000"/>
                </a:solidFill>
              </a:rPr>
              <a:t>nosivost zidanih zidova</a:t>
            </a:r>
            <a:endParaRPr lang="hr-HR" sz="2200" b="1" cap="all" dirty="0">
              <a:solidFill>
                <a:srgbClr val="FF0000"/>
              </a:solidFill>
            </a:endParaRPr>
          </a:p>
        </p:txBody>
      </p:sp>
      <p:sp>
        <p:nvSpPr>
          <p:cNvPr id="6" name="TextBox 5"/>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Zaključci</a:t>
            </a:r>
          </a:p>
        </p:txBody>
      </p:sp>
      <p:sp>
        <p:nvSpPr>
          <p:cNvPr id="7" name="Text Box 5"/>
          <p:cNvSpPr txBox="1">
            <a:spLocks noChangeArrowheads="1"/>
          </p:cNvSpPr>
          <p:nvPr/>
        </p:nvSpPr>
        <p:spPr bwMode="auto">
          <a:xfrm>
            <a:off x="-13983" y="1268760"/>
            <a:ext cx="91440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Lst>
              <a:defRPr>
                <a:solidFill>
                  <a:schemeClr val="tx1"/>
                </a:solidFill>
                <a:latin typeface="Arial" pitchFamily="34" charset="0"/>
              </a:defRPr>
            </a:lvl1pPr>
            <a:lvl2pPr>
              <a:tabLst>
                <a:tab pos="180975" algn="l"/>
              </a:tabLst>
              <a:defRPr>
                <a:solidFill>
                  <a:schemeClr val="tx1"/>
                </a:solidFill>
                <a:latin typeface="Arial" pitchFamily="34" charset="0"/>
              </a:defRPr>
            </a:lvl2pPr>
            <a:lvl3pPr>
              <a:tabLst>
                <a:tab pos="180975" algn="l"/>
              </a:tabLst>
              <a:defRPr>
                <a:solidFill>
                  <a:schemeClr val="tx1"/>
                </a:solidFill>
                <a:latin typeface="Arial" pitchFamily="34" charset="0"/>
              </a:defRPr>
            </a:lvl3pPr>
            <a:lvl4pPr>
              <a:tabLst>
                <a:tab pos="180975" algn="l"/>
              </a:tabLst>
              <a:defRPr>
                <a:solidFill>
                  <a:schemeClr val="tx1"/>
                </a:solidFill>
                <a:latin typeface="Arial" pitchFamily="34" charset="0"/>
              </a:defRPr>
            </a:lvl4pPr>
            <a:lvl5pPr>
              <a:tabLst>
                <a:tab pos="180975" algn="l"/>
              </a:tabLst>
              <a:defRPr>
                <a:solidFill>
                  <a:schemeClr val="tx1"/>
                </a:solidFill>
                <a:latin typeface="Arial" pitchFamily="34" charset="0"/>
              </a:defRPr>
            </a:lvl5pPr>
            <a:lvl6pPr fontAlgn="base">
              <a:spcBef>
                <a:spcPct val="0"/>
              </a:spcBef>
              <a:spcAft>
                <a:spcPct val="0"/>
              </a:spcAft>
              <a:tabLst>
                <a:tab pos="180975" algn="l"/>
              </a:tabLst>
              <a:defRPr>
                <a:solidFill>
                  <a:schemeClr val="tx1"/>
                </a:solidFill>
                <a:latin typeface="Arial" pitchFamily="34" charset="0"/>
              </a:defRPr>
            </a:lvl6pPr>
            <a:lvl7pPr fontAlgn="base">
              <a:spcBef>
                <a:spcPct val="0"/>
              </a:spcBef>
              <a:spcAft>
                <a:spcPct val="0"/>
              </a:spcAft>
              <a:tabLst>
                <a:tab pos="180975" algn="l"/>
              </a:tabLst>
              <a:defRPr>
                <a:solidFill>
                  <a:schemeClr val="tx1"/>
                </a:solidFill>
                <a:latin typeface="Arial" pitchFamily="34" charset="0"/>
              </a:defRPr>
            </a:lvl7pPr>
            <a:lvl8pPr fontAlgn="base">
              <a:spcBef>
                <a:spcPct val="0"/>
              </a:spcBef>
              <a:spcAft>
                <a:spcPct val="0"/>
              </a:spcAft>
              <a:tabLst>
                <a:tab pos="180975" algn="l"/>
              </a:tabLst>
              <a:defRPr>
                <a:solidFill>
                  <a:schemeClr val="tx1"/>
                </a:solidFill>
                <a:latin typeface="Arial" pitchFamily="34" charset="0"/>
              </a:defRPr>
            </a:lvl8pPr>
            <a:lvl9pPr fontAlgn="base">
              <a:spcBef>
                <a:spcPct val="0"/>
              </a:spcBef>
              <a:spcAft>
                <a:spcPct val="0"/>
              </a:spcAft>
              <a:tabLst>
                <a:tab pos="180975" algn="l"/>
              </a:tabLst>
              <a:defRPr>
                <a:solidFill>
                  <a:schemeClr val="tx1"/>
                </a:solidFill>
                <a:latin typeface="Arial" pitchFamily="34" charset="0"/>
              </a:defRPr>
            </a:lvl9pPr>
          </a:lstStyle>
          <a:p>
            <a:pPr marL="538163" indent="-273050" algn="just">
              <a:spcBef>
                <a:spcPct val="50000"/>
              </a:spcBef>
              <a:buClr>
                <a:srgbClr val="FF0000"/>
              </a:buClr>
              <a:buFont typeface="Wingdings" pitchFamily="2" charset="2"/>
              <a:buChar char="Ø"/>
            </a:pPr>
            <a:r>
              <a:rPr lang="hr-HR" sz="1600" b="1" dirty="0" smtClean="0">
                <a:solidFill>
                  <a:srgbClr val="005EA4"/>
                </a:solidFill>
              </a:rPr>
              <a:t>Odnos </a:t>
            </a:r>
            <a:r>
              <a:rPr lang="hr-HR" sz="1600" b="1" dirty="0">
                <a:solidFill>
                  <a:srgbClr val="005EA4"/>
                </a:solidFill>
              </a:rPr>
              <a:t>visine i duljine zidanih zidova ima veliki utjecaj na njihovo ponašanje pri statičkom opterećenju i potresu. </a:t>
            </a:r>
            <a:endParaRPr lang="hr-HR" sz="1600" b="1" dirty="0" smtClean="0">
              <a:solidFill>
                <a:srgbClr val="005EA4"/>
              </a:solidFill>
            </a:endParaRPr>
          </a:p>
          <a:p>
            <a:pPr marL="538163" indent="-273050" algn="just">
              <a:spcBef>
                <a:spcPct val="50000"/>
              </a:spcBef>
              <a:buClr>
                <a:srgbClr val="FF0000"/>
              </a:buClr>
              <a:buFont typeface="Wingdings" pitchFamily="2" charset="2"/>
              <a:buChar char="Ø"/>
            </a:pPr>
            <a:r>
              <a:rPr lang="hr-HR" sz="1600" b="1" dirty="0" smtClean="0">
                <a:solidFill>
                  <a:srgbClr val="005EA4"/>
                </a:solidFill>
              </a:rPr>
              <a:t>Uz </a:t>
            </a:r>
            <a:r>
              <a:rPr lang="hr-HR" sz="1600" b="1" dirty="0">
                <a:solidFill>
                  <a:srgbClr val="005EA4"/>
                </a:solidFill>
              </a:rPr>
              <a:t>istu visinu (etažnost), povećanjem duljine zida povećava se njegova posmična krutost i osobito krutost na savijanje. </a:t>
            </a:r>
            <a:endParaRPr lang="hr-HR" sz="1600" b="1" dirty="0" smtClean="0">
              <a:solidFill>
                <a:srgbClr val="005EA4"/>
              </a:solidFill>
            </a:endParaRPr>
          </a:p>
          <a:p>
            <a:pPr marL="538163" indent="-273050" algn="just">
              <a:spcBef>
                <a:spcPct val="50000"/>
              </a:spcBef>
              <a:buClr>
                <a:srgbClr val="FF0000"/>
              </a:buClr>
              <a:buFont typeface="Wingdings" pitchFamily="2" charset="2"/>
              <a:buChar char="Ø"/>
            </a:pPr>
            <a:r>
              <a:rPr lang="hr-HR" sz="1600" b="1" dirty="0" smtClean="0">
                <a:solidFill>
                  <a:srgbClr val="005EA4"/>
                </a:solidFill>
              </a:rPr>
              <a:t>Uz </a:t>
            </a:r>
            <a:r>
              <a:rPr lang="hr-HR" sz="1600" b="1" dirty="0">
                <a:solidFill>
                  <a:srgbClr val="005EA4"/>
                </a:solidFill>
              </a:rPr>
              <a:t>istu </a:t>
            </a:r>
            <a:r>
              <a:rPr lang="hr-HR" sz="1600" b="1" dirty="0" smtClean="0">
                <a:solidFill>
                  <a:srgbClr val="005EA4"/>
                </a:solidFill>
              </a:rPr>
              <a:t>duljinu </a:t>
            </a:r>
            <a:r>
              <a:rPr lang="hr-HR" sz="1600" b="1" dirty="0">
                <a:solidFill>
                  <a:srgbClr val="005EA4"/>
                </a:solidFill>
              </a:rPr>
              <a:t>zida, povećanjem njegove  visine (etažnosti) značajno se smanjuje njegova krutost na savijanje. </a:t>
            </a:r>
            <a:endParaRPr lang="hr-HR" sz="1600" b="1" dirty="0" smtClean="0">
              <a:solidFill>
                <a:srgbClr val="005EA4"/>
              </a:solidFill>
            </a:endParaRPr>
          </a:p>
          <a:p>
            <a:pPr marL="538163" indent="-273050" algn="just">
              <a:spcBef>
                <a:spcPct val="50000"/>
              </a:spcBef>
              <a:buClr>
                <a:srgbClr val="FF0000"/>
              </a:buClr>
              <a:buFont typeface="Wingdings" pitchFamily="2" charset="2"/>
              <a:buChar char="Ø"/>
            </a:pPr>
            <a:r>
              <a:rPr lang="hr-HR" sz="1600" b="1" dirty="0" smtClean="0">
                <a:solidFill>
                  <a:srgbClr val="005EA4"/>
                </a:solidFill>
              </a:rPr>
              <a:t>S </a:t>
            </a:r>
            <a:r>
              <a:rPr lang="hr-HR" sz="1600" b="1" dirty="0">
                <a:solidFill>
                  <a:srgbClr val="005EA4"/>
                </a:solidFill>
              </a:rPr>
              <a:t>povećanjem odnosa visine i duljine zida smanjuje se njegova granična nosivost, te povećavaju pomaci, naprezanja u ziđu, betonu i armaturi. </a:t>
            </a:r>
            <a:endParaRPr lang="hr-HR" sz="1600" b="1" dirty="0" smtClean="0">
              <a:solidFill>
                <a:srgbClr val="005EA4"/>
              </a:solidFill>
            </a:endParaRPr>
          </a:p>
          <a:p>
            <a:pPr marL="538163" indent="-273050" algn="just">
              <a:spcBef>
                <a:spcPct val="50000"/>
              </a:spcBef>
              <a:buClr>
                <a:srgbClr val="FF0000"/>
              </a:buClr>
              <a:buFont typeface="Wingdings" pitchFamily="2" charset="2"/>
              <a:buChar char="Ø"/>
            </a:pPr>
            <a:r>
              <a:rPr lang="hr-HR" sz="1600" b="1" dirty="0" smtClean="0">
                <a:solidFill>
                  <a:srgbClr val="005EA4"/>
                </a:solidFill>
              </a:rPr>
              <a:t>Omeđeni </a:t>
            </a:r>
            <a:r>
              <a:rPr lang="hr-HR" sz="1600" b="1" dirty="0">
                <a:solidFill>
                  <a:srgbClr val="005EA4"/>
                </a:solidFill>
              </a:rPr>
              <a:t>zidani zidovi imaju značajno veću graničnu nosivost i manje pomake od </a:t>
            </a:r>
            <a:r>
              <a:rPr lang="hr-HR" sz="1600" b="1" dirty="0" smtClean="0">
                <a:solidFill>
                  <a:srgbClr val="005EA4"/>
                </a:solidFill>
              </a:rPr>
              <a:t>nearmiranih </a:t>
            </a:r>
            <a:r>
              <a:rPr lang="hr-HR" sz="1600" b="1" dirty="0">
                <a:solidFill>
                  <a:srgbClr val="005EA4"/>
                </a:solidFill>
              </a:rPr>
              <a:t>zidanih zidova. </a:t>
            </a:r>
            <a:endParaRPr lang="hr-HR" sz="1600" b="1" dirty="0" smtClean="0">
              <a:solidFill>
                <a:srgbClr val="005EA4"/>
              </a:solidFill>
            </a:endParaRPr>
          </a:p>
          <a:p>
            <a:pPr marL="538163" indent="-273050" algn="just">
              <a:spcBef>
                <a:spcPct val="50000"/>
              </a:spcBef>
              <a:buClr>
                <a:srgbClr val="FF0000"/>
              </a:buClr>
              <a:buFont typeface="Wingdings" pitchFamily="2" charset="2"/>
              <a:buChar char="Ø"/>
            </a:pPr>
            <a:r>
              <a:rPr lang="hr-HR" sz="1600" b="1" dirty="0" smtClean="0">
                <a:solidFill>
                  <a:srgbClr val="005EA4"/>
                </a:solidFill>
              </a:rPr>
              <a:t>Kvaliteta </a:t>
            </a:r>
            <a:r>
              <a:rPr lang="hr-HR" sz="1600" b="1" dirty="0">
                <a:solidFill>
                  <a:srgbClr val="005EA4"/>
                </a:solidFill>
              </a:rPr>
              <a:t>ziđa ima veliki utjecaj na njihovu graničnu nosivost, deformabilnost i naprezanje u ziđu i serklažima. U odnosu na dobro ziđe, loše ziđe ima za posljedicu značajno manju nosivost i veću </a:t>
            </a:r>
            <a:r>
              <a:rPr lang="hr-HR" sz="1600" b="1" dirty="0" err="1">
                <a:solidFill>
                  <a:srgbClr val="005EA4"/>
                </a:solidFill>
              </a:rPr>
              <a:t>deformabilnost</a:t>
            </a:r>
            <a:r>
              <a:rPr lang="hr-HR" sz="1600" b="1" dirty="0">
                <a:solidFill>
                  <a:srgbClr val="005EA4"/>
                </a:solidFill>
              </a:rPr>
              <a:t> </a:t>
            </a:r>
            <a:r>
              <a:rPr lang="hr-HR" sz="1600" b="1" dirty="0" smtClean="0">
                <a:solidFill>
                  <a:srgbClr val="005EA4"/>
                </a:solidFill>
              </a:rPr>
              <a:t>zidanih </a:t>
            </a:r>
            <a:r>
              <a:rPr lang="hr-HR" sz="1600" b="1" dirty="0">
                <a:solidFill>
                  <a:srgbClr val="005EA4"/>
                </a:solidFill>
              </a:rPr>
              <a:t>zidova. </a:t>
            </a:r>
            <a:endParaRPr lang="hr-HR" sz="1600" b="1" dirty="0" smtClean="0">
              <a:solidFill>
                <a:srgbClr val="005EA4"/>
              </a:solidFill>
            </a:endParaRPr>
          </a:p>
          <a:p>
            <a:pPr marL="538163" indent="-273050" algn="just">
              <a:spcBef>
                <a:spcPct val="50000"/>
              </a:spcBef>
              <a:buClr>
                <a:srgbClr val="FF0000"/>
              </a:buClr>
              <a:buFont typeface="Wingdings" pitchFamily="2" charset="2"/>
              <a:buChar char="Ø"/>
            </a:pPr>
            <a:r>
              <a:rPr lang="hr-HR" sz="1600" b="1" dirty="0" smtClean="0">
                <a:solidFill>
                  <a:srgbClr val="005EA4"/>
                </a:solidFill>
              </a:rPr>
              <a:t>Nearmirani </a:t>
            </a:r>
            <a:r>
              <a:rPr lang="hr-HR" sz="1600" b="1" dirty="0">
                <a:solidFill>
                  <a:srgbClr val="005EA4"/>
                </a:solidFill>
              </a:rPr>
              <a:t>zidani zidovi mogu izdržati samo mala potresna ubrzanja i to za samo nisku etažnost. Takve zidove ne treba koristiti u seizmički aktivnim područjima. </a:t>
            </a:r>
            <a:endParaRPr lang="hr-HR" sz="1600" b="1" dirty="0" smtClean="0">
              <a:solidFill>
                <a:srgbClr val="005EA4"/>
              </a:solidFill>
            </a:endParaRPr>
          </a:p>
          <a:p>
            <a:pPr marL="538163" indent="-273050" algn="just">
              <a:spcBef>
                <a:spcPct val="50000"/>
              </a:spcBef>
              <a:buClr>
                <a:srgbClr val="FF0000"/>
              </a:buClr>
              <a:buFont typeface="Wingdings" pitchFamily="2" charset="2"/>
              <a:buChar char="Ø"/>
            </a:pPr>
            <a:r>
              <a:rPr lang="hr-HR" sz="1600" b="1" dirty="0" smtClean="0">
                <a:solidFill>
                  <a:srgbClr val="005EA4"/>
                </a:solidFill>
              </a:rPr>
              <a:t>Uporabu </a:t>
            </a:r>
            <a:r>
              <a:rPr lang="hr-HR" sz="1600" b="1" dirty="0">
                <a:solidFill>
                  <a:srgbClr val="005EA4"/>
                </a:solidFill>
              </a:rPr>
              <a:t>lošeg ziđa treba isključiti, a osobito kod konstrukcija u potresnim područjima.</a:t>
            </a:r>
          </a:p>
          <a:p>
            <a:pPr algn="just">
              <a:spcBef>
                <a:spcPct val="50000"/>
              </a:spcBef>
              <a:buFontTx/>
              <a:buChar char="•"/>
              <a:tabLst>
                <a:tab pos="180975" algn="l"/>
                <a:tab pos="265113" algn="l"/>
              </a:tabLst>
            </a:pPr>
            <a:endParaRPr lang="hr-HR" sz="1600" b="1" dirty="0">
              <a:solidFill>
                <a:srgbClr val="005EA4"/>
              </a:solidFill>
            </a:endParaRPr>
          </a:p>
        </p:txBody>
      </p:sp>
      <p:sp>
        <p:nvSpPr>
          <p:cNvPr id="8"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8227985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56</a:t>
            </a:fld>
            <a:endParaRPr lang="hr-HR" altLang="sr-Latn-RS">
              <a:latin typeface="Verdana" panose="020B0604030504040204" pitchFamily="34" charset="0"/>
            </a:endParaRPr>
          </a:p>
        </p:txBody>
      </p:sp>
      <p:sp>
        <p:nvSpPr>
          <p:cNvPr id="9" name="Rectangle 8"/>
          <p:cNvSpPr/>
          <p:nvPr/>
        </p:nvSpPr>
        <p:spPr>
          <a:xfrm>
            <a:off x="-13983"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6" name="TextBox 5"/>
          <p:cNvSpPr txBox="1"/>
          <p:nvPr/>
        </p:nvSpPr>
        <p:spPr>
          <a:xfrm>
            <a:off x="-13983" y="5805264"/>
            <a:ext cx="916642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Osnovni podaci o analiziranim zidovima</a:t>
            </a:r>
            <a:endParaRPr lang="hr-HR" sz="1600" dirty="0"/>
          </a:p>
        </p:txBody>
      </p:sp>
      <p:sp>
        <p:nvSpPr>
          <p:cNvPr id="7" name="TextBox 6"/>
          <p:cNvSpPr txBox="1"/>
          <p:nvPr/>
        </p:nvSpPr>
        <p:spPr>
          <a:xfrm>
            <a:off x="1" y="5321975"/>
            <a:ext cx="9130016"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Omeđeni zidovi</a:t>
            </a:r>
            <a:endParaRPr lang="hr-HR" sz="1600" b="0" dirty="0"/>
          </a:p>
        </p:txBody>
      </p:sp>
      <p:sp>
        <p:nvSpPr>
          <p:cNvPr id="8" name="TextBox 7"/>
          <p:cNvSpPr txBox="1"/>
          <p:nvPr/>
        </p:nvSpPr>
        <p:spPr>
          <a:xfrm>
            <a:off x="1" y="2876431"/>
            <a:ext cx="9144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Nearmirani zidovi</a:t>
            </a:r>
            <a:endParaRPr lang="hr-HR" sz="1600" b="0"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9907" t="12019" r="39555" b="55493"/>
          <a:stretch>
            <a:fillRect/>
          </a:stretch>
        </p:blipFill>
        <p:spPr bwMode="auto">
          <a:xfrm>
            <a:off x="1523100" y="836712"/>
            <a:ext cx="6120000" cy="204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19907" t="49927" r="39555" b="17697"/>
          <a:stretch>
            <a:fillRect/>
          </a:stretch>
        </p:blipFill>
        <p:spPr bwMode="auto">
          <a:xfrm>
            <a:off x="1547664" y="3287473"/>
            <a:ext cx="6120000" cy="203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90747978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57</a:t>
            </a:fld>
            <a:endParaRPr lang="hr-HR" altLang="sr-Latn-RS">
              <a:latin typeface="Verdana" panose="020B0604030504040204" pitchFamily="34" charset="0"/>
            </a:endParaRPr>
          </a:p>
        </p:txBody>
      </p:sp>
      <p:sp>
        <p:nvSpPr>
          <p:cNvPr id="6" name="Rectangle 5"/>
          <p:cNvSpPr/>
          <p:nvPr/>
        </p:nvSpPr>
        <p:spPr>
          <a:xfrm>
            <a:off x="0" y="34855"/>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7" name="TextBox 6"/>
          <p:cNvSpPr txBox="1"/>
          <p:nvPr/>
        </p:nvSpPr>
        <p:spPr>
          <a:xfrm>
            <a:off x="144791" y="2573345"/>
            <a:ext cx="5291305"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lgn="l">
              <a:spcBef>
                <a:spcPts val="0"/>
              </a:spcBef>
            </a:pPr>
            <a:r>
              <a:rPr lang="hr-HR" sz="1600" dirty="0"/>
              <a:t>Faktori anizotropije i osnovni parametri za loše ziđe</a:t>
            </a:r>
          </a:p>
        </p:txBody>
      </p:sp>
      <p:pic>
        <p:nvPicPr>
          <p:cNvPr id="8" name="Picture 61"/>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2716"/>
          <a:stretch/>
        </p:blipFill>
        <p:spPr bwMode="auto">
          <a:xfrm>
            <a:off x="144793" y="908720"/>
            <a:ext cx="5047861" cy="1597025"/>
          </a:xfrm>
          <a:prstGeom prst="rect">
            <a:avLst/>
          </a:prstGeom>
          <a:solidFill>
            <a:schemeClr val="accent1">
              <a:lumMod val="20000"/>
              <a:lumOff val="80000"/>
            </a:schemeClr>
          </a:solidFill>
          <a:extLst/>
        </p:spPr>
      </p:pic>
      <p:pic>
        <p:nvPicPr>
          <p:cNvPr id="11" name="Picture 6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2716"/>
          <a:stretch/>
        </p:blipFill>
        <p:spPr bwMode="auto">
          <a:xfrm>
            <a:off x="144791" y="2963324"/>
            <a:ext cx="5047861" cy="1597025"/>
          </a:xfrm>
          <a:prstGeom prst="rect">
            <a:avLst/>
          </a:prstGeom>
          <a:solidFill>
            <a:schemeClr val="accent1">
              <a:lumMod val="20000"/>
              <a:lumOff val="80000"/>
            </a:schemeClr>
          </a:solidFill>
          <a:extLst/>
        </p:spPr>
      </p:pic>
      <p:sp>
        <p:nvSpPr>
          <p:cNvPr id="12" name="TextBox 11"/>
          <p:cNvSpPr txBox="1"/>
          <p:nvPr/>
        </p:nvSpPr>
        <p:spPr>
          <a:xfrm>
            <a:off x="144792" y="539503"/>
            <a:ext cx="550732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lgn="l">
              <a:spcBef>
                <a:spcPts val="0"/>
              </a:spcBef>
            </a:pPr>
            <a:r>
              <a:rPr lang="hr-HR" sz="1600" dirty="0"/>
              <a:t>Faktori anizotropije i osnovni parametri za </a:t>
            </a:r>
            <a:r>
              <a:rPr lang="hr-HR" sz="1600" dirty="0" smtClean="0"/>
              <a:t>dobro </a:t>
            </a:r>
            <a:r>
              <a:rPr lang="hr-HR" sz="1600" dirty="0"/>
              <a:t>ziđe</a:t>
            </a:r>
          </a:p>
        </p:txBody>
      </p:sp>
      <p:sp>
        <p:nvSpPr>
          <p:cNvPr id="13" name="Rectangle 12"/>
          <p:cNvSpPr/>
          <p:nvPr/>
        </p:nvSpPr>
        <p:spPr>
          <a:xfrm>
            <a:off x="1098550" y="4597200"/>
            <a:ext cx="2966261" cy="369332"/>
          </a:xfrm>
          <a:prstGeom prst="rect">
            <a:avLst/>
          </a:prstGeom>
        </p:spPr>
        <p:txBody>
          <a:bodyPr wrap="none">
            <a:spAutoFit/>
          </a:bodyPr>
          <a:lstStyle/>
          <a:p>
            <a:r>
              <a:rPr lang="hr-HR" dirty="0"/>
              <a:t>K</a:t>
            </a:r>
            <a:r>
              <a:rPr lang="hr-HR" baseline="-25000" dirty="0"/>
              <a:t>a</a:t>
            </a:r>
            <a:r>
              <a:rPr lang="hr-HR" dirty="0"/>
              <a:t>=E</a:t>
            </a:r>
            <a:r>
              <a:rPr lang="hr-HR" baseline="-25000" dirty="0"/>
              <a:t>mh</a:t>
            </a:r>
            <a:r>
              <a:rPr lang="hr-HR" dirty="0"/>
              <a:t>/E</a:t>
            </a:r>
            <a:r>
              <a:rPr lang="hr-HR" baseline="-25000" dirty="0"/>
              <a:t>mv</a:t>
            </a:r>
            <a:r>
              <a:rPr lang="hr-HR" dirty="0"/>
              <a:t>=f</a:t>
            </a:r>
            <a:r>
              <a:rPr lang="hr-HR" baseline="-25000" dirty="0"/>
              <a:t>mch</a:t>
            </a:r>
            <a:r>
              <a:rPr lang="hr-HR" dirty="0"/>
              <a:t>/f</a:t>
            </a:r>
            <a:r>
              <a:rPr lang="hr-HR" baseline="-25000" dirty="0"/>
              <a:t>mcv</a:t>
            </a:r>
            <a:r>
              <a:rPr lang="hr-HR" dirty="0"/>
              <a:t>= f</a:t>
            </a:r>
            <a:r>
              <a:rPr lang="hr-HR" baseline="-25000" dirty="0"/>
              <a:t>mth</a:t>
            </a:r>
            <a:r>
              <a:rPr lang="hr-HR" dirty="0"/>
              <a:t>/f</a:t>
            </a:r>
            <a:r>
              <a:rPr lang="hr-HR" baseline="-25000" dirty="0"/>
              <a:t>mtv</a:t>
            </a:r>
            <a:endParaRPr lang="hr-HR" dirty="0"/>
          </a:p>
        </p:txBody>
      </p:sp>
      <p:sp>
        <p:nvSpPr>
          <p:cNvPr id="14" name="Rectangle 13"/>
          <p:cNvSpPr/>
          <p:nvPr/>
        </p:nvSpPr>
        <p:spPr>
          <a:xfrm>
            <a:off x="1187624" y="5040178"/>
            <a:ext cx="1607812" cy="369332"/>
          </a:xfrm>
          <a:prstGeom prst="rect">
            <a:avLst/>
          </a:prstGeom>
        </p:spPr>
        <p:txBody>
          <a:bodyPr wrap="none">
            <a:spAutoFit/>
          </a:bodyPr>
          <a:lstStyle/>
          <a:p>
            <a:r>
              <a:rPr lang="hr-HR" dirty="0"/>
              <a:t>E</a:t>
            </a:r>
            <a:r>
              <a:rPr lang="hr-HR" baseline="-25000" dirty="0"/>
              <a:t>mv</a:t>
            </a:r>
            <a:r>
              <a:rPr lang="hr-HR" dirty="0"/>
              <a:t>ν</a:t>
            </a:r>
            <a:r>
              <a:rPr lang="hr-HR" baseline="-25000" dirty="0"/>
              <a:t>mh </a:t>
            </a:r>
            <a:r>
              <a:rPr lang="hr-HR" dirty="0"/>
              <a:t>= E</a:t>
            </a:r>
            <a:r>
              <a:rPr lang="hr-HR" baseline="-25000" dirty="0"/>
              <a:t>mh</a:t>
            </a:r>
            <a:r>
              <a:rPr lang="hr-HR" dirty="0"/>
              <a:t>ν</a:t>
            </a:r>
            <a:r>
              <a:rPr lang="hr-HR" baseline="-25000" dirty="0"/>
              <a:t>mv</a:t>
            </a:r>
            <a:endParaRPr lang="hr-HR" dirty="0"/>
          </a:p>
        </p:txBody>
      </p:sp>
      <p:graphicFrame>
        <p:nvGraphicFramePr>
          <p:cNvPr id="15" name="Object 14"/>
          <p:cNvGraphicFramePr>
            <a:graphicFrameLocks noChangeAspect="1"/>
          </p:cNvGraphicFramePr>
          <p:nvPr>
            <p:extLst>
              <p:ext uri="{D42A27DB-BD31-4B8C-83A1-F6EECF244321}">
                <p14:modId xmlns:p14="http://schemas.microsoft.com/office/powerpoint/2010/main" val="833134963"/>
              </p:ext>
            </p:extLst>
          </p:nvPr>
        </p:nvGraphicFramePr>
        <p:xfrm>
          <a:off x="1209263" y="5409510"/>
          <a:ext cx="1759774" cy="835363"/>
        </p:xfrm>
        <a:graphic>
          <a:graphicData uri="http://schemas.openxmlformats.org/presentationml/2006/ole">
            <mc:AlternateContent xmlns:mc="http://schemas.openxmlformats.org/markup-compatibility/2006">
              <mc:Choice xmlns:v="urn:schemas-microsoft-com:vml" Requires="v">
                <p:oleObj spid="_x0000_s2098" r:id="rId6" imgW="1320227" imgH="622030" progId="Equation.DSMT4">
                  <p:embed/>
                </p:oleObj>
              </mc:Choice>
              <mc:Fallback>
                <p:oleObj r:id="rId6" imgW="1320227" imgH="62203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09263" y="5409510"/>
                        <a:ext cx="1759774" cy="835363"/>
                      </a:xfrm>
                      <a:prstGeom prst="rect">
                        <a:avLst/>
                      </a:prstGeom>
                      <a:noFill/>
                    </p:spPr>
                  </p:pic>
                </p:oleObj>
              </mc:Fallback>
            </mc:AlternateContent>
          </a:graphicData>
        </a:graphic>
      </p:graphicFrame>
      <p:pic>
        <p:nvPicPr>
          <p:cNvPr id="1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2750" t="16905" r="26825" b="54055"/>
          <a:stretch/>
        </p:blipFill>
        <p:spPr bwMode="auto">
          <a:xfrm>
            <a:off x="6028713" y="786766"/>
            <a:ext cx="2773983" cy="164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6390935" y="4374980"/>
            <a:ext cx="2411761"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ts val="0"/>
              </a:spcBef>
              <a:defRPr sz="1400" b="1" i="1">
                <a:solidFill>
                  <a:srgbClr val="005EA4"/>
                </a:solidFill>
                <a:latin typeface="Arial" pitchFamily="34" charset="0"/>
                <a:cs typeface="Arial" pitchFamily="34" charset="0"/>
              </a:defRPr>
            </a:lvl1pPr>
          </a:lstStyle>
          <a:p>
            <a:r>
              <a:rPr lang="hr-HR" sz="1600" b="0" dirty="0"/>
              <a:t>Nearmirani zidani zidovi</a:t>
            </a:r>
          </a:p>
        </p:txBody>
      </p:sp>
      <p:sp>
        <p:nvSpPr>
          <p:cNvPr id="18" name="TextBox 17"/>
          <p:cNvSpPr txBox="1"/>
          <p:nvPr/>
        </p:nvSpPr>
        <p:spPr>
          <a:xfrm>
            <a:off x="6322805" y="2407049"/>
            <a:ext cx="239777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Omeđeni zidani zidovi</a:t>
            </a:r>
            <a:endParaRPr lang="hr-HR" sz="1600" b="0" dirty="0"/>
          </a:p>
        </p:txBody>
      </p:sp>
      <p:pic>
        <p:nvPicPr>
          <p:cNvPr id="19"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33910" t="55595" r="47338" b="12720"/>
          <a:stretch/>
        </p:blipFill>
        <p:spPr bwMode="auto">
          <a:xfrm>
            <a:off x="6295618" y="2687084"/>
            <a:ext cx="2452150" cy="172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6355112" y="4778568"/>
            <a:ext cx="2520280"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Korištena horizontalna ubrzanja podloge</a:t>
            </a:r>
          </a:p>
        </p:txBody>
      </p:sp>
      <p:sp>
        <p:nvSpPr>
          <p:cNvPr id="2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940568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58</a:t>
            </a:fld>
            <a:endParaRPr lang="hr-HR" altLang="sr-Latn-RS">
              <a:latin typeface="Verdana" panose="020B0604030504040204" pitchFamily="34" charset="0"/>
            </a:endParaRPr>
          </a:p>
        </p:txBody>
      </p:sp>
      <p:sp>
        <p:nvSpPr>
          <p:cNvPr id="6" name="Rectangle 5"/>
          <p:cNvSpPr/>
          <p:nvPr/>
        </p:nvSpPr>
        <p:spPr>
          <a:xfrm>
            <a:off x="-13983"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7" name="TextBox 6"/>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a:t>
            </a:r>
            <a:r>
              <a:rPr lang="hr-HR" sz="2000" b="1" dirty="0">
                <a:solidFill>
                  <a:srgbClr val="005EA4"/>
                </a:solidFill>
              </a:rPr>
              <a:t>statičke analize</a:t>
            </a:r>
          </a:p>
        </p:txBody>
      </p:sp>
      <p:sp>
        <p:nvSpPr>
          <p:cNvPr id="8" name="TextBox 7"/>
          <p:cNvSpPr txBox="1"/>
          <p:nvPr/>
        </p:nvSpPr>
        <p:spPr>
          <a:xfrm>
            <a:off x="136103" y="2868765"/>
            <a:ext cx="2878137"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1</a:t>
            </a:r>
            <a:endParaRPr lang="hr-HR" sz="1400" b="0" dirty="0"/>
          </a:p>
        </p:txBody>
      </p:sp>
      <p:sp>
        <p:nvSpPr>
          <p:cNvPr id="11" name="TextBox 10"/>
          <p:cNvSpPr txBox="1"/>
          <p:nvPr/>
        </p:nvSpPr>
        <p:spPr>
          <a:xfrm>
            <a:off x="11782" y="5797880"/>
            <a:ext cx="9120284"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nearmiranih zidanih zidova</a:t>
            </a:r>
            <a:endParaRPr lang="hr-HR" sz="1600" dirty="0"/>
          </a:p>
        </p:txBody>
      </p:sp>
      <p:sp>
        <p:nvSpPr>
          <p:cNvPr id="12" name="TextBox 11"/>
          <p:cNvSpPr txBox="1"/>
          <p:nvPr/>
        </p:nvSpPr>
        <p:spPr>
          <a:xfrm>
            <a:off x="0" y="3135435"/>
            <a:ext cx="9144000" cy="33572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13" name="TextBox 12"/>
          <p:cNvSpPr txBox="1"/>
          <p:nvPr/>
        </p:nvSpPr>
        <p:spPr>
          <a:xfrm>
            <a:off x="11782" y="5435786"/>
            <a:ext cx="913221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4" name="TextBox 13"/>
          <p:cNvSpPr txBox="1"/>
          <p:nvPr/>
        </p:nvSpPr>
        <p:spPr>
          <a:xfrm>
            <a:off x="6202817" y="2870453"/>
            <a:ext cx="2876549" cy="30608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3</a:t>
            </a:r>
            <a:endParaRPr lang="hr-HR" sz="1400" b="0" dirty="0"/>
          </a:p>
        </p:txBody>
      </p:sp>
      <p:sp>
        <p:nvSpPr>
          <p:cNvPr id="15" name="TextBox 14"/>
          <p:cNvSpPr txBox="1"/>
          <p:nvPr/>
        </p:nvSpPr>
        <p:spPr>
          <a:xfrm>
            <a:off x="3151891" y="2869848"/>
            <a:ext cx="2876550"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2</a:t>
            </a:r>
            <a:endParaRPr lang="hr-HR" sz="1400" b="0" dirty="0"/>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095" t="6409" r="6134" b="13483"/>
          <a:stretch>
            <a:fillRect/>
          </a:stretch>
        </p:blipFill>
        <p:spPr bwMode="auto">
          <a:xfrm>
            <a:off x="137691" y="1390298"/>
            <a:ext cx="28765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8157" t="4294" r="3496" b="7903"/>
          <a:stretch>
            <a:fillRect/>
          </a:stretch>
        </p:blipFill>
        <p:spPr bwMode="auto">
          <a:xfrm>
            <a:off x="3161116" y="1402023"/>
            <a:ext cx="2876550"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6354" t="3943" r="3171" b="11121"/>
          <a:stretch>
            <a:fillRect/>
          </a:stretch>
        </p:blipFill>
        <p:spPr bwMode="auto">
          <a:xfrm>
            <a:off x="6204434" y="1429011"/>
            <a:ext cx="287655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136102" y="5097587"/>
            <a:ext cx="2878138"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1</a:t>
            </a:r>
            <a:endParaRPr lang="hr-HR" sz="1400" b="0" dirty="0"/>
          </a:p>
        </p:txBody>
      </p:sp>
      <p:sp>
        <p:nvSpPr>
          <p:cNvPr id="20" name="TextBox 19"/>
          <p:cNvSpPr txBox="1"/>
          <p:nvPr/>
        </p:nvSpPr>
        <p:spPr>
          <a:xfrm>
            <a:off x="6177053" y="5079257"/>
            <a:ext cx="2878137"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3</a:t>
            </a:r>
            <a:endParaRPr lang="hr-HR" sz="1400" b="0" dirty="0"/>
          </a:p>
        </p:txBody>
      </p:sp>
      <p:sp>
        <p:nvSpPr>
          <p:cNvPr id="21" name="TextBox 20"/>
          <p:cNvSpPr txBox="1"/>
          <p:nvPr/>
        </p:nvSpPr>
        <p:spPr>
          <a:xfrm>
            <a:off x="3158768" y="5108035"/>
            <a:ext cx="2869674"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2</a:t>
            </a:r>
            <a:endParaRPr lang="hr-HR" sz="1400" b="0" dirty="0"/>
          </a:p>
        </p:txBody>
      </p:sp>
      <p:pic>
        <p:nvPicPr>
          <p:cNvPr id="2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6944" t="4652" r="5797" b="10767"/>
          <a:stretch>
            <a:fillRect/>
          </a:stretch>
        </p:blipFill>
        <p:spPr bwMode="auto">
          <a:xfrm>
            <a:off x="136104" y="3645024"/>
            <a:ext cx="2878138"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8681" t="4614" r="3009" b="8223"/>
          <a:stretch>
            <a:fillRect/>
          </a:stretch>
        </p:blipFill>
        <p:spPr bwMode="auto">
          <a:xfrm>
            <a:off x="3150303" y="3645024"/>
            <a:ext cx="2878138"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6412" t="6700" r="3934" b="14529"/>
          <a:stretch>
            <a:fillRect/>
          </a:stretch>
        </p:blipFill>
        <p:spPr bwMode="auto">
          <a:xfrm>
            <a:off x="6170057" y="3673005"/>
            <a:ext cx="2878138"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0072774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59</a:t>
            </a:fld>
            <a:endParaRPr lang="hr-HR" altLang="sr-Latn-RS">
              <a:latin typeface="Verdana" panose="020B0604030504040204" pitchFamily="34" charset="0"/>
            </a:endParaRPr>
          </a:p>
        </p:txBody>
      </p:sp>
      <p:sp>
        <p:nvSpPr>
          <p:cNvPr id="6" name="Rectangle 5"/>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7" name="TextBox 6"/>
          <p:cNvSpPr txBox="1"/>
          <p:nvPr/>
        </p:nvSpPr>
        <p:spPr>
          <a:xfrm>
            <a:off x="0"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a:t>
            </a:r>
            <a:r>
              <a:rPr lang="hr-HR" sz="2000" b="1" dirty="0">
                <a:solidFill>
                  <a:srgbClr val="005EA4"/>
                </a:solidFill>
              </a:rPr>
              <a:t>statičke analize</a:t>
            </a:r>
          </a:p>
        </p:txBody>
      </p:sp>
      <p:sp>
        <p:nvSpPr>
          <p:cNvPr id="8" name="TextBox 7"/>
          <p:cNvSpPr txBox="1"/>
          <p:nvPr/>
        </p:nvSpPr>
        <p:spPr>
          <a:xfrm>
            <a:off x="166744" y="2854445"/>
            <a:ext cx="2847497" cy="31958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11" name="TextBox 10"/>
          <p:cNvSpPr txBox="1"/>
          <p:nvPr/>
        </p:nvSpPr>
        <p:spPr>
          <a:xfrm>
            <a:off x="3750" y="5818370"/>
            <a:ext cx="912626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omeđenih zidanih zidova</a:t>
            </a:r>
            <a:endParaRPr lang="hr-HR" sz="1600" dirty="0"/>
          </a:p>
        </p:txBody>
      </p:sp>
      <p:sp>
        <p:nvSpPr>
          <p:cNvPr id="12" name="TextBox 11"/>
          <p:cNvSpPr txBox="1"/>
          <p:nvPr/>
        </p:nvSpPr>
        <p:spPr>
          <a:xfrm>
            <a:off x="6166436" y="2890090"/>
            <a:ext cx="2856195" cy="307776"/>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13" name="TextBox 12"/>
          <p:cNvSpPr txBox="1"/>
          <p:nvPr/>
        </p:nvSpPr>
        <p:spPr>
          <a:xfrm>
            <a:off x="3166193" y="2854445"/>
            <a:ext cx="2876551"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8347" t="5937" r="8829" b="9441"/>
          <a:stretch>
            <a:fillRect/>
          </a:stretch>
        </p:blipFill>
        <p:spPr bwMode="auto">
          <a:xfrm>
            <a:off x="171016" y="1419716"/>
            <a:ext cx="2876550" cy="14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8173" t="7961" r="2986" b="7343"/>
          <a:stretch>
            <a:fillRect/>
          </a:stretch>
        </p:blipFill>
        <p:spPr bwMode="auto">
          <a:xfrm>
            <a:off x="3166193" y="1419716"/>
            <a:ext cx="287655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8990" t="5574" r="1666" b="8228"/>
          <a:stretch>
            <a:fillRect/>
          </a:stretch>
        </p:blipFill>
        <p:spPr bwMode="auto">
          <a:xfrm>
            <a:off x="6146081" y="1456229"/>
            <a:ext cx="287655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8223" t="6267" r="3195" b="12146"/>
          <a:stretch>
            <a:fillRect/>
          </a:stretch>
        </p:blipFill>
        <p:spPr bwMode="auto">
          <a:xfrm>
            <a:off x="166744" y="3601963"/>
            <a:ext cx="2878138" cy="142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8533" t="5046" r="2847" b="10527"/>
          <a:stretch>
            <a:fillRect/>
          </a:stretch>
        </p:blipFill>
        <p:spPr bwMode="auto">
          <a:xfrm>
            <a:off x="3166193" y="3635246"/>
            <a:ext cx="2878138" cy="141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7315" t="8015" r="3842" b="11745"/>
          <a:stretch>
            <a:fillRect/>
          </a:stretch>
        </p:blipFill>
        <p:spPr bwMode="auto">
          <a:xfrm>
            <a:off x="6146081" y="3632537"/>
            <a:ext cx="287813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p:cNvSpPr txBox="1"/>
          <p:nvPr/>
        </p:nvSpPr>
        <p:spPr>
          <a:xfrm>
            <a:off x="-9582" y="3142256"/>
            <a:ext cx="9032213"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21" name="TextBox 20"/>
          <p:cNvSpPr txBox="1"/>
          <p:nvPr/>
        </p:nvSpPr>
        <p:spPr>
          <a:xfrm>
            <a:off x="1" y="5356364"/>
            <a:ext cx="9130016"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22" name="TextBox 21"/>
          <p:cNvSpPr txBox="1"/>
          <p:nvPr/>
        </p:nvSpPr>
        <p:spPr>
          <a:xfrm>
            <a:off x="166743" y="5027959"/>
            <a:ext cx="2897699" cy="31816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23" name="TextBox 22"/>
          <p:cNvSpPr txBox="1"/>
          <p:nvPr/>
        </p:nvSpPr>
        <p:spPr>
          <a:xfrm>
            <a:off x="6150234" y="5036513"/>
            <a:ext cx="2872397" cy="319852"/>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24" name="TextBox 23"/>
          <p:cNvSpPr txBox="1"/>
          <p:nvPr/>
        </p:nvSpPr>
        <p:spPr>
          <a:xfrm>
            <a:off x="3171933" y="5048587"/>
            <a:ext cx="2876550" cy="30777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sp>
        <p:nvSpPr>
          <p:cNvPr id="25"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971861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a:t>
            </a:fld>
            <a:endParaRPr lang="hr-HR" altLang="sr-Latn-RS">
              <a:latin typeface="Verdana" panose="020B0604030504040204" pitchFamily="34" charset="0"/>
            </a:endParaRPr>
          </a:p>
        </p:txBody>
      </p:sp>
      <p:sp>
        <p:nvSpPr>
          <p:cNvPr id="6" name="Rectangle 5"/>
          <p:cNvSpPr/>
          <p:nvPr/>
        </p:nvSpPr>
        <p:spPr>
          <a:xfrm>
            <a:off x="0" y="14845"/>
            <a:ext cx="9144000" cy="954107"/>
          </a:xfrm>
          <a:prstGeom prst="rect">
            <a:avLst/>
          </a:prstGeom>
        </p:spPr>
        <p:txBody>
          <a:bodyPr wrap="square">
            <a:spAutoFit/>
          </a:bodyPr>
          <a:lstStyle/>
          <a:p>
            <a:pPr algn="ctr"/>
            <a:r>
              <a:rPr lang="hr-HR" sz="2800" b="1" dirty="0" smtClean="0">
                <a:solidFill>
                  <a:srgbClr val="FF0000"/>
                </a:solidFill>
              </a:rPr>
              <a:t>NUMERIČKI MODEL ZA STATIČKU I DINAMIČKU ANALIZU ZIDANIH KONSTRUKCIJA </a:t>
            </a:r>
            <a:endParaRPr lang="hr-HR" sz="2800" dirty="0">
              <a:solidFill>
                <a:srgbClr val="FF0000"/>
              </a:solidFill>
            </a:endParaRPr>
          </a:p>
        </p:txBody>
      </p:sp>
      <p:sp>
        <p:nvSpPr>
          <p:cNvPr id="7" name="TextBox 6"/>
          <p:cNvSpPr txBox="1"/>
          <p:nvPr/>
        </p:nvSpPr>
        <p:spPr>
          <a:xfrm>
            <a:off x="0" y="1030508"/>
            <a:ext cx="9144000" cy="1323439"/>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1600" b="1" dirty="0" smtClean="0">
                <a:solidFill>
                  <a:srgbClr val="005EA4"/>
                </a:solidFill>
              </a:rPr>
              <a:t>Moguća </a:t>
            </a:r>
            <a:r>
              <a:rPr lang="hr-HR" sz="1600" b="1" dirty="0">
                <a:solidFill>
                  <a:srgbClr val="005EA4"/>
                </a:solidFill>
              </a:rPr>
              <a:t>je simulacija svih uobičajenih  tipova ziđa</a:t>
            </a:r>
            <a:r>
              <a:rPr lang="hr-HR" sz="1600" b="1" dirty="0" smtClean="0">
                <a:solidFill>
                  <a:srgbClr val="005EA4"/>
                </a:solidFill>
              </a:rPr>
              <a:t>.</a:t>
            </a:r>
          </a:p>
          <a:p>
            <a:pPr marL="1000125" indent="-457200" algn="just">
              <a:buClr>
                <a:srgbClr val="EE2E2D"/>
              </a:buClr>
              <a:buFont typeface="Wingdings" pitchFamily="2" charset="2"/>
              <a:buChar char="§"/>
              <a:tabLst>
                <a:tab pos="990600" algn="l"/>
              </a:tabLst>
            </a:pPr>
            <a:r>
              <a:rPr lang="hr-HR" sz="1600" b="1" dirty="0">
                <a:solidFill>
                  <a:srgbClr val="005EA4"/>
                </a:solidFill>
              </a:rPr>
              <a:t>Model je jednostavan, temelji se na osnovnim parametrima materijala </a:t>
            </a:r>
            <a:r>
              <a:rPr lang="hr-HR" sz="1600" b="1" dirty="0" smtClean="0">
                <a:solidFill>
                  <a:srgbClr val="005EA4"/>
                </a:solidFill>
              </a:rPr>
              <a:t>(</a:t>
            </a:r>
            <a:r>
              <a:rPr lang="hr-HR" sz="1600" b="1" dirty="0">
                <a:solidFill>
                  <a:srgbClr val="005EA4"/>
                </a:solidFill>
              </a:rPr>
              <a:t>beton, </a:t>
            </a:r>
            <a:r>
              <a:rPr lang="hr-HR" sz="1600" b="1" dirty="0" smtClean="0">
                <a:solidFill>
                  <a:srgbClr val="005EA4"/>
                </a:solidFill>
              </a:rPr>
              <a:t>armatura</a:t>
            </a:r>
            <a:r>
              <a:rPr lang="hr-HR" sz="1600" b="1" dirty="0">
                <a:solidFill>
                  <a:srgbClr val="005EA4"/>
                </a:solidFill>
              </a:rPr>
              <a:t>, ziđe, tlo) i simulira sve najvažnije nelinearne efekte zidanih konstrukcija</a:t>
            </a:r>
            <a:r>
              <a:rPr lang="hr-HR" sz="1600" b="1" dirty="0" smtClean="0">
                <a:solidFill>
                  <a:srgbClr val="005EA4"/>
                </a:solidFill>
              </a:rPr>
              <a:t>.</a:t>
            </a:r>
          </a:p>
          <a:p>
            <a:pPr marL="1000125" indent="-457200" algn="just">
              <a:buClr>
                <a:srgbClr val="EE2E2D"/>
              </a:buClr>
              <a:buFont typeface="Wingdings" pitchFamily="2" charset="2"/>
              <a:buChar char="§"/>
              <a:tabLst>
                <a:tab pos="1076325" algn="l"/>
              </a:tabLst>
            </a:pPr>
            <a:r>
              <a:rPr lang="hr-HR" sz="1600" b="1" dirty="0">
                <a:solidFill>
                  <a:srgbClr val="005EA4"/>
                </a:solidFill>
              </a:rPr>
              <a:t>Model se odnosi na ravninske zidane konstrukcije opterećene u svojoj </a:t>
            </a:r>
            <a:r>
              <a:rPr lang="hr-HR" sz="1600" b="1" dirty="0" smtClean="0">
                <a:solidFill>
                  <a:srgbClr val="005EA4"/>
                </a:solidFill>
              </a:rPr>
              <a:t>ravnini.</a:t>
            </a:r>
            <a:endParaRPr lang="hr-HR" sz="1600" b="1" dirty="0">
              <a:solidFill>
                <a:srgbClr val="005EA4"/>
              </a:solidFill>
            </a:endParaRPr>
          </a:p>
        </p:txBody>
      </p:sp>
      <p:pic>
        <p:nvPicPr>
          <p:cNvPr id="8" name="Picture 4" descr="Slika 2 i 3-prezentacij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38723" y="2492896"/>
            <a:ext cx="3611292" cy="3786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8668720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60</a:t>
            </a:fld>
            <a:endParaRPr lang="hr-HR" altLang="sr-Latn-RS">
              <a:latin typeface="Verdana" panose="020B0604030504040204" pitchFamily="34" charset="0"/>
            </a:endParaRPr>
          </a:p>
        </p:txBody>
      </p:sp>
      <p:sp>
        <p:nvSpPr>
          <p:cNvPr id="4" name="TextBox 3"/>
          <p:cNvSpPr txBox="1"/>
          <p:nvPr/>
        </p:nvSpPr>
        <p:spPr>
          <a:xfrm>
            <a:off x="107950" y="3019564"/>
            <a:ext cx="2823429"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1</a:t>
            </a:r>
            <a:endParaRPr lang="hr-HR" sz="1400" b="0" dirty="0"/>
          </a:p>
        </p:txBody>
      </p:sp>
      <p:sp>
        <p:nvSpPr>
          <p:cNvPr id="5" name="TextBox 4"/>
          <p:cNvSpPr txBox="1"/>
          <p:nvPr/>
        </p:nvSpPr>
        <p:spPr>
          <a:xfrm>
            <a:off x="0" y="5997665"/>
            <a:ext cx="9144000" cy="337663"/>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Vertikalno naprezanje u ziđu u točki A pri dnu nearmiranih zidanih zidova</a:t>
            </a:r>
          </a:p>
        </p:txBody>
      </p:sp>
      <p:sp>
        <p:nvSpPr>
          <p:cNvPr id="6" name="TextBox 5"/>
          <p:cNvSpPr txBox="1"/>
          <p:nvPr/>
        </p:nvSpPr>
        <p:spPr>
          <a:xfrm>
            <a:off x="3010166" y="3211463"/>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7" name="TextBox 6"/>
          <p:cNvSpPr txBox="1"/>
          <p:nvPr/>
        </p:nvSpPr>
        <p:spPr>
          <a:xfrm>
            <a:off x="3040095" y="5710706"/>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8" name="TextBox 7"/>
          <p:cNvSpPr txBox="1"/>
          <p:nvPr/>
        </p:nvSpPr>
        <p:spPr>
          <a:xfrm>
            <a:off x="6193459" y="3002382"/>
            <a:ext cx="2854528"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3</a:t>
            </a:r>
            <a:endParaRPr lang="hr-HR" sz="1400" b="0" dirty="0"/>
          </a:p>
        </p:txBody>
      </p:sp>
      <p:sp>
        <p:nvSpPr>
          <p:cNvPr id="9" name="TextBox 8"/>
          <p:cNvSpPr txBox="1"/>
          <p:nvPr/>
        </p:nvSpPr>
        <p:spPr>
          <a:xfrm>
            <a:off x="3124143" y="2999960"/>
            <a:ext cx="2876550"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2</a:t>
            </a:r>
            <a:endParaRPr lang="hr-HR" sz="1400" b="0" dirty="0"/>
          </a:p>
        </p:txBody>
      </p:sp>
      <p:sp>
        <p:nvSpPr>
          <p:cNvPr id="10" name="TextBox 9"/>
          <p:cNvSpPr txBox="1"/>
          <p:nvPr/>
        </p:nvSpPr>
        <p:spPr>
          <a:xfrm>
            <a:off x="64142" y="5449257"/>
            <a:ext cx="2860883"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1</a:t>
            </a:r>
            <a:endParaRPr lang="hr-HR" sz="1400" b="0" dirty="0"/>
          </a:p>
        </p:txBody>
      </p:sp>
      <p:sp>
        <p:nvSpPr>
          <p:cNvPr id="11" name="TextBox 10"/>
          <p:cNvSpPr txBox="1"/>
          <p:nvPr/>
        </p:nvSpPr>
        <p:spPr>
          <a:xfrm>
            <a:off x="6170671" y="5468540"/>
            <a:ext cx="2886211"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3</a:t>
            </a:r>
            <a:endParaRPr lang="hr-HR" sz="1400" b="0" dirty="0"/>
          </a:p>
        </p:txBody>
      </p:sp>
      <p:sp>
        <p:nvSpPr>
          <p:cNvPr id="12" name="TextBox 11"/>
          <p:cNvSpPr txBox="1"/>
          <p:nvPr/>
        </p:nvSpPr>
        <p:spPr>
          <a:xfrm>
            <a:off x="3112258" y="5444922"/>
            <a:ext cx="2888435" cy="30489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2</a:t>
            </a:r>
            <a:endParaRPr lang="hr-HR" sz="1400" b="0" dirty="0"/>
          </a:p>
        </p:txBody>
      </p:sp>
      <p:pic>
        <p:nvPicPr>
          <p:cNvPr id="13" name="Picture 8"/>
          <p:cNvPicPr>
            <a:picLocks noChangeAspect="1" noChangeArrowheads="1"/>
          </p:cNvPicPr>
          <p:nvPr/>
        </p:nvPicPr>
        <p:blipFill>
          <a:blip r:embed="rId3">
            <a:extLst>
              <a:ext uri="{28A0092B-C50C-407E-A947-70E740481C1C}">
                <a14:useLocalDpi xmlns:a14="http://schemas.microsoft.com/office/drawing/2010/main" val="0"/>
              </a:ext>
            </a:extLst>
          </a:blip>
          <a:srcRect l="12184" t="7048" r="29723" b="6639"/>
          <a:stretch>
            <a:fillRect/>
          </a:stretch>
        </p:blipFill>
        <p:spPr bwMode="auto">
          <a:xfrm>
            <a:off x="88490" y="1126099"/>
            <a:ext cx="28765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9"/>
          <p:cNvPicPr>
            <a:picLocks noChangeAspect="1" noChangeArrowheads="1"/>
          </p:cNvPicPr>
          <p:nvPr/>
        </p:nvPicPr>
        <p:blipFill>
          <a:blip r:embed="rId4">
            <a:extLst>
              <a:ext uri="{28A0092B-C50C-407E-A947-70E740481C1C}">
                <a14:useLocalDpi xmlns:a14="http://schemas.microsoft.com/office/drawing/2010/main" val="0"/>
              </a:ext>
            </a:extLst>
          </a:blip>
          <a:srcRect l="12157" t="6506" r="30440" b="10420"/>
          <a:stretch>
            <a:fillRect/>
          </a:stretch>
        </p:blipFill>
        <p:spPr bwMode="auto">
          <a:xfrm>
            <a:off x="3124143" y="1126099"/>
            <a:ext cx="2876550" cy="1917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p:cNvPicPr>
            <a:picLocks noChangeAspect="1" noChangeArrowheads="1"/>
          </p:cNvPicPr>
          <p:nvPr/>
        </p:nvPicPr>
        <p:blipFill>
          <a:blip r:embed="rId5">
            <a:extLst>
              <a:ext uri="{28A0092B-C50C-407E-A947-70E740481C1C}">
                <a14:useLocalDpi xmlns:a14="http://schemas.microsoft.com/office/drawing/2010/main" val="0"/>
              </a:ext>
            </a:extLst>
          </a:blip>
          <a:srcRect l="12346" t="6862" r="30347" b="7834"/>
          <a:stretch>
            <a:fillRect/>
          </a:stretch>
        </p:blipFill>
        <p:spPr bwMode="auto">
          <a:xfrm>
            <a:off x="6171437" y="1133419"/>
            <a:ext cx="2876550" cy="192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p:cNvPicPr>
            <a:picLocks noChangeAspect="1" noChangeArrowheads="1"/>
          </p:cNvPicPr>
          <p:nvPr/>
        </p:nvPicPr>
        <p:blipFill>
          <a:blip r:embed="rId6">
            <a:extLst>
              <a:ext uri="{28A0092B-C50C-407E-A947-70E740481C1C}">
                <a14:useLocalDpi xmlns:a14="http://schemas.microsoft.com/office/drawing/2010/main" val="0"/>
              </a:ext>
            </a:extLst>
          </a:blip>
          <a:srcRect l="12727" t="7048" r="30371" b="8376"/>
          <a:stretch>
            <a:fillRect/>
          </a:stretch>
        </p:blipFill>
        <p:spPr bwMode="auto">
          <a:xfrm>
            <a:off x="64142" y="3533325"/>
            <a:ext cx="2878138"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2"/>
          <p:cNvPicPr>
            <a:picLocks noChangeAspect="1" noChangeArrowheads="1"/>
          </p:cNvPicPr>
          <p:nvPr/>
        </p:nvPicPr>
        <p:blipFill>
          <a:blip r:embed="rId7">
            <a:extLst>
              <a:ext uri="{28A0092B-C50C-407E-A947-70E740481C1C}">
                <a14:useLocalDpi xmlns:a14="http://schemas.microsoft.com/office/drawing/2010/main" val="0"/>
              </a:ext>
            </a:extLst>
          </a:blip>
          <a:srcRect l="11736" t="10033" r="30023" b="10829"/>
          <a:stretch>
            <a:fillRect/>
          </a:stretch>
        </p:blipFill>
        <p:spPr bwMode="auto">
          <a:xfrm>
            <a:off x="3112258" y="3524868"/>
            <a:ext cx="2878138" cy="193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
          <p:cNvPicPr>
            <a:picLocks noChangeAspect="1" noChangeArrowheads="1"/>
          </p:cNvPicPr>
          <p:nvPr/>
        </p:nvPicPr>
        <p:blipFill>
          <a:blip r:embed="rId8">
            <a:extLst>
              <a:ext uri="{28A0092B-C50C-407E-A947-70E740481C1C}">
                <a14:useLocalDpi xmlns:a14="http://schemas.microsoft.com/office/drawing/2010/main" val="0"/>
              </a:ext>
            </a:extLst>
          </a:blip>
          <a:srcRect l="12546" t="7048" r="30717" b="7457"/>
          <a:stretch>
            <a:fillRect/>
          </a:stretch>
        </p:blipFill>
        <p:spPr bwMode="auto">
          <a:xfrm>
            <a:off x="6160375" y="3513999"/>
            <a:ext cx="2878138"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20" name="TextBox 19"/>
          <p:cNvSpPr txBox="1"/>
          <p:nvPr/>
        </p:nvSpPr>
        <p:spPr>
          <a:xfrm>
            <a:off x="0"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a:t>
            </a:r>
            <a:r>
              <a:rPr lang="hr-HR" sz="2000" b="1" dirty="0">
                <a:solidFill>
                  <a:srgbClr val="005EA4"/>
                </a:solidFill>
              </a:rPr>
              <a:t>statičke analize</a:t>
            </a:r>
          </a:p>
        </p:txBody>
      </p:sp>
      <p:sp>
        <p:nvSpPr>
          <p:cNvPr id="2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85335271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61</a:t>
            </a:fld>
            <a:endParaRPr lang="hr-HR" altLang="sr-Latn-RS">
              <a:latin typeface="Verdana" panose="020B0604030504040204" pitchFamily="34" charset="0"/>
            </a:endParaRPr>
          </a:p>
        </p:txBody>
      </p:sp>
      <p:sp>
        <p:nvSpPr>
          <p:cNvPr id="4" name="TextBox 3"/>
          <p:cNvSpPr txBox="1"/>
          <p:nvPr/>
        </p:nvSpPr>
        <p:spPr>
          <a:xfrm>
            <a:off x="208244" y="3024831"/>
            <a:ext cx="2828480"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5" name="TextBox 4"/>
          <p:cNvSpPr txBox="1"/>
          <p:nvPr/>
        </p:nvSpPr>
        <p:spPr>
          <a:xfrm>
            <a:off x="16522" y="5984802"/>
            <a:ext cx="9144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Vertikalno naprezanje u ziđu u točki A pri dnu omeđenih zidanih zidova</a:t>
            </a:r>
          </a:p>
        </p:txBody>
      </p:sp>
      <p:sp>
        <p:nvSpPr>
          <p:cNvPr id="6" name="TextBox 5"/>
          <p:cNvSpPr txBox="1"/>
          <p:nvPr/>
        </p:nvSpPr>
        <p:spPr>
          <a:xfrm>
            <a:off x="3034642" y="3231133"/>
            <a:ext cx="3119385"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7" name="TextBox 6"/>
          <p:cNvSpPr txBox="1"/>
          <p:nvPr/>
        </p:nvSpPr>
        <p:spPr>
          <a:xfrm>
            <a:off x="3034642" y="5663232"/>
            <a:ext cx="3119385"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8" name="TextBox 7"/>
          <p:cNvSpPr txBox="1"/>
          <p:nvPr/>
        </p:nvSpPr>
        <p:spPr>
          <a:xfrm>
            <a:off x="6042126" y="3060914"/>
            <a:ext cx="2876549"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dirty="0" smtClean="0">
                <a:solidFill>
                  <a:srgbClr val="FF0000"/>
                </a:solidFill>
              </a:rPr>
              <a:t>CM 3</a:t>
            </a:r>
            <a:endParaRPr lang="hr-HR" sz="1400" dirty="0">
              <a:solidFill>
                <a:srgbClr val="FF0000"/>
              </a:solidFill>
            </a:endParaRPr>
          </a:p>
        </p:txBody>
      </p:sp>
      <p:sp>
        <p:nvSpPr>
          <p:cNvPr id="9" name="TextBox 8"/>
          <p:cNvSpPr txBox="1"/>
          <p:nvPr/>
        </p:nvSpPr>
        <p:spPr>
          <a:xfrm>
            <a:off x="3121401" y="3018850"/>
            <a:ext cx="2848076"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sp>
        <p:nvSpPr>
          <p:cNvPr id="10" name="TextBox 9"/>
          <p:cNvSpPr txBox="1"/>
          <p:nvPr/>
        </p:nvSpPr>
        <p:spPr>
          <a:xfrm>
            <a:off x="215439" y="5460370"/>
            <a:ext cx="2870943"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11" name="TextBox 10"/>
          <p:cNvSpPr txBox="1"/>
          <p:nvPr/>
        </p:nvSpPr>
        <p:spPr>
          <a:xfrm>
            <a:off x="6081814" y="5448232"/>
            <a:ext cx="2864720" cy="31991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12" name="TextBox 11"/>
          <p:cNvSpPr txBox="1"/>
          <p:nvPr/>
        </p:nvSpPr>
        <p:spPr>
          <a:xfrm>
            <a:off x="3142933" y="5429311"/>
            <a:ext cx="2826543"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l="11440" t="9721" r="30324" b="5943"/>
          <a:stretch>
            <a:fillRect/>
          </a:stretch>
        </p:blipFill>
        <p:spPr bwMode="auto">
          <a:xfrm>
            <a:off x="209992" y="1080292"/>
            <a:ext cx="28765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l="11732" t="14069" r="30672" b="3520"/>
          <a:stretch>
            <a:fillRect/>
          </a:stretch>
        </p:blipFill>
        <p:spPr bwMode="auto">
          <a:xfrm>
            <a:off x="3133370" y="1107280"/>
            <a:ext cx="287655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4"/>
          <p:cNvPicPr>
            <a:picLocks noChangeAspect="1" noChangeArrowheads="1"/>
          </p:cNvPicPr>
          <p:nvPr/>
        </p:nvPicPr>
        <p:blipFill>
          <a:blip r:embed="rId5">
            <a:extLst>
              <a:ext uri="{28A0092B-C50C-407E-A947-70E740481C1C}">
                <a14:useLocalDpi xmlns:a14="http://schemas.microsoft.com/office/drawing/2010/main" val="0"/>
              </a:ext>
            </a:extLst>
          </a:blip>
          <a:srcRect l="11609" t="5711" r="32477" b="14748"/>
          <a:stretch>
            <a:fillRect/>
          </a:stretch>
        </p:blipFill>
        <p:spPr bwMode="auto">
          <a:xfrm>
            <a:off x="6063287" y="1068390"/>
            <a:ext cx="287655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6">
            <a:extLst>
              <a:ext uri="{28A0092B-C50C-407E-A947-70E740481C1C}">
                <a14:useLocalDpi xmlns:a14="http://schemas.microsoft.com/office/drawing/2010/main" val="0"/>
              </a:ext>
            </a:extLst>
          </a:blip>
          <a:srcRect l="11806" t="6639" r="30902" b="7048"/>
          <a:stretch>
            <a:fillRect/>
          </a:stretch>
        </p:blipFill>
        <p:spPr bwMode="auto">
          <a:xfrm>
            <a:off x="208244" y="3522394"/>
            <a:ext cx="2878138"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7">
            <a:extLst>
              <a:ext uri="{28A0092B-C50C-407E-A947-70E740481C1C}">
                <a14:useLocalDpi xmlns:a14="http://schemas.microsoft.com/office/drawing/2010/main" val="0"/>
              </a:ext>
            </a:extLst>
          </a:blip>
          <a:srcRect l="11299" t="15572" r="30583" b="10802"/>
          <a:stretch>
            <a:fillRect/>
          </a:stretch>
        </p:blipFill>
        <p:spPr bwMode="auto">
          <a:xfrm>
            <a:off x="3131782" y="3534828"/>
            <a:ext cx="2878138" cy="1935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p:cNvPicPr>
            <a:picLocks noChangeAspect="1" noChangeArrowheads="1"/>
          </p:cNvPicPr>
          <p:nvPr/>
        </p:nvPicPr>
        <p:blipFill>
          <a:blip r:embed="rId8">
            <a:extLst>
              <a:ext uri="{28A0092B-C50C-407E-A947-70E740481C1C}">
                <a14:useLocalDpi xmlns:a14="http://schemas.microsoft.com/office/drawing/2010/main" val="0"/>
              </a:ext>
            </a:extLst>
          </a:blip>
          <a:srcRect l="12177" t="6998" r="31644" b="8278"/>
          <a:stretch>
            <a:fillRect/>
          </a:stretch>
        </p:blipFill>
        <p:spPr bwMode="auto">
          <a:xfrm>
            <a:off x="6068396" y="3531681"/>
            <a:ext cx="2878138" cy="192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20" name="TextBox 19"/>
          <p:cNvSpPr txBox="1"/>
          <p:nvPr/>
        </p:nvSpPr>
        <p:spPr>
          <a:xfrm>
            <a:off x="0"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a:t>
            </a:r>
            <a:r>
              <a:rPr lang="hr-HR" sz="2000" b="1" dirty="0">
                <a:solidFill>
                  <a:srgbClr val="005EA4"/>
                </a:solidFill>
              </a:rPr>
              <a:t>statičke analize</a:t>
            </a:r>
          </a:p>
        </p:txBody>
      </p:sp>
      <p:sp>
        <p:nvSpPr>
          <p:cNvPr id="2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46117482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62</a:t>
            </a:fld>
            <a:endParaRPr lang="hr-HR" altLang="sr-Latn-RS">
              <a:latin typeface="Verdana" panose="020B0604030504040204" pitchFamily="34" charset="0"/>
            </a:endParaRPr>
          </a:p>
        </p:txBody>
      </p:sp>
      <p:sp>
        <p:nvSpPr>
          <p:cNvPr id="4" name="Rectangle 3"/>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5" name="TextBox 4"/>
          <p:cNvSpPr txBox="1"/>
          <p:nvPr/>
        </p:nvSpPr>
        <p:spPr>
          <a:xfrm>
            <a:off x="0"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t>
            </a:r>
            <a:r>
              <a:rPr lang="hr-HR" sz="2000" b="1" dirty="0">
                <a:solidFill>
                  <a:srgbClr val="005EA4"/>
                </a:solidFill>
              </a:rPr>
              <a:t>analize</a:t>
            </a:r>
          </a:p>
        </p:txBody>
      </p:sp>
      <p:sp>
        <p:nvSpPr>
          <p:cNvPr id="6" name="TextBox 5"/>
          <p:cNvSpPr txBox="1"/>
          <p:nvPr/>
        </p:nvSpPr>
        <p:spPr>
          <a:xfrm>
            <a:off x="107951" y="2920845"/>
            <a:ext cx="2878902" cy="3139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1</a:t>
            </a:r>
            <a:endParaRPr lang="hr-HR" sz="1400" b="0" dirty="0"/>
          </a:p>
        </p:txBody>
      </p:sp>
      <p:sp>
        <p:nvSpPr>
          <p:cNvPr id="7" name="TextBox 6"/>
          <p:cNvSpPr txBox="1"/>
          <p:nvPr/>
        </p:nvSpPr>
        <p:spPr>
          <a:xfrm>
            <a:off x="1" y="5977534"/>
            <a:ext cx="9134418"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nearmiranih zidanih zidova</a:t>
            </a:r>
            <a:endParaRPr lang="hr-HR" sz="1600" dirty="0"/>
          </a:p>
        </p:txBody>
      </p:sp>
      <p:sp>
        <p:nvSpPr>
          <p:cNvPr id="8" name="TextBox 7"/>
          <p:cNvSpPr txBox="1"/>
          <p:nvPr/>
        </p:nvSpPr>
        <p:spPr>
          <a:xfrm>
            <a:off x="3032798" y="3147283"/>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9" name="TextBox 8"/>
          <p:cNvSpPr txBox="1"/>
          <p:nvPr/>
        </p:nvSpPr>
        <p:spPr>
          <a:xfrm>
            <a:off x="3031323" y="5616255"/>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0" name="TextBox 9"/>
          <p:cNvSpPr txBox="1"/>
          <p:nvPr/>
        </p:nvSpPr>
        <p:spPr>
          <a:xfrm>
            <a:off x="6137985" y="2897721"/>
            <a:ext cx="2882230"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3</a:t>
            </a:r>
            <a:endParaRPr lang="hr-HR" sz="1400" b="0" dirty="0"/>
          </a:p>
        </p:txBody>
      </p:sp>
      <p:sp>
        <p:nvSpPr>
          <p:cNvPr id="11" name="TextBox 10"/>
          <p:cNvSpPr txBox="1"/>
          <p:nvPr/>
        </p:nvSpPr>
        <p:spPr>
          <a:xfrm>
            <a:off x="3123350" y="2897721"/>
            <a:ext cx="2878138"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2</a:t>
            </a:r>
            <a:endParaRPr lang="hr-HR" sz="1400" b="0" dirty="0"/>
          </a:p>
        </p:txBody>
      </p:sp>
      <p:sp>
        <p:nvSpPr>
          <p:cNvPr id="12" name="TextBox 11"/>
          <p:cNvSpPr txBox="1"/>
          <p:nvPr/>
        </p:nvSpPr>
        <p:spPr>
          <a:xfrm>
            <a:off x="107950" y="5313752"/>
            <a:ext cx="2896514"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1</a:t>
            </a:r>
            <a:endParaRPr lang="hr-HR" sz="1400" b="0" dirty="0"/>
          </a:p>
        </p:txBody>
      </p:sp>
      <p:sp>
        <p:nvSpPr>
          <p:cNvPr id="13" name="TextBox 12"/>
          <p:cNvSpPr txBox="1"/>
          <p:nvPr/>
        </p:nvSpPr>
        <p:spPr>
          <a:xfrm>
            <a:off x="6120372" y="5355782"/>
            <a:ext cx="2899843"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3</a:t>
            </a:r>
            <a:endParaRPr lang="hr-HR" sz="1400" b="0" dirty="0"/>
          </a:p>
        </p:txBody>
      </p:sp>
      <p:sp>
        <p:nvSpPr>
          <p:cNvPr id="14" name="TextBox 13"/>
          <p:cNvSpPr txBox="1"/>
          <p:nvPr/>
        </p:nvSpPr>
        <p:spPr>
          <a:xfrm>
            <a:off x="3123349" y="5355782"/>
            <a:ext cx="2878138"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2</a:t>
            </a:r>
            <a:endParaRPr lang="hr-HR" sz="1400" b="0" dirty="0"/>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931" t="4254" r="8670" b="7256"/>
          <a:stretch>
            <a:fillRect/>
          </a:stretch>
        </p:blipFill>
        <p:spPr bwMode="auto">
          <a:xfrm>
            <a:off x="110302" y="1244445"/>
            <a:ext cx="28765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7182" t="5473" r="7825" b="11209"/>
          <a:stretch>
            <a:fillRect/>
          </a:stretch>
        </p:blipFill>
        <p:spPr bwMode="auto">
          <a:xfrm>
            <a:off x="3128299" y="1226982"/>
            <a:ext cx="28765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7487" t="3632" r="1251" b="3119"/>
          <a:stretch>
            <a:fillRect/>
          </a:stretch>
        </p:blipFill>
        <p:spPr bwMode="auto">
          <a:xfrm>
            <a:off x="6146296" y="1209520"/>
            <a:ext cx="28765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6454" t="3870" r="8948" b="710"/>
          <a:stretch>
            <a:fillRect/>
          </a:stretch>
        </p:blipFill>
        <p:spPr bwMode="auto">
          <a:xfrm>
            <a:off x="126326" y="3607944"/>
            <a:ext cx="2878138"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6366" t="5128" r="8432" b="11557"/>
          <a:stretch>
            <a:fillRect/>
          </a:stretch>
        </p:blipFill>
        <p:spPr bwMode="auto">
          <a:xfrm>
            <a:off x="3123349" y="3628002"/>
            <a:ext cx="2878138"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7014" t="6125" r="8206" b="16159"/>
          <a:stretch>
            <a:fillRect/>
          </a:stretch>
        </p:blipFill>
        <p:spPr bwMode="auto">
          <a:xfrm>
            <a:off x="6142077" y="3639195"/>
            <a:ext cx="2878138"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97216690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63</a:t>
            </a:fld>
            <a:endParaRPr lang="hr-HR" altLang="sr-Latn-RS">
              <a:latin typeface="Verdana" panose="020B0604030504040204" pitchFamily="34" charset="0"/>
            </a:endParaRPr>
          </a:p>
        </p:txBody>
      </p:sp>
      <p:sp>
        <p:nvSpPr>
          <p:cNvPr id="4" name="TextBox 3"/>
          <p:cNvSpPr txBox="1"/>
          <p:nvPr/>
        </p:nvSpPr>
        <p:spPr>
          <a:xfrm>
            <a:off x="167065" y="2964359"/>
            <a:ext cx="2864553"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5" name="TextBox 4"/>
          <p:cNvSpPr txBox="1"/>
          <p:nvPr/>
        </p:nvSpPr>
        <p:spPr>
          <a:xfrm>
            <a:off x="0" y="6006902"/>
            <a:ext cx="914400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omeđenih zidanih zidova</a:t>
            </a:r>
            <a:endParaRPr lang="hr-HR" sz="1600" dirty="0"/>
          </a:p>
        </p:txBody>
      </p:sp>
      <p:sp>
        <p:nvSpPr>
          <p:cNvPr id="6" name="TextBox 5"/>
          <p:cNvSpPr txBox="1"/>
          <p:nvPr/>
        </p:nvSpPr>
        <p:spPr>
          <a:xfrm>
            <a:off x="3045203" y="5645607"/>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7" name="TextBox 6"/>
          <p:cNvSpPr txBox="1"/>
          <p:nvPr/>
        </p:nvSpPr>
        <p:spPr>
          <a:xfrm>
            <a:off x="6094517" y="2963090"/>
            <a:ext cx="2911282"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8" name="TextBox 7"/>
          <p:cNvSpPr txBox="1"/>
          <p:nvPr/>
        </p:nvSpPr>
        <p:spPr>
          <a:xfrm>
            <a:off x="3106156" y="2963529"/>
            <a:ext cx="2876550"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sp>
        <p:nvSpPr>
          <p:cNvPr id="9" name="TextBox 8"/>
          <p:cNvSpPr txBox="1"/>
          <p:nvPr/>
        </p:nvSpPr>
        <p:spPr>
          <a:xfrm>
            <a:off x="180650" y="5353590"/>
            <a:ext cx="2864553"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10" name="TextBox 9"/>
          <p:cNvSpPr txBox="1"/>
          <p:nvPr/>
        </p:nvSpPr>
        <p:spPr>
          <a:xfrm>
            <a:off x="6127661" y="5382832"/>
            <a:ext cx="2878138"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11" name="TextBox 10"/>
          <p:cNvSpPr txBox="1"/>
          <p:nvPr/>
        </p:nvSpPr>
        <p:spPr>
          <a:xfrm>
            <a:off x="3147363" y="5356210"/>
            <a:ext cx="2878138"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7080" t="6357" r="8530" b="6816"/>
          <a:stretch>
            <a:fillRect/>
          </a:stretch>
        </p:blipFill>
        <p:spPr bwMode="auto">
          <a:xfrm>
            <a:off x="155068" y="1249877"/>
            <a:ext cx="287655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6767" t="6294" r="8241" b="9087"/>
          <a:stretch>
            <a:fillRect/>
          </a:stretch>
        </p:blipFill>
        <p:spPr bwMode="auto">
          <a:xfrm>
            <a:off x="3106156" y="1268133"/>
            <a:ext cx="287655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8223" t="5942" r="6783" b="13182"/>
          <a:stretch>
            <a:fillRect/>
          </a:stretch>
        </p:blipFill>
        <p:spPr bwMode="auto">
          <a:xfrm>
            <a:off x="6094517" y="1249877"/>
            <a:ext cx="287655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l="6366" t="5977" r="8017" b="8418"/>
          <a:stretch>
            <a:fillRect/>
          </a:stretch>
        </p:blipFill>
        <p:spPr bwMode="auto">
          <a:xfrm>
            <a:off x="6127661" y="3641202"/>
            <a:ext cx="2878138"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l="7547" t="5191" r="8067" b="10164"/>
          <a:stretch>
            <a:fillRect/>
          </a:stretch>
        </p:blipFill>
        <p:spPr bwMode="auto">
          <a:xfrm>
            <a:off x="167065" y="3635451"/>
            <a:ext cx="2878138"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l="6366" t="3601" r="8432" b="9349"/>
          <a:stretch>
            <a:fillRect/>
          </a:stretch>
        </p:blipFill>
        <p:spPr bwMode="auto">
          <a:xfrm>
            <a:off x="3147363" y="3652914"/>
            <a:ext cx="28781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19" name="TextBox 18"/>
          <p:cNvSpPr txBox="1"/>
          <p:nvPr/>
        </p:nvSpPr>
        <p:spPr>
          <a:xfrm>
            <a:off x="0"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t>
            </a:r>
            <a:r>
              <a:rPr lang="hr-HR" sz="2000" b="1" dirty="0">
                <a:solidFill>
                  <a:srgbClr val="005EA4"/>
                </a:solidFill>
              </a:rPr>
              <a:t>analize</a:t>
            </a:r>
          </a:p>
        </p:txBody>
      </p:sp>
      <p:sp>
        <p:nvSpPr>
          <p:cNvPr id="20" name="TextBox 19"/>
          <p:cNvSpPr txBox="1"/>
          <p:nvPr/>
        </p:nvSpPr>
        <p:spPr>
          <a:xfrm>
            <a:off x="3045203" y="3196384"/>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2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43043168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64</a:t>
            </a:fld>
            <a:endParaRPr lang="hr-HR" altLang="sr-Latn-RS">
              <a:latin typeface="Verdana" panose="020B0604030504040204" pitchFamily="34" charset="0"/>
            </a:endParaRPr>
          </a:p>
        </p:txBody>
      </p:sp>
      <p:sp>
        <p:nvSpPr>
          <p:cNvPr id="4" name="TextBox 3"/>
          <p:cNvSpPr txBox="1"/>
          <p:nvPr/>
        </p:nvSpPr>
        <p:spPr>
          <a:xfrm>
            <a:off x="156724" y="3007947"/>
            <a:ext cx="2849597" cy="317229"/>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5" name="TextBox 4"/>
          <p:cNvSpPr txBox="1"/>
          <p:nvPr/>
        </p:nvSpPr>
        <p:spPr>
          <a:xfrm>
            <a:off x="-9582" y="5971234"/>
            <a:ext cx="915358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Vertikalno naprezanje u ziđu u točki A pri dnu omeđenih zidanih zidova</a:t>
            </a:r>
          </a:p>
        </p:txBody>
      </p:sp>
      <p:sp>
        <p:nvSpPr>
          <p:cNvPr id="6" name="TextBox 5"/>
          <p:cNvSpPr txBox="1"/>
          <p:nvPr/>
        </p:nvSpPr>
        <p:spPr>
          <a:xfrm>
            <a:off x="3045203" y="3313985"/>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7" name="TextBox 6"/>
          <p:cNvSpPr txBox="1"/>
          <p:nvPr/>
        </p:nvSpPr>
        <p:spPr>
          <a:xfrm>
            <a:off x="3045203" y="5596251"/>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8" name="TextBox 7"/>
          <p:cNvSpPr txBox="1"/>
          <p:nvPr/>
        </p:nvSpPr>
        <p:spPr>
          <a:xfrm>
            <a:off x="6215927" y="3007947"/>
            <a:ext cx="2837666"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9" name="TextBox 8"/>
          <p:cNvSpPr txBox="1"/>
          <p:nvPr/>
        </p:nvSpPr>
        <p:spPr>
          <a:xfrm>
            <a:off x="3172849" y="2994462"/>
            <a:ext cx="2876550"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sp>
        <p:nvSpPr>
          <p:cNvPr id="10" name="TextBox 9"/>
          <p:cNvSpPr txBox="1"/>
          <p:nvPr/>
        </p:nvSpPr>
        <p:spPr>
          <a:xfrm>
            <a:off x="150215" y="5330079"/>
            <a:ext cx="2849596"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11" name="TextBox 10"/>
          <p:cNvSpPr txBox="1"/>
          <p:nvPr/>
        </p:nvSpPr>
        <p:spPr>
          <a:xfrm>
            <a:off x="6149279" y="5330080"/>
            <a:ext cx="2878138"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12" name="TextBox 11"/>
          <p:cNvSpPr txBox="1"/>
          <p:nvPr/>
        </p:nvSpPr>
        <p:spPr>
          <a:xfrm>
            <a:off x="3138300" y="5322119"/>
            <a:ext cx="2878138"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8946" t="3433" r="7547" b="14362"/>
          <a:stretch>
            <a:fillRect/>
          </a:stretch>
        </p:blipFill>
        <p:spPr bwMode="auto">
          <a:xfrm>
            <a:off x="145124" y="1591981"/>
            <a:ext cx="28765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l="9642" t="2733" r="7825" b="13760"/>
          <a:stretch>
            <a:fillRect/>
          </a:stretch>
        </p:blipFill>
        <p:spPr bwMode="auto">
          <a:xfrm>
            <a:off x="3172849" y="1614488"/>
            <a:ext cx="287655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9196" t="8060" r="8380" b="17549"/>
          <a:stretch>
            <a:fillRect/>
          </a:stretch>
        </p:blipFill>
        <p:spPr bwMode="auto">
          <a:xfrm>
            <a:off x="6177043" y="1622880"/>
            <a:ext cx="2876550" cy="1353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l="8493" t="5362" r="7268" b="19711"/>
          <a:stretch>
            <a:fillRect/>
          </a:stretch>
        </p:blipFill>
        <p:spPr bwMode="auto">
          <a:xfrm>
            <a:off x="3132931" y="3933056"/>
            <a:ext cx="2878138"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l="9048" t="7773" r="6990" b="11241"/>
          <a:stretch>
            <a:fillRect/>
          </a:stretch>
        </p:blipFill>
        <p:spPr bwMode="auto">
          <a:xfrm>
            <a:off x="116583" y="3933056"/>
            <a:ext cx="2878138"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19" name="TextBox 18"/>
          <p:cNvSpPr txBox="1"/>
          <p:nvPr/>
        </p:nvSpPr>
        <p:spPr>
          <a:xfrm>
            <a:off x="0"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t>
            </a:r>
            <a:r>
              <a:rPr lang="hr-HR" sz="2000" b="1" dirty="0">
                <a:solidFill>
                  <a:srgbClr val="005EA4"/>
                </a:solidFill>
              </a:rPr>
              <a:t>analize</a:t>
            </a:r>
          </a:p>
        </p:txBody>
      </p:sp>
      <p:pic>
        <p:nvPicPr>
          <p:cNvPr id="20"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l="8774" t="15222" r="9213" b="15215"/>
          <a:stretch>
            <a:fillRect/>
          </a:stretch>
        </p:blipFill>
        <p:spPr bwMode="auto">
          <a:xfrm>
            <a:off x="6149279" y="3955281"/>
            <a:ext cx="2878138"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4186981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65</a:t>
            </a:fld>
            <a:endParaRPr lang="hr-HR" altLang="sr-Latn-RS">
              <a:latin typeface="Verdana" panose="020B0604030504040204" pitchFamily="34" charset="0"/>
            </a:endParaRPr>
          </a:p>
        </p:txBody>
      </p:sp>
      <p:sp>
        <p:nvSpPr>
          <p:cNvPr id="4" name="Rectangle 3"/>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5" name="TextBox 4"/>
          <p:cNvSpPr txBox="1"/>
          <p:nvPr/>
        </p:nvSpPr>
        <p:spPr>
          <a:xfrm>
            <a:off x="0"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t>
            </a:r>
            <a:r>
              <a:rPr lang="hr-HR" sz="2000" b="1" dirty="0">
                <a:solidFill>
                  <a:srgbClr val="005EA4"/>
                </a:solidFill>
              </a:rPr>
              <a:t>analize</a:t>
            </a:r>
          </a:p>
        </p:txBody>
      </p:sp>
      <p:sp>
        <p:nvSpPr>
          <p:cNvPr id="18" name="TextBox 17"/>
          <p:cNvSpPr txBox="1"/>
          <p:nvPr/>
        </p:nvSpPr>
        <p:spPr>
          <a:xfrm>
            <a:off x="171202" y="2763024"/>
            <a:ext cx="2876550"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19" name="TextBox 18"/>
          <p:cNvSpPr txBox="1"/>
          <p:nvPr/>
        </p:nvSpPr>
        <p:spPr>
          <a:xfrm>
            <a:off x="-9582" y="5860997"/>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r>
              <a:rPr lang="hr-HR" sz="1600" dirty="0"/>
              <a:t>Naprezanje armature u točki A pri dnu vertikalnih </a:t>
            </a:r>
            <a:r>
              <a:rPr lang="hr-HR" sz="1600" dirty="0" smtClean="0"/>
              <a:t>serklaža omeđenih </a:t>
            </a:r>
            <a:r>
              <a:rPr lang="hr-HR" sz="1600" dirty="0"/>
              <a:t>zidanih </a:t>
            </a:r>
            <a:r>
              <a:rPr lang="hr-HR" sz="1600" dirty="0" smtClean="0"/>
              <a:t>zidova</a:t>
            </a:r>
            <a:endParaRPr lang="hr-HR" sz="1600" dirty="0"/>
          </a:p>
        </p:txBody>
      </p:sp>
      <p:sp>
        <p:nvSpPr>
          <p:cNvPr id="20" name="TextBox 19"/>
          <p:cNvSpPr txBox="1"/>
          <p:nvPr/>
        </p:nvSpPr>
        <p:spPr>
          <a:xfrm>
            <a:off x="3006080" y="3031476"/>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21" name="TextBox 20"/>
          <p:cNvSpPr txBox="1"/>
          <p:nvPr/>
        </p:nvSpPr>
        <p:spPr>
          <a:xfrm>
            <a:off x="3047752" y="5316866"/>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22" name="TextBox 21"/>
          <p:cNvSpPr txBox="1"/>
          <p:nvPr/>
        </p:nvSpPr>
        <p:spPr>
          <a:xfrm>
            <a:off x="6179592" y="2763023"/>
            <a:ext cx="2865191"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23" name="TextBox 22"/>
          <p:cNvSpPr txBox="1"/>
          <p:nvPr/>
        </p:nvSpPr>
        <p:spPr>
          <a:xfrm>
            <a:off x="3154491" y="2755178"/>
            <a:ext cx="2876550"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sp>
        <p:nvSpPr>
          <p:cNvPr id="24" name="TextBox 23"/>
          <p:cNvSpPr txBox="1"/>
          <p:nvPr/>
        </p:nvSpPr>
        <p:spPr>
          <a:xfrm>
            <a:off x="105467" y="4937119"/>
            <a:ext cx="2883234"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25" name="TextBox 24"/>
          <p:cNvSpPr txBox="1"/>
          <p:nvPr/>
        </p:nvSpPr>
        <p:spPr>
          <a:xfrm>
            <a:off x="6179592" y="4915675"/>
            <a:ext cx="2865191"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b="0" dirty="0" smtClean="0"/>
              <a:t>CM 3</a:t>
            </a:r>
            <a:endParaRPr lang="hr-HR" sz="1600" b="0" dirty="0"/>
          </a:p>
        </p:txBody>
      </p:sp>
      <p:sp>
        <p:nvSpPr>
          <p:cNvPr id="26" name="TextBox 25"/>
          <p:cNvSpPr txBox="1"/>
          <p:nvPr/>
        </p:nvSpPr>
        <p:spPr>
          <a:xfrm>
            <a:off x="3174603" y="4960646"/>
            <a:ext cx="2878138"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8159" t="7585" r="8148" b="9929"/>
          <a:stretch>
            <a:fillRect/>
          </a:stretch>
        </p:blipFill>
        <p:spPr bwMode="auto">
          <a:xfrm>
            <a:off x="171202" y="1352487"/>
            <a:ext cx="28765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8159" t="13571" r="9398" b="11429"/>
          <a:stretch>
            <a:fillRect/>
          </a:stretch>
        </p:blipFill>
        <p:spPr bwMode="auto">
          <a:xfrm>
            <a:off x="3136274" y="1352487"/>
            <a:ext cx="2876550"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8900" t="8752" r="8148" b="7707"/>
          <a:stretch>
            <a:fillRect/>
          </a:stretch>
        </p:blipFill>
        <p:spPr bwMode="auto">
          <a:xfrm>
            <a:off x="6168233" y="1305622"/>
            <a:ext cx="2876550" cy="135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14214" t="7672" r="7996" b="6819"/>
          <a:stretch>
            <a:fillRect/>
          </a:stretch>
        </p:blipFill>
        <p:spPr bwMode="auto">
          <a:xfrm>
            <a:off x="113046" y="3540372"/>
            <a:ext cx="2878138"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13992" t="13107" r="8667" b="9944"/>
          <a:stretch>
            <a:fillRect/>
          </a:stretch>
        </p:blipFill>
        <p:spPr bwMode="auto">
          <a:xfrm>
            <a:off x="3174603" y="3557834"/>
            <a:ext cx="2878138"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8276" t="12473" r="6898" b="13710"/>
          <a:stretch>
            <a:fillRect/>
          </a:stretch>
        </p:blipFill>
        <p:spPr bwMode="auto">
          <a:xfrm>
            <a:off x="6179592" y="3585320"/>
            <a:ext cx="2878138"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7644229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66</a:t>
            </a:fld>
            <a:endParaRPr lang="hr-HR" altLang="sr-Latn-RS">
              <a:latin typeface="Verdana" panose="020B0604030504040204" pitchFamily="34" charset="0"/>
            </a:endParaRPr>
          </a:p>
        </p:txBody>
      </p:sp>
      <p:sp>
        <p:nvSpPr>
          <p:cNvPr id="4" name="Rectangle 3"/>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ANIZOTROPIJE na nosivost zidanih zidova</a:t>
            </a:r>
            <a:endParaRPr lang="hr-HR" sz="2200" b="1" cap="all" dirty="0">
              <a:solidFill>
                <a:srgbClr val="FF0000"/>
              </a:solidFill>
            </a:endParaRPr>
          </a:p>
        </p:txBody>
      </p:sp>
      <p:sp>
        <p:nvSpPr>
          <p:cNvPr id="6" name="TextBox 5"/>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Zaključci</a:t>
            </a:r>
          </a:p>
        </p:txBody>
      </p:sp>
      <p:sp>
        <p:nvSpPr>
          <p:cNvPr id="7" name="Text Box 5"/>
          <p:cNvSpPr txBox="1">
            <a:spLocks noChangeArrowheads="1"/>
          </p:cNvSpPr>
          <p:nvPr/>
        </p:nvSpPr>
        <p:spPr bwMode="auto">
          <a:xfrm>
            <a:off x="0" y="1196752"/>
            <a:ext cx="9144000" cy="4647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Lst>
              <a:defRPr>
                <a:solidFill>
                  <a:schemeClr val="tx1"/>
                </a:solidFill>
                <a:latin typeface="Arial" pitchFamily="34" charset="0"/>
              </a:defRPr>
            </a:lvl1pPr>
            <a:lvl2pPr>
              <a:tabLst>
                <a:tab pos="180975" algn="l"/>
              </a:tabLst>
              <a:defRPr>
                <a:solidFill>
                  <a:schemeClr val="tx1"/>
                </a:solidFill>
                <a:latin typeface="Arial" pitchFamily="34" charset="0"/>
              </a:defRPr>
            </a:lvl2pPr>
            <a:lvl3pPr>
              <a:tabLst>
                <a:tab pos="180975" algn="l"/>
              </a:tabLst>
              <a:defRPr>
                <a:solidFill>
                  <a:schemeClr val="tx1"/>
                </a:solidFill>
                <a:latin typeface="Arial" pitchFamily="34" charset="0"/>
              </a:defRPr>
            </a:lvl3pPr>
            <a:lvl4pPr>
              <a:tabLst>
                <a:tab pos="180975" algn="l"/>
              </a:tabLst>
              <a:defRPr>
                <a:solidFill>
                  <a:schemeClr val="tx1"/>
                </a:solidFill>
                <a:latin typeface="Arial" pitchFamily="34" charset="0"/>
              </a:defRPr>
            </a:lvl4pPr>
            <a:lvl5pPr>
              <a:tabLst>
                <a:tab pos="180975" algn="l"/>
              </a:tabLst>
              <a:defRPr>
                <a:solidFill>
                  <a:schemeClr val="tx1"/>
                </a:solidFill>
                <a:latin typeface="Arial" pitchFamily="34" charset="0"/>
              </a:defRPr>
            </a:lvl5pPr>
            <a:lvl6pPr fontAlgn="base">
              <a:spcBef>
                <a:spcPct val="0"/>
              </a:spcBef>
              <a:spcAft>
                <a:spcPct val="0"/>
              </a:spcAft>
              <a:tabLst>
                <a:tab pos="180975" algn="l"/>
              </a:tabLst>
              <a:defRPr>
                <a:solidFill>
                  <a:schemeClr val="tx1"/>
                </a:solidFill>
                <a:latin typeface="Arial" pitchFamily="34" charset="0"/>
              </a:defRPr>
            </a:lvl6pPr>
            <a:lvl7pPr fontAlgn="base">
              <a:spcBef>
                <a:spcPct val="0"/>
              </a:spcBef>
              <a:spcAft>
                <a:spcPct val="0"/>
              </a:spcAft>
              <a:tabLst>
                <a:tab pos="180975" algn="l"/>
              </a:tabLst>
              <a:defRPr>
                <a:solidFill>
                  <a:schemeClr val="tx1"/>
                </a:solidFill>
                <a:latin typeface="Arial" pitchFamily="34" charset="0"/>
              </a:defRPr>
            </a:lvl7pPr>
            <a:lvl8pPr fontAlgn="base">
              <a:spcBef>
                <a:spcPct val="0"/>
              </a:spcBef>
              <a:spcAft>
                <a:spcPct val="0"/>
              </a:spcAft>
              <a:tabLst>
                <a:tab pos="180975" algn="l"/>
              </a:tabLst>
              <a:defRPr>
                <a:solidFill>
                  <a:schemeClr val="tx1"/>
                </a:solidFill>
                <a:latin typeface="Arial" pitchFamily="34" charset="0"/>
              </a:defRPr>
            </a:lvl8pPr>
            <a:lvl9pPr fontAlgn="base">
              <a:spcBef>
                <a:spcPct val="0"/>
              </a:spcBef>
              <a:spcAft>
                <a:spcPct val="0"/>
              </a:spcAft>
              <a:tabLst>
                <a:tab pos="180975" algn="l"/>
              </a:tabLst>
              <a:defRPr>
                <a:solidFill>
                  <a:schemeClr val="tx1"/>
                </a:solidFill>
                <a:latin typeface="Arial" pitchFamily="34" charset="0"/>
              </a:defRPr>
            </a:lvl9pPr>
          </a:lstStyle>
          <a:p>
            <a:pPr marL="285750" indent="-285750" algn="just">
              <a:spcBef>
                <a:spcPts val="600"/>
              </a:spcBef>
              <a:buClr>
                <a:srgbClr val="FF0000"/>
              </a:buClr>
              <a:buFont typeface="Wingdings" pitchFamily="2" charset="2"/>
              <a:buChar char="Ø"/>
            </a:pPr>
            <a:r>
              <a:rPr lang="hr-HR" sz="1600" b="1" dirty="0" smtClean="0">
                <a:solidFill>
                  <a:srgbClr val="005EA4"/>
                </a:solidFill>
              </a:rPr>
              <a:t>Granična </a:t>
            </a:r>
            <a:r>
              <a:rPr lang="hr-HR" sz="1600" b="1" dirty="0">
                <a:solidFill>
                  <a:srgbClr val="005EA4"/>
                </a:solidFill>
              </a:rPr>
              <a:t>nosivost, horizontalni pomaci, te naprezanja u ziđu, betonu i armaturi omeđenih i nearmiranih zidanih zidova izloženih horizontalnom statičkom i potresnom opterećenju značajno ovise o anizotropiji ziđa. Što je anizotropija ziđa veća (manji K</a:t>
            </a:r>
            <a:r>
              <a:rPr lang="hr-HR" sz="1600" b="1" baseline="-25000" dirty="0">
                <a:solidFill>
                  <a:srgbClr val="005EA4"/>
                </a:solidFill>
              </a:rPr>
              <a:t>a</a:t>
            </a:r>
            <a:r>
              <a:rPr lang="hr-HR" sz="1600" b="1" dirty="0">
                <a:solidFill>
                  <a:srgbClr val="005EA4"/>
                </a:solidFill>
              </a:rPr>
              <a:t>), to je razlika u navedenim veličinama veća. </a:t>
            </a:r>
            <a:endParaRPr lang="hr-HR" sz="1600" b="1" dirty="0" smtClean="0">
              <a:solidFill>
                <a:srgbClr val="005EA4"/>
              </a:solidFill>
            </a:endParaRPr>
          </a:p>
          <a:p>
            <a:pPr algn="just">
              <a:buClr>
                <a:srgbClr val="FF0000"/>
              </a:buClr>
            </a:pPr>
            <a:endParaRPr lang="hr-HR" sz="1600" b="1" dirty="0" smtClean="0">
              <a:solidFill>
                <a:srgbClr val="005EA4"/>
              </a:solidFill>
            </a:endParaRPr>
          </a:p>
          <a:p>
            <a:pPr marL="285750" indent="-285750" algn="just">
              <a:buClr>
                <a:srgbClr val="FF0000"/>
              </a:buClr>
              <a:buFont typeface="Wingdings" pitchFamily="2" charset="2"/>
              <a:buChar char="Ø"/>
            </a:pPr>
            <a:r>
              <a:rPr lang="hr-HR" sz="1600" b="1" dirty="0" smtClean="0">
                <a:solidFill>
                  <a:srgbClr val="005EA4"/>
                </a:solidFill>
              </a:rPr>
              <a:t>Za </a:t>
            </a:r>
            <a:r>
              <a:rPr lang="hr-HR" sz="1600" b="1" dirty="0">
                <a:solidFill>
                  <a:srgbClr val="005EA4"/>
                </a:solidFill>
              </a:rPr>
              <a:t>niske anizotropije ziđa, ponašanje zidova je slično ponašanju zidova s izotropnim ziđem. Utjecaj anizotropije ovisi o vrsti zida (nearmirani, omeđeni), kvaliteti ziđa, te odnosu duljine i visine zida. </a:t>
            </a:r>
            <a:endParaRPr lang="hr-HR" sz="1600" b="1" dirty="0" smtClean="0">
              <a:solidFill>
                <a:srgbClr val="005EA4"/>
              </a:solidFill>
            </a:endParaRPr>
          </a:p>
          <a:p>
            <a:pPr algn="just">
              <a:buClr>
                <a:srgbClr val="FF0000"/>
              </a:buClr>
            </a:pPr>
            <a:endParaRPr lang="hr-HR" sz="1600" b="1" dirty="0" smtClean="0">
              <a:solidFill>
                <a:srgbClr val="005EA4"/>
              </a:solidFill>
            </a:endParaRPr>
          </a:p>
          <a:p>
            <a:pPr marL="285750" indent="-285750" algn="just">
              <a:buClr>
                <a:srgbClr val="FF0000"/>
              </a:buClr>
              <a:buFont typeface="Wingdings" pitchFamily="2" charset="2"/>
              <a:buChar char="Ø"/>
            </a:pPr>
            <a:r>
              <a:rPr lang="hr-HR" sz="1600" b="1" dirty="0" smtClean="0">
                <a:solidFill>
                  <a:srgbClr val="005EA4"/>
                </a:solidFill>
              </a:rPr>
              <a:t>Dulji </a:t>
            </a:r>
            <a:r>
              <a:rPr lang="hr-HR" sz="1600" b="1" dirty="0">
                <a:solidFill>
                  <a:srgbClr val="005EA4"/>
                </a:solidFill>
              </a:rPr>
              <a:t>zidovi imaju veći utjecaj anizotropije od kraćih zidova</a:t>
            </a:r>
            <a:r>
              <a:rPr lang="hr-HR" sz="1600" b="1" dirty="0" smtClean="0">
                <a:solidFill>
                  <a:srgbClr val="005EA4"/>
                </a:solidFill>
              </a:rPr>
              <a:t>.</a:t>
            </a:r>
          </a:p>
          <a:p>
            <a:pPr algn="just">
              <a:buClr>
                <a:srgbClr val="FF0000"/>
              </a:buClr>
            </a:pPr>
            <a:r>
              <a:rPr lang="hr-HR" sz="1600" b="1" dirty="0" smtClean="0">
                <a:solidFill>
                  <a:srgbClr val="005EA4"/>
                </a:solidFill>
              </a:rPr>
              <a:t> </a:t>
            </a:r>
          </a:p>
          <a:p>
            <a:pPr marL="285750" indent="-285750" algn="just">
              <a:buClr>
                <a:srgbClr val="FF0000"/>
              </a:buClr>
              <a:buFont typeface="Wingdings" pitchFamily="2" charset="2"/>
              <a:buChar char="Ø"/>
            </a:pPr>
            <a:r>
              <a:rPr lang="hr-HR" sz="1600" b="1" dirty="0" smtClean="0">
                <a:solidFill>
                  <a:srgbClr val="005EA4"/>
                </a:solidFill>
              </a:rPr>
              <a:t>Omeđeni </a:t>
            </a:r>
            <a:r>
              <a:rPr lang="hr-HR" sz="1600" b="1" dirty="0">
                <a:solidFill>
                  <a:srgbClr val="005EA4"/>
                </a:solidFill>
              </a:rPr>
              <a:t>zidani zidovi imaju veći utjecaj anizotropije nego nearmirani zidani zidovi. </a:t>
            </a:r>
            <a:endParaRPr lang="hr-HR" sz="1600" b="1" dirty="0" smtClean="0">
              <a:solidFill>
                <a:srgbClr val="005EA4"/>
              </a:solidFill>
            </a:endParaRPr>
          </a:p>
          <a:p>
            <a:pPr algn="just">
              <a:buClr>
                <a:srgbClr val="FF0000"/>
              </a:buClr>
            </a:pPr>
            <a:endParaRPr lang="hr-HR" sz="1600" b="1" dirty="0" smtClean="0">
              <a:solidFill>
                <a:srgbClr val="005EA4"/>
              </a:solidFill>
            </a:endParaRPr>
          </a:p>
          <a:p>
            <a:pPr marL="285750" indent="-285750" algn="just">
              <a:buClr>
                <a:srgbClr val="FF0000"/>
              </a:buClr>
              <a:buFont typeface="Wingdings" pitchFamily="2" charset="2"/>
              <a:buChar char="Ø"/>
            </a:pPr>
            <a:r>
              <a:rPr lang="hr-HR" sz="1600" b="1" dirty="0" smtClean="0">
                <a:solidFill>
                  <a:srgbClr val="005EA4"/>
                </a:solidFill>
              </a:rPr>
              <a:t>Utjecaj </a:t>
            </a:r>
            <a:r>
              <a:rPr lang="hr-HR" sz="1600" b="1" dirty="0">
                <a:solidFill>
                  <a:srgbClr val="005EA4"/>
                </a:solidFill>
              </a:rPr>
              <a:t>anizotropije kod lošeg ziđa je značajno veći od utjecaja anizotropije kod dobrog ziđa. </a:t>
            </a:r>
            <a:endParaRPr lang="hr-HR" sz="1600" b="1" dirty="0" smtClean="0">
              <a:solidFill>
                <a:srgbClr val="005EA4"/>
              </a:solidFill>
            </a:endParaRPr>
          </a:p>
          <a:p>
            <a:pPr algn="just">
              <a:buClr>
                <a:srgbClr val="FF0000"/>
              </a:buClr>
            </a:pPr>
            <a:endParaRPr lang="hr-HR" sz="1600" b="1" dirty="0" smtClean="0">
              <a:solidFill>
                <a:srgbClr val="005EA4"/>
              </a:solidFill>
            </a:endParaRPr>
          </a:p>
          <a:p>
            <a:pPr marL="285750" indent="-285750" algn="just">
              <a:buClr>
                <a:srgbClr val="FF0000"/>
              </a:buClr>
              <a:buFont typeface="Wingdings" pitchFamily="2" charset="2"/>
              <a:buChar char="Ø"/>
            </a:pPr>
            <a:r>
              <a:rPr lang="hr-HR" sz="1600" b="1" dirty="0" smtClean="0">
                <a:solidFill>
                  <a:srgbClr val="005EA4"/>
                </a:solidFill>
              </a:rPr>
              <a:t>Treba </a:t>
            </a:r>
            <a:r>
              <a:rPr lang="hr-HR" sz="1600" b="1" dirty="0">
                <a:solidFill>
                  <a:srgbClr val="005EA4"/>
                </a:solidFill>
              </a:rPr>
              <a:t>isključiti uporabu lošeg ziđa, a osobito onog s izraženom anizotropijom.</a:t>
            </a:r>
          </a:p>
          <a:p>
            <a:pPr algn="just">
              <a:spcBef>
                <a:spcPct val="50000"/>
              </a:spcBef>
              <a:buFontTx/>
              <a:buChar char="•"/>
              <a:tabLst>
                <a:tab pos="180975" algn="l"/>
                <a:tab pos="265113" algn="l"/>
              </a:tabLst>
            </a:pPr>
            <a:endParaRPr lang="hr-HR" sz="1600" b="1" dirty="0">
              <a:solidFill>
                <a:srgbClr val="005EA4"/>
              </a:solidFill>
            </a:endParaRPr>
          </a:p>
        </p:txBody>
      </p:sp>
      <p:sp>
        <p:nvSpPr>
          <p:cNvPr id="8"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6529666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67</a:t>
            </a:fld>
            <a:endParaRPr lang="hr-HR" altLang="sr-Latn-RS">
              <a:latin typeface="Verdana" panose="020B0604030504040204" pitchFamily="34" charset="0"/>
            </a:endParaRPr>
          </a:p>
        </p:txBody>
      </p:sp>
      <p:sp>
        <p:nvSpPr>
          <p:cNvPr id="5" name="Rectangle 4"/>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POSMIKA na nosivost zidanih zidova</a:t>
            </a:r>
            <a:endParaRPr lang="hr-HR" sz="2200" b="1" cap="all" dirty="0">
              <a:solidFill>
                <a:srgbClr val="FF0000"/>
              </a:solidFill>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27559" t="17796" r="25012" b="44423"/>
          <a:stretch>
            <a:fillRect/>
          </a:stretch>
        </p:blipFill>
        <p:spPr bwMode="auto">
          <a:xfrm>
            <a:off x="1794610" y="727813"/>
            <a:ext cx="5760000" cy="19119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l="27559" t="60629" r="25012" b="2028"/>
          <a:stretch>
            <a:fillRect/>
          </a:stretch>
        </p:blipFill>
        <p:spPr bwMode="auto">
          <a:xfrm>
            <a:off x="1682418" y="2897940"/>
            <a:ext cx="5760000" cy="187901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0923" y="5274206"/>
            <a:ext cx="9130017"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Osnovni podaci o analiziranim zidovima</a:t>
            </a:r>
            <a:endParaRPr lang="hr-HR" sz="1600" dirty="0"/>
          </a:p>
        </p:txBody>
      </p:sp>
      <p:sp>
        <p:nvSpPr>
          <p:cNvPr id="9" name="TextBox 8"/>
          <p:cNvSpPr txBox="1"/>
          <p:nvPr/>
        </p:nvSpPr>
        <p:spPr>
          <a:xfrm>
            <a:off x="1157803" y="4698142"/>
            <a:ext cx="689023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Omeđeni zidovi</a:t>
            </a:r>
            <a:endParaRPr lang="hr-HR" sz="1600" dirty="0"/>
          </a:p>
        </p:txBody>
      </p:sp>
      <p:sp>
        <p:nvSpPr>
          <p:cNvPr id="10" name="TextBox 9"/>
          <p:cNvSpPr txBox="1"/>
          <p:nvPr/>
        </p:nvSpPr>
        <p:spPr>
          <a:xfrm>
            <a:off x="1229490" y="2477726"/>
            <a:ext cx="689023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Nearmirani zidovi</a:t>
            </a:r>
            <a:endParaRPr lang="hr-HR" sz="1600" dirty="0"/>
          </a:p>
        </p:txBody>
      </p:sp>
      <p:sp>
        <p:nvSpPr>
          <p:cNvPr id="1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04637104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68</a:t>
            </a:fld>
            <a:endParaRPr lang="hr-HR" altLang="sr-Latn-RS">
              <a:latin typeface="Verdana" panose="020B0604030504040204" pitchFamily="34" charset="0"/>
            </a:endParaRPr>
          </a:p>
        </p:txBody>
      </p:sp>
      <p:sp>
        <p:nvSpPr>
          <p:cNvPr id="5" name="Rectangle 4"/>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POSMIKA na nosivost zidanih zidova</a:t>
            </a:r>
            <a:endParaRPr lang="hr-HR" sz="2200" b="1" cap="all" dirty="0">
              <a:solidFill>
                <a:srgbClr val="FF0000"/>
              </a:solidFill>
            </a:endParaRPr>
          </a:p>
        </p:txBody>
      </p:sp>
      <p:sp>
        <p:nvSpPr>
          <p:cNvPr id="6" name="TextBox 5"/>
          <p:cNvSpPr txBox="1"/>
          <p:nvPr/>
        </p:nvSpPr>
        <p:spPr>
          <a:xfrm>
            <a:off x="3123947" y="4254651"/>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Nearmirani zidani zidovi</a:t>
            </a:r>
            <a:endParaRPr lang="hr-HR" sz="1600" dirty="0"/>
          </a:p>
        </p:txBody>
      </p:sp>
      <p:sp>
        <p:nvSpPr>
          <p:cNvPr id="7" name="TextBox 6"/>
          <p:cNvSpPr txBox="1"/>
          <p:nvPr/>
        </p:nvSpPr>
        <p:spPr>
          <a:xfrm>
            <a:off x="2599677" y="4929213"/>
            <a:ext cx="3939999"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ts val="0"/>
              </a:spcBef>
              <a:defRPr sz="1600" b="1" i="1">
                <a:solidFill>
                  <a:srgbClr val="005EA4"/>
                </a:solidFill>
                <a:latin typeface="Arial" pitchFamily="34" charset="0"/>
                <a:cs typeface="Arial" pitchFamily="34" charset="0"/>
              </a:defRPr>
            </a:lvl1pPr>
          </a:lstStyle>
          <a:p>
            <a:r>
              <a:rPr lang="hr-HR" dirty="0"/>
              <a:t>Harmonijsko ubrzanje podloge</a:t>
            </a:r>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08" t="16905" r="26825" b="12720"/>
          <a:stretch/>
        </p:blipFill>
        <p:spPr bwMode="auto">
          <a:xfrm>
            <a:off x="1123710" y="896765"/>
            <a:ext cx="6863967" cy="33619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195659" y="2288221"/>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t>Omeđeni  zidani zidovi</a:t>
            </a:r>
            <a:endParaRPr lang="hr-HR" sz="1600" dirty="0"/>
          </a:p>
        </p:txBody>
      </p:sp>
      <p:sp>
        <p:nvSpPr>
          <p:cNvPr id="10"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93263143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69</a:t>
            </a:fld>
            <a:endParaRPr lang="hr-HR" altLang="sr-Latn-RS">
              <a:latin typeface="Verdana" panose="020B0604030504040204" pitchFamily="34" charset="0"/>
            </a:endParaRPr>
          </a:p>
        </p:txBody>
      </p:sp>
      <p:sp>
        <p:nvSpPr>
          <p:cNvPr id="5" name="Rectangle 4"/>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POSMIKA na nosivost zidanih zidova</a:t>
            </a:r>
            <a:endParaRPr lang="hr-HR" sz="2200" b="1" cap="all" dirty="0">
              <a:solidFill>
                <a:srgbClr val="FF0000"/>
              </a:solidFill>
            </a:endParaRPr>
          </a:p>
        </p:txBody>
      </p:sp>
      <p:sp>
        <p:nvSpPr>
          <p:cNvPr id="6" name="TextBox 5"/>
          <p:cNvSpPr txBox="1"/>
          <p:nvPr/>
        </p:nvSpPr>
        <p:spPr>
          <a:xfrm>
            <a:off x="153129" y="2900552"/>
            <a:ext cx="2864512"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1</a:t>
            </a:r>
            <a:endParaRPr lang="hr-HR" sz="1400" b="0" dirty="0"/>
          </a:p>
        </p:txBody>
      </p:sp>
      <p:sp>
        <p:nvSpPr>
          <p:cNvPr id="7" name="TextBox 6"/>
          <p:cNvSpPr txBox="1"/>
          <p:nvPr/>
        </p:nvSpPr>
        <p:spPr>
          <a:xfrm>
            <a:off x="76154" y="5624826"/>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nearmiranih zidanih zidova</a:t>
            </a:r>
            <a:endParaRPr lang="hr-HR" sz="1600" dirty="0"/>
          </a:p>
        </p:txBody>
      </p:sp>
      <p:sp>
        <p:nvSpPr>
          <p:cNvPr id="8" name="TextBox 7"/>
          <p:cNvSpPr txBox="1"/>
          <p:nvPr/>
        </p:nvSpPr>
        <p:spPr>
          <a:xfrm>
            <a:off x="3017641" y="3250360"/>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9" name="TextBox 8"/>
          <p:cNvSpPr txBox="1"/>
          <p:nvPr/>
        </p:nvSpPr>
        <p:spPr>
          <a:xfrm>
            <a:off x="2982632" y="5253482"/>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0" name="TextBox 9"/>
          <p:cNvSpPr txBox="1"/>
          <p:nvPr/>
        </p:nvSpPr>
        <p:spPr>
          <a:xfrm>
            <a:off x="6149482" y="2942584"/>
            <a:ext cx="2879724"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3</a:t>
            </a:r>
            <a:endParaRPr lang="hr-HR" sz="1400" b="0" dirty="0"/>
          </a:p>
        </p:txBody>
      </p:sp>
      <p:sp>
        <p:nvSpPr>
          <p:cNvPr id="11" name="TextBox 10"/>
          <p:cNvSpPr txBox="1"/>
          <p:nvPr/>
        </p:nvSpPr>
        <p:spPr>
          <a:xfrm>
            <a:off x="3167443" y="2942583"/>
            <a:ext cx="2855980" cy="307778"/>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2</a:t>
            </a:r>
            <a:endParaRPr lang="hr-HR" sz="1400" b="0" dirty="0"/>
          </a:p>
        </p:txBody>
      </p:sp>
      <p:sp>
        <p:nvSpPr>
          <p:cNvPr id="12" name="TextBox 11"/>
          <p:cNvSpPr txBox="1"/>
          <p:nvPr/>
        </p:nvSpPr>
        <p:spPr>
          <a:xfrm>
            <a:off x="188952" y="5027060"/>
            <a:ext cx="2793683"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1</a:t>
            </a:r>
            <a:endParaRPr lang="hr-HR" sz="1400" b="0" dirty="0"/>
          </a:p>
        </p:txBody>
      </p:sp>
      <p:sp>
        <p:nvSpPr>
          <p:cNvPr id="13" name="TextBox 12"/>
          <p:cNvSpPr txBox="1"/>
          <p:nvPr/>
        </p:nvSpPr>
        <p:spPr>
          <a:xfrm>
            <a:off x="6114476" y="5027060"/>
            <a:ext cx="2879724"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3</a:t>
            </a:r>
            <a:endParaRPr lang="hr-HR" sz="1400" b="0" dirty="0"/>
          </a:p>
        </p:txBody>
      </p:sp>
      <p:sp>
        <p:nvSpPr>
          <p:cNvPr id="14" name="TextBox 13"/>
          <p:cNvSpPr txBox="1"/>
          <p:nvPr/>
        </p:nvSpPr>
        <p:spPr>
          <a:xfrm>
            <a:off x="3132439" y="5069091"/>
            <a:ext cx="2817154"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2</a:t>
            </a:r>
            <a:endParaRPr lang="hr-HR" sz="1400" b="0" dirty="0"/>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689" t="5154" r="9181" b="7208"/>
          <a:stretch>
            <a:fillRect/>
          </a:stretch>
        </p:blipFill>
        <p:spPr bwMode="auto">
          <a:xfrm>
            <a:off x="176875" y="1412906"/>
            <a:ext cx="2879725"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7187" t="8160" r="7350" b="11926"/>
          <a:stretch>
            <a:fillRect/>
          </a:stretch>
        </p:blipFill>
        <p:spPr bwMode="auto">
          <a:xfrm>
            <a:off x="3167444" y="1441482"/>
            <a:ext cx="2879725" cy="143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8185" t="8723" r="5843" b="11594"/>
          <a:stretch>
            <a:fillRect/>
          </a:stretch>
        </p:blipFill>
        <p:spPr bwMode="auto">
          <a:xfrm>
            <a:off x="6149480" y="1430369"/>
            <a:ext cx="2879725"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6516" t="5537" r="9019" b="8954"/>
          <a:stretch>
            <a:fillRect/>
          </a:stretch>
        </p:blipFill>
        <p:spPr bwMode="auto">
          <a:xfrm>
            <a:off x="133301" y="3653041"/>
            <a:ext cx="2878138"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6526" t="8307" r="9181" b="6276"/>
          <a:stretch>
            <a:fillRect/>
          </a:stretch>
        </p:blipFill>
        <p:spPr bwMode="auto">
          <a:xfrm>
            <a:off x="3132438" y="3653041"/>
            <a:ext cx="2878138"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7999" t="4480" r="6677" b="12909"/>
          <a:stretch>
            <a:fillRect/>
          </a:stretch>
        </p:blipFill>
        <p:spPr bwMode="auto">
          <a:xfrm>
            <a:off x="6114474" y="3582435"/>
            <a:ext cx="287972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statičke analize</a:t>
            </a:r>
            <a:endParaRPr lang="hr-HR" sz="1600" b="1" dirty="0">
              <a:solidFill>
                <a:srgbClr val="FF0000"/>
              </a:solidFill>
            </a:endParaRPr>
          </a:p>
        </p:txBody>
      </p:sp>
      <p:sp>
        <p:nvSpPr>
          <p:cNvPr id="22"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4760533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7</a:t>
            </a:fld>
            <a:endParaRPr lang="hr-HR" altLang="sr-Latn-RS">
              <a:latin typeface="Verdana" panose="020B0604030504040204" pitchFamily="34" charset="0"/>
            </a:endParaRPr>
          </a:p>
        </p:txBody>
      </p:sp>
      <p:sp>
        <p:nvSpPr>
          <p:cNvPr id="6" name="Rectangle 5"/>
          <p:cNvSpPr/>
          <p:nvPr/>
        </p:nvSpPr>
        <p:spPr>
          <a:xfrm>
            <a:off x="0" y="14845"/>
            <a:ext cx="9144000" cy="954107"/>
          </a:xfrm>
          <a:prstGeom prst="rect">
            <a:avLst/>
          </a:prstGeom>
        </p:spPr>
        <p:txBody>
          <a:bodyPr wrap="square">
            <a:spAutoFit/>
          </a:bodyPr>
          <a:lstStyle/>
          <a:p>
            <a:pPr algn="ctr"/>
            <a:r>
              <a:rPr lang="hr-HR" sz="2800" b="1" dirty="0" smtClean="0">
                <a:solidFill>
                  <a:srgbClr val="FF0000"/>
                </a:solidFill>
              </a:rPr>
              <a:t>NUMERIČKI MODEL ZA STATIČKU I DINAMIČKU ANALIZU ZIDANIH KONSTRUKCIJA </a:t>
            </a:r>
            <a:endParaRPr lang="hr-HR" sz="2800" dirty="0">
              <a:solidFill>
                <a:srgbClr val="FF0000"/>
              </a:solidFill>
            </a:endParaRPr>
          </a:p>
        </p:txBody>
      </p:sp>
      <p:sp>
        <p:nvSpPr>
          <p:cNvPr id="9" name="Rectangle 8"/>
          <p:cNvSpPr/>
          <p:nvPr/>
        </p:nvSpPr>
        <p:spPr>
          <a:xfrm>
            <a:off x="13395" y="1009174"/>
            <a:ext cx="9144000" cy="461665"/>
          </a:xfrm>
          <a:prstGeom prst="rect">
            <a:avLst/>
          </a:prstGeom>
        </p:spPr>
        <p:txBody>
          <a:bodyPr wrap="square">
            <a:spAutoFit/>
          </a:bodyPr>
          <a:lstStyle/>
          <a:p>
            <a:pPr algn="ctr">
              <a:buClr>
                <a:srgbClr val="EE2E2D"/>
              </a:buClr>
            </a:pPr>
            <a:r>
              <a:rPr lang="hr-HR" sz="2400" b="1" dirty="0" smtClean="0">
                <a:solidFill>
                  <a:srgbClr val="FF0000"/>
                </a:solidFill>
              </a:rPr>
              <a:t>Diskretizacija i rješenje sustava</a:t>
            </a:r>
            <a:endParaRPr lang="hr-HR" sz="2400" b="1" dirty="0">
              <a:solidFill>
                <a:srgbClr val="FF0000"/>
              </a:solidFill>
            </a:endParaRPr>
          </a:p>
        </p:txBody>
      </p:sp>
      <p:sp>
        <p:nvSpPr>
          <p:cNvPr id="10" name="Rectangle 9"/>
          <p:cNvSpPr>
            <a:spLocks noChangeArrowheads="1"/>
          </p:cNvSpPr>
          <p:nvPr/>
        </p:nvSpPr>
        <p:spPr bwMode="auto">
          <a:xfrm>
            <a:off x="13395" y="1340768"/>
            <a:ext cx="9122246" cy="152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3525" indent="-263525" defTabSz="355600">
              <a:lnSpc>
                <a:spcPct val="80000"/>
              </a:lnSpc>
              <a:tabLst>
                <a:tab pos="355600" algn="l"/>
              </a:tabLst>
            </a:pPr>
            <a:endParaRPr lang="hr-HR" sz="1500" b="1" dirty="0"/>
          </a:p>
          <a:p>
            <a:pPr marL="285750" indent="-285750" defTabSz="355600" eaLnBrk="0" hangingPunct="0">
              <a:lnSpc>
                <a:spcPct val="80000"/>
              </a:lnSpc>
              <a:spcBef>
                <a:spcPct val="20000"/>
              </a:spcBef>
              <a:buClr>
                <a:srgbClr val="FF0000"/>
              </a:buClr>
              <a:buSzPct val="110000"/>
              <a:buFont typeface="Wingdings" pitchFamily="2" charset="2"/>
              <a:buChar char="§"/>
              <a:tabLst>
                <a:tab pos="355600" algn="l"/>
              </a:tabLst>
            </a:pPr>
            <a:r>
              <a:rPr lang="hr-HR" b="1" dirty="0">
                <a:solidFill>
                  <a:srgbClr val="0070C0"/>
                </a:solidFill>
              </a:rPr>
              <a:t>Za prostornu diskretizaciju konstrukcije, temelja i okolnog tla koristi se </a:t>
            </a:r>
            <a:r>
              <a:rPr lang="hr-HR" b="1" i="1" u="sng" dirty="0" smtClean="0">
                <a:solidFill>
                  <a:srgbClr val="FF0000"/>
                </a:solidFill>
              </a:rPr>
              <a:t>Metoda </a:t>
            </a:r>
            <a:r>
              <a:rPr lang="hr-HR" b="1" i="1" u="sng" dirty="0">
                <a:solidFill>
                  <a:srgbClr val="FF0000"/>
                </a:solidFill>
              </a:rPr>
              <a:t>konačnih elemenata</a:t>
            </a:r>
          </a:p>
          <a:p>
            <a:pPr marL="285750" indent="-285750" defTabSz="355600" eaLnBrk="0" hangingPunct="0">
              <a:lnSpc>
                <a:spcPct val="80000"/>
              </a:lnSpc>
              <a:spcBef>
                <a:spcPct val="20000"/>
              </a:spcBef>
              <a:buClr>
                <a:srgbClr val="FF0000"/>
              </a:buClr>
              <a:buSzPct val="110000"/>
              <a:buFont typeface="Wingdings" pitchFamily="2" charset="2"/>
              <a:buChar char="§"/>
              <a:tabLst>
                <a:tab pos="355600" algn="l"/>
              </a:tabLst>
            </a:pPr>
            <a:r>
              <a:rPr lang="hr-HR" b="1" dirty="0">
                <a:solidFill>
                  <a:srgbClr val="0070C0"/>
                </a:solidFill>
              </a:rPr>
              <a:t>Za vremensku diskretizaciju problema koristi se </a:t>
            </a:r>
            <a:r>
              <a:rPr lang="hr-HR" b="1" i="1" u="sng" dirty="0">
                <a:solidFill>
                  <a:srgbClr val="FF0000"/>
                </a:solidFill>
              </a:rPr>
              <a:t>Metoda konačnih diferencija</a:t>
            </a:r>
            <a:r>
              <a:rPr lang="hr-HR" b="1" dirty="0">
                <a:solidFill>
                  <a:srgbClr val="FF0000"/>
                </a:solidFill>
              </a:rPr>
              <a:t> </a:t>
            </a:r>
          </a:p>
          <a:p>
            <a:pPr marL="285750" indent="-285750" defTabSz="355600" eaLnBrk="0" hangingPunct="0">
              <a:lnSpc>
                <a:spcPct val="80000"/>
              </a:lnSpc>
              <a:spcBef>
                <a:spcPct val="20000"/>
              </a:spcBef>
              <a:buClr>
                <a:srgbClr val="FF0000"/>
              </a:buClr>
              <a:buSzPct val="110000"/>
              <a:buFont typeface="Wingdings" pitchFamily="2" charset="2"/>
              <a:buChar char="§"/>
              <a:tabLst>
                <a:tab pos="355600" algn="l"/>
              </a:tabLst>
            </a:pPr>
            <a:r>
              <a:rPr lang="hr-HR" b="1" dirty="0">
                <a:solidFill>
                  <a:srgbClr val="0070C0"/>
                </a:solidFill>
              </a:rPr>
              <a:t>Za direktnu integraciju jednadžbi gibanja koristi se </a:t>
            </a:r>
            <a:r>
              <a:rPr lang="hr-HR" b="1" u="sng" dirty="0">
                <a:solidFill>
                  <a:srgbClr val="FF0000"/>
                </a:solidFill>
              </a:rPr>
              <a:t>Newmarkov </a:t>
            </a:r>
            <a:r>
              <a:rPr lang="hr-HR" b="1" dirty="0">
                <a:solidFill>
                  <a:srgbClr val="FF0000"/>
                </a:solidFill>
              </a:rPr>
              <a:t>	</a:t>
            </a:r>
            <a:r>
              <a:rPr lang="hr-HR" b="1" u="sng" dirty="0">
                <a:solidFill>
                  <a:srgbClr val="FF0000"/>
                </a:solidFill>
              </a:rPr>
              <a:t>implicitno-eksplicitni vremenski algoritam</a:t>
            </a:r>
            <a:r>
              <a:rPr lang="hr-HR" b="1" dirty="0">
                <a:solidFill>
                  <a:srgbClr val="FF0000"/>
                </a:solidFill>
              </a:rPr>
              <a:t> </a:t>
            </a:r>
            <a:r>
              <a:rPr lang="hr-HR" b="1" dirty="0">
                <a:solidFill>
                  <a:srgbClr val="0070C0"/>
                </a:solidFill>
              </a:rPr>
              <a:t>kojeg je u inkrementalno – iterativnom obliku razvio Hughes</a:t>
            </a:r>
          </a:p>
          <a:p>
            <a:pPr marL="263525" indent="-263525" defTabSz="355600" eaLnBrk="0" hangingPunct="0">
              <a:lnSpc>
                <a:spcPct val="80000"/>
              </a:lnSpc>
              <a:spcBef>
                <a:spcPct val="20000"/>
              </a:spcBef>
              <a:buClr>
                <a:schemeClr val="accent2"/>
              </a:buClr>
              <a:buSzPct val="70000"/>
              <a:buFont typeface="Wingdings" pitchFamily="2" charset="2"/>
              <a:buChar char="n"/>
              <a:tabLst>
                <a:tab pos="355600" algn="l"/>
              </a:tabLst>
            </a:pPr>
            <a:endParaRPr lang="hr-HR" b="1" dirty="0"/>
          </a:p>
          <a:p>
            <a:pPr marL="263525" indent="-263525" defTabSz="355600" eaLnBrk="0" hangingPunct="0">
              <a:lnSpc>
                <a:spcPct val="80000"/>
              </a:lnSpc>
              <a:spcBef>
                <a:spcPct val="20000"/>
              </a:spcBef>
              <a:buClr>
                <a:schemeClr val="accent2"/>
              </a:buClr>
              <a:buSzPct val="70000"/>
              <a:buFont typeface="Wingdings" pitchFamily="2" charset="2"/>
              <a:buChar char="n"/>
              <a:tabLst>
                <a:tab pos="355600" algn="l"/>
              </a:tabLst>
            </a:pPr>
            <a:endParaRPr lang="hr-HR" sz="1500" b="1" dirty="0"/>
          </a:p>
          <a:p>
            <a:pPr marL="263525" indent="-263525" algn="just" defTabSz="355600">
              <a:lnSpc>
                <a:spcPct val="80000"/>
              </a:lnSpc>
              <a:spcBef>
                <a:spcPct val="20000"/>
              </a:spcBef>
              <a:buClr>
                <a:srgbClr val="EE2E2D"/>
              </a:buClr>
              <a:buSzPct val="55000"/>
              <a:buFont typeface="Wingdings" pitchFamily="2" charset="2"/>
              <a:buNone/>
              <a:tabLst>
                <a:tab pos="355600" algn="l"/>
              </a:tabLst>
            </a:pPr>
            <a:endParaRPr lang="hr-HR" sz="600" b="1" dirty="0"/>
          </a:p>
        </p:txBody>
      </p:sp>
      <p:graphicFrame>
        <p:nvGraphicFramePr>
          <p:cNvPr id="11" name="Object 10"/>
          <p:cNvGraphicFramePr>
            <a:graphicFrameLocks noChangeAspect="1"/>
          </p:cNvGraphicFramePr>
          <p:nvPr>
            <p:extLst>
              <p:ext uri="{D42A27DB-BD31-4B8C-83A1-F6EECF244321}">
                <p14:modId xmlns:p14="http://schemas.microsoft.com/office/powerpoint/2010/main" val="126647395"/>
              </p:ext>
            </p:extLst>
          </p:nvPr>
        </p:nvGraphicFramePr>
        <p:xfrm>
          <a:off x="354385" y="4594882"/>
          <a:ext cx="2860675" cy="868362"/>
        </p:xfrm>
        <a:graphic>
          <a:graphicData uri="http://schemas.openxmlformats.org/presentationml/2006/ole">
            <mc:AlternateContent xmlns:mc="http://schemas.openxmlformats.org/markup-compatibility/2006">
              <mc:Choice xmlns:v="urn:schemas-microsoft-com:vml" Requires="v">
                <p:oleObj spid="_x0000_s1230" name="Equation" r:id="rId4" imgW="1257300" imgH="381000" progId="Equation.DSMT4">
                  <p:embed/>
                </p:oleObj>
              </mc:Choice>
              <mc:Fallback>
                <p:oleObj name="Equation" r:id="rId4" imgW="1257300" imgH="3810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385" y="4594882"/>
                        <a:ext cx="2860675"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325698430"/>
              </p:ext>
            </p:extLst>
          </p:nvPr>
        </p:nvGraphicFramePr>
        <p:xfrm>
          <a:off x="323528" y="3356992"/>
          <a:ext cx="3459162" cy="519112"/>
        </p:xfrm>
        <a:graphic>
          <a:graphicData uri="http://schemas.openxmlformats.org/presentationml/2006/ole">
            <mc:AlternateContent xmlns:mc="http://schemas.openxmlformats.org/markup-compatibility/2006">
              <mc:Choice xmlns:v="urn:schemas-microsoft-com:vml" Requires="v">
                <p:oleObj spid="_x0000_s1231" name="Equation" r:id="rId6" imgW="1459866" imgH="215806" progId="Equation.DSMT4">
                  <p:embed/>
                </p:oleObj>
              </mc:Choice>
              <mc:Fallback>
                <p:oleObj name="Equation" r:id="rId6" imgW="1459866" imgH="215806"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3356992"/>
                        <a:ext cx="3459162"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3536575682"/>
              </p:ext>
            </p:extLst>
          </p:nvPr>
        </p:nvGraphicFramePr>
        <p:xfrm>
          <a:off x="334640" y="4044379"/>
          <a:ext cx="1905000" cy="528638"/>
        </p:xfrm>
        <a:graphic>
          <a:graphicData uri="http://schemas.openxmlformats.org/presentationml/2006/ole">
            <mc:AlternateContent xmlns:mc="http://schemas.openxmlformats.org/markup-compatibility/2006">
              <mc:Choice xmlns:v="urn:schemas-microsoft-com:vml" Requires="v">
                <p:oleObj spid="_x0000_s1232" name="Equation" r:id="rId8" imgW="723586" imgH="203112" progId="Equation.DSMT4">
                  <p:embed/>
                </p:oleObj>
              </mc:Choice>
              <mc:Fallback>
                <p:oleObj name="Equation" r:id="rId8" imgW="723586" imgH="203112"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640" y="4044379"/>
                        <a:ext cx="19050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3"/>
          <p:cNvGraphicFramePr>
            <a:graphicFrameLocks noChangeAspect="1"/>
          </p:cNvGraphicFramePr>
          <p:nvPr>
            <p:extLst>
              <p:ext uri="{D42A27DB-BD31-4B8C-83A1-F6EECF244321}">
                <p14:modId xmlns:p14="http://schemas.microsoft.com/office/powerpoint/2010/main" val="2457150930"/>
              </p:ext>
            </p:extLst>
          </p:nvPr>
        </p:nvGraphicFramePr>
        <p:xfrm>
          <a:off x="314003" y="5498529"/>
          <a:ext cx="4403725" cy="563563"/>
        </p:xfrm>
        <a:graphic>
          <a:graphicData uri="http://schemas.openxmlformats.org/presentationml/2006/ole">
            <mc:AlternateContent xmlns:mc="http://schemas.openxmlformats.org/markup-compatibility/2006">
              <mc:Choice xmlns:v="urn:schemas-microsoft-com:vml" Requires="v">
                <p:oleObj spid="_x0000_s1233" name="Equation" r:id="rId10" imgW="1562100" imgH="203200" progId="Equation.DSMT4">
                  <p:embed/>
                </p:oleObj>
              </mc:Choice>
              <mc:Fallback>
                <p:oleObj name="Equation" r:id="rId10" imgW="1562100" imgH="2032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003" y="5498529"/>
                        <a:ext cx="44037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5" name="Group 14"/>
          <p:cNvGrpSpPr>
            <a:grpSpLocks noChangeAspect="1"/>
          </p:cNvGrpSpPr>
          <p:nvPr/>
        </p:nvGrpSpPr>
        <p:grpSpPr bwMode="auto">
          <a:xfrm>
            <a:off x="5508104" y="3284984"/>
            <a:ext cx="3213100" cy="3189288"/>
            <a:chOff x="1383" y="482"/>
            <a:chExt cx="2768" cy="2748"/>
          </a:xfrm>
        </p:grpSpPr>
        <p:sp>
          <p:nvSpPr>
            <p:cNvPr id="16" name="AutoShape 15"/>
            <p:cNvSpPr>
              <a:spLocks noChangeAspect="1" noChangeArrowheads="1" noTextEdit="1"/>
            </p:cNvSpPr>
            <p:nvPr/>
          </p:nvSpPr>
          <p:spPr bwMode="auto">
            <a:xfrm>
              <a:off x="1383" y="482"/>
              <a:ext cx="2768" cy="2748"/>
            </a:xfrm>
            <a:prstGeom prst="rect">
              <a:avLst/>
            </a:prstGeom>
            <a:solidFill>
              <a:schemeClr val="accent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hr-HR"/>
            </a:p>
          </p:txBody>
        </p:sp>
        <p:pic>
          <p:nvPicPr>
            <p:cNvPr id="17" name="Picture 16"/>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3" y="482"/>
              <a:ext cx="2773" cy="2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8844341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70</a:t>
            </a:fld>
            <a:endParaRPr lang="hr-HR" altLang="sr-Latn-RS">
              <a:latin typeface="Verdana" panose="020B0604030504040204" pitchFamily="34" charset="0"/>
            </a:endParaRPr>
          </a:p>
        </p:txBody>
      </p:sp>
      <p:sp>
        <p:nvSpPr>
          <p:cNvPr id="5" name="Rectangle 4"/>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POSMIKA na nosivost zidanih zidova</a:t>
            </a:r>
            <a:endParaRPr lang="hr-HR" sz="2200" b="1" cap="all" dirty="0">
              <a:solidFill>
                <a:srgbClr val="FF0000"/>
              </a:solidFill>
            </a:endParaRPr>
          </a:p>
        </p:txBody>
      </p:sp>
      <p:sp>
        <p:nvSpPr>
          <p:cNvPr id="6" name="TextBox 5"/>
          <p:cNvSpPr txBox="1"/>
          <p:nvPr/>
        </p:nvSpPr>
        <p:spPr>
          <a:xfrm>
            <a:off x="90020" y="5766503"/>
            <a:ext cx="9180512"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a:t>
            </a:r>
            <a:r>
              <a:rPr lang="hr-HR" sz="1600" dirty="0" smtClean="0"/>
              <a:t>omeđenih zidanih zidova</a:t>
            </a:r>
            <a:endParaRPr lang="hr-HR" sz="1600" dirty="0"/>
          </a:p>
        </p:txBody>
      </p:sp>
      <p:sp>
        <p:nvSpPr>
          <p:cNvPr id="7" name="TextBox 6"/>
          <p:cNvSpPr txBox="1"/>
          <p:nvPr/>
        </p:nvSpPr>
        <p:spPr>
          <a:xfrm>
            <a:off x="55287" y="2772466"/>
            <a:ext cx="2879319"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8" name="TextBox 7"/>
          <p:cNvSpPr txBox="1"/>
          <p:nvPr/>
        </p:nvSpPr>
        <p:spPr>
          <a:xfrm>
            <a:off x="2934608" y="3122274"/>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9" name="TextBox 8"/>
          <p:cNvSpPr txBox="1"/>
          <p:nvPr/>
        </p:nvSpPr>
        <p:spPr>
          <a:xfrm>
            <a:off x="2996498" y="5395159"/>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0" name="TextBox 9"/>
          <p:cNvSpPr txBox="1"/>
          <p:nvPr/>
        </p:nvSpPr>
        <p:spPr>
          <a:xfrm>
            <a:off x="6066448" y="2814497"/>
            <a:ext cx="2853355"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11" name="TextBox 10"/>
          <p:cNvSpPr txBox="1"/>
          <p:nvPr/>
        </p:nvSpPr>
        <p:spPr>
          <a:xfrm>
            <a:off x="3060664" y="2814497"/>
            <a:ext cx="2879725"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sp>
        <p:nvSpPr>
          <p:cNvPr id="12" name="TextBox 11"/>
          <p:cNvSpPr txBox="1"/>
          <p:nvPr/>
        </p:nvSpPr>
        <p:spPr>
          <a:xfrm>
            <a:off x="117179" y="5153364"/>
            <a:ext cx="2749932"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13" name="TextBox 12"/>
          <p:cNvSpPr txBox="1"/>
          <p:nvPr/>
        </p:nvSpPr>
        <p:spPr>
          <a:xfrm>
            <a:off x="6128339" y="5195395"/>
            <a:ext cx="2853356"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14" name="TextBox 13"/>
          <p:cNvSpPr txBox="1"/>
          <p:nvPr/>
        </p:nvSpPr>
        <p:spPr>
          <a:xfrm>
            <a:off x="3122555" y="5195396"/>
            <a:ext cx="2795009"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6851" t="8307" r="8672" b="8952"/>
          <a:stretch>
            <a:fillRect/>
          </a:stretch>
        </p:blipFill>
        <p:spPr bwMode="auto">
          <a:xfrm>
            <a:off x="55288" y="1239895"/>
            <a:ext cx="28797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8171" t="5307" r="6006" b="11305"/>
          <a:stretch>
            <a:fillRect/>
          </a:stretch>
        </p:blipFill>
        <p:spPr bwMode="auto">
          <a:xfrm>
            <a:off x="3060664" y="1246245"/>
            <a:ext cx="28797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7314" t="7124" r="6006" b="9991"/>
          <a:stretch>
            <a:fillRect/>
          </a:stretch>
        </p:blipFill>
        <p:spPr bwMode="auto">
          <a:xfrm>
            <a:off x="6034364" y="1246245"/>
            <a:ext cx="28797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9383" t="6322" r="6516" b="10291"/>
          <a:stretch>
            <a:fillRect/>
          </a:stretch>
        </p:blipFill>
        <p:spPr bwMode="auto">
          <a:xfrm>
            <a:off x="90020" y="3598005"/>
            <a:ext cx="2878138"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7463" t="3322" r="7837" b="13290"/>
          <a:stretch>
            <a:fillRect/>
          </a:stretch>
        </p:blipFill>
        <p:spPr bwMode="auto">
          <a:xfrm>
            <a:off x="3074351" y="3634540"/>
            <a:ext cx="2843213"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7315" t="5612" r="6667" b="11873"/>
          <a:stretch>
            <a:fillRect/>
          </a:stretch>
        </p:blipFill>
        <p:spPr bwMode="auto">
          <a:xfrm>
            <a:off x="6101969" y="3616261"/>
            <a:ext cx="287972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statičke analize</a:t>
            </a:r>
            <a:endParaRPr lang="hr-HR" sz="1600" b="1" dirty="0">
              <a:solidFill>
                <a:srgbClr val="FF0000"/>
              </a:solidFill>
            </a:endParaRPr>
          </a:p>
        </p:txBody>
      </p:sp>
      <p:sp>
        <p:nvSpPr>
          <p:cNvPr id="22"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271545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71</a:t>
            </a:fld>
            <a:endParaRPr lang="hr-HR" altLang="sr-Latn-RS">
              <a:latin typeface="Verdana" panose="020B0604030504040204" pitchFamily="34" charset="0"/>
            </a:endParaRPr>
          </a:p>
        </p:txBody>
      </p:sp>
      <p:sp>
        <p:nvSpPr>
          <p:cNvPr id="5" name="Rectangle 4"/>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POSMIKA na nosivost zidanih zidova</a:t>
            </a:r>
            <a:endParaRPr lang="hr-HR" sz="2200" b="1" cap="all" dirty="0">
              <a:solidFill>
                <a:srgbClr val="FF0000"/>
              </a:solidFill>
            </a:endParaRPr>
          </a:p>
        </p:txBody>
      </p:sp>
      <p:sp>
        <p:nvSpPr>
          <p:cNvPr id="6" name="TextBox 5"/>
          <p:cNvSpPr txBox="1"/>
          <p:nvPr/>
        </p:nvSpPr>
        <p:spPr>
          <a:xfrm>
            <a:off x="305899" y="2761764"/>
            <a:ext cx="2705100" cy="31442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1</a:t>
            </a:r>
            <a:endParaRPr lang="hr-HR" sz="1400" b="0" dirty="0"/>
          </a:p>
        </p:txBody>
      </p:sp>
      <p:sp>
        <p:nvSpPr>
          <p:cNvPr id="7" name="TextBox 6"/>
          <p:cNvSpPr txBox="1"/>
          <p:nvPr/>
        </p:nvSpPr>
        <p:spPr>
          <a:xfrm>
            <a:off x="85619" y="5654628"/>
            <a:ext cx="9180512"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CS"/>
            </a:defPPr>
            <a:lvl1pPr algn="ctr">
              <a:spcBef>
                <a:spcPts val="0"/>
              </a:spcBef>
              <a:defRPr sz="1400" b="0" i="1">
                <a:solidFill>
                  <a:srgbClr val="005EA4"/>
                </a:solidFill>
              </a:defRPr>
            </a:lvl1pPr>
          </a:lstStyle>
          <a:p>
            <a:r>
              <a:rPr lang="hr-HR" sz="1600" b="1" dirty="0"/>
              <a:t>Horizontalni pomak vrha nearmiranih zidanih zidova izloženih  harmonijskom ubrzanju podloge s amax=0,15g</a:t>
            </a:r>
          </a:p>
        </p:txBody>
      </p:sp>
      <p:sp>
        <p:nvSpPr>
          <p:cNvPr id="8" name="TextBox 7"/>
          <p:cNvSpPr txBox="1"/>
          <p:nvPr/>
        </p:nvSpPr>
        <p:spPr>
          <a:xfrm>
            <a:off x="2893994" y="3011055"/>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9" name="TextBox 8"/>
          <p:cNvSpPr txBox="1"/>
          <p:nvPr/>
        </p:nvSpPr>
        <p:spPr>
          <a:xfrm>
            <a:off x="2992097" y="5346851"/>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10" name="TextBox 9"/>
          <p:cNvSpPr txBox="1"/>
          <p:nvPr/>
        </p:nvSpPr>
        <p:spPr>
          <a:xfrm>
            <a:off x="6180585" y="2768412"/>
            <a:ext cx="3131840"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3</a:t>
            </a:r>
            <a:endParaRPr lang="hr-HR" sz="1400" b="0" dirty="0"/>
          </a:p>
        </p:txBody>
      </p:sp>
      <p:sp>
        <p:nvSpPr>
          <p:cNvPr id="11" name="TextBox 10"/>
          <p:cNvSpPr txBox="1"/>
          <p:nvPr/>
        </p:nvSpPr>
        <p:spPr>
          <a:xfrm>
            <a:off x="3139007" y="2768413"/>
            <a:ext cx="2633075" cy="307776"/>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2</a:t>
            </a:r>
            <a:endParaRPr lang="hr-HR" sz="1400" b="0" dirty="0"/>
          </a:p>
        </p:txBody>
      </p:sp>
      <p:sp>
        <p:nvSpPr>
          <p:cNvPr id="12" name="TextBox 11"/>
          <p:cNvSpPr txBox="1"/>
          <p:nvPr/>
        </p:nvSpPr>
        <p:spPr>
          <a:xfrm>
            <a:off x="276847" y="5078398"/>
            <a:ext cx="2662144"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1</a:t>
            </a:r>
            <a:endParaRPr lang="hr-HR" sz="1400" b="0" dirty="0"/>
          </a:p>
        </p:txBody>
      </p:sp>
      <p:sp>
        <p:nvSpPr>
          <p:cNvPr id="13" name="TextBox 12"/>
          <p:cNvSpPr txBox="1"/>
          <p:nvPr/>
        </p:nvSpPr>
        <p:spPr>
          <a:xfrm>
            <a:off x="6031062" y="5120429"/>
            <a:ext cx="2724789"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3</a:t>
            </a:r>
            <a:endParaRPr lang="hr-HR" sz="1400" b="0" dirty="0"/>
          </a:p>
        </p:txBody>
      </p:sp>
      <p:sp>
        <p:nvSpPr>
          <p:cNvPr id="14" name="TextBox 13"/>
          <p:cNvSpPr txBox="1"/>
          <p:nvPr/>
        </p:nvSpPr>
        <p:spPr>
          <a:xfrm>
            <a:off x="3139007" y="5089156"/>
            <a:ext cx="2705100"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URM 2</a:t>
            </a:r>
            <a:endParaRPr lang="hr-HR" sz="1400" b="0" dirty="0"/>
          </a:p>
        </p:txBody>
      </p:sp>
      <p:pic>
        <p:nvPicPr>
          <p:cNvPr id="1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508" t="6091" r="5008" b="15512"/>
          <a:stretch>
            <a:fillRect/>
          </a:stretch>
        </p:blipFill>
        <p:spPr bwMode="auto">
          <a:xfrm>
            <a:off x="132423" y="1152132"/>
            <a:ext cx="28797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5681" t="6613" r="4846" b="11131"/>
          <a:stretch>
            <a:fillRect/>
          </a:stretch>
        </p:blipFill>
        <p:spPr bwMode="auto">
          <a:xfrm>
            <a:off x="3135485" y="1152132"/>
            <a:ext cx="28797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5995" t="9270" r="5008" b="10312"/>
          <a:stretch>
            <a:fillRect/>
          </a:stretch>
        </p:blipFill>
        <p:spPr bwMode="auto">
          <a:xfrm>
            <a:off x="6114935" y="1142607"/>
            <a:ext cx="28797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5681" t="4980" r="4976" b="8966"/>
          <a:stretch>
            <a:fillRect/>
          </a:stretch>
        </p:blipFill>
        <p:spPr bwMode="auto">
          <a:xfrm>
            <a:off x="104959" y="3399832"/>
            <a:ext cx="2878137"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5194" t="5058" r="5518" b="7880"/>
          <a:stretch>
            <a:fillRect/>
          </a:stretch>
        </p:blipFill>
        <p:spPr bwMode="auto">
          <a:xfrm>
            <a:off x="3106432" y="3415857"/>
            <a:ext cx="28797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5170" t="7324" r="5171" b="8415"/>
          <a:stretch>
            <a:fillRect/>
          </a:stretch>
        </p:blipFill>
        <p:spPr bwMode="auto">
          <a:xfrm>
            <a:off x="6114936" y="3477539"/>
            <a:ext cx="287972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a:t>
            </a:r>
            <a:endParaRPr lang="hr-HR" sz="1600" b="1" dirty="0">
              <a:solidFill>
                <a:srgbClr val="FF0000"/>
              </a:solidFill>
            </a:endParaRPr>
          </a:p>
        </p:txBody>
      </p:sp>
      <p:sp>
        <p:nvSpPr>
          <p:cNvPr id="22"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4304693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72</a:t>
            </a:fld>
            <a:endParaRPr lang="hr-HR" altLang="sr-Latn-RS">
              <a:latin typeface="Verdana" panose="020B0604030504040204" pitchFamily="34" charset="0"/>
            </a:endParaRPr>
          </a:p>
        </p:txBody>
      </p:sp>
      <p:sp>
        <p:nvSpPr>
          <p:cNvPr id="5" name="TextBox 4"/>
          <p:cNvSpPr txBox="1"/>
          <p:nvPr/>
        </p:nvSpPr>
        <p:spPr>
          <a:xfrm>
            <a:off x="96922" y="5705771"/>
            <a:ext cx="9180512" cy="584775"/>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a:t>Horizontalni pomak vrha omeđenih zidanih zidova izloženih  harmonijskom ubrzanju podloge s </a:t>
            </a:r>
            <a:r>
              <a:rPr lang="hr-HR" sz="1600" dirty="0" smtClean="0"/>
              <a:t>a</a:t>
            </a:r>
            <a:r>
              <a:rPr lang="hr-HR" sz="1600" baseline="-25000" dirty="0" smtClean="0"/>
              <a:t>max</a:t>
            </a:r>
            <a:r>
              <a:rPr lang="hr-HR" sz="1600" dirty="0" smtClean="0"/>
              <a:t>=0,3g</a:t>
            </a:r>
            <a:endParaRPr lang="hr-HR" sz="1600" dirty="0"/>
          </a:p>
        </p:txBody>
      </p:sp>
      <p:sp>
        <p:nvSpPr>
          <p:cNvPr id="6" name="TextBox 5"/>
          <p:cNvSpPr txBox="1"/>
          <p:nvPr/>
        </p:nvSpPr>
        <p:spPr>
          <a:xfrm>
            <a:off x="128145" y="2746413"/>
            <a:ext cx="2879319"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7" name="TextBox 6"/>
          <p:cNvSpPr txBox="1"/>
          <p:nvPr/>
        </p:nvSpPr>
        <p:spPr>
          <a:xfrm>
            <a:off x="3007466" y="3096221"/>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Dobro ziđe</a:t>
            </a:r>
            <a:endParaRPr lang="hr-HR" sz="1600" dirty="0">
              <a:solidFill>
                <a:srgbClr val="FF0000"/>
              </a:solidFill>
            </a:endParaRPr>
          </a:p>
        </p:txBody>
      </p:sp>
      <p:sp>
        <p:nvSpPr>
          <p:cNvPr id="8" name="TextBox 7"/>
          <p:cNvSpPr txBox="1"/>
          <p:nvPr/>
        </p:nvSpPr>
        <p:spPr>
          <a:xfrm>
            <a:off x="2980712" y="5457538"/>
            <a:ext cx="3131840" cy="338554"/>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600" dirty="0" smtClean="0">
                <a:solidFill>
                  <a:srgbClr val="FF0000"/>
                </a:solidFill>
              </a:rPr>
              <a:t>Loše ziđe</a:t>
            </a:r>
            <a:endParaRPr lang="hr-HR" sz="1600" dirty="0">
              <a:solidFill>
                <a:srgbClr val="FF0000"/>
              </a:solidFill>
            </a:endParaRPr>
          </a:p>
        </p:txBody>
      </p:sp>
      <p:sp>
        <p:nvSpPr>
          <p:cNvPr id="9" name="TextBox 8"/>
          <p:cNvSpPr txBox="1"/>
          <p:nvPr/>
        </p:nvSpPr>
        <p:spPr>
          <a:xfrm>
            <a:off x="6139306" y="2788444"/>
            <a:ext cx="2853355"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10" name="TextBox 9"/>
          <p:cNvSpPr txBox="1"/>
          <p:nvPr/>
        </p:nvSpPr>
        <p:spPr>
          <a:xfrm>
            <a:off x="3133522" y="2788444"/>
            <a:ext cx="2879725"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sp>
        <p:nvSpPr>
          <p:cNvPr id="11" name="TextBox 10"/>
          <p:cNvSpPr txBox="1"/>
          <p:nvPr/>
        </p:nvSpPr>
        <p:spPr>
          <a:xfrm>
            <a:off x="128146" y="5204474"/>
            <a:ext cx="2749932"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1</a:t>
            </a:r>
            <a:endParaRPr lang="hr-HR" sz="1400" b="0" dirty="0"/>
          </a:p>
        </p:txBody>
      </p:sp>
      <p:sp>
        <p:nvSpPr>
          <p:cNvPr id="12" name="TextBox 11"/>
          <p:cNvSpPr txBox="1"/>
          <p:nvPr/>
        </p:nvSpPr>
        <p:spPr>
          <a:xfrm>
            <a:off x="6139306" y="5246505"/>
            <a:ext cx="2853356"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3</a:t>
            </a:r>
            <a:endParaRPr lang="hr-HR" sz="1400" b="0" dirty="0"/>
          </a:p>
        </p:txBody>
      </p:sp>
      <p:sp>
        <p:nvSpPr>
          <p:cNvPr id="13" name="TextBox 12"/>
          <p:cNvSpPr txBox="1"/>
          <p:nvPr/>
        </p:nvSpPr>
        <p:spPr>
          <a:xfrm>
            <a:off x="3133522" y="5246506"/>
            <a:ext cx="2795009" cy="307777"/>
          </a:xfrm>
          <a:prstGeom prst="rect">
            <a:avLst/>
          </a:prstGeom>
          <a:noFill/>
          <a:ln>
            <a:noFill/>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sr-Latn-RS"/>
            </a:defPPr>
            <a:lvl1pPr algn="ctr">
              <a:spcBef>
                <a:spcPct val="50000"/>
              </a:spcBef>
              <a:defRPr b="1" i="1">
                <a:solidFill>
                  <a:srgbClr val="005EA4"/>
                </a:solidFill>
                <a:latin typeface="Arial" pitchFamily="34" charset="0"/>
                <a:cs typeface="Arial" pitchFamily="34" charset="0"/>
              </a:defRPr>
            </a:lvl1pPr>
          </a:lstStyle>
          <a:p>
            <a:pPr>
              <a:spcBef>
                <a:spcPts val="0"/>
              </a:spcBef>
            </a:pPr>
            <a:r>
              <a:rPr lang="hr-HR" sz="1400" b="0" dirty="0" smtClean="0"/>
              <a:t>CM 2</a:t>
            </a:r>
            <a:endParaRPr lang="hr-HR" sz="1400" b="0" dirty="0"/>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5270" t="6471" r="5101" b="11047"/>
          <a:stretch>
            <a:fillRect/>
          </a:stretch>
        </p:blipFill>
        <p:spPr bwMode="auto">
          <a:xfrm>
            <a:off x="100987" y="1124744"/>
            <a:ext cx="2879725"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l="6036" t="6535" r="5101" b="8276"/>
          <a:stretch>
            <a:fillRect/>
          </a:stretch>
        </p:blipFill>
        <p:spPr bwMode="auto">
          <a:xfrm>
            <a:off x="3094399" y="1127178"/>
            <a:ext cx="2879725"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l="5737" t="6535" r="5402" b="8051"/>
          <a:stretch>
            <a:fillRect/>
          </a:stretch>
        </p:blipFill>
        <p:spPr bwMode="auto">
          <a:xfrm>
            <a:off x="6174396" y="1104900"/>
            <a:ext cx="287972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l="5704" t="6461" r="4909" b="8524"/>
          <a:stretch>
            <a:fillRect/>
          </a:stretch>
        </p:blipFill>
        <p:spPr bwMode="auto">
          <a:xfrm>
            <a:off x="128146" y="3515030"/>
            <a:ext cx="2879725" cy="168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l="6213" t="6429" r="5565" b="12607"/>
          <a:stretch>
            <a:fillRect/>
          </a:stretch>
        </p:blipFill>
        <p:spPr bwMode="auto">
          <a:xfrm>
            <a:off x="3133523" y="3491332"/>
            <a:ext cx="2879725" cy="172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l="6041" t="6535" r="5402" b="8276"/>
          <a:stretch>
            <a:fillRect/>
          </a:stretch>
        </p:blipFill>
        <p:spPr bwMode="auto">
          <a:xfrm>
            <a:off x="6174396" y="3543118"/>
            <a:ext cx="2879725" cy="170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POSMIKA na nosivost zidanih zidova</a:t>
            </a:r>
            <a:endParaRPr lang="hr-HR" sz="2200" b="1" cap="all" dirty="0">
              <a:solidFill>
                <a:srgbClr val="FF0000"/>
              </a:solidFill>
            </a:endParaRPr>
          </a:p>
        </p:txBody>
      </p:sp>
      <p:sp>
        <p:nvSpPr>
          <p:cNvPr id="22" name="TextBox 21"/>
          <p:cNvSpPr txBox="1"/>
          <p:nvPr/>
        </p:nvSpPr>
        <p:spPr>
          <a:xfrm>
            <a:off x="-4401" y="769441"/>
            <a:ext cx="9144000" cy="400110"/>
          </a:xfrm>
          <a:prstGeom prst="rect">
            <a:avLst/>
          </a:prstGeom>
          <a:noFill/>
        </p:spPr>
        <p:txBody>
          <a:bodyPr wrap="square" rtlCol="0">
            <a:spAutoFit/>
          </a:bodyPr>
          <a:lstStyle/>
          <a:p>
            <a:pPr marL="1000125" indent="-457200" algn="just">
              <a:buClr>
                <a:srgbClr val="EE2E2D"/>
              </a:buClr>
              <a:buFont typeface="Wingdings" pitchFamily="2" charset="2"/>
              <a:buChar char="§"/>
              <a:tabLst>
                <a:tab pos="1076325" algn="l"/>
              </a:tabLst>
            </a:pPr>
            <a:r>
              <a:rPr lang="hr-HR" sz="2000" b="1" dirty="0" smtClean="0">
                <a:solidFill>
                  <a:srgbClr val="005EA4"/>
                </a:solidFill>
              </a:rPr>
              <a:t>Neki rezultati dinamičke analize</a:t>
            </a:r>
            <a:endParaRPr lang="hr-HR" sz="1600" b="1" dirty="0">
              <a:solidFill>
                <a:srgbClr val="FF0000"/>
              </a:solidFill>
            </a:endParaRPr>
          </a:p>
        </p:txBody>
      </p:sp>
      <p:sp>
        <p:nvSpPr>
          <p:cNvPr id="21"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7032075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73</a:t>
            </a:fld>
            <a:endParaRPr lang="hr-HR" altLang="sr-Latn-RS">
              <a:latin typeface="Verdana" panose="020B0604030504040204" pitchFamily="34" charset="0"/>
            </a:endParaRPr>
          </a:p>
        </p:txBody>
      </p:sp>
      <p:sp>
        <p:nvSpPr>
          <p:cNvPr id="5" name="Text Box 5"/>
          <p:cNvSpPr txBox="1">
            <a:spLocks noChangeArrowheads="1"/>
          </p:cNvSpPr>
          <p:nvPr/>
        </p:nvSpPr>
        <p:spPr bwMode="auto">
          <a:xfrm>
            <a:off x="-9582" y="696789"/>
            <a:ext cx="9144000"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Lst>
              <a:defRPr>
                <a:solidFill>
                  <a:schemeClr val="tx1"/>
                </a:solidFill>
                <a:latin typeface="Arial" pitchFamily="34" charset="0"/>
              </a:defRPr>
            </a:lvl1pPr>
            <a:lvl2pPr>
              <a:tabLst>
                <a:tab pos="180975" algn="l"/>
              </a:tabLst>
              <a:defRPr>
                <a:solidFill>
                  <a:schemeClr val="tx1"/>
                </a:solidFill>
                <a:latin typeface="Arial" pitchFamily="34" charset="0"/>
              </a:defRPr>
            </a:lvl2pPr>
            <a:lvl3pPr>
              <a:tabLst>
                <a:tab pos="180975" algn="l"/>
              </a:tabLst>
              <a:defRPr>
                <a:solidFill>
                  <a:schemeClr val="tx1"/>
                </a:solidFill>
                <a:latin typeface="Arial" pitchFamily="34" charset="0"/>
              </a:defRPr>
            </a:lvl3pPr>
            <a:lvl4pPr>
              <a:tabLst>
                <a:tab pos="180975" algn="l"/>
              </a:tabLst>
              <a:defRPr>
                <a:solidFill>
                  <a:schemeClr val="tx1"/>
                </a:solidFill>
                <a:latin typeface="Arial" pitchFamily="34" charset="0"/>
              </a:defRPr>
            </a:lvl4pPr>
            <a:lvl5pPr>
              <a:tabLst>
                <a:tab pos="180975" algn="l"/>
              </a:tabLst>
              <a:defRPr>
                <a:solidFill>
                  <a:schemeClr val="tx1"/>
                </a:solidFill>
                <a:latin typeface="Arial" pitchFamily="34" charset="0"/>
              </a:defRPr>
            </a:lvl5pPr>
            <a:lvl6pPr fontAlgn="base">
              <a:spcBef>
                <a:spcPct val="0"/>
              </a:spcBef>
              <a:spcAft>
                <a:spcPct val="0"/>
              </a:spcAft>
              <a:tabLst>
                <a:tab pos="180975" algn="l"/>
              </a:tabLst>
              <a:defRPr>
                <a:solidFill>
                  <a:schemeClr val="tx1"/>
                </a:solidFill>
                <a:latin typeface="Arial" pitchFamily="34" charset="0"/>
              </a:defRPr>
            </a:lvl6pPr>
            <a:lvl7pPr fontAlgn="base">
              <a:spcBef>
                <a:spcPct val="0"/>
              </a:spcBef>
              <a:spcAft>
                <a:spcPct val="0"/>
              </a:spcAft>
              <a:tabLst>
                <a:tab pos="180975" algn="l"/>
              </a:tabLst>
              <a:defRPr>
                <a:solidFill>
                  <a:schemeClr val="tx1"/>
                </a:solidFill>
                <a:latin typeface="Arial" pitchFamily="34" charset="0"/>
              </a:defRPr>
            </a:lvl7pPr>
            <a:lvl8pPr fontAlgn="base">
              <a:spcBef>
                <a:spcPct val="0"/>
              </a:spcBef>
              <a:spcAft>
                <a:spcPct val="0"/>
              </a:spcAft>
              <a:tabLst>
                <a:tab pos="180975" algn="l"/>
              </a:tabLst>
              <a:defRPr>
                <a:solidFill>
                  <a:schemeClr val="tx1"/>
                </a:solidFill>
                <a:latin typeface="Arial" pitchFamily="34" charset="0"/>
              </a:defRPr>
            </a:lvl8pPr>
            <a:lvl9pPr fontAlgn="base">
              <a:spcBef>
                <a:spcPct val="0"/>
              </a:spcBef>
              <a:spcAft>
                <a:spcPct val="0"/>
              </a:spcAft>
              <a:tabLst>
                <a:tab pos="180975" algn="l"/>
              </a:tabLst>
              <a:defRPr>
                <a:solidFill>
                  <a:schemeClr val="tx1"/>
                </a:solidFill>
                <a:latin typeface="Arial" pitchFamily="34" charset="0"/>
              </a:defRPr>
            </a:lvl9pPr>
          </a:lstStyle>
          <a:p>
            <a:pPr marL="285750" indent="-285750" algn="just">
              <a:spcBef>
                <a:spcPct val="50000"/>
              </a:spcBef>
              <a:buClr>
                <a:srgbClr val="FF0000"/>
              </a:buClr>
              <a:buFont typeface="Wingdings" pitchFamily="2" charset="2"/>
              <a:buChar char="§"/>
            </a:pPr>
            <a:r>
              <a:rPr lang="hr-HR" sz="2000" b="1" dirty="0" smtClean="0">
                <a:solidFill>
                  <a:srgbClr val="005EA4"/>
                </a:solidFill>
              </a:rPr>
              <a:t>ZAKLJUČCI</a:t>
            </a:r>
          </a:p>
          <a:p>
            <a:pPr algn="just">
              <a:spcBef>
                <a:spcPct val="50000"/>
              </a:spcBef>
              <a:buClr>
                <a:srgbClr val="FF0000"/>
              </a:buClr>
            </a:pPr>
            <a:endParaRPr lang="hr-HR" sz="2000" b="1" dirty="0" smtClean="0">
              <a:solidFill>
                <a:srgbClr val="005EA4"/>
              </a:solidFill>
            </a:endParaRPr>
          </a:p>
          <a:p>
            <a:pPr marL="285750" lvl="0" indent="-285750" algn="just">
              <a:buClr>
                <a:srgbClr val="FF0000"/>
              </a:buClr>
              <a:buFont typeface="Wingdings" pitchFamily="2" charset="2"/>
              <a:buChar char="Ø"/>
            </a:pPr>
            <a:r>
              <a:rPr lang="hr-HR" sz="1600" b="1" dirty="0">
                <a:solidFill>
                  <a:srgbClr val="005EA4"/>
                </a:solidFill>
              </a:rPr>
              <a:t>Kod zidanih zidova posmik ima veliki utjecaj na njihovo ponašanje pri statičkom i dinamičkom opterećenju, kao i na njihovu deformabilnost i graničnu nosivost</a:t>
            </a:r>
            <a:r>
              <a:rPr lang="hr-HR" sz="1600" b="1" dirty="0" smtClean="0">
                <a:solidFill>
                  <a:srgbClr val="005EA4"/>
                </a:solidFill>
              </a:rPr>
              <a:t>.</a:t>
            </a:r>
          </a:p>
          <a:p>
            <a:pPr lvl="0" algn="just">
              <a:buClr>
                <a:srgbClr val="FF0000"/>
              </a:buClr>
            </a:pPr>
            <a:endParaRPr lang="hr-HR" sz="1600" b="1" dirty="0">
              <a:solidFill>
                <a:srgbClr val="005EA4"/>
              </a:solidFill>
            </a:endParaRPr>
          </a:p>
          <a:p>
            <a:pPr marL="285750" lvl="0" indent="-285750" algn="just">
              <a:buClr>
                <a:srgbClr val="FF0000"/>
              </a:buClr>
              <a:buFont typeface="Wingdings" pitchFamily="2" charset="2"/>
              <a:buChar char="Ø"/>
            </a:pPr>
            <a:r>
              <a:rPr lang="hr-HR" sz="1600" b="1" dirty="0" smtClean="0">
                <a:solidFill>
                  <a:srgbClr val="005EA4"/>
                </a:solidFill>
              </a:rPr>
              <a:t>Utjecaj </a:t>
            </a:r>
            <a:r>
              <a:rPr lang="hr-HR" sz="1600" b="1" dirty="0">
                <a:solidFill>
                  <a:srgbClr val="005EA4"/>
                </a:solidFill>
              </a:rPr>
              <a:t>posmika se manifestira značajnim smanjenjem krutosti i nosivosti zidova. Ovo je osobito izraženo kod nearmiranih zidanih zidova</a:t>
            </a:r>
            <a:r>
              <a:rPr lang="hr-HR" sz="1600" b="1" dirty="0" smtClean="0">
                <a:solidFill>
                  <a:srgbClr val="005EA4"/>
                </a:solidFill>
              </a:rPr>
              <a:t>.</a:t>
            </a:r>
          </a:p>
          <a:p>
            <a:pPr lvl="0" algn="just">
              <a:buClr>
                <a:srgbClr val="FF0000"/>
              </a:buClr>
            </a:pPr>
            <a:endParaRPr lang="hr-HR" sz="1600" b="1" dirty="0">
              <a:solidFill>
                <a:srgbClr val="005EA4"/>
              </a:solidFill>
            </a:endParaRPr>
          </a:p>
          <a:p>
            <a:pPr marL="285750" lvl="0" indent="-285750" algn="just">
              <a:buClr>
                <a:srgbClr val="FF0000"/>
              </a:buClr>
              <a:buFont typeface="Wingdings" pitchFamily="2" charset="2"/>
              <a:buChar char="Ø"/>
            </a:pPr>
            <a:r>
              <a:rPr lang="hr-HR" sz="1600" b="1" dirty="0" smtClean="0">
                <a:solidFill>
                  <a:srgbClr val="005EA4"/>
                </a:solidFill>
              </a:rPr>
              <a:t>Modeli </a:t>
            </a:r>
            <a:r>
              <a:rPr lang="hr-HR" sz="1600" b="1" dirty="0">
                <a:solidFill>
                  <a:srgbClr val="005EA4"/>
                </a:solidFill>
              </a:rPr>
              <a:t>koji ne uzimaju u obzir utjecaj posmika na nosivost zidanih zidova mogu pri većem statičkom i dinamičkom opterećenju dati rezultate koji drastično odstupaju od realnih</a:t>
            </a:r>
            <a:r>
              <a:rPr lang="hr-HR" sz="1600" b="1" dirty="0" smtClean="0">
                <a:solidFill>
                  <a:srgbClr val="005EA4"/>
                </a:solidFill>
              </a:rPr>
              <a:t>.</a:t>
            </a:r>
          </a:p>
          <a:p>
            <a:pPr lvl="0" algn="just">
              <a:buClr>
                <a:srgbClr val="FF0000"/>
              </a:buClr>
            </a:pPr>
            <a:endParaRPr lang="hr-HR" sz="1600" b="1" dirty="0">
              <a:solidFill>
                <a:srgbClr val="005EA4"/>
              </a:solidFill>
            </a:endParaRPr>
          </a:p>
          <a:p>
            <a:pPr marL="285750" lvl="0" indent="-285750" algn="just">
              <a:buClr>
                <a:srgbClr val="FF0000"/>
              </a:buClr>
              <a:buFont typeface="Wingdings" pitchFamily="2" charset="2"/>
              <a:buChar char="Ø"/>
            </a:pPr>
            <a:r>
              <a:rPr lang="hr-HR" sz="1600" b="1" dirty="0" smtClean="0">
                <a:solidFill>
                  <a:srgbClr val="005EA4"/>
                </a:solidFill>
              </a:rPr>
              <a:t>Osim </a:t>
            </a:r>
            <a:r>
              <a:rPr lang="hr-HR" sz="1600" b="1" dirty="0">
                <a:solidFill>
                  <a:srgbClr val="005EA4"/>
                </a:solidFill>
              </a:rPr>
              <a:t>uključivanja utjecaja normalnih naprezanja na slom ziđa, pouzdani numerički modeli trebaju uključivati i utjecaj posmičnih naprezanja</a:t>
            </a:r>
            <a:r>
              <a:rPr lang="hr-HR" sz="1600" b="1" dirty="0" smtClean="0">
                <a:solidFill>
                  <a:srgbClr val="005EA4"/>
                </a:solidFill>
              </a:rPr>
              <a:t>.</a:t>
            </a:r>
          </a:p>
          <a:p>
            <a:pPr lvl="0" algn="just">
              <a:buClr>
                <a:srgbClr val="FF0000"/>
              </a:buClr>
            </a:pPr>
            <a:endParaRPr lang="hr-HR" sz="1600" b="1" dirty="0">
              <a:solidFill>
                <a:srgbClr val="005EA4"/>
              </a:solidFill>
            </a:endParaRPr>
          </a:p>
          <a:p>
            <a:pPr marL="285750" lvl="0" indent="-285750" algn="just">
              <a:buClr>
                <a:srgbClr val="FF0000"/>
              </a:buClr>
              <a:buFont typeface="Wingdings" pitchFamily="2" charset="2"/>
              <a:buChar char="Ø"/>
            </a:pPr>
            <a:r>
              <a:rPr lang="hr-HR" sz="1600" b="1" dirty="0" smtClean="0">
                <a:solidFill>
                  <a:srgbClr val="005EA4"/>
                </a:solidFill>
              </a:rPr>
              <a:t>Primjenom </a:t>
            </a:r>
            <a:r>
              <a:rPr lang="hr-HR" sz="1600" b="1" dirty="0">
                <a:solidFill>
                  <a:srgbClr val="005EA4"/>
                </a:solidFill>
              </a:rPr>
              <a:t>korištenih modela u statičkim analizama razmatranih zidova, model koji ne uzima utjecaj posmika u nekim slučajevima daje i do dvostruko veću graničnu nosivost i značajno manje pomake zida od modela koji uzima utjecaj posmika</a:t>
            </a:r>
            <a:r>
              <a:rPr lang="hr-HR" sz="1600" b="1" dirty="0" smtClean="0">
                <a:solidFill>
                  <a:srgbClr val="005EA4"/>
                </a:solidFill>
              </a:rPr>
              <a:t>.</a:t>
            </a:r>
          </a:p>
          <a:p>
            <a:pPr lvl="0" algn="just">
              <a:buClr>
                <a:srgbClr val="FF0000"/>
              </a:buClr>
            </a:pPr>
            <a:endParaRPr lang="hr-HR" sz="1600" b="1" dirty="0">
              <a:solidFill>
                <a:srgbClr val="005EA4"/>
              </a:solidFill>
            </a:endParaRPr>
          </a:p>
        </p:txBody>
      </p:sp>
      <p:sp>
        <p:nvSpPr>
          <p:cNvPr id="6" name="Rectangle 5"/>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POSMIKA na nosivost zidanih zidova</a:t>
            </a:r>
            <a:endParaRPr lang="hr-HR" sz="2200" b="1" cap="all" dirty="0">
              <a:solidFill>
                <a:srgbClr val="FF0000"/>
              </a:solidFill>
            </a:endParaRPr>
          </a:p>
        </p:txBody>
      </p:sp>
      <p:sp>
        <p:nvSpPr>
          <p:cNvPr id="7"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11171496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504"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74</a:t>
            </a:fld>
            <a:endParaRPr lang="hr-HR" altLang="sr-Latn-RS">
              <a:latin typeface="Verdana" panose="020B0604030504040204" pitchFamily="34" charset="0"/>
            </a:endParaRPr>
          </a:p>
        </p:txBody>
      </p:sp>
      <p:sp>
        <p:nvSpPr>
          <p:cNvPr id="5" name="Text Box 5"/>
          <p:cNvSpPr txBox="1">
            <a:spLocks noChangeArrowheads="1"/>
          </p:cNvSpPr>
          <p:nvPr/>
        </p:nvSpPr>
        <p:spPr bwMode="auto">
          <a:xfrm>
            <a:off x="-12350" y="764704"/>
            <a:ext cx="9144000"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tabLst>
                <a:tab pos="180975" algn="l"/>
              </a:tabLst>
              <a:defRPr>
                <a:solidFill>
                  <a:schemeClr val="tx1"/>
                </a:solidFill>
                <a:latin typeface="Arial" pitchFamily="34" charset="0"/>
              </a:defRPr>
            </a:lvl1pPr>
            <a:lvl2pPr>
              <a:tabLst>
                <a:tab pos="180975" algn="l"/>
              </a:tabLst>
              <a:defRPr>
                <a:solidFill>
                  <a:schemeClr val="tx1"/>
                </a:solidFill>
                <a:latin typeface="Arial" pitchFamily="34" charset="0"/>
              </a:defRPr>
            </a:lvl2pPr>
            <a:lvl3pPr>
              <a:tabLst>
                <a:tab pos="180975" algn="l"/>
              </a:tabLst>
              <a:defRPr>
                <a:solidFill>
                  <a:schemeClr val="tx1"/>
                </a:solidFill>
                <a:latin typeface="Arial" pitchFamily="34" charset="0"/>
              </a:defRPr>
            </a:lvl3pPr>
            <a:lvl4pPr>
              <a:tabLst>
                <a:tab pos="180975" algn="l"/>
              </a:tabLst>
              <a:defRPr>
                <a:solidFill>
                  <a:schemeClr val="tx1"/>
                </a:solidFill>
                <a:latin typeface="Arial" pitchFamily="34" charset="0"/>
              </a:defRPr>
            </a:lvl4pPr>
            <a:lvl5pPr>
              <a:tabLst>
                <a:tab pos="180975" algn="l"/>
              </a:tabLst>
              <a:defRPr>
                <a:solidFill>
                  <a:schemeClr val="tx1"/>
                </a:solidFill>
                <a:latin typeface="Arial" pitchFamily="34" charset="0"/>
              </a:defRPr>
            </a:lvl5pPr>
            <a:lvl6pPr fontAlgn="base">
              <a:spcBef>
                <a:spcPct val="0"/>
              </a:spcBef>
              <a:spcAft>
                <a:spcPct val="0"/>
              </a:spcAft>
              <a:tabLst>
                <a:tab pos="180975" algn="l"/>
              </a:tabLst>
              <a:defRPr>
                <a:solidFill>
                  <a:schemeClr val="tx1"/>
                </a:solidFill>
                <a:latin typeface="Arial" pitchFamily="34" charset="0"/>
              </a:defRPr>
            </a:lvl6pPr>
            <a:lvl7pPr fontAlgn="base">
              <a:spcBef>
                <a:spcPct val="0"/>
              </a:spcBef>
              <a:spcAft>
                <a:spcPct val="0"/>
              </a:spcAft>
              <a:tabLst>
                <a:tab pos="180975" algn="l"/>
              </a:tabLst>
              <a:defRPr>
                <a:solidFill>
                  <a:schemeClr val="tx1"/>
                </a:solidFill>
                <a:latin typeface="Arial" pitchFamily="34" charset="0"/>
              </a:defRPr>
            </a:lvl7pPr>
            <a:lvl8pPr fontAlgn="base">
              <a:spcBef>
                <a:spcPct val="0"/>
              </a:spcBef>
              <a:spcAft>
                <a:spcPct val="0"/>
              </a:spcAft>
              <a:tabLst>
                <a:tab pos="180975" algn="l"/>
              </a:tabLst>
              <a:defRPr>
                <a:solidFill>
                  <a:schemeClr val="tx1"/>
                </a:solidFill>
                <a:latin typeface="Arial" pitchFamily="34" charset="0"/>
              </a:defRPr>
            </a:lvl8pPr>
            <a:lvl9pPr fontAlgn="base">
              <a:spcBef>
                <a:spcPct val="0"/>
              </a:spcBef>
              <a:spcAft>
                <a:spcPct val="0"/>
              </a:spcAft>
              <a:tabLst>
                <a:tab pos="180975" algn="l"/>
              </a:tabLst>
              <a:defRPr>
                <a:solidFill>
                  <a:schemeClr val="tx1"/>
                </a:solidFill>
                <a:latin typeface="Arial" pitchFamily="34" charset="0"/>
              </a:defRPr>
            </a:lvl9pPr>
          </a:lstStyle>
          <a:p>
            <a:pPr marL="285750" indent="-285750" algn="just">
              <a:spcBef>
                <a:spcPct val="50000"/>
              </a:spcBef>
              <a:buClr>
                <a:srgbClr val="FF0000"/>
              </a:buClr>
              <a:buFont typeface="Wingdings" pitchFamily="2" charset="2"/>
              <a:buChar char="§"/>
            </a:pPr>
            <a:r>
              <a:rPr lang="hr-HR" sz="2000" b="1" dirty="0" smtClean="0">
                <a:solidFill>
                  <a:srgbClr val="005EA4"/>
                </a:solidFill>
              </a:rPr>
              <a:t>ZAKLJUČCI</a:t>
            </a:r>
          </a:p>
          <a:p>
            <a:pPr algn="just">
              <a:spcBef>
                <a:spcPct val="50000"/>
              </a:spcBef>
              <a:buClr>
                <a:srgbClr val="FF0000"/>
              </a:buClr>
            </a:pPr>
            <a:endParaRPr lang="hr-HR" sz="2000" b="1" dirty="0" smtClean="0">
              <a:solidFill>
                <a:srgbClr val="005EA4"/>
              </a:solidFill>
            </a:endParaRPr>
          </a:p>
          <a:p>
            <a:pPr marL="285750" lvl="0" indent="-285750">
              <a:buClr>
                <a:srgbClr val="FF0000"/>
              </a:buClr>
              <a:buFont typeface="Wingdings" pitchFamily="2" charset="2"/>
              <a:buChar char="Ø"/>
            </a:pPr>
            <a:r>
              <a:rPr lang="hr-HR" sz="1600" b="1" dirty="0" smtClean="0">
                <a:solidFill>
                  <a:srgbClr val="005EA4"/>
                </a:solidFill>
              </a:rPr>
              <a:t>Utjecaj </a:t>
            </a:r>
            <a:r>
              <a:rPr lang="hr-HR" sz="1600" b="1" dirty="0">
                <a:solidFill>
                  <a:srgbClr val="005EA4"/>
                </a:solidFill>
              </a:rPr>
              <a:t>posmika na nosivost zidanih zidova značajno ovisi o tipu zida (nearmirani, omeđeni), kvaliteti ziđa i odnosu duljine i visine zida</a:t>
            </a:r>
            <a:r>
              <a:rPr lang="hr-HR" sz="1600" b="1" dirty="0" smtClean="0">
                <a:solidFill>
                  <a:srgbClr val="005EA4"/>
                </a:solidFill>
              </a:rPr>
              <a:t>.</a:t>
            </a:r>
          </a:p>
          <a:p>
            <a:pPr lvl="0">
              <a:buClr>
                <a:srgbClr val="FF0000"/>
              </a:buClr>
            </a:pPr>
            <a:endParaRPr lang="hr-HR" sz="1600" b="1" dirty="0">
              <a:solidFill>
                <a:srgbClr val="005EA4"/>
              </a:solidFill>
            </a:endParaRPr>
          </a:p>
          <a:p>
            <a:pPr marL="285750" lvl="0" indent="-285750">
              <a:buClr>
                <a:srgbClr val="FF0000"/>
              </a:buClr>
              <a:buFont typeface="Wingdings" pitchFamily="2" charset="2"/>
              <a:buChar char="Ø"/>
            </a:pPr>
            <a:r>
              <a:rPr lang="hr-HR" sz="1600" b="1" dirty="0" smtClean="0">
                <a:solidFill>
                  <a:srgbClr val="005EA4"/>
                </a:solidFill>
              </a:rPr>
              <a:t>Model </a:t>
            </a:r>
            <a:r>
              <a:rPr lang="hr-HR" sz="1600" b="1" dirty="0">
                <a:solidFill>
                  <a:srgbClr val="005EA4"/>
                </a:solidFill>
              </a:rPr>
              <a:t>bez utjecaja posmika daje pravilnije i dominantno oscilatorne pomake zidanih zidova pri potresu. Kod modela koji uključuje utjecaj posmika, pomaci su pretežito u jednom smjeru nakon popuštanja u posmiku</a:t>
            </a:r>
            <a:r>
              <a:rPr lang="hr-HR" sz="1600" b="1" dirty="0" smtClean="0">
                <a:solidFill>
                  <a:srgbClr val="005EA4"/>
                </a:solidFill>
              </a:rPr>
              <a:t>.</a:t>
            </a:r>
          </a:p>
          <a:p>
            <a:pPr lvl="0">
              <a:buClr>
                <a:srgbClr val="FF0000"/>
              </a:buClr>
            </a:pPr>
            <a:endParaRPr lang="hr-HR" sz="1600" b="1" dirty="0">
              <a:solidFill>
                <a:srgbClr val="005EA4"/>
              </a:solidFill>
            </a:endParaRPr>
          </a:p>
          <a:p>
            <a:pPr marL="285750" lvl="0" indent="-285750">
              <a:buClr>
                <a:srgbClr val="FF0000"/>
              </a:buClr>
              <a:buFont typeface="Wingdings" pitchFamily="2" charset="2"/>
              <a:buChar char="Ø"/>
            </a:pPr>
            <a:r>
              <a:rPr lang="hr-HR" sz="1600" b="1" dirty="0" smtClean="0">
                <a:solidFill>
                  <a:srgbClr val="005EA4"/>
                </a:solidFill>
              </a:rPr>
              <a:t>Svaki </a:t>
            </a:r>
            <a:r>
              <a:rPr lang="hr-HR" sz="1600" b="1" dirty="0">
                <a:solidFill>
                  <a:srgbClr val="005EA4"/>
                </a:solidFill>
              </a:rPr>
              <a:t>numerički model koji ima pretenziju opisivanja stvarnog ponašanja zidanih zidova do sloma treba uključivati utjecaj posmika na slom ziđa.</a:t>
            </a:r>
          </a:p>
          <a:p>
            <a:pPr algn="just">
              <a:buClr>
                <a:srgbClr val="FF0000"/>
              </a:buClr>
            </a:pPr>
            <a:endParaRPr lang="hr-HR" sz="1600" b="1" dirty="0" smtClean="0">
              <a:solidFill>
                <a:srgbClr val="005EA4"/>
              </a:solidFill>
            </a:endParaRPr>
          </a:p>
          <a:p>
            <a:pPr algn="just">
              <a:spcBef>
                <a:spcPct val="50000"/>
              </a:spcBef>
              <a:buFontTx/>
              <a:buChar char="•"/>
              <a:tabLst>
                <a:tab pos="180975" algn="l"/>
                <a:tab pos="265113" algn="l"/>
              </a:tabLst>
            </a:pPr>
            <a:endParaRPr lang="hr-HR" sz="1600" b="1" dirty="0">
              <a:solidFill>
                <a:srgbClr val="005EA4"/>
              </a:solidFill>
            </a:endParaRPr>
          </a:p>
        </p:txBody>
      </p:sp>
      <p:sp>
        <p:nvSpPr>
          <p:cNvPr id="6" name="Rectangle 5"/>
          <p:cNvSpPr/>
          <p:nvPr/>
        </p:nvSpPr>
        <p:spPr>
          <a:xfrm>
            <a:off x="-9582" y="0"/>
            <a:ext cx="9144000" cy="430887"/>
          </a:xfrm>
          <a:prstGeom prst="rect">
            <a:avLst/>
          </a:prstGeom>
        </p:spPr>
        <p:txBody>
          <a:bodyPr wrap="square">
            <a:spAutoFit/>
          </a:bodyPr>
          <a:lstStyle/>
          <a:p>
            <a:pPr algn="ctr">
              <a:buClr>
                <a:srgbClr val="EE2E2D"/>
              </a:buClr>
            </a:pPr>
            <a:r>
              <a:rPr lang="hr-HR" sz="2200" b="1" cap="all" dirty="0" smtClean="0">
                <a:solidFill>
                  <a:srgbClr val="FF0000"/>
                </a:solidFill>
              </a:rPr>
              <a:t>Utjecaj POSMIKA na nosivost zidanih zidova</a:t>
            </a:r>
            <a:endParaRPr lang="hr-HR" sz="2200" b="1" cap="all" dirty="0">
              <a:solidFill>
                <a:srgbClr val="FF0000"/>
              </a:solidFill>
            </a:endParaRPr>
          </a:p>
        </p:txBody>
      </p:sp>
      <p:sp>
        <p:nvSpPr>
          <p:cNvPr id="7"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5662756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504"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75</a:t>
            </a:fld>
            <a:endParaRPr lang="hr-HR" altLang="sr-Latn-RS">
              <a:latin typeface="Verdana" panose="020B0604030504040204" pitchFamily="34" charset="0"/>
            </a:endParaRPr>
          </a:p>
        </p:txBody>
      </p:sp>
      <p:sp>
        <p:nvSpPr>
          <p:cNvPr id="4" name="Rectangle 3"/>
          <p:cNvSpPr/>
          <p:nvPr/>
        </p:nvSpPr>
        <p:spPr>
          <a:xfrm>
            <a:off x="-1415" y="2780928"/>
            <a:ext cx="9144000" cy="646331"/>
          </a:xfrm>
          <a:prstGeom prst="rect">
            <a:avLst/>
          </a:prstGeom>
        </p:spPr>
        <p:txBody>
          <a:bodyPr wrap="square">
            <a:spAutoFit/>
          </a:bodyPr>
          <a:lstStyle/>
          <a:p>
            <a:pPr algn="ctr">
              <a:buClr>
                <a:srgbClr val="EE2E2D"/>
              </a:buClr>
            </a:pPr>
            <a:r>
              <a:rPr lang="hr-HR" sz="3600" b="1" cap="all" dirty="0" smtClean="0">
                <a:solidFill>
                  <a:srgbClr val="0070C0"/>
                </a:solidFill>
              </a:rPr>
              <a:t>HVALA NA PAŽNJI</a:t>
            </a:r>
            <a:endParaRPr lang="hr-HR" sz="3600" b="1" cap="all" dirty="0">
              <a:solidFill>
                <a:srgbClr val="0070C0"/>
              </a:solidFill>
            </a:endParaRPr>
          </a:p>
        </p:txBody>
      </p:sp>
      <p:sp>
        <p:nvSpPr>
          <p:cNvPr id="5"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28912062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8</a:t>
            </a:fld>
            <a:endParaRPr lang="hr-HR" altLang="sr-Latn-RS">
              <a:latin typeface="Verdana" panose="020B0604030504040204" pitchFamily="34" charset="0"/>
            </a:endParaRPr>
          </a:p>
        </p:txBody>
      </p:sp>
      <p:sp>
        <p:nvSpPr>
          <p:cNvPr id="6" name="Rectangle 5"/>
          <p:cNvSpPr/>
          <p:nvPr/>
        </p:nvSpPr>
        <p:spPr>
          <a:xfrm>
            <a:off x="0" y="14845"/>
            <a:ext cx="9144000" cy="954107"/>
          </a:xfrm>
          <a:prstGeom prst="rect">
            <a:avLst/>
          </a:prstGeom>
        </p:spPr>
        <p:txBody>
          <a:bodyPr wrap="square">
            <a:spAutoFit/>
          </a:bodyPr>
          <a:lstStyle/>
          <a:p>
            <a:pPr algn="ctr"/>
            <a:r>
              <a:rPr lang="hr-HR" sz="2800" b="1" dirty="0" smtClean="0">
                <a:solidFill>
                  <a:srgbClr val="FF0000"/>
                </a:solidFill>
              </a:rPr>
              <a:t>NUMERIČKI MODEL ZA STATIČKU I DINAMIČKU ANALIZU ZIDANIH KONSTRUKCIJA </a:t>
            </a:r>
            <a:endParaRPr lang="hr-HR" sz="2800" dirty="0">
              <a:solidFill>
                <a:srgbClr val="FF0000"/>
              </a:solidFill>
            </a:endParaRPr>
          </a:p>
        </p:txBody>
      </p:sp>
      <p:sp>
        <p:nvSpPr>
          <p:cNvPr id="5" name="Rectangle 4"/>
          <p:cNvSpPr/>
          <p:nvPr/>
        </p:nvSpPr>
        <p:spPr>
          <a:xfrm>
            <a:off x="13395" y="1009174"/>
            <a:ext cx="9144000" cy="461665"/>
          </a:xfrm>
          <a:prstGeom prst="rect">
            <a:avLst/>
          </a:prstGeom>
        </p:spPr>
        <p:txBody>
          <a:bodyPr wrap="square">
            <a:spAutoFit/>
          </a:bodyPr>
          <a:lstStyle/>
          <a:p>
            <a:pPr algn="ctr">
              <a:buClr>
                <a:srgbClr val="EE2E2D"/>
              </a:buClr>
            </a:pPr>
            <a:r>
              <a:rPr lang="hr-HR" sz="2400" b="1" dirty="0" smtClean="0">
                <a:solidFill>
                  <a:srgbClr val="FF0000"/>
                </a:solidFill>
              </a:rPr>
              <a:t>Mogućnost simulacije slijedećih efekata</a:t>
            </a:r>
            <a:endParaRPr lang="hr-HR" sz="2400" b="1" dirty="0">
              <a:solidFill>
                <a:srgbClr val="FF0000"/>
              </a:solidFill>
            </a:endParaRPr>
          </a:p>
        </p:txBody>
      </p:sp>
      <p:sp>
        <p:nvSpPr>
          <p:cNvPr id="7" name="Rectangle 3"/>
          <p:cNvSpPr txBox="1">
            <a:spLocks noChangeArrowheads="1"/>
          </p:cNvSpPr>
          <p:nvPr/>
        </p:nvSpPr>
        <p:spPr>
          <a:xfrm>
            <a:off x="0" y="1236661"/>
            <a:ext cx="9144000" cy="138112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263525" indent="-263525" algn="ctr" defTabSz="355600">
              <a:spcBef>
                <a:spcPct val="0"/>
              </a:spcBef>
              <a:buFontTx/>
              <a:buNone/>
              <a:tabLst>
                <a:tab pos="355600" algn="l"/>
              </a:tabLst>
            </a:pPr>
            <a:endParaRPr lang="hr-HR" sz="2000" dirty="0" smtClean="0">
              <a:solidFill>
                <a:srgbClr val="005EA4"/>
              </a:solidFill>
              <a:latin typeface="Arial" pitchFamily="34" charset="0"/>
              <a:cs typeface="Arial" pitchFamily="34" charset="0"/>
            </a:endParaRPr>
          </a:p>
          <a:p>
            <a:pPr marL="263525" indent="-263525" defTabSz="355600" eaLnBrk="0" hangingPunct="0">
              <a:buClr>
                <a:schemeClr val="accent2"/>
              </a:buClr>
              <a:buSzPct val="70000"/>
              <a:buFont typeface="Wingdings" pitchFamily="2" charset="2"/>
              <a:buChar char="n"/>
              <a:tabLst>
                <a:tab pos="355600" algn="l"/>
              </a:tabLst>
            </a:pPr>
            <a:r>
              <a:rPr lang="hr-HR" sz="1800" b="1" dirty="0">
                <a:solidFill>
                  <a:srgbClr val="005EA4"/>
                </a:solidFill>
                <a:latin typeface="Arial" pitchFamily="34" charset="0"/>
                <a:cs typeface="Arial" pitchFamily="34" charset="0"/>
              </a:rPr>
              <a:t>	Promjena geometrije konstrukcije (geometrijska nelinearnost</a:t>
            </a:r>
            <a:r>
              <a:rPr lang="hr-HR" sz="1800" b="1" dirty="0" smtClean="0">
                <a:solidFill>
                  <a:srgbClr val="005EA4"/>
                </a:solidFill>
                <a:latin typeface="Arial" pitchFamily="34" charset="0"/>
                <a:cs typeface="Arial" pitchFamily="34" charset="0"/>
              </a:rPr>
              <a:t>),</a:t>
            </a:r>
            <a:endParaRPr lang="hr-HR" sz="1800" b="1" dirty="0">
              <a:solidFill>
                <a:srgbClr val="005EA4"/>
              </a:solidFill>
              <a:latin typeface="Arial" pitchFamily="34" charset="0"/>
              <a:cs typeface="Arial" pitchFamily="34" charset="0"/>
            </a:endParaRPr>
          </a:p>
          <a:p>
            <a:pPr marL="263525" indent="-263525" defTabSz="355600" eaLnBrk="0" hangingPunct="0">
              <a:buClr>
                <a:schemeClr val="accent2"/>
              </a:buClr>
              <a:buSzPct val="70000"/>
              <a:buFont typeface="Wingdings" pitchFamily="2" charset="2"/>
              <a:buChar char="n"/>
              <a:tabLst>
                <a:tab pos="355600" algn="l"/>
              </a:tabLst>
            </a:pPr>
            <a:r>
              <a:rPr lang="hr-HR" sz="1800" b="1" dirty="0">
                <a:solidFill>
                  <a:srgbClr val="005EA4"/>
                </a:solidFill>
                <a:latin typeface="Arial" pitchFamily="34" charset="0"/>
                <a:cs typeface="Arial" pitchFamily="34" charset="0"/>
              </a:rPr>
              <a:t>	Nelinearni efekti materijala (materijalna nelinearnost):</a:t>
            </a:r>
          </a:p>
          <a:p>
            <a:pPr marL="263525" indent="-263525" defTabSz="355600">
              <a:tabLst>
                <a:tab pos="355600" algn="l"/>
              </a:tabLst>
            </a:pPr>
            <a:endParaRPr lang="hr-HR" sz="1800" dirty="0" smtClean="0">
              <a:solidFill>
                <a:srgbClr val="005EA4"/>
              </a:solidFill>
              <a:latin typeface="Arial" pitchFamily="34" charset="0"/>
              <a:cs typeface="Arial" pitchFamily="34" charset="0"/>
            </a:endParaRPr>
          </a:p>
          <a:p>
            <a:pPr marL="263525" indent="-263525" defTabSz="355600">
              <a:tabLst>
                <a:tab pos="355600" algn="l"/>
              </a:tabLst>
            </a:pPr>
            <a:endParaRPr lang="hr-HR" sz="1800" dirty="0" smtClean="0">
              <a:solidFill>
                <a:srgbClr val="005EA4"/>
              </a:solidFill>
              <a:latin typeface="Arial" pitchFamily="34" charset="0"/>
              <a:cs typeface="Arial" pitchFamily="34" charset="0"/>
            </a:endParaRPr>
          </a:p>
          <a:p>
            <a:pPr marL="263525" indent="-263525" algn="just" defTabSz="355600">
              <a:buClr>
                <a:srgbClr val="EE2E2D"/>
              </a:buClr>
              <a:buSzPct val="55000"/>
              <a:buFont typeface="Wingdings" pitchFamily="2" charset="2"/>
              <a:buNone/>
              <a:tabLst>
                <a:tab pos="355600" algn="l"/>
              </a:tabLst>
            </a:pPr>
            <a:endParaRPr lang="hr-HR" sz="1800" dirty="0" smtClean="0">
              <a:solidFill>
                <a:srgbClr val="005EA4"/>
              </a:solidFill>
              <a:latin typeface="Arial" pitchFamily="34" charset="0"/>
              <a:cs typeface="Arial" pitchFamily="34" charset="0"/>
            </a:endParaRPr>
          </a:p>
        </p:txBody>
      </p:sp>
      <p:sp>
        <p:nvSpPr>
          <p:cNvPr id="8" name="AutoShape 4"/>
          <p:cNvSpPr>
            <a:spLocks noChangeArrowheads="1"/>
          </p:cNvSpPr>
          <p:nvPr/>
        </p:nvSpPr>
        <p:spPr bwMode="auto">
          <a:xfrm>
            <a:off x="208087" y="2310878"/>
            <a:ext cx="1858962" cy="406400"/>
          </a:xfrm>
          <a:prstGeom prst="roundRect">
            <a:avLst>
              <a:gd name="adj" fmla="val 16667"/>
            </a:avLst>
          </a:pr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hr-HR"/>
              <a:t>BETON</a:t>
            </a:r>
          </a:p>
        </p:txBody>
      </p:sp>
      <p:sp>
        <p:nvSpPr>
          <p:cNvPr id="9" name="AutoShape 5"/>
          <p:cNvSpPr>
            <a:spLocks noChangeArrowheads="1"/>
          </p:cNvSpPr>
          <p:nvPr/>
        </p:nvSpPr>
        <p:spPr bwMode="auto">
          <a:xfrm>
            <a:off x="2346449" y="2287066"/>
            <a:ext cx="1960563" cy="427037"/>
          </a:xfrm>
          <a:prstGeom prst="roundRect">
            <a:avLst>
              <a:gd name="adj" fmla="val 16667"/>
            </a:avLst>
          </a:prstGeom>
          <a:solidFill>
            <a:srgbClr val="FC5F4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hr-HR"/>
              <a:t>ARMATURA</a:t>
            </a:r>
          </a:p>
        </p:txBody>
      </p:sp>
      <p:sp>
        <p:nvSpPr>
          <p:cNvPr id="10" name="AutoShape 6"/>
          <p:cNvSpPr>
            <a:spLocks noChangeArrowheads="1"/>
          </p:cNvSpPr>
          <p:nvPr/>
        </p:nvSpPr>
        <p:spPr bwMode="auto">
          <a:xfrm>
            <a:off x="4559424" y="2283891"/>
            <a:ext cx="1970088" cy="442912"/>
          </a:xfrm>
          <a:prstGeom prst="roundRect">
            <a:avLst>
              <a:gd name="adj" fmla="val 16667"/>
            </a:avLst>
          </a:prstGeom>
          <a:solidFill>
            <a:srgbClr val="FF99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hr-HR"/>
              <a:t>ZIĐE</a:t>
            </a:r>
          </a:p>
        </p:txBody>
      </p:sp>
      <p:sp>
        <p:nvSpPr>
          <p:cNvPr id="11" name="AutoShape 7"/>
          <p:cNvSpPr>
            <a:spLocks noChangeArrowheads="1"/>
          </p:cNvSpPr>
          <p:nvPr/>
        </p:nvSpPr>
        <p:spPr bwMode="auto">
          <a:xfrm>
            <a:off x="6859712" y="2295003"/>
            <a:ext cx="2001837" cy="396875"/>
          </a:xfrm>
          <a:prstGeom prst="roundRect">
            <a:avLst>
              <a:gd name="adj" fmla="val 16667"/>
            </a:avLst>
          </a:prstGeom>
          <a:solidFill>
            <a:srgbClr val="FFE6C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lgn="ctr">
              <a:buFont typeface="Wingdings" pitchFamily="2" charset="2"/>
              <a:buNone/>
              <a:tabLst>
                <a:tab pos="92075" algn="l"/>
              </a:tabLst>
            </a:pPr>
            <a:r>
              <a:rPr lang="hr-HR"/>
              <a:t>TLO</a:t>
            </a:r>
          </a:p>
        </p:txBody>
      </p:sp>
      <p:sp>
        <p:nvSpPr>
          <p:cNvPr id="12" name="AutoShape 8"/>
          <p:cNvSpPr>
            <a:spLocks noChangeArrowheads="1"/>
          </p:cNvSpPr>
          <p:nvPr/>
        </p:nvSpPr>
        <p:spPr bwMode="auto">
          <a:xfrm>
            <a:off x="179512" y="2907778"/>
            <a:ext cx="1930400" cy="2100263"/>
          </a:xfrm>
          <a:prstGeom prst="roundRect">
            <a:avLst>
              <a:gd name="adj" fmla="val 16667"/>
            </a:avLst>
          </a:prstGeom>
          <a:solidFill>
            <a:srgbClr val="99CCFF">
              <a:alpha val="67058"/>
            </a:srgbClr>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buFont typeface="Wingdings" pitchFamily="2" charset="2"/>
              <a:buChar char="§"/>
              <a:tabLst>
                <a:tab pos="122238" algn="l"/>
              </a:tabLst>
            </a:pPr>
            <a:endParaRPr lang="hr-HR" sz="1100" dirty="0"/>
          </a:p>
          <a:p>
            <a:pPr>
              <a:spcBef>
                <a:spcPct val="70000"/>
              </a:spcBef>
              <a:buFont typeface="Wingdings" pitchFamily="2" charset="2"/>
              <a:buChar char="§"/>
              <a:tabLst>
                <a:tab pos="122238" algn="l"/>
              </a:tabLst>
            </a:pPr>
            <a:r>
              <a:rPr lang="hr-HR" sz="1100" dirty="0"/>
              <a:t>	popuštanje i 	drobljenje u tlaku</a:t>
            </a:r>
          </a:p>
          <a:p>
            <a:pPr>
              <a:buFont typeface="Wingdings" pitchFamily="2" charset="2"/>
              <a:buChar char="§"/>
              <a:tabLst>
                <a:tab pos="122238" algn="l"/>
              </a:tabLst>
            </a:pPr>
            <a:r>
              <a:rPr lang="hr-HR" sz="1100" dirty="0"/>
              <a:t> otvaranje pukotina u 	vlaku</a:t>
            </a:r>
          </a:p>
          <a:p>
            <a:pPr>
              <a:buFont typeface="Wingdings" pitchFamily="2" charset="2"/>
              <a:buChar char="§"/>
              <a:tabLst>
                <a:tab pos="122238" algn="l"/>
              </a:tabLst>
            </a:pPr>
            <a:r>
              <a:rPr lang="hr-HR" sz="1100" dirty="0"/>
              <a:t> mehanizam otvaranja i 	zatvaranja pukotina</a:t>
            </a:r>
          </a:p>
          <a:p>
            <a:pPr>
              <a:buFont typeface="Wingdings" pitchFamily="2" charset="2"/>
              <a:buChar char="§"/>
              <a:tabLst>
                <a:tab pos="122238" algn="l"/>
              </a:tabLst>
            </a:pPr>
            <a:r>
              <a:rPr lang="hr-HR" sz="1100" dirty="0"/>
              <a:t> vlačna krutost betona 	koji ima pukotine</a:t>
            </a:r>
          </a:p>
          <a:p>
            <a:pPr>
              <a:buFont typeface="Wingdings" pitchFamily="2" charset="2"/>
              <a:buChar char="§"/>
              <a:tabLst>
                <a:tab pos="122238" algn="l"/>
              </a:tabLst>
            </a:pPr>
            <a:r>
              <a:rPr lang="hr-HR" sz="1100" dirty="0"/>
              <a:t> posmična krutost 	betona koji ima 	pukotine</a:t>
            </a:r>
          </a:p>
          <a:p>
            <a:pPr algn="ctr" eaLnBrk="0" hangingPunct="0">
              <a:buClr>
                <a:schemeClr val="accent2"/>
              </a:buClr>
              <a:buSzPct val="70000"/>
              <a:buFont typeface="Times New Roman" pitchFamily="18" charset="0"/>
              <a:buChar char="-"/>
              <a:tabLst>
                <a:tab pos="122238" algn="l"/>
              </a:tabLst>
            </a:pPr>
            <a:endParaRPr lang="hr-HR" sz="1100" dirty="0"/>
          </a:p>
          <a:p>
            <a:pPr algn="ctr">
              <a:tabLst>
                <a:tab pos="122238" algn="l"/>
              </a:tabLst>
            </a:pPr>
            <a:endParaRPr lang="hr-HR" sz="1400" dirty="0"/>
          </a:p>
        </p:txBody>
      </p:sp>
      <p:sp>
        <p:nvSpPr>
          <p:cNvPr id="13" name="AutoShape 9"/>
          <p:cNvSpPr>
            <a:spLocks noChangeArrowheads="1"/>
          </p:cNvSpPr>
          <p:nvPr/>
        </p:nvSpPr>
        <p:spPr bwMode="auto">
          <a:xfrm>
            <a:off x="2357562" y="2901428"/>
            <a:ext cx="1946275" cy="569913"/>
          </a:xfrm>
          <a:prstGeom prst="roundRect">
            <a:avLst>
              <a:gd name="adj" fmla="val 16667"/>
            </a:avLst>
          </a:prstGeom>
          <a:solidFill>
            <a:srgbClr val="FC5F4E"/>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eaLnBrk="0" hangingPunct="0">
              <a:buClr>
                <a:schemeClr val="accent2"/>
              </a:buClr>
              <a:buSzPct val="70000"/>
              <a:buFont typeface="Wingdings" pitchFamily="2" charset="2"/>
              <a:buChar char="§"/>
              <a:tabLst>
                <a:tab pos="122238" algn="l"/>
              </a:tabLst>
            </a:pPr>
            <a:endParaRPr lang="hr-HR" sz="1100"/>
          </a:p>
          <a:p>
            <a:pPr eaLnBrk="0" hangingPunct="0">
              <a:buClr>
                <a:schemeClr val="tx1"/>
              </a:buClr>
              <a:buSzPct val="70000"/>
              <a:buFont typeface="Wingdings" pitchFamily="2" charset="2"/>
              <a:buChar char="§"/>
              <a:tabLst>
                <a:tab pos="122238" algn="l"/>
              </a:tabLst>
            </a:pPr>
            <a:r>
              <a:rPr lang="hr-HR" sz="1100"/>
              <a:t> nelinearno ponašanje 	u vlaku i tlaku</a:t>
            </a:r>
          </a:p>
          <a:p>
            <a:pPr eaLnBrk="0" hangingPunct="0">
              <a:buClr>
                <a:schemeClr val="accent2"/>
              </a:buClr>
              <a:buSzPct val="70000"/>
              <a:buFont typeface="Times New Roman" pitchFamily="18" charset="0"/>
              <a:buChar char="-"/>
              <a:tabLst>
                <a:tab pos="122238" algn="l"/>
              </a:tabLst>
            </a:pPr>
            <a:endParaRPr lang="hr-HR" sz="1100"/>
          </a:p>
        </p:txBody>
      </p:sp>
      <p:sp>
        <p:nvSpPr>
          <p:cNvPr id="14" name="AutoShape 10"/>
          <p:cNvSpPr>
            <a:spLocks noChangeArrowheads="1"/>
          </p:cNvSpPr>
          <p:nvPr/>
        </p:nvSpPr>
        <p:spPr bwMode="auto">
          <a:xfrm>
            <a:off x="4516562" y="2882378"/>
            <a:ext cx="2058987" cy="2735263"/>
          </a:xfrm>
          <a:prstGeom prst="roundRect">
            <a:avLst>
              <a:gd name="adj" fmla="val 16667"/>
            </a:avLst>
          </a:prstGeom>
          <a:solidFill>
            <a:srgbClr val="FF9966"/>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buFont typeface="Wingdings" pitchFamily="2" charset="2"/>
              <a:buChar char="§"/>
              <a:tabLst>
                <a:tab pos="114300" algn="l"/>
              </a:tabLst>
            </a:pPr>
            <a:endParaRPr lang="hr-HR" sz="1100"/>
          </a:p>
          <a:p>
            <a:pPr>
              <a:buFont typeface="Wingdings" pitchFamily="2" charset="2"/>
              <a:buChar char="§"/>
              <a:tabLst>
                <a:tab pos="114300" algn="l"/>
              </a:tabLst>
            </a:pPr>
            <a:endParaRPr lang="hr-HR" sz="1100"/>
          </a:p>
          <a:p>
            <a:pPr>
              <a:buFont typeface="Wingdings" pitchFamily="2" charset="2"/>
              <a:buChar char="§"/>
              <a:tabLst>
                <a:tab pos="114300" algn="l"/>
              </a:tabLst>
            </a:pPr>
            <a:endParaRPr lang="hr-HR" sz="1100"/>
          </a:p>
          <a:p>
            <a:pPr>
              <a:buFont typeface="Wingdings" pitchFamily="2" charset="2"/>
              <a:buChar char="§"/>
              <a:tabLst>
                <a:tab pos="114300" algn="l"/>
              </a:tabLst>
            </a:pPr>
            <a:endParaRPr lang="hr-HR" sz="1100"/>
          </a:p>
          <a:p>
            <a:pPr>
              <a:buFont typeface="Wingdings" pitchFamily="2" charset="2"/>
              <a:buChar char="§"/>
              <a:tabLst>
                <a:tab pos="114300" algn="l"/>
              </a:tabLst>
            </a:pPr>
            <a:r>
              <a:rPr lang="hr-HR" sz="1100"/>
              <a:t> popuštanje i drobljenje 	u tlaku</a:t>
            </a:r>
          </a:p>
          <a:p>
            <a:pPr>
              <a:buFont typeface="Wingdings" pitchFamily="2" charset="2"/>
              <a:buChar char="§"/>
              <a:tabLst>
                <a:tab pos="114300" algn="l"/>
              </a:tabLst>
            </a:pPr>
            <a:r>
              <a:rPr lang="hr-HR" sz="1100"/>
              <a:t> otvaranje pukotina u 	vlaku</a:t>
            </a:r>
          </a:p>
          <a:p>
            <a:pPr>
              <a:buFont typeface="Wingdings" pitchFamily="2" charset="2"/>
              <a:buChar char="§"/>
              <a:tabLst>
                <a:tab pos="114300" algn="l"/>
              </a:tabLst>
            </a:pPr>
            <a:r>
              <a:rPr lang="hr-HR" sz="1100"/>
              <a:t> mehanizam otvaranja i 	zatvaranja pukotina</a:t>
            </a:r>
          </a:p>
          <a:p>
            <a:pPr>
              <a:buFont typeface="Wingdings" pitchFamily="2" charset="2"/>
              <a:buChar char="§"/>
              <a:tabLst>
                <a:tab pos="114300" algn="l"/>
              </a:tabLst>
            </a:pPr>
            <a:r>
              <a:rPr lang="hr-HR" sz="1100"/>
              <a:t> posmično popuštanje i 	slom</a:t>
            </a:r>
          </a:p>
          <a:p>
            <a:pPr>
              <a:buFont typeface="Wingdings" pitchFamily="2" charset="2"/>
              <a:buChar char="§"/>
              <a:tabLst>
                <a:tab pos="114300" algn="l"/>
              </a:tabLst>
            </a:pPr>
            <a:r>
              <a:rPr lang="hr-HR" sz="1100"/>
              <a:t> anizotropna svojstva 	čvrstoće i krutosti</a:t>
            </a:r>
          </a:p>
          <a:p>
            <a:pPr>
              <a:buFont typeface="Wingdings" pitchFamily="2" charset="2"/>
              <a:buNone/>
              <a:tabLst>
                <a:tab pos="114300" algn="l"/>
              </a:tabLst>
            </a:pPr>
            <a:r>
              <a:rPr lang="hr-HR" sz="1100"/>
              <a:t>  u vert. i horiz. smjeru</a:t>
            </a:r>
          </a:p>
          <a:p>
            <a:pPr>
              <a:buFont typeface="Wingdings" pitchFamily="2" charset="2"/>
              <a:buChar char="§"/>
              <a:tabLst>
                <a:tab pos="114300" algn="l"/>
              </a:tabLst>
            </a:pPr>
            <a:r>
              <a:rPr lang="hr-HR" sz="1100"/>
              <a:t> vlačna krutost ziđa koje 	ima pukotine</a:t>
            </a:r>
          </a:p>
          <a:p>
            <a:pPr>
              <a:buFont typeface="Wingdings" pitchFamily="2" charset="2"/>
              <a:buChar char="§"/>
              <a:tabLst>
                <a:tab pos="114300" algn="l"/>
              </a:tabLst>
            </a:pPr>
            <a:r>
              <a:rPr lang="hr-HR" sz="1100"/>
              <a:t> posmična krutost ziđa 	koje ima pukotine</a:t>
            </a:r>
          </a:p>
          <a:p>
            <a:pPr eaLnBrk="0" hangingPunct="0">
              <a:buClr>
                <a:schemeClr val="accent2"/>
              </a:buClr>
              <a:buSzPct val="70000"/>
              <a:buFont typeface="Wingdings" pitchFamily="2" charset="2"/>
              <a:buNone/>
              <a:tabLst>
                <a:tab pos="114300" algn="l"/>
              </a:tabLst>
            </a:pPr>
            <a:endParaRPr lang="hr-HR" sz="1100"/>
          </a:p>
          <a:p>
            <a:pPr>
              <a:tabLst>
                <a:tab pos="114300" algn="l"/>
              </a:tabLst>
            </a:pPr>
            <a:endParaRPr lang="hr-HR" sz="1100"/>
          </a:p>
          <a:p>
            <a:pPr>
              <a:tabLst>
                <a:tab pos="114300" algn="l"/>
              </a:tabLst>
            </a:pPr>
            <a:endParaRPr lang="hr-HR" sz="1100"/>
          </a:p>
        </p:txBody>
      </p:sp>
      <p:sp>
        <p:nvSpPr>
          <p:cNvPr id="15" name="AutoShape 11"/>
          <p:cNvSpPr>
            <a:spLocks noChangeArrowheads="1"/>
          </p:cNvSpPr>
          <p:nvPr/>
        </p:nvSpPr>
        <p:spPr bwMode="auto">
          <a:xfrm>
            <a:off x="6877174" y="2903016"/>
            <a:ext cx="2154238" cy="2749550"/>
          </a:xfrm>
          <a:prstGeom prst="roundRect">
            <a:avLst>
              <a:gd name="adj" fmla="val 16667"/>
            </a:avLst>
          </a:prstGeom>
          <a:solidFill>
            <a:srgbClr val="FFE6CD"/>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pPr>
              <a:buFont typeface="Wingdings" pitchFamily="2" charset="2"/>
              <a:buNone/>
              <a:tabLst>
                <a:tab pos="92075" algn="l"/>
              </a:tabLst>
            </a:pPr>
            <a:endParaRPr lang="hr-HR" sz="1100"/>
          </a:p>
          <a:p>
            <a:pPr>
              <a:buFont typeface="Wingdings" pitchFamily="2" charset="2"/>
              <a:buChar char="§"/>
              <a:tabLst>
                <a:tab pos="92075" algn="l"/>
              </a:tabLst>
            </a:pPr>
            <a:endParaRPr lang="hr-HR" sz="1100"/>
          </a:p>
          <a:p>
            <a:pPr>
              <a:buFont typeface="Wingdings" pitchFamily="2" charset="2"/>
              <a:buChar char="§"/>
              <a:tabLst>
                <a:tab pos="92075" algn="l"/>
              </a:tabLst>
            </a:pPr>
            <a:endParaRPr lang="hr-HR" sz="1100"/>
          </a:p>
          <a:p>
            <a:pPr>
              <a:buFont typeface="Wingdings" pitchFamily="2" charset="2"/>
              <a:buChar char="§"/>
              <a:tabLst>
                <a:tab pos="92075" algn="l"/>
              </a:tabLst>
            </a:pPr>
            <a:endParaRPr lang="hr-HR" sz="1100"/>
          </a:p>
          <a:p>
            <a:pPr>
              <a:buFont typeface="Wingdings" pitchFamily="2" charset="2"/>
              <a:buChar char="§"/>
              <a:tabLst>
                <a:tab pos="92075" algn="l"/>
              </a:tabLst>
            </a:pPr>
            <a:r>
              <a:rPr lang="hr-HR" sz="1100"/>
              <a:t> popuštanje i drobljenje u 	tlaku</a:t>
            </a:r>
          </a:p>
          <a:p>
            <a:pPr>
              <a:buFont typeface="Wingdings" pitchFamily="2" charset="2"/>
              <a:buChar char="§"/>
              <a:tabLst>
                <a:tab pos="92075" algn="l"/>
              </a:tabLst>
            </a:pPr>
            <a:r>
              <a:rPr lang="hr-HR" sz="1100"/>
              <a:t> otvaranje pukotina u 	vlaku</a:t>
            </a:r>
          </a:p>
          <a:p>
            <a:pPr>
              <a:buFont typeface="Wingdings" pitchFamily="2" charset="2"/>
              <a:buChar char="§"/>
              <a:tabLst>
                <a:tab pos="92075" algn="l"/>
              </a:tabLst>
            </a:pPr>
            <a:r>
              <a:rPr lang="hr-HR" sz="1100"/>
              <a:t> mehanizam otvaranja i 	zatvaranja pukotina</a:t>
            </a:r>
          </a:p>
          <a:p>
            <a:pPr>
              <a:buFont typeface="Wingdings" pitchFamily="2" charset="2"/>
              <a:buChar char="§"/>
              <a:tabLst>
                <a:tab pos="92075" algn="l"/>
              </a:tabLst>
            </a:pPr>
            <a:r>
              <a:rPr lang="hr-HR" sz="1100"/>
              <a:t> posmično popuštanje i 	slom</a:t>
            </a:r>
          </a:p>
          <a:p>
            <a:pPr>
              <a:buFont typeface="Wingdings" pitchFamily="2" charset="2"/>
              <a:buChar char="§"/>
              <a:tabLst>
                <a:tab pos="92075" algn="l"/>
              </a:tabLst>
            </a:pPr>
            <a:r>
              <a:rPr lang="hr-HR" sz="1100"/>
              <a:t> anizotropna svojstva 	čvrstoće i krutosti</a:t>
            </a:r>
          </a:p>
          <a:p>
            <a:pPr>
              <a:buFont typeface="Wingdings" pitchFamily="2" charset="2"/>
              <a:buNone/>
              <a:tabLst>
                <a:tab pos="92075" algn="l"/>
              </a:tabLst>
            </a:pPr>
            <a:r>
              <a:rPr lang="hr-HR" sz="1100"/>
              <a:t>  u vert. i horiz. smjeru</a:t>
            </a:r>
          </a:p>
          <a:p>
            <a:pPr>
              <a:buFont typeface="Wingdings" pitchFamily="2" charset="2"/>
              <a:buChar char="§"/>
              <a:tabLst>
                <a:tab pos="92075" algn="l"/>
              </a:tabLst>
            </a:pPr>
            <a:r>
              <a:rPr lang="hr-HR" sz="1100"/>
              <a:t> vlačna krutost tla koje 	ima pukotine</a:t>
            </a:r>
          </a:p>
          <a:p>
            <a:pPr>
              <a:buFont typeface="Wingdings" pitchFamily="2" charset="2"/>
              <a:buChar char="§"/>
              <a:tabLst>
                <a:tab pos="92075" algn="l"/>
              </a:tabLst>
            </a:pPr>
            <a:r>
              <a:rPr lang="hr-HR" sz="1100"/>
              <a:t> posmična krutost tla 	koje ima pukotine</a:t>
            </a:r>
          </a:p>
          <a:p>
            <a:pPr eaLnBrk="0" hangingPunct="0">
              <a:buClr>
                <a:schemeClr val="accent2"/>
              </a:buClr>
              <a:buSzPct val="70000"/>
              <a:buFont typeface="Wingdings" pitchFamily="2" charset="2"/>
              <a:buNone/>
              <a:tabLst>
                <a:tab pos="92075" algn="l"/>
              </a:tabLst>
            </a:pPr>
            <a:endParaRPr lang="hr-HR" sz="1100"/>
          </a:p>
          <a:p>
            <a:pPr>
              <a:tabLst>
                <a:tab pos="92075" algn="l"/>
              </a:tabLst>
            </a:pPr>
            <a:endParaRPr lang="hr-HR" sz="1100"/>
          </a:p>
          <a:p>
            <a:pPr>
              <a:tabLst>
                <a:tab pos="92075" algn="l"/>
              </a:tabLst>
            </a:pPr>
            <a:endParaRPr lang="hr-HR" sz="1100"/>
          </a:p>
        </p:txBody>
      </p:sp>
      <p:sp>
        <p:nvSpPr>
          <p:cNvPr id="16" name="Rectangle 3"/>
          <p:cNvSpPr>
            <a:spLocks noChangeArrowheads="1"/>
          </p:cNvSpPr>
          <p:nvPr/>
        </p:nvSpPr>
        <p:spPr bwMode="auto">
          <a:xfrm>
            <a:off x="-12576" y="5630772"/>
            <a:ext cx="9144000" cy="1052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63525" indent="-263525" defTabSz="355600" eaLnBrk="0" hangingPunct="0">
              <a:spcBef>
                <a:spcPct val="20000"/>
              </a:spcBef>
              <a:buClr>
                <a:schemeClr val="accent2"/>
              </a:buClr>
              <a:buSzPct val="70000"/>
              <a:buFont typeface="Wingdings" pitchFamily="2" charset="2"/>
              <a:buChar char="n"/>
              <a:tabLst>
                <a:tab pos="355600" algn="l"/>
              </a:tabLst>
            </a:pPr>
            <a:r>
              <a:rPr lang="hr-HR" b="1" dirty="0">
                <a:solidFill>
                  <a:srgbClr val="005EA4"/>
                </a:solidFill>
              </a:rPr>
              <a:t>Interakcija </a:t>
            </a:r>
            <a:r>
              <a:rPr lang="hr-HR" b="1" dirty="0" smtClean="0">
                <a:solidFill>
                  <a:srgbClr val="005EA4"/>
                </a:solidFill>
              </a:rPr>
              <a:t>zid-temelj-konstrukcija,  </a:t>
            </a:r>
            <a:endParaRPr lang="hr-HR" b="1" dirty="0">
              <a:solidFill>
                <a:srgbClr val="005EA4"/>
              </a:solidFill>
            </a:endParaRPr>
          </a:p>
          <a:p>
            <a:pPr marL="263525" indent="-263525" defTabSz="355600" eaLnBrk="0" hangingPunct="0">
              <a:spcBef>
                <a:spcPct val="20000"/>
              </a:spcBef>
              <a:buClr>
                <a:schemeClr val="accent2"/>
              </a:buClr>
              <a:buSzPct val="70000"/>
              <a:buFont typeface="Wingdings" pitchFamily="2" charset="2"/>
              <a:buChar char="n"/>
              <a:tabLst>
                <a:tab pos="355600" algn="l"/>
              </a:tabLst>
            </a:pPr>
            <a:r>
              <a:rPr lang="hr-HR" b="1" dirty="0">
                <a:solidFill>
                  <a:srgbClr val="005EA4"/>
                </a:solidFill>
              </a:rPr>
              <a:t>Način građenja-redoslijed nastajanja konstrukcije (okviri s ispunom</a:t>
            </a:r>
            <a:r>
              <a:rPr lang="hr-HR" b="1" dirty="0" smtClean="0">
                <a:solidFill>
                  <a:srgbClr val="005EA4"/>
                </a:solidFill>
              </a:rPr>
              <a:t>).</a:t>
            </a:r>
            <a:endParaRPr lang="hr-HR" b="1" dirty="0">
              <a:solidFill>
                <a:srgbClr val="005EA4"/>
              </a:solidFill>
            </a:endParaRPr>
          </a:p>
          <a:p>
            <a:pPr marL="263525" indent="-263525" algn="just" defTabSz="355600">
              <a:spcBef>
                <a:spcPct val="20000"/>
              </a:spcBef>
              <a:buClr>
                <a:srgbClr val="EE2E2D"/>
              </a:buClr>
              <a:buSzPct val="55000"/>
              <a:buFont typeface="Wingdings" pitchFamily="2" charset="2"/>
              <a:buNone/>
              <a:tabLst>
                <a:tab pos="355600" algn="l"/>
              </a:tabLst>
            </a:pPr>
            <a:endParaRPr lang="hr-HR" b="1" dirty="0">
              <a:solidFill>
                <a:srgbClr val="005EA4"/>
              </a:solidFill>
            </a:endParaRPr>
          </a:p>
        </p:txBody>
      </p:sp>
      <p:sp>
        <p:nvSpPr>
          <p:cNvPr id="17"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39409548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zervirano mjesto datuma 3"/>
          <p:cNvSpPr>
            <a:spLocks noGrp="1"/>
          </p:cNvSpPr>
          <p:nvPr>
            <p:ph type="dt" sz="quarter" idx="10"/>
          </p:nvPr>
        </p:nvSpPr>
        <p:spPr>
          <a:xfrm>
            <a:off x="107950" y="6381750"/>
            <a:ext cx="1981200" cy="476250"/>
          </a:xfrm>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hr-HR" altLang="sr-Latn-RS" dirty="0" smtClean="0">
                <a:latin typeface="Arial Narrow" panose="020B0606020202030204" pitchFamily="34" charset="0"/>
              </a:rPr>
              <a:t>Marija Smilović Zulim</a:t>
            </a:r>
            <a:endParaRPr lang="hr-HR" altLang="sr-Latn-RS" dirty="0">
              <a:latin typeface="Arial Narrow" panose="020B0606020202030204" pitchFamily="34" charset="0"/>
            </a:endParaRPr>
          </a:p>
        </p:txBody>
      </p:sp>
      <p:sp>
        <p:nvSpPr>
          <p:cNvPr id="7171" name="Rezervirano mjesto broja slajda 4"/>
          <p:cNvSpPr>
            <a:spLocks noGrp="1"/>
          </p:cNvSpPr>
          <p:nvPr>
            <p:ph type="sldNum" sz="quarter" idx="1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BA287D-A8F6-44FD-9713-4B6C30CDF948}" type="slidenum">
              <a:rPr lang="hr-HR" altLang="sr-Latn-RS">
                <a:latin typeface="Verdana" panose="020B0604030504040204" pitchFamily="34" charset="0"/>
              </a:rPr>
              <a:pPr/>
              <a:t>9</a:t>
            </a:fld>
            <a:endParaRPr lang="hr-HR" altLang="sr-Latn-RS">
              <a:latin typeface="Verdana" panose="020B0604030504040204" pitchFamily="34" charset="0"/>
            </a:endParaRPr>
          </a:p>
        </p:txBody>
      </p:sp>
      <p:sp>
        <p:nvSpPr>
          <p:cNvPr id="6" name="Rectangle 5"/>
          <p:cNvSpPr/>
          <p:nvPr/>
        </p:nvSpPr>
        <p:spPr>
          <a:xfrm>
            <a:off x="0" y="14845"/>
            <a:ext cx="9144000" cy="954107"/>
          </a:xfrm>
          <a:prstGeom prst="rect">
            <a:avLst/>
          </a:prstGeom>
        </p:spPr>
        <p:txBody>
          <a:bodyPr wrap="square">
            <a:spAutoFit/>
          </a:bodyPr>
          <a:lstStyle/>
          <a:p>
            <a:pPr algn="ctr"/>
            <a:r>
              <a:rPr lang="hr-HR" sz="2800" b="1" dirty="0" smtClean="0">
                <a:solidFill>
                  <a:srgbClr val="FF0000"/>
                </a:solidFill>
              </a:rPr>
              <a:t>NUMERIČKI MODEL ZA STATIČKU I DINAMIČKU ANALIZU ZIDANIH KONSTRUKCIJA </a:t>
            </a:r>
            <a:endParaRPr lang="hr-HR" sz="2800" dirty="0">
              <a:solidFill>
                <a:srgbClr val="FF0000"/>
              </a:solidFill>
            </a:endParaRPr>
          </a:p>
        </p:txBody>
      </p:sp>
      <p:sp>
        <p:nvSpPr>
          <p:cNvPr id="5" name="Rectangle 4"/>
          <p:cNvSpPr/>
          <p:nvPr/>
        </p:nvSpPr>
        <p:spPr>
          <a:xfrm>
            <a:off x="13395" y="1009174"/>
            <a:ext cx="9144000" cy="461665"/>
          </a:xfrm>
          <a:prstGeom prst="rect">
            <a:avLst/>
          </a:prstGeom>
        </p:spPr>
        <p:txBody>
          <a:bodyPr wrap="square">
            <a:spAutoFit/>
          </a:bodyPr>
          <a:lstStyle/>
          <a:p>
            <a:pPr algn="ctr">
              <a:buClr>
                <a:srgbClr val="EE2E2D"/>
              </a:buClr>
            </a:pPr>
            <a:r>
              <a:rPr lang="hr-HR" sz="2400" b="1" dirty="0" smtClean="0">
                <a:solidFill>
                  <a:srgbClr val="FF0000"/>
                </a:solidFill>
              </a:rPr>
              <a:t>Modeli ponašanja ziđa</a:t>
            </a:r>
            <a:endParaRPr lang="hr-HR" sz="2400" b="1" dirty="0">
              <a:solidFill>
                <a:srgbClr val="FF0000"/>
              </a:solidFill>
            </a:endParaRPr>
          </a:p>
        </p:txBody>
      </p:sp>
      <p:grpSp>
        <p:nvGrpSpPr>
          <p:cNvPr id="7" name="Group 13"/>
          <p:cNvGrpSpPr>
            <a:grpSpLocks noChangeAspect="1"/>
          </p:cNvGrpSpPr>
          <p:nvPr/>
        </p:nvGrpSpPr>
        <p:grpSpPr bwMode="auto">
          <a:xfrm>
            <a:off x="1763688" y="1470839"/>
            <a:ext cx="5832648" cy="4800246"/>
            <a:chOff x="839" y="300"/>
            <a:chExt cx="4079" cy="3357"/>
          </a:xfrm>
        </p:grpSpPr>
        <p:sp>
          <p:nvSpPr>
            <p:cNvPr id="8" name="AutoShape 12"/>
            <p:cNvSpPr>
              <a:spLocks noChangeAspect="1" noChangeArrowheads="1" noTextEdit="1"/>
            </p:cNvSpPr>
            <p:nvPr/>
          </p:nvSpPr>
          <p:spPr bwMode="auto">
            <a:xfrm>
              <a:off x="839" y="300"/>
              <a:ext cx="4079" cy="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r-HR"/>
            </a:p>
          </p:txBody>
        </p:sp>
        <p:pic>
          <p:nvPicPr>
            <p:cNvPr id="9" name="Picture 1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9" y="300"/>
              <a:ext cx="4084" cy="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zervirano mjesto datuma 3"/>
          <p:cNvSpPr txBox="1">
            <a:spLocks/>
          </p:cNvSpPr>
          <p:nvPr/>
        </p:nvSpPr>
        <p:spPr bwMode="auto">
          <a:xfrm>
            <a:off x="107950" y="6381750"/>
            <a:ext cx="2231802" cy="431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sr-Latn-CS"/>
            </a:defPPr>
            <a:lvl1pPr algn="l" rtl="0" eaLnBrk="1" fontAlgn="base" hangingPunct="1">
              <a:spcBef>
                <a:spcPct val="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6pPr>
            <a:lvl7pPr marL="29718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7pPr>
            <a:lvl8pPr marL="34290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8pPr>
            <a:lvl9pPr marL="3886200" indent="-228600" algn="l" defTabSz="914400" rtl="0" eaLnBrk="0" fontAlgn="base" latinLnBrk="0"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9pPr>
          </a:lstStyle>
          <a:p>
            <a:r>
              <a:rPr lang="hr-HR" altLang="sr-Latn-RS" smtClean="0">
                <a:latin typeface="Arial Narrow" panose="020B0606020202030204" pitchFamily="34" charset="0"/>
              </a:rPr>
              <a:t>Marija Smilović Zulim, Jure Radnić</a:t>
            </a:r>
            <a:endParaRPr lang="hr-HR" altLang="sr-Latn-RS" dirty="0">
              <a:latin typeface="Arial Narrow" panose="020B0606020202030204" pitchFamily="34" charset="0"/>
            </a:endParaRPr>
          </a:p>
        </p:txBody>
      </p:sp>
    </p:spTree>
    <p:extLst>
      <p:ext uri="{BB962C8B-B14F-4D97-AF65-F5344CB8AC3E}">
        <p14:creationId xmlns:p14="http://schemas.microsoft.com/office/powerpoint/2010/main" val="8539544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2937</TotalTime>
  <Words>11110</Words>
  <Application>Microsoft Office PowerPoint</Application>
  <PresentationFormat>Prikaz na zaslonu (4:3)</PresentationFormat>
  <Paragraphs>1092</Paragraphs>
  <Slides>75</Slides>
  <Notes>75</Notes>
  <HiddenSlides>0</HiddenSlides>
  <MMClips>0</MMClips>
  <ScaleCrop>false</ScaleCrop>
  <HeadingPairs>
    <vt:vector size="6" baseType="variant">
      <vt:variant>
        <vt:lpstr>Tema</vt:lpstr>
      </vt:variant>
      <vt:variant>
        <vt:i4>1</vt:i4>
      </vt:variant>
      <vt:variant>
        <vt:lpstr>Uloženi OLE poslužitelji</vt:lpstr>
      </vt:variant>
      <vt:variant>
        <vt:i4>2</vt:i4>
      </vt:variant>
      <vt:variant>
        <vt:lpstr>Naslovi slajdova</vt:lpstr>
      </vt:variant>
      <vt:variant>
        <vt:i4>75</vt:i4>
      </vt:variant>
    </vt:vector>
  </HeadingPairs>
  <TitlesOfParts>
    <vt:vector size="78" baseType="lpstr">
      <vt:lpstr>Office Theme</vt:lpstr>
      <vt:lpstr>Equation</vt:lpstr>
      <vt:lpstr>Equation.DSMT4</vt:lpstr>
      <vt:lpstr>Utjecaj više parametara na ponašanje i nosivost nearmiranih i omeđenih zidanih zidova pri statičkom opterećenju i potresu</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lpstr>PowerPointova prezentacija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Berislav Rupčić</dc:creator>
  <cp:lastModifiedBy>Vinko Zulim</cp:lastModifiedBy>
  <cp:revision>125</cp:revision>
  <dcterms:created xsi:type="dcterms:W3CDTF">2010-03-22T21:50:27Z</dcterms:created>
  <dcterms:modified xsi:type="dcterms:W3CDTF">2019-06-15T04:36:55Z</dcterms:modified>
</cp:coreProperties>
</file>