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78" r:id="rId2"/>
    <p:sldMasterId id="2147483790" r:id="rId3"/>
    <p:sldMasterId id="2147483802" r:id="rId4"/>
    <p:sldMasterId id="2147483814" r:id="rId5"/>
    <p:sldMasterId id="2147483817" r:id="rId6"/>
  </p:sldMasterIdLst>
  <p:notesMasterIdLst>
    <p:notesMasterId r:id="rId59"/>
  </p:notesMasterIdLst>
  <p:handoutMasterIdLst>
    <p:handoutMasterId r:id="rId60"/>
  </p:handoutMasterIdLst>
  <p:sldIdLst>
    <p:sldId id="261" r:id="rId7"/>
    <p:sldId id="265" r:id="rId8"/>
    <p:sldId id="1119" r:id="rId9"/>
    <p:sldId id="263" r:id="rId10"/>
    <p:sldId id="266" r:id="rId11"/>
    <p:sldId id="827" r:id="rId12"/>
    <p:sldId id="793" r:id="rId13"/>
    <p:sldId id="267" r:id="rId14"/>
    <p:sldId id="929" r:id="rId15"/>
    <p:sldId id="986" r:id="rId16"/>
    <p:sldId id="270" r:id="rId17"/>
    <p:sldId id="271" r:id="rId18"/>
    <p:sldId id="272" r:id="rId19"/>
    <p:sldId id="273" r:id="rId20"/>
    <p:sldId id="274" r:id="rId21"/>
    <p:sldId id="278" r:id="rId22"/>
    <p:sldId id="984" r:id="rId23"/>
    <p:sldId id="275" r:id="rId24"/>
    <p:sldId id="276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03" r:id="rId40"/>
    <p:sldId id="292" r:id="rId41"/>
    <p:sldId id="293" r:id="rId42"/>
    <p:sldId id="294" r:id="rId43"/>
    <p:sldId id="302" r:id="rId44"/>
    <p:sldId id="295" r:id="rId45"/>
    <p:sldId id="297" r:id="rId46"/>
    <p:sldId id="1018" r:id="rId47"/>
    <p:sldId id="298" r:id="rId48"/>
    <p:sldId id="903" r:id="rId49"/>
    <p:sldId id="304" r:id="rId50"/>
    <p:sldId id="957" r:id="rId51"/>
    <p:sldId id="911" r:id="rId52"/>
    <p:sldId id="906" r:id="rId53"/>
    <p:sldId id="296" r:id="rId54"/>
    <p:sldId id="1165" r:id="rId55"/>
    <p:sldId id="1164" r:id="rId56"/>
    <p:sldId id="301" r:id="rId57"/>
    <p:sldId id="1043" r:id="rId58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njezan Prevolnik" initials="SP" lastIdx="3" clrIdx="0">
    <p:extLst>
      <p:ext uri="{19B8F6BF-5375-455C-9EA6-DF929625EA0E}">
        <p15:presenceInfo xmlns:p15="http://schemas.microsoft.com/office/powerpoint/2012/main" userId="1f9e21d690b412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AAC"/>
    <a:srgbClr val="0A238C"/>
    <a:srgbClr val="0B28A1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4070" autoAdjust="0"/>
  </p:normalViewPr>
  <p:slideViewPr>
    <p:cSldViewPr>
      <p:cViewPr>
        <p:scale>
          <a:sx n="70" d="100"/>
          <a:sy n="70" d="100"/>
        </p:scale>
        <p:origin x="693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 dirty="0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495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D7907-D77C-4B4B-A75C-403F27DA2AC0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8525" y="744538"/>
            <a:ext cx="4965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>
              <a:sym typeface="Wingdings" panose="05000000000000000000" pitchFamily="2" charset="2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96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endParaRPr lang="pl-PL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632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8525" y="744538"/>
            <a:ext cx="4965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None/>
              <a:defRPr/>
            </a:pPr>
            <a:endParaRPr lang="hr-HR" sz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589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4C24B-AB43-4684-8D76-3E33C53BB9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362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8525" y="744538"/>
            <a:ext cx="4965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None/>
              <a:defRPr/>
            </a:pPr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589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8525" y="744538"/>
            <a:ext cx="4965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None/>
              <a:defRPr/>
            </a:pPr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589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42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67E9C-7605-49B6-84BB-B4EA141C7F6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034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8525" y="744538"/>
            <a:ext cx="4965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5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8525" y="744538"/>
            <a:ext cx="4965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5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eaLnBrk="1" fontAlgn="base" hangingPunct="1"/>
            <a:endParaRPr lang="hr-HR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8525" y="746125"/>
            <a:ext cx="4964113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</a:defRPr>
            </a:lvl1pPr>
            <a:lvl2pPr marL="715461" indent="-275177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00709" indent="-22014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40993" indent="-220142">
              <a:defRPr sz="2300">
                <a:solidFill>
                  <a:schemeClr val="tx1"/>
                </a:solidFill>
                <a:latin typeface="Arial" charset="0"/>
              </a:defRPr>
            </a:lvl4pPr>
            <a:lvl5pPr marL="1981276" indent="-22014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21560" indent="-2201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61843" indent="-2201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302127" indent="-2201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42411" indent="-2201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9F499-7A07-4118-B937-57B5603F6F79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87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55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9922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8" indent="0">
              <a:buNone/>
              <a:defRPr sz="2800"/>
            </a:lvl2pPr>
            <a:lvl3pPr marL="913916" indent="0">
              <a:buNone/>
              <a:defRPr sz="2400"/>
            </a:lvl3pPr>
            <a:lvl4pPr marL="1370874" indent="0">
              <a:buNone/>
              <a:defRPr sz="2000"/>
            </a:lvl4pPr>
            <a:lvl5pPr marL="1827832" indent="0">
              <a:buNone/>
              <a:defRPr sz="2000"/>
            </a:lvl5pPr>
            <a:lvl6pPr marL="2284789" indent="0">
              <a:buNone/>
              <a:defRPr sz="2000"/>
            </a:lvl6pPr>
            <a:lvl7pPr marL="2741748" indent="0">
              <a:buNone/>
              <a:defRPr sz="2000"/>
            </a:lvl7pPr>
            <a:lvl8pPr marL="3198706" indent="0">
              <a:buNone/>
              <a:defRPr sz="2000"/>
            </a:lvl8pPr>
            <a:lvl9pPr marL="3655663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001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061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41" y="304801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1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666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sr-Latn-C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11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82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50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4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0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45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03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45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48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14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3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3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392" tIns="45696" rIns="91392" bIns="45696"/>
          <a:lstStyle/>
          <a:p>
            <a:pPr>
              <a:defRPr/>
            </a:pPr>
            <a:endParaRPr lang="sr-Latn-C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1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01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15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58" indent="0">
              <a:buNone/>
              <a:defRPr sz="1800"/>
            </a:lvl2pPr>
            <a:lvl3pPr marL="913916" indent="0">
              <a:buNone/>
              <a:defRPr sz="1600"/>
            </a:lvl3pPr>
            <a:lvl4pPr marL="1370874" indent="0">
              <a:buNone/>
              <a:defRPr sz="1400"/>
            </a:lvl4pPr>
            <a:lvl5pPr marL="1827832" indent="0">
              <a:buNone/>
              <a:defRPr sz="1400"/>
            </a:lvl5pPr>
            <a:lvl6pPr marL="2284789" indent="0">
              <a:buNone/>
              <a:defRPr sz="1400"/>
            </a:lvl6pPr>
            <a:lvl7pPr marL="2741748" indent="0">
              <a:buNone/>
              <a:defRPr sz="1400"/>
            </a:lvl7pPr>
            <a:lvl8pPr marL="3198706" indent="0">
              <a:buNone/>
              <a:defRPr sz="1400"/>
            </a:lvl8pPr>
            <a:lvl9pPr marL="36556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5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41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40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57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94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18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60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81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8" indent="0">
              <a:buNone/>
              <a:defRPr sz="2800"/>
            </a:lvl2pPr>
            <a:lvl3pPr marL="913916" indent="0">
              <a:buNone/>
              <a:defRPr sz="2400"/>
            </a:lvl3pPr>
            <a:lvl4pPr marL="1370874" indent="0">
              <a:buNone/>
              <a:defRPr sz="2000"/>
            </a:lvl4pPr>
            <a:lvl5pPr marL="1827832" indent="0">
              <a:buNone/>
              <a:defRPr sz="2000"/>
            </a:lvl5pPr>
            <a:lvl6pPr marL="2284789" indent="0">
              <a:buNone/>
              <a:defRPr sz="2000"/>
            </a:lvl6pPr>
            <a:lvl7pPr marL="2741748" indent="0">
              <a:buNone/>
              <a:defRPr sz="2000"/>
            </a:lvl7pPr>
            <a:lvl8pPr marL="3198706" indent="0">
              <a:buNone/>
              <a:defRPr sz="2000"/>
            </a:lvl8pPr>
            <a:lvl9pPr marL="3655663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30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2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41" y="304801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1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57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594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3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2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408" tIns="45704" rIns="91408" bIns="45704"/>
          <a:lstStyle/>
          <a:p>
            <a:pPr>
              <a:defRPr/>
            </a:pPr>
            <a:endParaRPr lang="sr-Latn-C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1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2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74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04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9" indent="0">
              <a:buNone/>
              <a:defRPr sz="1800"/>
            </a:lvl2pPr>
            <a:lvl3pPr marL="914077" indent="0">
              <a:buNone/>
              <a:defRPr sz="1600"/>
            </a:lvl3pPr>
            <a:lvl4pPr marL="1371116" indent="0">
              <a:buNone/>
              <a:defRPr sz="1400"/>
            </a:lvl4pPr>
            <a:lvl5pPr marL="1828155" indent="0">
              <a:buNone/>
              <a:defRPr sz="1400"/>
            </a:lvl5pPr>
            <a:lvl6pPr marL="2285192" indent="0">
              <a:buNone/>
              <a:defRPr sz="1400"/>
            </a:lvl6pPr>
            <a:lvl7pPr marL="2742232" indent="0">
              <a:buNone/>
              <a:defRPr sz="1400"/>
            </a:lvl7pPr>
            <a:lvl8pPr marL="3199271" indent="0">
              <a:buNone/>
              <a:defRPr sz="1400"/>
            </a:lvl8pPr>
            <a:lvl9pPr marL="365630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08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40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40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90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7" indent="0">
              <a:buNone/>
              <a:defRPr sz="1800" b="1"/>
            </a:lvl3pPr>
            <a:lvl4pPr marL="1371116" indent="0">
              <a:buNone/>
              <a:defRPr sz="1600" b="1"/>
            </a:lvl4pPr>
            <a:lvl5pPr marL="1828155" indent="0">
              <a:buNone/>
              <a:defRPr sz="1600" b="1"/>
            </a:lvl5pPr>
            <a:lvl6pPr marL="2285192" indent="0">
              <a:buNone/>
              <a:defRPr sz="1600" b="1"/>
            </a:lvl6pPr>
            <a:lvl7pPr marL="2742232" indent="0">
              <a:buNone/>
              <a:defRPr sz="1600" b="1"/>
            </a:lvl7pPr>
            <a:lvl8pPr marL="3199271" indent="0">
              <a:buNone/>
              <a:defRPr sz="1600" b="1"/>
            </a:lvl8pPr>
            <a:lvl9pPr marL="3656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92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51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8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94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7" indent="0">
              <a:buNone/>
              <a:defRPr sz="2400"/>
            </a:lvl3pPr>
            <a:lvl4pPr marL="1371116" indent="0">
              <a:buNone/>
              <a:defRPr sz="2000"/>
            </a:lvl4pPr>
            <a:lvl5pPr marL="1828155" indent="0">
              <a:buNone/>
              <a:defRPr sz="2000"/>
            </a:lvl5pPr>
            <a:lvl6pPr marL="2285192" indent="0">
              <a:buNone/>
              <a:defRPr sz="2000"/>
            </a:lvl6pPr>
            <a:lvl7pPr marL="2742232" indent="0">
              <a:buNone/>
              <a:defRPr sz="2000"/>
            </a:lvl7pPr>
            <a:lvl8pPr marL="3199271" indent="0">
              <a:buNone/>
              <a:defRPr sz="2000"/>
            </a:lvl8pPr>
            <a:lvl9pPr marL="3656308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2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4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3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392" tIns="45696" rIns="91392" bIns="45696"/>
          <a:lstStyle/>
          <a:p>
            <a:pPr>
              <a:defRPr/>
            </a:pPr>
            <a:endParaRPr lang="sr-Latn-CS" sz="24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1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2707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40" y="304801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1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264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58" indent="0">
              <a:buNone/>
              <a:defRPr sz="1800"/>
            </a:lvl2pPr>
            <a:lvl3pPr marL="913916" indent="0">
              <a:buNone/>
              <a:defRPr sz="1600"/>
            </a:lvl3pPr>
            <a:lvl4pPr marL="1370874" indent="0">
              <a:buNone/>
              <a:defRPr sz="1400"/>
            </a:lvl4pPr>
            <a:lvl5pPr marL="1827832" indent="0">
              <a:buNone/>
              <a:defRPr sz="1400"/>
            </a:lvl5pPr>
            <a:lvl6pPr marL="2284789" indent="0">
              <a:buNone/>
              <a:defRPr sz="1400"/>
            </a:lvl6pPr>
            <a:lvl7pPr marL="2741748" indent="0">
              <a:buNone/>
              <a:defRPr sz="1400"/>
            </a:lvl7pPr>
            <a:lvl8pPr marL="3198706" indent="0">
              <a:buNone/>
              <a:defRPr sz="1400"/>
            </a:lvl8pPr>
            <a:lvl9pPr marL="36556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386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41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40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06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403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3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40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392" tIns="45696" rIns="91392" bIns="45696"/>
          <a:lstStyle/>
          <a:p>
            <a:pPr>
              <a:defRPr/>
            </a:pPr>
            <a:endParaRPr lang="sr-Latn-CS" sz="24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609603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92" tIns="45696" rIns="91392" bIns="45696"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170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6958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391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0874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7832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651" indent="-46965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7570" indent="-43633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235" indent="-39507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2969" indent="-3871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2806" indent="-39825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49763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6720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3680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0637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4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4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sr-Latn-C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3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40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392" tIns="45696" rIns="91392" bIns="45696"/>
          <a:lstStyle/>
          <a:p>
            <a:pPr>
              <a:defRPr/>
            </a:pPr>
            <a:endParaRPr lang="sr-Latn-C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609603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92" tIns="45696" rIns="91392" bIns="45696"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6958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391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0874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7832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651" indent="-46965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7570" indent="-43633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235" indent="-39507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2969" indent="-3871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2806" indent="-39825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49763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6720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3680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0637" indent="-39825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4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4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1226"/>
            <a:ext cx="2190135" cy="3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678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2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4" rIns="91408" bIns="4570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40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408" tIns="45704" rIns="91408" bIns="45704"/>
          <a:lstStyle/>
          <a:p>
            <a:pPr>
              <a:defRPr/>
            </a:pPr>
            <a:endParaRPr lang="sr-Latn-C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609602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408" tIns="45704" rIns="91408" bIns="45704"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03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077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11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155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734" indent="-4697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7730" indent="-43640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465" indent="-39514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267" indent="-38721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175" indent="-39832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0213" indent="-3983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7251" indent="-3983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4291" indent="-3983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1329" indent="-39832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7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6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5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2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1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08" algn="l" defTabSz="914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hyperlink" Target="http://seizkarta.gfz.h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tiff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png"/><Relationship Id="rId18" Type="http://schemas.openxmlformats.org/officeDocument/2006/relationships/image" Target="../media/image110.jpeg"/><Relationship Id="rId3" Type="http://schemas.microsoft.com/office/2007/relationships/media" Target="../media/media2.avi"/><Relationship Id="rId21" Type="http://schemas.openxmlformats.org/officeDocument/2006/relationships/image" Target="../media/image113.jpe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jpeg"/><Relationship Id="rId2" Type="http://schemas.openxmlformats.org/officeDocument/2006/relationships/video" Target="../media/media1.avi"/><Relationship Id="rId16" Type="http://schemas.openxmlformats.org/officeDocument/2006/relationships/image" Target="../media/image108.jpeg"/><Relationship Id="rId20" Type="http://schemas.openxmlformats.org/officeDocument/2006/relationships/image" Target="../media/image112.jpeg"/><Relationship Id="rId1" Type="http://schemas.microsoft.com/office/2007/relationships/media" Target="../media/media1.avi"/><Relationship Id="rId6" Type="http://schemas.openxmlformats.org/officeDocument/2006/relationships/notesSlide" Target="../notesSlides/notesSlide42.xml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07.jpeg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11.jpeg"/><Relationship Id="rId4" Type="http://schemas.openxmlformats.org/officeDocument/2006/relationships/video" Target="../media/media2.avi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Relationship Id="rId22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2.png"/><Relationship Id="rId3" Type="http://schemas.openxmlformats.org/officeDocument/2006/relationships/video" Target="../media/media2.avi"/><Relationship Id="rId7" Type="http://schemas.openxmlformats.org/officeDocument/2006/relationships/notesSlide" Target="../notesSlides/notesSlide43.xml"/><Relationship Id="rId12" Type="http://schemas.openxmlformats.org/officeDocument/2006/relationships/image" Target="../media/image105.png"/><Relationship Id="rId2" Type="http://schemas.microsoft.com/office/2007/relationships/media" Target="../media/media2.avi"/><Relationship Id="rId1" Type="http://schemas.openxmlformats.org/officeDocument/2006/relationships/themeOverride" Target="../theme/themeOverride8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8.png"/><Relationship Id="rId5" Type="http://schemas.openxmlformats.org/officeDocument/2006/relationships/video" Target="../media/media1.avi"/><Relationship Id="rId10" Type="http://schemas.openxmlformats.org/officeDocument/2006/relationships/image" Target="../media/image118.jpeg"/><Relationship Id="rId4" Type="http://schemas.microsoft.com/office/2007/relationships/media" Target="../media/media1.avi"/><Relationship Id="rId9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1.avi"/><Relationship Id="rId7" Type="http://schemas.openxmlformats.org/officeDocument/2006/relationships/image" Target="../media/image105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39.xml"/><Relationship Id="rId4" Type="http://schemas.openxmlformats.org/officeDocument/2006/relationships/video" Target="../media/media1.avi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2.xml"/><Relationship Id="rId6" Type="http://schemas.microsoft.com/office/2007/relationships/hdphoto" Target="../media/hdphoto2.wdp"/><Relationship Id="rId5" Type="http://schemas.openxmlformats.org/officeDocument/2006/relationships/image" Target="../media/image133.png"/><Relationship Id="rId4" Type="http://schemas.openxmlformats.org/officeDocument/2006/relationships/image" Target="../media/image6.jpeg"/><Relationship Id="rId9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6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1556792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IZAZOVI U PROCJENI SEIZMIČKOG RIZIKA U HRVATSKOJ</a:t>
            </a: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196912" y="5229200"/>
            <a:ext cx="8750175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buNone/>
            </a:pPr>
            <a:r>
              <a:rPr lang="hr-HR" altLang="sr-Latn-R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Josip Atalić, Marta Šavor Novak, Mario Uroš, Damir Lazarević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	dipl.ing.građ., 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 u Zagrebu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Građevinski fakultet,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Zagreb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r-HR" altLang="sr-Latn-R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Snježan Prevolnik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dipl.ing.fizike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 u Zagrebu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Prirodoslovno-matematičk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fakultet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Zagreb</a:t>
            </a: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r-HR" altLang="sr-Latn-R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Sanja Hak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dipl.ing.građ., </a:t>
            </a:r>
            <a:r>
              <a:rPr lang="de-DE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Basler &amp; Hofmann AG, Zürich, Švicarska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157192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50100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Josip Atalić, Marta Šavor Novak, Mario Uroš, Snježan Prevolnik, Damir Lazarević, Sanja Hak 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6259642" cy="442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Rezervirano mjesto sadržaja 9" descr="fotografije_inspekcija_odabir.docx - Microsoft Wor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9024" r="52252" b="8365"/>
          <a:stretch>
            <a:fillRect/>
          </a:stretch>
        </p:blipFill>
        <p:spPr bwMode="auto">
          <a:xfrm>
            <a:off x="6131775" y="908720"/>
            <a:ext cx="3073137" cy="391217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r="2095"/>
          <a:stretch>
            <a:fillRect/>
          </a:stretch>
        </p:blipFill>
        <p:spPr bwMode="auto">
          <a:xfrm>
            <a:off x="5742270" y="1159881"/>
            <a:ext cx="3157801" cy="473602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70955"/>
            <a:ext cx="3679999" cy="278770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0" y="171450"/>
            <a:ext cx="6715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Gunja</a:t>
            </a:r>
          </a:p>
        </p:txBody>
      </p:sp>
      <p:sp>
        <p:nvSpPr>
          <p:cNvPr id="9" name="Rectangle 8"/>
          <p:cNvSpPr/>
          <p:nvPr/>
        </p:nvSpPr>
        <p:spPr>
          <a:xfrm rot="21045352">
            <a:off x="4311720" y="4482774"/>
            <a:ext cx="2125235" cy="830997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procjena oštećenja?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9042FE23-3F04-4760-BB4F-A8A6CD388941}"/>
              </a:ext>
            </a:extLst>
          </p:cNvPr>
          <p:cNvSpPr/>
          <p:nvPr/>
        </p:nvSpPr>
        <p:spPr bwMode="auto">
          <a:xfrm>
            <a:off x="147522" y="5734997"/>
            <a:ext cx="3976066" cy="101566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2 689  obiteljskih kuća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4 713  pomoćnih građevina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  javnih građevina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04416635-F0B0-406F-854A-0BEFF83C520F}"/>
              </a:ext>
            </a:extLst>
          </p:cNvPr>
          <p:cNvSpPr/>
          <p:nvPr/>
        </p:nvSpPr>
        <p:spPr>
          <a:xfrm rot="327499">
            <a:off x="4583898" y="6275430"/>
            <a:ext cx="3144849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’’vrijeme još uvijek stoji ?’’</a:t>
            </a:r>
          </a:p>
        </p:txBody>
      </p:sp>
      <p:pic>
        <p:nvPicPr>
          <p:cNvPr id="13" name="Picture 6" descr="J:\2015 03   R I Z I K  OD  POTRESA\2016 04   Matilda nastavak\SLIKE Ston (web)\ston-potres-1996-050913(4).jpg">
            <a:extLst>
              <a:ext uri="{FF2B5EF4-FFF2-40B4-BE49-F238E27FC236}">
                <a16:creationId xmlns:a16="http://schemas.microsoft.com/office/drawing/2014/main" id="{9363E0FC-FF5F-4F3E-A564-0FF371A86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r="36141" b="70079"/>
          <a:stretch/>
        </p:blipFill>
        <p:spPr bwMode="auto">
          <a:xfrm>
            <a:off x="7668344" y="6054954"/>
            <a:ext cx="1488124" cy="8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65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sr-Latn-RS" dirty="0"/>
              <a:t>Potres u nekom od većih gradova ?</a:t>
            </a:r>
            <a:br>
              <a:rPr lang="pl-PL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9" y="1340768"/>
            <a:ext cx="8576710" cy="478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6035400" y="1772816"/>
            <a:ext cx="840856" cy="602183"/>
          </a:xfrm>
          <a:custGeom>
            <a:avLst/>
            <a:gdLst>
              <a:gd name="connsiteX0" fmla="*/ 277832 w 644537"/>
              <a:gd name="connsiteY0" fmla="*/ 39232 h 357037"/>
              <a:gd name="connsiteX1" fmla="*/ 615828 w 644537"/>
              <a:gd name="connsiteY1" fmla="*/ 60356 h 357037"/>
              <a:gd name="connsiteX2" fmla="*/ 579614 w 644537"/>
              <a:gd name="connsiteY2" fmla="*/ 244443 h 357037"/>
              <a:gd name="connsiteX3" fmla="*/ 205404 w 644537"/>
              <a:gd name="connsiteY3" fmla="*/ 356103 h 357037"/>
              <a:gd name="connsiteX4" fmla="*/ 192 w 644537"/>
              <a:gd name="connsiteY4" fmla="*/ 286693 h 357037"/>
              <a:gd name="connsiteX5" fmla="*/ 175226 w 644537"/>
              <a:gd name="connsiteY5" fmla="*/ 99588 h 357037"/>
              <a:gd name="connsiteX6" fmla="*/ 513222 w 644537"/>
              <a:gd name="connsiteY6" fmla="*/ 0 h 3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37" h="357037">
                <a:moveTo>
                  <a:pt x="277832" y="39232"/>
                </a:moveTo>
                <a:cubicBezTo>
                  <a:pt x="421681" y="32693"/>
                  <a:pt x="565531" y="26154"/>
                  <a:pt x="615828" y="60356"/>
                </a:cubicBezTo>
                <a:cubicBezTo>
                  <a:pt x="666125" y="94558"/>
                  <a:pt x="648018" y="195152"/>
                  <a:pt x="579614" y="244443"/>
                </a:cubicBezTo>
                <a:cubicBezTo>
                  <a:pt x="511210" y="293734"/>
                  <a:pt x="301974" y="349061"/>
                  <a:pt x="205404" y="356103"/>
                </a:cubicBezTo>
                <a:cubicBezTo>
                  <a:pt x="108834" y="363145"/>
                  <a:pt x="5222" y="329445"/>
                  <a:pt x="192" y="286693"/>
                </a:cubicBezTo>
                <a:cubicBezTo>
                  <a:pt x="-4838" y="243941"/>
                  <a:pt x="89721" y="147370"/>
                  <a:pt x="175226" y="99588"/>
                </a:cubicBezTo>
                <a:cubicBezTo>
                  <a:pt x="260731" y="51806"/>
                  <a:pt x="386976" y="25903"/>
                  <a:pt x="513222" y="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reeform 6"/>
          <p:cNvSpPr/>
          <p:nvPr/>
        </p:nvSpPr>
        <p:spPr bwMode="auto">
          <a:xfrm rot="3751518">
            <a:off x="7235225" y="4348943"/>
            <a:ext cx="865169" cy="779920"/>
          </a:xfrm>
          <a:custGeom>
            <a:avLst/>
            <a:gdLst>
              <a:gd name="connsiteX0" fmla="*/ 277832 w 644537"/>
              <a:gd name="connsiteY0" fmla="*/ 39232 h 357037"/>
              <a:gd name="connsiteX1" fmla="*/ 615828 w 644537"/>
              <a:gd name="connsiteY1" fmla="*/ 60356 h 357037"/>
              <a:gd name="connsiteX2" fmla="*/ 579614 w 644537"/>
              <a:gd name="connsiteY2" fmla="*/ 244443 h 357037"/>
              <a:gd name="connsiteX3" fmla="*/ 205404 w 644537"/>
              <a:gd name="connsiteY3" fmla="*/ 356103 h 357037"/>
              <a:gd name="connsiteX4" fmla="*/ 192 w 644537"/>
              <a:gd name="connsiteY4" fmla="*/ 286693 h 357037"/>
              <a:gd name="connsiteX5" fmla="*/ 175226 w 644537"/>
              <a:gd name="connsiteY5" fmla="*/ 99588 h 357037"/>
              <a:gd name="connsiteX6" fmla="*/ 513222 w 644537"/>
              <a:gd name="connsiteY6" fmla="*/ 0 h 3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37" h="357037">
                <a:moveTo>
                  <a:pt x="277832" y="39232"/>
                </a:moveTo>
                <a:cubicBezTo>
                  <a:pt x="421681" y="32693"/>
                  <a:pt x="565531" y="26154"/>
                  <a:pt x="615828" y="60356"/>
                </a:cubicBezTo>
                <a:cubicBezTo>
                  <a:pt x="666125" y="94558"/>
                  <a:pt x="648018" y="195152"/>
                  <a:pt x="579614" y="244443"/>
                </a:cubicBezTo>
                <a:cubicBezTo>
                  <a:pt x="511210" y="293734"/>
                  <a:pt x="301974" y="349061"/>
                  <a:pt x="205404" y="356103"/>
                </a:cubicBezTo>
                <a:cubicBezTo>
                  <a:pt x="108834" y="363145"/>
                  <a:pt x="5222" y="329445"/>
                  <a:pt x="192" y="286693"/>
                </a:cubicBezTo>
                <a:cubicBezTo>
                  <a:pt x="-4838" y="243941"/>
                  <a:pt x="89721" y="147370"/>
                  <a:pt x="175226" y="99588"/>
                </a:cubicBezTo>
                <a:cubicBezTo>
                  <a:pt x="260731" y="51806"/>
                  <a:pt x="386976" y="25903"/>
                  <a:pt x="513222" y="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eform 7"/>
          <p:cNvSpPr/>
          <p:nvPr/>
        </p:nvSpPr>
        <p:spPr bwMode="auto">
          <a:xfrm rot="4177835">
            <a:off x="6327740" y="3717804"/>
            <a:ext cx="708682" cy="655018"/>
          </a:xfrm>
          <a:custGeom>
            <a:avLst/>
            <a:gdLst>
              <a:gd name="connsiteX0" fmla="*/ 277832 w 644537"/>
              <a:gd name="connsiteY0" fmla="*/ 39232 h 357037"/>
              <a:gd name="connsiteX1" fmla="*/ 615828 w 644537"/>
              <a:gd name="connsiteY1" fmla="*/ 60356 h 357037"/>
              <a:gd name="connsiteX2" fmla="*/ 579614 w 644537"/>
              <a:gd name="connsiteY2" fmla="*/ 244443 h 357037"/>
              <a:gd name="connsiteX3" fmla="*/ 205404 w 644537"/>
              <a:gd name="connsiteY3" fmla="*/ 356103 h 357037"/>
              <a:gd name="connsiteX4" fmla="*/ 192 w 644537"/>
              <a:gd name="connsiteY4" fmla="*/ 286693 h 357037"/>
              <a:gd name="connsiteX5" fmla="*/ 175226 w 644537"/>
              <a:gd name="connsiteY5" fmla="*/ 99588 h 357037"/>
              <a:gd name="connsiteX6" fmla="*/ 513222 w 644537"/>
              <a:gd name="connsiteY6" fmla="*/ 0 h 3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37" h="357037">
                <a:moveTo>
                  <a:pt x="277832" y="39232"/>
                </a:moveTo>
                <a:cubicBezTo>
                  <a:pt x="421681" y="32693"/>
                  <a:pt x="565531" y="26154"/>
                  <a:pt x="615828" y="60356"/>
                </a:cubicBezTo>
                <a:cubicBezTo>
                  <a:pt x="666125" y="94558"/>
                  <a:pt x="648018" y="195152"/>
                  <a:pt x="579614" y="244443"/>
                </a:cubicBezTo>
                <a:cubicBezTo>
                  <a:pt x="511210" y="293734"/>
                  <a:pt x="301974" y="349061"/>
                  <a:pt x="205404" y="356103"/>
                </a:cubicBezTo>
                <a:cubicBezTo>
                  <a:pt x="108834" y="363145"/>
                  <a:pt x="5222" y="329445"/>
                  <a:pt x="192" y="286693"/>
                </a:cubicBezTo>
                <a:cubicBezTo>
                  <a:pt x="-4838" y="243941"/>
                  <a:pt x="89721" y="147370"/>
                  <a:pt x="175226" y="99588"/>
                </a:cubicBezTo>
                <a:cubicBezTo>
                  <a:pt x="260731" y="51806"/>
                  <a:pt x="386976" y="25903"/>
                  <a:pt x="513222" y="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 bwMode="auto">
          <a:xfrm rot="4177835">
            <a:off x="5289220" y="2493671"/>
            <a:ext cx="708682" cy="655018"/>
          </a:xfrm>
          <a:custGeom>
            <a:avLst/>
            <a:gdLst>
              <a:gd name="connsiteX0" fmla="*/ 277832 w 644537"/>
              <a:gd name="connsiteY0" fmla="*/ 39232 h 357037"/>
              <a:gd name="connsiteX1" fmla="*/ 615828 w 644537"/>
              <a:gd name="connsiteY1" fmla="*/ 60356 h 357037"/>
              <a:gd name="connsiteX2" fmla="*/ 579614 w 644537"/>
              <a:gd name="connsiteY2" fmla="*/ 244443 h 357037"/>
              <a:gd name="connsiteX3" fmla="*/ 205404 w 644537"/>
              <a:gd name="connsiteY3" fmla="*/ 356103 h 357037"/>
              <a:gd name="connsiteX4" fmla="*/ 192 w 644537"/>
              <a:gd name="connsiteY4" fmla="*/ 286693 h 357037"/>
              <a:gd name="connsiteX5" fmla="*/ 175226 w 644537"/>
              <a:gd name="connsiteY5" fmla="*/ 99588 h 357037"/>
              <a:gd name="connsiteX6" fmla="*/ 513222 w 644537"/>
              <a:gd name="connsiteY6" fmla="*/ 0 h 3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37" h="357037">
                <a:moveTo>
                  <a:pt x="277832" y="39232"/>
                </a:moveTo>
                <a:cubicBezTo>
                  <a:pt x="421681" y="32693"/>
                  <a:pt x="565531" y="26154"/>
                  <a:pt x="615828" y="60356"/>
                </a:cubicBezTo>
                <a:cubicBezTo>
                  <a:pt x="666125" y="94558"/>
                  <a:pt x="648018" y="195152"/>
                  <a:pt x="579614" y="244443"/>
                </a:cubicBezTo>
                <a:cubicBezTo>
                  <a:pt x="511210" y="293734"/>
                  <a:pt x="301974" y="349061"/>
                  <a:pt x="205404" y="356103"/>
                </a:cubicBezTo>
                <a:cubicBezTo>
                  <a:pt x="108834" y="363145"/>
                  <a:pt x="5222" y="329445"/>
                  <a:pt x="192" y="286693"/>
                </a:cubicBezTo>
                <a:cubicBezTo>
                  <a:pt x="-4838" y="243941"/>
                  <a:pt x="89721" y="147370"/>
                  <a:pt x="175226" y="99588"/>
                </a:cubicBezTo>
                <a:cubicBezTo>
                  <a:pt x="260731" y="51806"/>
                  <a:pt x="386976" y="25903"/>
                  <a:pt x="513222" y="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1045352">
            <a:off x="276545" y="2142990"/>
            <a:ext cx="4472701" cy="1569660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IZLOŽENO JAČIM POTRESIMA:</a:t>
            </a:r>
          </a:p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više od 30% površine </a:t>
            </a:r>
          </a:p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oko 60% stanovništva</a:t>
            </a:r>
          </a:p>
        </p:txBody>
      </p:sp>
      <p:sp>
        <p:nvSpPr>
          <p:cNvPr id="11" name="Rectangle 10"/>
          <p:cNvSpPr/>
          <p:nvPr/>
        </p:nvSpPr>
        <p:spPr>
          <a:xfrm rot="21000000">
            <a:off x="5026830" y="2707212"/>
            <a:ext cx="3907048" cy="923330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GRAD ZAGREB:</a:t>
            </a:r>
          </a:p>
          <a:p>
            <a:pPr algn="ctr">
              <a:defRPr/>
            </a:pPr>
            <a:r>
              <a:rPr lang="hr-HR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više od 1/5 stanovništva</a:t>
            </a:r>
          </a:p>
          <a:p>
            <a:pPr algn="ctr">
              <a:defRPr/>
            </a:pPr>
            <a:r>
              <a:rPr lang="hr-HR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više od 1/3 ekonomije </a:t>
            </a:r>
          </a:p>
        </p:txBody>
      </p:sp>
    </p:spTree>
    <p:extLst>
      <p:ext uri="{BB962C8B-B14F-4D97-AF65-F5344CB8AC3E}">
        <p14:creationId xmlns:p14="http://schemas.microsoft.com/office/powerpoint/2010/main" val="242414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Potres u Zagrebu (1880)</a:t>
            </a: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/>
        </p:blipFill>
        <p:spPr bwMode="auto">
          <a:xfrm>
            <a:off x="15602" y="1144191"/>
            <a:ext cx="9109348" cy="214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7164" y="3881719"/>
            <a:ext cx="8818630" cy="400110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1758 kuća je bilo oštećeno </a:t>
            </a: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(tada 30.000 stanovnika)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603" y="3356992"/>
            <a:ext cx="8818630" cy="400110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materijalna šteta polovica tadašnjeg godišnjeg državnog proračuna</a:t>
            </a:r>
            <a:endParaRPr lang="hr-HR" sz="20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5445224"/>
            <a:ext cx="8717538" cy="738664"/>
          </a:xfrm>
          <a:prstGeom prst="rect">
            <a:avLst/>
          </a:prstGeom>
          <a:solidFill>
            <a:srgbClr val="99FF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ISELJAVANJE</a:t>
            </a:r>
            <a:r>
              <a:rPr lang="hr-HR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(nespremnost, ’’nebriga’’, vrijeme ’’rehabilitacije’’, radna mjesta, politička stabilnost ...)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164" y="4527228"/>
            <a:ext cx="5728972" cy="707886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... u prva 24 sata nakon potresa na zagrebačkom je Glavnom kolodvoru izdano 3800 putničkih karata</a:t>
            </a:r>
          </a:p>
        </p:txBody>
      </p:sp>
      <p:sp>
        <p:nvSpPr>
          <p:cNvPr id="28" name="Rectangle 27"/>
          <p:cNvSpPr/>
          <p:nvPr/>
        </p:nvSpPr>
        <p:spPr>
          <a:xfrm rot="21045352">
            <a:off x="4961824" y="4404094"/>
            <a:ext cx="4072618" cy="738664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svijest o potresima ???</a:t>
            </a:r>
          </a:p>
          <a:p>
            <a:pPr algn="ctr">
              <a:defRPr/>
            </a:pPr>
            <a:r>
              <a:rPr lang="hr-HR" sz="18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(prijatelji, događa se drugima, poplave?)</a:t>
            </a:r>
          </a:p>
        </p:txBody>
      </p:sp>
    </p:spTree>
    <p:extLst>
      <p:ext uri="{BB962C8B-B14F-4D97-AF65-F5344CB8AC3E}">
        <p14:creationId xmlns:p14="http://schemas.microsoft.com/office/powerpoint/2010/main" val="13612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2493973"/>
            <a:ext cx="9144001" cy="257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1355200"/>
            <a:ext cx="4355976" cy="113877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Izravni gubici u svijetu zbog prirodnih katastrofa</a:t>
            </a:r>
          </a:p>
          <a:p>
            <a:pPr algn="ctr">
              <a:defRPr/>
            </a:pPr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(povećavaju se)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64063" y="1293644"/>
            <a:ext cx="4579937" cy="1200329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Prosječni godišnji izravni gubici zbog prirodnih katastrofa u postocima BDP-a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3322" y="5241394"/>
            <a:ext cx="8821613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zbog prirodnih katastrofa u odnosu na direktne gubitke u postocima BDP-a najviše</a:t>
            </a: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su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pogođene zemlje sa srednjim dohotkom</a:t>
            </a: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!!!</a:t>
            </a:r>
          </a:p>
        </p:txBody>
      </p:sp>
      <p:sp>
        <p:nvSpPr>
          <p:cNvPr id="16" name="Rectangle 15"/>
          <p:cNvSpPr/>
          <p:nvPr/>
        </p:nvSpPr>
        <p:spPr>
          <a:xfrm rot="20754519">
            <a:off x="1203569" y="2940380"/>
            <a:ext cx="672098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Hrvatska je prema gospodarskim kriterijima klasificirana kao zemlja s višim srednjim dohotkom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sr-Latn-RS" dirty="0"/>
              <a:t>Potres u nekom od većih gradova ?</a:t>
            </a:r>
            <a:br>
              <a:rPr lang="pl-PL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60725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altLang="sr-Latn-RS" dirty="0"/>
              <a:t>Sustav ???</a:t>
            </a:r>
            <a:br>
              <a:rPr lang="pl-PL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6"/>
          <a:stretch/>
        </p:blipFill>
        <p:spPr bwMode="auto">
          <a:xfrm>
            <a:off x="6710305" y="1580955"/>
            <a:ext cx="2373597" cy="392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">
            <a:extLst>
              <a:ext uri="{FF2B5EF4-FFF2-40B4-BE49-F238E27FC236}">
                <a16:creationId xmlns:a16="http://schemas.microsoft.com/office/drawing/2014/main" id="{D06908E2-08A9-4D97-9809-3BC014DB5B4A}"/>
              </a:ext>
            </a:extLst>
          </p:cNvPr>
          <p:cNvSpPr/>
          <p:nvPr/>
        </p:nvSpPr>
        <p:spPr bwMode="auto">
          <a:xfrm>
            <a:off x="6714214" y="4610935"/>
            <a:ext cx="1896807" cy="422260"/>
          </a:xfrm>
          <a:custGeom>
            <a:avLst/>
            <a:gdLst>
              <a:gd name="connsiteX0" fmla="*/ 886714 w 1133404"/>
              <a:gd name="connsiteY0" fmla="*/ 92658 h 370977"/>
              <a:gd name="connsiteX1" fmla="*/ 226957 w 1133404"/>
              <a:gd name="connsiteY1" fmla="*/ 23210 h 370977"/>
              <a:gd name="connsiteX2" fmla="*/ 18613 w 1133404"/>
              <a:gd name="connsiteY2" fmla="*/ 23210 h 370977"/>
              <a:gd name="connsiteX3" fmla="*/ 53337 w 1133404"/>
              <a:gd name="connsiteY3" fmla="*/ 243129 h 370977"/>
              <a:gd name="connsiteX4" fmla="*/ 400577 w 1133404"/>
              <a:gd name="connsiteY4" fmla="*/ 277853 h 370977"/>
              <a:gd name="connsiteX5" fmla="*/ 898289 w 1133404"/>
              <a:gd name="connsiteY5" fmla="*/ 370450 h 370977"/>
              <a:gd name="connsiteX6" fmla="*/ 1106633 w 1133404"/>
              <a:gd name="connsiteY6" fmla="*/ 231554 h 370977"/>
              <a:gd name="connsiteX7" fmla="*/ 1106633 w 1133404"/>
              <a:gd name="connsiteY7" fmla="*/ 81083 h 370977"/>
              <a:gd name="connsiteX8" fmla="*/ 886714 w 1133404"/>
              <a:gd name="connsiteY8" fmla="*/ 60 h 370977"/>
              <a:gd name="connsiteX9" fmla="*/ 481600 w 1133404"/>
              <a:gd name="connsiteY9" fmla="*/ 92658 h 37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3404" h="370977">
                <a:moveTo>
                  <a:pt x="886714" y="92658"/>
                </a:moveTo>
                <a:lnTo>
                  <a:pt x="226957" y="23210"/>
                </a:lnTo>
                <a:cubicBezTo>
                  <a:pt x="82274" y="11635"/>
                  <a:pt x="47550" y="-13443"/>
                  <a:pt x="18613" y="23210"/>
                </a:cubicBezTo>
                <a:cubicBezTo>
                  <a:pt x="-10324" y="59863"/>
                  <a:pt x="-10324" y="200689"/>
                  <a:pt x="53337" y="243129"/>
                </a:cubicBezTo>
                <a:cubicBezTo>
                  <a:pt x="116998" y="285569"/>
                  <a:pt x="259752" y="256633"/>
                  <a:pt x="400577" y="277853"/>
                </a:cubicBezTo>
                <a:cubicBezTo>
                  <a:pt x="541402" y="299073"/>
                  <a:pt x="780613" y="378167"/>
                  <a:pt x="898289" y="370450"/>
                </a:cubicBezTo>
                <a:cubicBezTo>
                  <a:pt x="1015965" y="362734"/>
                  <a:pt x="1071909" y="279782"/>
                  <a:pt x="1106633" y="231554"/>
                </a:cubicBezTo>
                <a:cubicBezTo>
                  <a:pt x="1141357" y="183326"/>
                  <a:pt x="1143286" y="119665"/>
                  <a:pt x="1106633" y="81083"/>
                </a:cubicBezTo>
                <a:cubicBezTo>
                  <a:pt x="1069980" y="42501"/>
                  <a:pt x="990886" y="-1869"/>
                  <a:pt x="886714" y="60"/>
                </a:cubicBezTo>
                <a:cubicBezTo>
                  <a:pt x="782542" y="1989"/>
                  <a:pt x="632071" y="47323"/>
                  <a:pt x="481600" y="92658"/>
                </a:cubicBezTo>
              </a:path>
            </a:pathLst>
          </a:cu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hr-HR" dirty="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107273">
            <a:off x="7031641" y="2995683"/>
            <a:ext cx="1763563" cy="707886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državna administracija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351D819-8F3B-416C-98F1-69EFD18A8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1945855"/>
            <a:ext cx="1493690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strategija 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261775A-D684-4FD1-8492-F82698090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176" y="4898010"/>
            <a:ext cx="1623177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prevencija 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8726D0E8-C4AA-4B7F-8F76-F116FF5C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2950520"/>
            <a:ext cx="2660285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odgovorna institucija 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73B8336-BC8C-4DAD-983E-2E58F8A03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509" y="2458255"/>
            <a:ext cx="2322734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svijest o potresima 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31" y="5515353"/>
            <a:ext cx="5760471" cy="7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 bwMode="auto">
          <a:xfrm>
            <a:off x="59789" y="2301223"/>
            <a:ext cx="2320925" cy="396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109886"/>
            <a:ext cx="43894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64C2D0AA-3B77-426C-A9BC-F1F9D02A0C54}"/>
              </a:ext>
            </a:extLst>
          </p:cNvPr>
          <p:cNvSpPr>
            <a:spLocks noChangeArrowheads="1"/>
          </p:cNvSpPr>
          <p:nvPr/>
        </p:nvSpPr>
        <p:spPr bwMode="auto">
          <a:xfrm rot="20977709">
            <a:off x="292701" y="3851207"/>
            <a:ext cx="1560816" cy="707886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interventne službe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8726D0E8-C4AA-4B7F-8F76-F116FF5C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292" y="3426786"/>
            <a:ext cx="1978680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procjene rizika 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726D0E8-C4AA-4B7F-8F76-F116FF5C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903899"/>
            <a:ext cx="3851033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procjene kapaciteta / sposobnosti 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8726D0E8-C4AA-4B7F-8F76-F116FF5C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865" y="4422959"/>
            <a:ext cx="2605085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upravljanje rizicima?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F261775A-D684-4FD1-8492-F82698090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74" y="5033195"/>
            <a:ext cx="2364914" cy="399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72000" lvl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mjere pripravnosti ?</a:t>
            </a: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20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63BB8531-06A8-4C15-B91A-C2413E811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0087">
            <a:off x="1401957" y="1313096"/>
            <a:ext cx="2541372" cy="799590"/>
          </a:xfrm>
          <a:prstGeom prst="rect">
            <a:avLst/>
          </a:prstGeom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id="{841E310B-A5DE-47CF-B616-9D1C1CEE3EDC}"/>
              </a:ext>
            </a:extLst>
          </p:cNvPr>
          <p:cNvSpPr>
            <a:spLocks noChangeArrowheads="1"/>
          </p:cNvSpPr>
          <p:nvPr/>
        </p:nvSpPr>
        <p:spPr bwMode="auto">
          <a:xfrm rot="20977709">
            <a:off x="292702" y="5141689"/>
            <a:ext cx="1560816" cy="400110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platforma …</a:t>
            </a:r>
          </a:p>
        </p:txBody>
      </p:sp>
    </p:spTree>
    <p:extLst>
      <p:ext uri="{BB962C8B-B14F-4D97-AF65-F5344CB8AC3E}">
        <p14:creationId xmlns:p14="http://schemas.microsoft.com/office/powerpoint/2010/main" val="37879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PROCJENE RIZIKA OD POTRESA</a:t>
            </a: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88052D9-CA6E-4D35-B8E8-68E6715E6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30" y="1172369"/>
            <a:ext cx="8633008" cy="501198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36000" tIns="144000" rIns="36000" bIns="36000"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Pravilnicima propisane procjene ugroženosti od katastrofa ...</a:t>
            </a:r>
          </a:p>
          <a:p>
            <a:pPr lvl="1" algn="r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(Pravilnik o metodologiji za izradu procjena ugroženosti i planova zaštite i spašavanja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„Narodne novine“, broj 38/</a:t>
            </a:r>
            <a:r>
              <a:rPr lang="pl-PL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 118/</a:t>
            </a:r>
            <a:r>
              <a:rPr lang="pl-PL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hr-HR" sz="1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799858" lvl="1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za državu u cjelini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za županije i Grad Zagreb (12)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za gradove i općine (128)</a:t>
            </a:r>
          </a:p>
          <a:p>
            <a:pPr marL="342900" indent="-342900">
              <a:spcBef>
                <a:spcPts val="180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Novi pravilnik za procjene rizika od katastrofa ...</a:t>
            </a:r>
          </a:p>
          <a:p>
            <a:pPr lvl="1" algn="r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(Pravilnik o smjernicama za izradu procjena rizika od katastrofa i velikih nesreća za područje Republike Hrvatske i jedinica lokalne i područne (regionalne) samouprave, „Narodne novine“, broj  br. 65/</a:t>
            </a:r>
            <a:r>
              <a:rPr lang="hr-H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hr-HR" sz="1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799858" lvl="1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usklađen s smjernicama EK</a:t>
            </a:r>
          </a:p>
          <a:p>
            <a:pPr marL="799858" lvl="1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planiraju se izraditi tijekom 2018 i 2019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68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5" y="1135919"/>
            <a:ext cx="7987071" cy="506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PROCJENE RIZIKA OD POTRESA</a:t>
            </a:r>
            <a:br>
              <a:rPr lang="hr-HR" altLang="sr-Latn-RS" dirty="0"/>
            </a:b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20677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0" y="171451"/>
            <a:ext cx="6715125" cy="400077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PROCJENE RIZIKA OD POTRESA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9432"/>
          <a:stretch/>
        </p:blipFill>
        <p:spPr bwMode="auto">
          <a:xfrm>
            <a:off x="107504" y="764702"/>
            <a:ext cx="3842535" cy="595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3"/>
          <a:stretch/>
        </p:blipFill>
        <p:spPr bwMode="auto">
          <a:xfrm>
            <a:off x="4034037" y="782682"/>
            <a:ext cx="5109963" cy="595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1B5E25A3-63BA-4432-AAF6-3A9B7CED8426}"/>
              </a:ext>
            </a:extLst>
          </p:cNvPr>
          <p:cNvSpPr/>
          <p:nvPr/>
        </p:nvSpPr>
        <p:spPr>
          <a:xfrm rot="21045352">
            <a:off x="373175" y="3331530"/>
            <a:ext cx="2800456" cy="772107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tIns="108000" bIns="108000">
            <a:spAutoFit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potres ???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44AA02D-44E0-481B-BC4B-82FC496FC895}"/>
              </a:ext>
            </a:extLst>
          </p:cNvPr>
          <p:cNvSpPr/>
          <p:nvPr/>
        </p:nvSpPr>
        <p:spPr>
          <a:xfrm rot="20962487">
            <a:off x="3985161" y="2395057"/>
            <a:ext cx="4713612" cy="461665"/>
          </a:xfrm>
          <a:prstGeom prst="rect">
            <a:avLst/>
          </a:prstGeom>
          <a:solidFill>
            <a:srgbClr val="E5F5FF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jedan od rizika ???</a:t>
            </a:r>
            <a:endParaRPr lang="hr-HR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B1BBF7D-29E6-4586-A9C5-3791E7C90B2C}"/>
              </a:ext>
            </a:extLst>
          </p:cNvPr>
          <p:cNvSpPr/>
          <p:nvPr/>
        </p:nvSpPr>
        <p:spPr>
          <a:xfrm rot="20962487">
            <a:off x="4104841" y="3504986"/>
            <a:ext cx="4643823" cy="830997"/>
          </a:xfrm>
          <a:prstGeom prst="rect">
            <a:avLst/>
          </a:prstGeom>
          <a:solidFill>
            <a:srgbClr val="E5F5FF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neujednačena metodologija i razina ekspertize </a:t>
            </a:r>
            <a:endParaRPr lang="hr-HR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7D03031-1A99-4794-A1D6-DC003B18AB78}"/>
              </a:ext>
            </a:extLst>
          </p:cNvPr>
          <p:cNvSpPr/>
          <p:nvPr/>
        </p:nvSpPr>
        <p:spPr>
          <a:xfrm rot="20962487">
            <a:off x="4187473" y="4899128"/>
            <a:ext cx="4647690" cy="830997"/>
          </a:xfrm>
          <a:prstGeom prst="rect">
            <a:avLst/>
          </a:prstGeom>
          <a:solidFill>
            <a:srgbClr val="E5F5FF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MANJKAVOSTI    BAZA PODATAKA !!!</a:t>
            </a:r>
            <a:endParaRPr lang="hr-HR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68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dirty="0"/>
              <a:t>... po ’’direktivi’’ od Europske Komisije!</a:t>
            </a:r>
            <a:br>
              <a:rPr lang="hr-HR" altLang="sr-Latn-RS" sz="4000" dirty="0"/>
            </a:br>
            <a:br>
              <a:rPr lang="hr-HR" altLang="sr-Latn-RS" sz="4000" dirty="0"/>
            </a:br>
            <a:endParaRPr lang="hr-HR" altLang="sr-Latn-RS" sz="40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/>
          <a:stretch/>
        </p:blipFill>
        <p:spPr bwMode="auto">
          <a:xfrm>
            <a:off x="467544" y="1167657"/>
            <a:ext cx="5400600" cy="504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 bwMode="auto">
          <a:xfrm>
            <a:off x="467544" y="5828856"/>
            <a:ext cx="5400600" cy="379882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2466109" cy="112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84" y="2436757"/>
            <a:ext cx="2459182" cy="117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60893"/>
            <a:ext cx="2466109" cy="117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65" y="4885029"/>
            <a:ext cx="2459182" cy="116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Down Arrow 32"/>
          <p:cNvSpPr/>
          <p:nvPr/>
        </p:nvSpPr>
        <p:spPr bwMode="auto">
          <a:xfrm>
            <a:off x="7464640" y="1923577"/>
            <a:ext cx="458233" cy="560882"/>
          </a:xfrm>
          <a:prstGeom prst="downArrow">
            <a:avLst/>
          </a:prstGeom>
          <a:solidFill>
            <a:srgbClr val="7030A0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0" i="0" u="none" strike="noStrike" cap="none" normalizeH="0" baseline="0">
              <a:ln>
                <a:noFill/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3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PROCJENE RIZIKA OD POTRESA</a:t>
            </a: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7504" y="1124744"/>
            <a:ext cx="4680520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Identifikacij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rizika</a:t>
            </a:r>
            <a:r>
              <a:rPr lang="hr-H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(scenarija)</a:t>
            </a:r>
            <a:r>
              <a:rPr lang="vi-VN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za potres</a:t>
            </a:r>
            <a:r>
              <a:rPr lang="hr-H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(2014)               </a:t>
            </a:r>
            <a:endParaRPr lang="hr-H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4384" y="1940125"/>
            <a:ext cx="4683642" cy="138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Procjena rizika </a:t>
            </a:r>
            <a:r>
              <a:rPr lang="pl-PL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od katastrofa u RH (2015)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Rizik: POTRES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cenarij</a:t>
            </a:r>
            <a:r>
              <a:rPr lang="hr-HR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Grad Zagreb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Radna skupina: ...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24769"/>
            <a:ext cx="3316475" cy="4882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600000" lon="1200000" rev="0"/>
            </a:camera>
            <a:lightRig rig="soft" dir="t"/>
          </a:scene3d>
          <a:sp3d z="133350" contourW="12700" prstMaterial="dkEdge">
            <a:bevelT w="63500" h="50800"/>
            <a:contourClr>
              <a:srgbClr val="C0C0C0"/>
            </a:contourClr>
          </a:sp3d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7505" y="3377589"/>
            <a:ext cx="4680520" cy="138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Procjena složenog rizika </a:t>
            </a:r>
            <a:r>
              <a:rPr lang="pl-PL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od katastrofa u Republici Hrvatskoj (2015)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Potres i poplava ...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4384" y="4779574"/>
            <a:ext cx="4680520" cy="109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Procjena rizika za županije (2015)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Analiza procjena rizika za sve županije i gradove</a:t>
            </a: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3460149" y="2426720"/>
            <a:ext cx="2471443" cy="707886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pretpostavljaju organizirani sustav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1D50405-4666-4594-BA72-C61D3FAC0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003710"/>
            <a:ext cx="5472608" cy="80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Ažurirana procjena rizika od potresa (2018)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Scenarij: Grad Zagreb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000" dirty="0"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TKO SMO MI ???</a:t>
            </a: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7" name="Text Placeholder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1196" y="1124744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istraživačk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vi-VN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hr-HR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rađevinskom fakultetu u Zagrebu</a:t>
            </a:r>
            <a:r>
              <a:rPr lang="hr-HR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              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  <a:defRPr/>
            </a:pPr>
            <a:r>
              <a:rPr lang="hr-H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(dinamika konstrukcija, </a:t>
            </a:r>
            <a:r>
              <a:rPr lang="hr-HR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projektiranje</a:t>
            </a:r>
            <a:r>
              <a:rPr lang="hr-H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konstrukcija, rizici od potresa, ispitivanja konstrukcija itd.)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43808" y="2708920"/>
            <a:ext cx="309634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1257300" lvl="2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1800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Joško Krolo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Domagoj Damjanović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Zvonko Sigmund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Janko Košćak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Ivan Duvnjak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Marko Bartolac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Ivan Dokoza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Filip Prekupec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1800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sz="1800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1520" y="2924944"/>
            <a:ext cx="28083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Mario Uroš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Marta </a:t>
            </a:r>
            <a:r>
              <a:rPr lang="hr-HR" dirty="0" err="1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Šavor</a:t>
            </a: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 Novak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Josip Atalić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Josip Dvornik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Milutin Anđelić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Damir Lazarević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Sanja Hak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Nenad Bijelić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Luka </a:t>
            </a:r>
            <a:r>
              <a:rPr lang="hr-HR" dirty="0" err="1">
                <a:solidFill>
                  <a:srgbClr val="434343"/>
                </a:solidFill>
                <a:latin typeface="Times New Roman" pitchFamily="18" charset="0"/>
                <a:cs typeface="Times New Roman" pitchFamily="18" charset="0"/>
              </a:rPr>
              <a:t>Korlaet</a:t>
            </a: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1800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sz="1800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Placeholder 6"/>
          <p:cNvSpPr txBox="1">
            <a:spLocks noChangeArrowheads="1"/>
          </p:cNvSpPr>
          <p:nvPr/>
        </p:nvSpPr>
        <p:spPr bwMode="auto">
          <a:xfrm>
            <a:off x="469129" y="1916832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defRPr/>
            </a:pP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istraživačk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vi-VN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hr-HR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Prirodoslovno-matematičkom fakultetu </a:t>
            </a:r>
            <a:r>
              <a:rPr lang="vi-VN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 Zagrebu</a:t>
            </a:r>
            <a:r>
              <a:rPr lang="hr-HR" sz="2000" dirty="0">
                <a:solidFill>
                  <a:srgbClr val="43434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              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  <a:defRPr/>
            </a:pPr>
            <a:r>
              <a:rPr lang="hr-H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(proučavanje potresa, seizmičnosti, strukture Zemlje, </a:t>
            </a:r>
            <a:r>
              <a:rPr lang="hr-HR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makroseizmologija</a:t>
            </a:r>
            <a:r>
              <a:rPr lang="hr-HR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inženjerska seizmologija, procjena seizmičkog hazarda </a:t>
            </a:r>
            <a:r>
              <a:rPr lang="hr-HR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itd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12160" y="2636912"/>
            <a:ext cx="309634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Snježan Prevolnik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Marijan Herak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Iva Dasović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Tomislav Fiket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Ines Ivančić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Krešimir Kuk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Snježana Markušić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Marija Mustać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Ivica Sović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Josip Stipčević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Danijel Štih</a:t>
            </a:r>
          </a:p>
          <a:p>
            <a:pPr marL="800100" lvl="1" indent="-342900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hr-HR" sz="1800" dirty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sz="1800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13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SCENARIJI</a:t>
            </a:r>
            <a:br>
              <a:rPr lang="hr-HR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07" y="2276872"/>
            <a:ext cx="4144881" cy="386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6098794" y="2640438"/>
            <a:ext cx="840856" cy="720080"/>
          </a:xfrm>
          <a:custGeom>
            <a:avLst/>
            <a:gdLst>
              <a:gd name="connsiteX0" fmla="*/ 277832 w 644537"/>
              <a:gd name="connsiteY0" fmla="*/ 39232 h 357037"/>
              <a:gd name="connsiteX1" fmla="*/ 615828 w 644537"/>
              <a:gd name="connsiteY1" fmla="*/ 60356 h 357037"/>
              <a:gd name="connsiteX2" fmla="*/ 579614 w 644537"/>
              <a:gd name="connsiteY2" fmla="*/ 244443 h 357037"/>
              <a:gd name="connsiteX3" fmla="*/ 205404 w 644537"/>
              <a:gd name="connsiteY3" fmla="*/ 356103 h 357037"/>
              <a:gd name="connsiteX4" fmla="*/ 192 w 644537"/>
              <a:gd name="connsiteY4" fmla="*/ 286693 h 357037"/>
              <a:gd name="connsiteX5" fmla="*/ 175226 w 644537"/>
              <a:gd name="connsiteY5" fmla="*/ 99588 h 357037"/>
              <a:gd name="connsiteX6" fmla="*/ 513222 w 644537"/>
              <a:gd name="connsiteY6" fmla="*/ 0 h 3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37" h="357037">
                <a:moveTo>
                  <a:pt x="277832" y="39232"/>
                </a:moveTo>
                <a:cubicBezTo>
                  <a:pt x="421681" y="32693"/>
                  <a:pt x="565531" y="26154"/>
                  <a:pt x="615828" y="60356"/>
                </a:cubicBezTo>
                <a:cubicBezTo>
                  <a:pt x="666125" y="94558"/>
                  <a:pt x="648018" y="195152"/>
                  <a:pt x="579614" y="244443"/>
                </a:cubicBezTo>
                <a:cubicBezTo>
                  <a:pt x="511210" y="293734"/>
                  <a:pt x="301974" y="349061"/>
                  <a:pt x="205404" y="356103"/>
                </a:cubicBezTo>
                <a:cubicBezTo>
                  <a:pt x="108834" y="363145"/>
                  <a:pt x="5222" y="329445"/>
                  <a:pt x="192" y="286693"/>
                </a:cubicBezTo>
                <a:cubicBezTo>
                  <a:pt x="-4838" y="243941"/>
                  <a:pt x="89721" y="147370"/>
                  <a:pt x="175226" y="99588"/>
                </a:cubicBezTo>
                <a:cubicBezTo>
                  <a:pt x="260731" y="51806"/>
                  <a:pt x="386976" y="25903"/>
                  <a:pt x="513222" y="0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5" t="2230" r="1887" b="17555"/>
          <a:stretch/>
        </p:blipFill>
        <p:spPr bwMode="auto">
          <a:xfrm>
            <a:off x="648637" y="2276872"/>
            <a:ext cx="399537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2006377" y="2581610"/>
            <a:ext cx="840856" cy="720080"/>
          </a:xfrm>
          <a:custGeom>
            <a:avLst/>
            <a:gdLst>
              <a:gd name="connsiteX0" fmla="*/ 277832 w 644537"/>
              <a:gd name="connsiteY0" fmla="*/ 39232 h 357037"/>
              <a:gd name="connsiteX1" fmla="*/ 615828 w 644537"/>
              <a:gd name="connsiteY1" fmla="*/ 60356 h 357037"/>
              <a:gd name="connsiteX2" fmla="*/ 579614 w 644537"/>
              <a:gd name="connsiteY2" fmla="*/ 244443 h 357037"/>
              <a:gd name="connsiteX3" fmla="*/ 205404 w 644537"/>
              <a:gd name="connsiteY3" fmla="*/ 356103 h 357037"/>
              <a:gd name="connsiteX4" fmla="*/ 192 w 644537"/>
              <a:gd name="connsiteY4" fmla="*/ 286693 h 357037"/>
              <a:gd name="connsiteX5" fmla="*/ 175226 w 644537"/>
              <a:gd name="connsiteY5" fmla="*/ 99588 h 357037"/>
              <a:gd name="connsiteX6" fmla="*/ 513222 w 644537"/>
              <a:gd name="connsiteY6" fmla="*/ 0 h 3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37" h="357037">
                <a:moveTo>
                  <a:pt x="277832" y="39232"/>
                </a:moveTo>
                <a:cubicBezTo>
                  <a:pt x="421681" y="32693"/>
                  <a:pt x="565531" y="26154"/>
                  <a:pt x="615828" y="60356"/>
                </a:cubicBezTo>
                <a:cubicBezTo>
                  <a:pt x="666125" y="94558"/>
                  <a:pt x="648018" y="195152"/>
                  <a:pt x="579614" y="244443"/>
                </a:cubicBezTo>
                <a:cubicBezTo>
                  <a:pt x="511210" y="293734"/>
                  <a:pt x="301974" y="349061"/>
                  <a:pt x="205404" y="356103"/>
                </a:cubicBezTo>
                <a:cubicBezTo>
                  <a:pt x="108834" y="363145"/>
                  <a:pt x="5222" y="329445"/>
                  <a:pt x="192" y="286693"/>
                </a:cubicBezTo>
                <a:cubicBezTo>
                  <a:pt x="-4838" y="243941"/>
                  <a:pt x="89721" y="147370"/>
                  <a:pt x="175226" y="99588"/>
                </a:cubicBezTo>
                <a:cubicBezTo>
                  <a:pt x="260731" y="51806"/>
                  <a:pt x="386976" y="25903"/>
                  <a:pt x="513222" y="0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8636" y="1229058"/>
            <a:ext cx="8315851" cy="97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+mj-lt"/>
              <a:buAutoNum type="alphaUcPeriod"/>
              <a:defRPr/>
            </a:pPr>
            <a:r>
              <a:rPr lang="vi-V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najvjerojatniji neželjeni događaj </a:t>
            </a:r>
            <a:r>
              <a:rPr lang="hr-H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hr-HR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0"/>
              </a:spcBef>
              <a:buClr>
                <a:srgbClr val="CC0000"/>
              </a:buClr>
              <a:buFont typeface="+mj-lt"/>
              <a:buAutoNum type="alphaUcPeriod"/>
              <a:defRPr/>
            </a:pPr>
            <a:r>
              <a:rPr lang="vi-V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događaj s najgorim mogućim posljedicama </a:t>
            </a:r>
            <a:endParaRPr lang="hr-HR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7233" y="3821027"/>
            <a:ext cx="3768860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glavni grad</a:t>
            </a:r>
          </a:p>
        </p:txBody>
      </p:sp>
      <p:sp>
        <p:nvSpPr>
          <p:cNvPr id="9" name="Rectangle 8"/>
          <p:cNvSpPr/>
          <p:nvPr/>
        </p:nvSpPr>
        <p:spPr>
          <a:xfrm>
            <a:off x="2847233" y="4339221"/>
            <a:ext cx="3781053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&gt; 20%  (1/5) stanovništva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7233" y="4876521"/>
            <a:ext cx="3781053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&gt; 33%  (1/3) ekonomije</a:t>
            </a:r>
          </a:p>
        </p:txBody>
      </p:sp>
    </p:spTree>
    <p:extLst>
      <p:ext uri="{BB962C8B-B14F-4D97-AF65-F5344CB8AC3E}">
        <p14:creationId xmlns:p14="http://schemas.microsoft.com/office/powerpoint/2010/main" val="40446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PROCJENE RIZIKA OD POTRESA</a:t>
            </a: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 b="10114"/>
          <a:stretch/>
        </p:blipFill>
        <p:spPr bwMode="auto">
          <a:xfrm>
            <a:off x="196797" y="1381327"/>
            <a:ext cx="8752279" cy="226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4515" y="4008462"/>
            <a:ext cx="8752279" cy="16561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778" indent="-342778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Scenarij: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None/>
              <a:defRPr/>
            </a:pPr>
            <a:r>
              <a:rPr lang="pl-PL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PODRHTAVANJE TLA U GRADU ZAGREBU UZROKOVANO POTRESOM NA RAZINI POVRATNOG PERIODA USKLAĐENOG S PROPISIMA ZA PROJEKTIRANJE POTRESNE OTPORNOSTI</a:t>
            </a:r>
            <a:endParaRPr lang="hr-HR" sz="1600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7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0" y="-4539"/>
            <a:ext cx="255577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5496" y="1805582"/>
            <a:ext cx="4185986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teorij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tektonskih ploča</a:t>
            </a:r>
            <a:endParaRPr lang="hr-HR" sz="2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podvlačenjem Jadranske platforme pod Dinaride, kao posljedica kretanja Afričke ploče u odnosu na Euro-azijsku</a:t>
            </a:r>
            <a:endParaRPr lang="hr-H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rgbClr val="CC0000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2" b="15025"/>
          <a:stretch/>
        </p:blipFill>
        <p:spPr bwMode="auto">
          <a:xfrm>
            <a:off x="4245679" y="1642332"/>
            <a:ext cx="4890646" cy="395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45678" y="5565296"/>
            <a:ext cx="4764971" cy="707838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Epicentri potresa i sustav rasjeda na zagrebačkom području (PMF, Zagreb)</a:t>
            </a:r>
            <a:endParaRPr lang="hr-HR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5496" y="3241251"/>
            <a:ext cx="4146147" cy="15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zon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Zagrebačkog rasjeda</a:t>
            </a:r>
            <a:endParaRPr lang="hr-HR" sz="2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više seizmički aktivnih epicentralnih područja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područje Medvednice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gdje je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definirano nekoliko rasjeda koji se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spajaju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dubini od 8 km</a:t>
            </a:r>
            <a:endParaRPr lang="hr-H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rgbClr val="CC0000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5496" y="4906537"/>
            <a:ext cx="4104454" cy="190683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postojeći podaci za jačinu potresa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sjevernom i sjeveroistočnom dijelu grada Zagreba može iznositi </a:t>
            </a:r>
            <a:r>
              <a:rPr lang="vi-V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VII. do IX.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stupnjeva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(MCS), a u zapadnom i južnom dijelu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grada Zagreba 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 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VII. do VIII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stupnjeva (MCS)</a:t>
            </a:r>
          </a:p>
          <a:p>
            <a:pPr>
              <a:spcBef>
                <a:spcPts val="0"/>
              </a:spcBef>
              <a:buClr>
                <a:srgbClr val="CC0000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9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0" y="-4539"/>
            <a:ext cx="255577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83968" y="4931301"/>
            <a:ext cx="4824537" cy="129261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Iznosi vršnih ubrzanja za Zagreb i okolicu za povratno razdoblje od 475 g. </a:t>
            </a:r>
            <a:r>
              <a:rPr lang="pl-PL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(čvrsta stijena)</a:t>
            </a:r>
            <a:endParaRPr lang="pl-PL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http://seizkarta.gfz.hr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pl-PL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(Geofizički odsjek PMF-a, Zagreb) </a:t>
            </a:r>
            <a:endParaRPr lang="hr-HR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7504" y="1912349"/>
            <a:ext cx="3960440" cy="431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karte seizmičkog hazarda</a:t>
            </a:r>
            <a:endParaRPr lang="hr-HR" sz="2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temeljem </a:t>
            </a:r>
            <a:r>
              <a:rPr lang="vi-V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statističkih analiza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raspoloživih povijesnih podataka i </a:t>
            </a:r>
            <a:r>
              <a:rPr lang="vi-V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složeni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seizmički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proračuna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(2012)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endParaRPr lang="hr-H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hrvatski 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Nacionalni dodatak 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važećih Europskih propisa za projektiranje potresne otpornosti konstrukcija (Eurocode 8)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endParaRPr lang="hr-H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dodatno povećanje (amplifikacija) jer se 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većina tala može svrstati u tip B 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(nanosi vrlo gustog pijeska, šljunka ili vrlo krute gline)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7" t="3933" r="4286" b="16514"/>
          <a:stretch/>
        </p:blipFill>
        <p:spPr bwMode="auto">
          <a:xfrm>
            <a:off x="4283968" y="1778678"/>
            <a:ext cx="4824537" cy="315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3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0" y="-4539"/>
            <a:ext cx="255577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"/>
          <a:stretch/>
        </p:blipFill>
        <p:spPr bwMode="auto">
          <a:xfrm>
            <a:off x="281272" y="1700808"/>
            <a:ext cx="8676455" cy="41757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1038884" y="4088669"/>
            <a:ext cx="6596877" cy="461665"/>
          </a:xfrm>
          <a:prstGeom prst="rect">
            <a:avLst/>
          </a:prstGeom>
          <a:solidFill>
            <a:srgbClr val="DCFB3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seizmički hazard </a:t>
            </a:r>
            <a:r>
              <a:rPr lang="hr-HR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relativno</a:t>
            </a: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dobro definiran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830" y="5909259"/>
            <a:ext cx="8957727" cy="400061"/>
          </a:xfrm>
          <a:prstGeom prst="rect">
            <a:avLst/>
          </a:prstGeom>
          <a:solidFill>
            <a:srgbClr val="E5F5FF"/>
          </a:solidFill>
          <a:ln w="38100">
            <a:solidFill>
              <a:schemeClr val="tx1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trenutno se rade i detaljnija mikrozonacijska mjerenja </a:t>
            </a:r>
            <a:r>
              <a:rPr lang="it-IT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(dostupna samo za pojedine dijelove grada)</a:t>
            </a:r>
            <a:endParaRPr lang="it-IT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979712" y="1988653"/>
            <a:ext cx="6046688" cy="92328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>
            <a:defPPr>
              <a:defRPr lang="sr-Latn-CS"/>
            </a:defPPr>
            <a:lvl1pPr algn="ctr">
              <a:defRPr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pl-PL" dirty="0"/>
              <a:t>... revidirati, nadopunjavati karte (u planu) hazarda jer u prosjeku se u Hrvatski katalog potresa godišnje unosi preko 10 000 potresa (AKTUALNO)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04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483768" y="-4539"/>
            <a:ext cx="2411760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5044802" y="1919393"/>
            <a:ext cx="3798293" cy="461665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vrlo slabo definirana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7506" y="2204864"/>
            <a:ext cx="45365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ne postoje baze podataka !!!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nepoznate karakteristike stambenog fonda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postojeći statistički podaci su neprilagođeni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nema klasifikacija konstrukcija (taksonomija)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07506" y="3868340"/>
            <a:ext cx="4248470" cy="208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približne (načelne) klasifikacije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Europski projekt NERA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raspoloživi podaci o postojećem fondu</a:t>
            </a: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građevina u Europskim državama</a:t>
            </a:r>
            <a:endParaRPr lang="hr-H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Google Street View aplikacije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temeljem upitnika 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4" cstate="print"/>
          <a:srcRect l="2337" t="-1845" r="1370" b="-2029"/>
          <a:stretch/>
        </p:blipFill>
        <p:spPr bwMode="auto">
          <a:xfrm>
            <a:off x="4788024" y="2681674"/>
            <a:ext cx="4311851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788024" y="4913921"/>
            <a:ext cx="4328890" cy="132339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Zastupljenost stambenih jedinica po tipovima građevina u Hrvatskoj iz projekta NERA </a:t>
            </a:r>
            <a:endParaRPr lang="hr-HR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(Crowley i sur., 2014)</a:t>
            </a:r>
            <a:endParaRPr lang="it-IT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483768" y="-4539"/>
            <a:ext cx="2411760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72816"/>
            <a:ext cx="720286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2" t="10500" r="27982" b="44041"/>
          <a:stretch/>
        </p:blipFill>
        <p:spPr bwMode="auto">
          <a:xfrm>
            <a:off x="6565874" y="2069815"/>
            <a:ext cx="247527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 bwMode="auto">
          <a:xfrm>
            <a:off x="73047" y="3573017"/>
            <a:ext cx="7237324" cy="36004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76" y="2996952"/>
            <a:ext cx="4592170" cy="318819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 bwMode="auto">
          <a:xfrm>
            <a:off x="4520984" y="4591052"/>
            <a:ext cx="4520162" cy="24950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76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483768" y="-4539"/>
            <a:ext cx="2411760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D6A3443E-952D-45FD-944D-1245F815A484}"/>
              </a:ext>
            </a:extLst>
          </p:cNvPr>
          <p:cNvSpPr/>
          <p:nvPr/>
        </p:nvSpPr>
        <p:spPr>
          <a:xfrm>
            <a:off x="4895528" y="2780928"/>
            <a:ext cx="4140968" cy="2062055"/>
          </a:xfrm>
          <a:prstGeom prst="rect">
            <a:avLst/>
          </a:prstGeom>
          <a:noFill/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 POSTOJE BAZE PODATAKA  </a:t>
            </a:r>
            <a:endParaRPr lang="hr-HR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nepoznate karakteristike stambenog fonda, postojeći statistički podaci su neprilagođeni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primjerice STAMBENE JEDINICE (ne </a:t>
            </a:r>
            <a:r>
              <a:rPr lang="hr-H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zgrade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nema klasifikacija konstrukcija (taksonomija)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0997"/>
            <a:ext cx="4721225" cy="26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869160"/>
            <a:ext cx="8928991" cy="129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96" y="1798932"/>
            <a:ext cx="4014700" cy="899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1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2483768" y="-4539"/>
            <a:ext cx="2411760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3099" y="1844824"/>
            <a:ext cx="3888430" cy="195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Studija za saniranje posljedica potresa (2013 - danas)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’’krpanje’’ rupa (svašta)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detaljne numeričke i eksperimentalne 	analize specifičnih/ 	karakterističnih građevina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60169" y="5157193"/>
            <a:ext cx="4530375" cy="1015614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Područja karakterističnih tipova građevina u </a:t>
            </a: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radu Zagrebu </a:t>
            </a:r>
            <a:endParaRPr lang="hr-HR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(Jugomont JU-60 - ''limenka'')</a:t>
            </a:r>
            <a:endParaRPr lang="it-IT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7506" y="3819439"/>
            <a:ext cx="4099617" cy="237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vi-VN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Potresni rizik grada Zagreba - Infrastruktura, stanovništvo, građevine i kulturna dobra, </a:t>
            </a:r>
            <a:r>
              <a:rPr lang="hr-HR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RIJEDLOG PROJEKTA</a:t>
            </a:r>
            <a:endParaRPr lang="hr-HR" sz="18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pl-PL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Aničić, D. i suradnici (2014)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pl-PL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analiza stambenog fonda zgradu po 	zgradu (</a:t>
            </a:r>
            <a:r>
              <a:rPr lang="pl-PL" sz="18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napokon !!!</a:t>
            </a:r>
            <a:r>
              <a:rPr lang="pl-PL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hr-H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H:\2018 05   CLANAK   SRBIJAAAAAAAAAAAAA\karta (veca) cop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68" y="1700809"/>
            <a:ext cx="4548335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1007946" y="3187058"/>
            <a:ext cx="7566516" cy="2893100"/>
          </a:xfrm>
          <a:prstGeom prst="rect">
            <a:avLst/>
          </a:prstGeom>
          <a:solidFill>
            <a:srgbClr val="DCFB3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>
              <a:spcAft>
                <a:spcPts val="600"/>
              </a:spcAft>
            </a:pPr>
            <a:r>
              <a:rPr lang="vi-VN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Izloženost fonda građevina</a:t>
            </a:r>
            <a:r>
              <a:rPr lang="hr-HR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je vrlo slabo definirana</a:t>
            </a:r>
          </a:p>
          <a:p>
            <a:pPr marL="414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Zavodu za statistiku uglavnom </a:t>
            </a:r>
            <a:r>
              <a:rPr lang="pl-PL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 postoje podaci 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 građevinama, a ostale </a:t>
            </a:r>
            <a:r>
              <a:rPr lang="pl-PL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baze su nepovezane</a:t>
            </a:r>
          </a:p>
          <a:p>
            <a:pPr marL="414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veliki broj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nezakonito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izgrađenih ili rekonstruiranih zgrada </a:t>
            </a:r>
            <a:r>
              <a:rPr lang="vi-VN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(u Zagrebu je zaprimljeno preko </a:t>
            </a:r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0.000 zahtjeva za legalizaciju</a:t>
            </a:r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14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približne (načelne) klasifikacije</a:t>
            </a:r>
          </a:p>
          <a:p>
            <a:pPr marL="414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REKONSTRUKCIJE (baze podataka?)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4602155" y="1622000"/>
            <a:ext cx="2196416" cy="707886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inicijative za bolje baze podataka !!!</a:t>
            </a:r>
          </a:p>
        </p:txBody>
      </p:sp>
    </p:spTree>
    <p:extLst>
      <p:ext uri="{BB962C8B-B14F-4D97-AF65-F5344CB8AC3E}">
        <p14:creationId xmlns:p14="http://schemas.microsoft.com/office/powerpoint/2010/main" val="17256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4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860032" y="12973"/>
            <a:ext cx="219573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82" y="1700808"/>
            <a:ext cx="8821614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s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nepouzdanim podacima vrlo je teško procijeniti očekivano ponašanje građevine odnosno odrediti rasprostranjenost oštećenja prema razmjeru nepovoljnog utjecaja na nosivost konstrukcijskog sustava građevine </a:t>
            </a: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(razvrstati u stupnjeve)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3" b="10237"/>
          <a:stretch/>
        </p:blipFill>
        <p:spPr bwMode="auto">
          <a:xfrm>
            <a:off x="4356356" y="2841136"/>
            <a:ext cx="4752148" cy="267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9510" y="2780929"/>
            <a:ext cx="4032449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odabir metodologije ?!?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važna komponenta procjene seizmičkog rizika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ilj </a:t>
            </a:r>
            <a:r>
              <a:rPr lang="vi-VN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 određivanje vjerojatnosti zadane razine oštećenja određene vrste zgrade zbog zamišljenog potresa (scenarija)</a:t>
            </a:r>
            <a:endParaRPr lang="hr-HR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hr-HR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empirijski / analitički / hibridni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endParaRPr lang="hr-HR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0" y="5632260"/>
            <a:ext cx="8821615" cy="646282"/>
          </a:xfrm>
          <a:prstGeom prst="rect">
            <a:avLst/>
          </a:prstGeom>
          <a:solidFill>
            <a:srgbClr val="E5F5FF"/>
          </a:solidFill>
          <a:ln w="38100">
            <a:solidFill>
              <a:schemeClr val="tx1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PRIMJENJIVE ?!?</a:t>
            </a:r>
          </a:p>
          <a:p>
            <a:pPr algn="ctr">
              <a:defRPr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(stambeni fond s toliko nepoznanica i specifičnosti, rezultati detaljnih ekperim. i numeričkih analiza,...)  </a:t>
            </a:r>
            <a:endParaRPr lang="it-IT" sz="16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1024312" y="5210159"/>
            <a:ext cx="2079735" cy="461665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kriterij ???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4662531" y="3744523"/>
            <a:ext cx="3799770" cy="769441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studenti svoju kuću</a:t>
            </a:r>
          </a:p>
          <a:p>
            <a:pPr marL="72000" lvl="1" algn="ctr"/>
            <a:r>
              <a:rPr lang="hr-HR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(zadnja godina fakulteta)</a:t>
            </a:r>
            <a:endParaRPr lang="hr-HR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9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G_20170316_112357.jpg"/>
          <p:cNvSpPr>
            <a:spLocks noChangeAspect="1" noChangeArrowheads="1"/>
          </p:cNvSpPr>
          <p:nvPr/>
        </p:nvSpPr>
        <p:spPr bwMode="auto">
          <a:xfrm>
            <a:off x="63502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3000" b="0" i="0" u="none" strike="noStrike" kern="1200" cap="none" spc="0" normalizeH="0" baseline="0" noProof="0" dirty="0">
              <a:ln>
                <a:noFill/>
              </a:ln>
              <a:solidFill>
                <a:srgbClr val="99FF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00" y="171451"/>
            <a:ext cx="6715125" cy="400077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???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74D0C40-4A4D-4F04-8787-B1BB7E74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" y="1455822"/>
            <a:ext cx="3833869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49265435-37D2-4CD6-9F0F-6137AC02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96" y="759892"/>
            <a:ext cx="24288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s_c">
            <a:extLst>
              <a:ext uri="{FF2B5EF4-FFF2-40B4-BE49-F238E27FC236}">
                <a16:creationId xmlns:a16="http://schemas.microsoft.com/office/drawing/2014/main" id="{F2E2D232-67C5-4CD5-81D8-B5221E0E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12" y="3598126"/>
            <a:ext cx="3758076" cy="2092025"/>
          </a:xfrm>
          <a:prstGeom prst="rect">
            <a:avLst/>
          </a:prstGeom>
          <a:solidFill>
            <a:srgbClr val="FF66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10__torajn">
            <a:extLst>
              <a:ext uri="{FF2B5EF4-FFF2-40B4-BE49-F238E27FC236}">
                <a16:creationId xmlns:a16="http://schemas.microsoft.com/office/drawing/2014/main" id="{B9149BA2-12E7-486F-8F85-03666FE8D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99" y="3407842"/>
            <a:ext cx="17764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61A5B92-9391-4760-928A-4DE477449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>
            <a:fillRect/>
          </a:stretch>
        </p:blipFill>
        <p:spPr bwMode="auto">
          <a:xfrm>
            <a:off x="6402671" y="759892"/>
            <a:ext cx="2677827" cy="25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8ED9DA9C-016D-45FD-A3BF-8088F891AC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8278" r="51831" b="6205"/>
          <a:stretch/>
        </p:blipFill>
        <p:spPr>
          <a:xfrm>
            <a:off x="0" y="4293096"/>
            <a:ext cx="3406212" cy="2564904"/>
          </a:xfrm>
          <a:prstGeom prst="rect">
            <a:avLst/>
          </a:prstGeom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A11743F7-C5CD-49F8-B58A-9DB968F80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052" y="6237314"/>
            <a:ext cx="3622236" cy="5040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35986" tIns="35986" rIns="35986" bIns="35986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procjena</a:t>
            </a:r>
            <a:r>
              <a:rPr kumimoji="0" lang="hr-HR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rizika od potresa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778" marR="0" lvl="0" indent="-34277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778" marR="0" lvl="0" indent="-34277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778" marR="0" lvl="0" indent="-34277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5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-36512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xfrm>
            <a:off x="11955468" y="6349375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860032" y="12973"/>
            <a:ext cx="219573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178" y="1700808"/>
            <a:ext cx="5026880" cy="515719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35979" tIns="35979" rIns="35979" bIns="35979"/>
          <a:lstStyle/>
          <a:p>
            <a:pPr marL="342718" lvl="2" indent="-342718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KRITERIJI</a:t>
            </a:r>
            <a:r>
              <a:rPr lang="pl-PL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1256635" lvl="4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Human impacts </a:t>
            </a:r>
          </a:p>
          <a:p>
            <a:pPr marL="1256635" lvl="4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6635" lvl="4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6635" lvl="4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6635" lvl="4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Economic and environmental</a:t>
            </a:r>
          </a:p>
          <a:p>
            <a:pPr marL="913916" lvl="4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defRPr/>
            </a:pP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719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6635" lvl="4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6635" lvl="4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Political/social impacts</a:t>
            </a:r>
          </a:p>
          <a:p>
            <a:pPr marL="342718" lvl="2" indent="-342718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pl-PL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pl-PL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pl-PL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718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vi-VN" sz="1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defRPr/>
            </a:pPr>
            <a:r>
              <a:rPr lang="hr-HR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hr-HR" sz="2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718" indent="-342718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718" indent="-342718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79" y="2503161"/>
            <a:ext cx="2952328" cy="116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13" y="4117100"/>
            <a:ext cx="3179017" cy="108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77" y="5589240"/>
            <a:ext cx="3193953" cy="112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17" y="1797547"/>
            <a:ext cx="4427983" cy="114205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Multiply 14"/>
          <p:cNvSpPr/>
          <p:nvPr/>
        </p:nvSpPr>
        <p:spPr bwMode="auto">
          <a:xfrm>
            <a:off x="8463918" y="2124080"/>
            <a:ext cx="360040" cy="234971"/>
          </a:xfrm>
          <a:prstGeom prst="mathMultiply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08" tIns="45704" rIns="91408" bIns="45704" numCol="1" rtlCol="0" anchor="ctr" anchorCtr="0" compatLnSpc="1">
            <a:prstTxWarp prst="textNoShape">
              <a:avLst/>
            </a:prstTxWarp>
          </a:bodyPr>
          <a:lstStyle/>
          <a:p>
            <a:pPr defTabSz="914077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/>
          <a:stretch/>
        </p:blipFill>
        <p:spPr bwMode="auto">
          <a:xfrm>
            <a:off x="5429940" y="3324484"/>
            <a:ext cx="3581960" cy="282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ultiply 16"/>
          <p:cNvSpPr/>
          <p:nvPr/>
        </p:nvSpPr>
        <p:spPr bwMode="auto">
          <a:xfrm>
            <a:off x="6197341" y="3502737"/>
            <a:ext cx="402175" cy="409574"/>
          </a:xfrm>
          <a:prstGeom prst="mathMultiply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08" tIns="45704" rIns="91408" bIns="45704" numCol="1" rtlCol="0" anchor="ctr" anchorCtr="0" compatLnSpc="1">
            <a:prstTxWarp prst="textNoShape">
              <a:avLst/>
            </a:prstTxWarp>
          </a:bodyPr>
          <a:lstStyle/>
          <a:p>
            <a:pPr defTabSz="914077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olo 18"/>
          <p:cNvSpPr>
            <a:spLocks/>
          </p:cNvSpPr>
          <p:nvPr/>
        </p:nvSpPr>
        <p:spPr bwMode="auto">
          <a:xfrm rot="21205542">
            <a:off x="11516974" y="6315089"/>
            <a:ext cx="1460536" cy="383564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lIns="80091" tIns="40046" rIns="80091" bIns="40046"/>
          <a:lstStyle/>
          <a:p>
            <a:pPr defTabSz="871820" eaLnBrk="0" hangingPunct="0">
              <a:defRPr/>
            </a:pPr>
            <a:r>
              <a:rPr lang="hr-HR" sz="1800" b="1" dirty="0">
                <a:solidFill>
                  <a:prstClr val="black"/>
                </a:solidFill>
                <a:latin typeface="Gill Sans MT" pitchFamily="34" charset="0"/>
                <a:cs typeface="+mn-cs"/>
              </a:rPr>
              <a:t>risk matrix</a:t>
            </a:r>
          </a:p>
        </p:txBody>
      </p:sp>
    </p:spTree>
    <p:extLst>
      <p:ext uri="{BB962C8B-B14F-4D97-AF65-F5344CB8AC3E}">
        <p14:creationId xmlns:p14="http://schemas.microsoft.com/office/powerpoint/2010/main" val="15726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9"/>
          <a:stretch/>
        </p:blipFill>
        <p:spPr bwMode="auto">
          <a:xfrm>
            <a:off x="35496" y="260648"/>
            <a:ext cx="905458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 bwMode="auto">
          <a:xfrm>
            <a:off x="36883" y="5635519"/>
            <a:ext cx="9053196" cy="517453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30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860032" y="12973"/>
            <a:ext cx="219573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33" y="1700808"/>
            <a:ext cx="7260871" cy="707838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002060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Obrazac za procjenu očekivanog oštećenja karakterističnih tipova građevina pri djelovanju potresa ...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/>
          <a:srcRect l="6723" r="2645" b="5594"/>
          <a:stretch/>
        </p:blipFill>
        <p:spPr bwMode="auto">
          <a:xfrm>
            <a:off x="2983568" y="2483128"/>
            <a:ext cx="3103032" cy="4376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7" y="2483128"/>
            <a:ext cx="2987824" cy="4374872"/>
          </a:xfrm>
          <a:prstGeom prst="rect">
            <a:avLst/>
          </a:prstGeom>
        </p:spPr>
      </p:pic>
      <p:sp>
        <p:nvSpPr>
          <p:cNvPr id="18" name="Content Placeholder 3"/>
          <p:cNvSpPr txBox="1">
            <a:spLocks/>
          </p:cNvSpPr>
          <p:nvPr/>
        </p:nvSpPr>
        <p:spPr>
          <a:xfrm>
            <a:off x="119441" y="2708920"/>
            <a:ext cx="2796375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Obrasci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(gradskim četvrtima)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Prilagođene postojećim statističkim podacima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Iskustvene procjene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(stručnjaci)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Oštećenja po EMS-98 skali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56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860032" y="12973"/>
            <a:ext cx="219573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4155267"/>
            <a:ext cx="4545749" cy="259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91" y="4270092"/>
            <a:ext cx="4716016" cy="258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7504" y="1772816"/>
            <a:ext cx="4032449" cy="523188"/>
          </a:xfrm>
          <a:prstGeom prst="rect">
            <a:avLst/>
          </a:prstGeom>
          <a:solidFill>
            <a:srgbClr val="CCECFF"/>
          </a:solidFill>
          <a:ln w="38100">
            <a:solidFill>
              <a:srgbClr val="002060"/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hr-HR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korišteni podaci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7504" y="2309805"/>
            <a:ext cx="6327701" cy="176726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iskustvene procjene po Obrascima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postojeće Procjene ugroženosti od katastrofa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postojeće Studije za saniranje posljedica potresa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postojeće ’’radne’’ materijale za prijavu projekata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21" name="Picture 2" descr="I:\2015   R I Z I K  OD  POTRESA\2016 12   PROJEKT ZAGREB (4. FAZA- 1.dio)\studija UVE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6" r="14594" b="2157"/>
          <a:stretch/>
        </p:blipFill>
        <p:spPr bwMode="auto">
          <a:xfrm>
            <a:off x="7725998" y="1625018"/>
            <a:ext cx="1418002" cy="24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56" y="2369353"/>
            <a:ext cx="1890475" cy="26416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861535" y="4649417"/>
            <a:ext cx="7397267" cy="1461939"/>
          </a:xfrm>
          <a:prstGeom prst="rect">
            <a:avLst/>
          </a:prstGeom>
          <a:solidFill>
            <a:srgbClr val="DCFB3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>
              <a:spcAft>
                <a:spcPts val="600"/>
              </a:spcAft>
            </a:pPr>
            <a:r>
              <a:rPr lang="hr-HR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Procjene oštetljivosti su vrlo upitne, ali ...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zadovoljavaju ’’tražene’’ kriterije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podloge za donošenje strategija (ulaganja) ?!?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7042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860032" y="12973"/>
            <a:ext cx="2195736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439774-9C8B-4245-8BCF-A3F62685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" y="3329503"/>
            <a:ext cx="3364850" cy="353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8AF5BA9-4F29-4689-A315-B5D7D89F747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6"/>
          <a:stretch/>
        </p:blipFill>
        <p:spPr bwMode="auto">
          <a:xfrm>
            <a:off x="3275856" y="1701092"/>
            <a:ext cx="5760085" cy="33813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6C443314-4D70-4C8A-9FDC-7DCE4C090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37" y="2204864"/>
            <a:ext cx="3097611" cy="1015663"/>
          </a:xfrm>
          <a:prstGeom prst="rect">
            <a:avLst/>
          </a:prstGeom>
          <a:solidFill>
            <a:srgbClr val="DCFB3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720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Postotak srušenih zgrada u odnosu na ukupan broj zgrada u mjesnom odboru 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9317F8E-E16D-4FE5-9A77-9212DAAEA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5373216"/>
            <a:ext cx="5472608" cy="80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Ažurirana procjena rizika od potresa (2018)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Scenarij: Grad Zagreb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000" dirty="0"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7020271" y="12973"/>
            <a:ext cx="2113409" cy="161204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392" tIns="45696" rIns="91392" bIns="45696" numCol="1" spcCol="0" rtlCol="0" anchor="ctr" anchorCtr="0" compatLnSpc="1">
            <a:prstTxWarp prst="textNoShape">
              <a:avLst/>
            </a:prstTxWarp>
          </a:bodyPr>
          <a:lstStyle/>
          <a:p>
            <a:pPr defTabSz="913916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086" y="1693369"/>
            <a:ext cx="7992889" cy="523188"/>
          </a:xfrm>
          <a:prstGeom prst="rect">
            <a:avLst/>
          </a:prstGeom>
          <a:solidFill>
            <a:srgbClr val="CCECFF"/>
          </a:solidFill>
          <a:ln w="38100">
            <a:solidFill>
              <a:srgbClr val="002060"/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hr-HR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Specifični društveni i ekonomski gubici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(trošak)</a:t>
            </a:r>
          </a:p>
        </p:txBody>
      </p:sp>
      <p:pic>
        <p:nvPicPr>
          <p:cNvPr id="25" name="Slika 3">
            <a:extLst>
              <a:ext uri="{FF2B5EF4-FFF2-40B4-BE49-F238E27FC236}">
                <a16:creationId xmlns:a16="http://schemas.microsoft.com/office/drawing/2014/main" id="{3413CAB9-0CCB-4F87-9A83-E699451AE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6" y="2276872"/>
            <a:ext cx="4062732" cy="2703866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64" y="2276872"/>
            <a:ext cx="3923930" cy="358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Slika 2">
            <a:extLst>
              <a:ext uri="{FF2B5EF4-FFF2-40B4-BE49-F238E27FC236}">
                <a16:creationId xmlns:a16="http://schemas.microsoft.com/office/drawing/2014/main" id="{AA393ADF-E354-446D-A05F-6C030A78E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663" y="4980738"/>
            <a:ext cx="5986379" cy="18772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21272647">
            <a:off x="2614442" y="3032011"/>
            <a:ext cx="3195035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direktni / indirektni</a:t>
            </a:r>
          </a:p>
        </p:txBody>
      </p:sp>
      <p:sp>
        <p:nvSpPr>
          <p:cNvPr id="30" name="Rectangle 29"/>
          <p:cNvSpPr/>
          <p:nvPr/>
        </p:nvSpPr>
        <p:spPr>
          <a:xfrm rot="21300000">
            <a:off x="2614870" y="3570527"/>
            <a:ext cx="3195035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veliki postotak BDP-a ?!?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532233" y="4328734"/>
            <a:ext cx="8258078" cy="1461939"/>
          </a:xfrm>
          <a:prstGeom prst="rect">
            <a:avLst/>
          </a:prstGeom>
          <a:solidFill>
            <a:srgbClr val="DCFB3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>
              <a:spcAft>
                <a:spcPts val="600"/>
              </a:spcAft>
            </a:pPr>
            <a:r>
              <a:rPr lang="hr-HR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Procjene gubitaka su vrlo nepouzdane, ali ...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daleko premašuju sve zadane kriterije propisane od EK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daleko premašuju </a:t>
            </a: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vrijednosti gubitaka dobivenih iz procjena ostalih rizika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32" name="Rectangle 31"/>
          <p:cNvSpPr/>
          <p:nvPr/>
        </p:nvSpPr>
        <p:spPr>
          <a:xfrm rot="20821325">
            <a:off x="9572467" y="810904"/>
            <a:ext cx="8821613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zbog prirodnih katastrofa u odnosu na direktne gubitke u postocima BDP-a najviše</a:t>
            </a:r>
            <a:r>
              <a:rPr lang="hr-H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su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pogođene zemlje sa srednjim dohotkom</a:t>
            </a:r>
            <a:r>
              <a:rPr lang="hr-H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(Cummins and Mahul, 2009) </a:t>
            </a:r>
            <a:r>
              <a:rPr lang="hr-H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53104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41176"/>
          <a:stretch/>
        </p:blipFill>
        <p:spPr bwMode="auto">
          <a:xfrm>
            <a:off x="-23663" y="12973"/>
            <a:ext cx="9167664" cy="12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b="20439"/>
          <a:stretch/>
        </p:blipFill>
        <p:spPr bwMode="auto">
          <a:xfrm>
            <a:off x="-23663" y="1300014"/>
            <a:ext cx="9167664" cy="30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Brace 22"/>
          <p:cNvSpPr/>
          <p:nvPr/>
        </p:nvSpPr>
        <p:spPr bwMode="auto">
          <a:xfrm rot="5400000">
            <a:off x="4416690" y="129641"/>
            <a:ext cx="456350" cy="8639245"/>
          </a:xfrm>
          <a:prstGeom prst="rightBrace">
            <a:avLst>
              <a:gd name="adj1" fmla="val 8333"/>
              <a:gd name="adj2" fmla="val 60624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0" i="0" u="none" strike="noStrike" cap="none" normalizeH="0" baseline="0">
              <a:ln>
                <a:noFill/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844825"/>
            <a:ext cx="1980000" cy="707886"/>
          </a:xfrm>
          <a:prstGeom prst="rect">
            <a:avLst/>
          </a:prstGeom>
          <a:solidFill>
            <a:srgbClr val="DCFB3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2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relativno</a:t>
            </a: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dobro definiran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1844825"/>
            <a:ext cx="1980000" cy="70788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/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 postoje podaci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2711025"/>
            <a:ext cx="1980000" cy="646331"/>
          </a:xfrm>
          <a:prstGeom prst="rect">
            <a:avLst/>
          </a:prstGeom>
          <a:solidFill>
            <a:srgbClr val="EEFDA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približne (načelne) klasifikacije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711025"/>
            <a:ext cx="1980000" cy="646331"/>
          </a:xfrm>
          <a:prstGeom prst="rect">
            <a:avLst/>
          </a:prstGeom>
          <a:solidFill>
            <a:srgbClr val="EEFDA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karta potresnih područja RH</a:t>
            </a:r>
            <a:endParaRPr lang="hr-HR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882" y="1844824"/>
            <a:ext cx="1980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/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procjene vrlo upitne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416" y="1844825"/>
            <a:ext cx="1980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/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procjene vrlo nepouzdane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882" y="2711025"/>
            <a:ext cx="198000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problematična primjena metoda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416" y="2696563"/>
            <a:ext cx="1980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premašuju sve zadane kriterije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416" y="3478274"/>
            <a:ext cx="1980000" cy="646331"/>
          </a:xfrm>
          <a:prstGeom prst="rect">
            <a:avLst/>
          </a:prstGeom>
          <a:solidFill>
            <a:srgbClr val="EEFDA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veće od ostalih rizika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35" y="3487359"/>
            <a:ext cx="1980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dodatna detaljna istraživanja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509756"/>
            <a:ext cx="1980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nezakonite građevine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882" y="3487359"/>
            <a:ext cx="1980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 algn="ctr"/>
            <a:r>
              <a:rPr lang="hr-HR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zadovoljavaju ’’tražene’’ kriterije</a:t>
            </a:r>
          </a:p>
        </p:txBody>
      </p:sp>
      <p:sp>
        <p:nvSpPr>
          <p:cNvPr id="37" name="Titolo 18"/>
          <p:cNvSpPr>
            <a:spLocks/>
          </p:cNvSpPr>
          <p:nvPr/>
        </p:nvSpPr>
        <p:spPr bwMode="auto">
          <a:xfrm>
            <a:off x="1115616" y="4725144"/>
            <a:ext cx="5490817" cy="1511311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lIns="80091" tIns="40046" rIns="80091" bIns="40046"/>
          <a:lstStyle/>
          <a:p>
            <a:pPr algn="ctr" defTabSz="871820" eaLnBrk="0" hangingPunct="0">
              <a:defRPr/>
            </a:pPr>
            <a:r>
              <a:rPr lang="hr-H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NEPRIHVATLJIV RIZIK</a:t>
            </a:r>
          </a:p>
          <a:p>
            <a:pPr algn="ctr" defTabSz="871820" eaLnBrk="0" hangingPunct="0">
              <a:defRPr/>
            </a:pPr>
            <a:endParaRPr lang="hr-HR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 defTabSz="871820" eaLnBrk="0" hangingPunct="0">
              <a:defRPr/>
            </a:pPr>
            <a:r>
              <a:rPr lang="hr-H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strategije,  procjene kapaciteta,  umanjenje posljedica, upravljanje rizicima, …</a:t>
            </a:r>
          </a:p>
          <a:p>
            <a:pPr algn="ctr" defTabSz="871820" eaLnBrk="0" hangingPunct="0">
              <a:defRPr/>
            </a:pPr>
            <a:r>
              <a:rPr lang="hr-H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hr-HR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ostali izazovi u procjenama ...</a:t>
            </a:r>
            <a:br>
              <a:rPr lang="hr-HR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/>
          <a:stretch/>
        </p:blipFill>
        <p:spPr bwMode="auto">
          <a:xfrm>
            <a:off x="1062066" y="1628800"/>
            <a:ext cx="5617920" cy="46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88507" y="1628800"/>
            <a:ext cx="1979712" cy="4608512"/>
          </a:xfrm>
          <a:prstGeom prst="rect">
            <a:avLst/>
          </a:prstGeom>
          <a:solidFill>
            <a:srgbClr val="E5F5FF"/>
          </a:solidFill>
          <a:ln w="9525">
            <a:noFill/>
            <a:miter lim="800000"/>
            <a:headEnd/>
            <a:tailEnd/>
          </a:ln>
        </p:spPr>
        <p:txBody>
          <a:bodyPr lIns="35979" tIns="35979" rIns="35979" bIns="35979"/>
          <a:lstStyle/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zdravstvene ustanove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obrazovne ustanove 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javne službe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energetika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vodno gospodarstvo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gospodarstvo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promet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komunikacija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povijesne građevine</a:t>
            </a: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...</a:t>
            </a:r>
            <a:endParaRPr lang="pl-PL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pl-PL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718" lvl="2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pl-PL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718" indent="-34271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vi-VN" sz="1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defRPr/>
            </a:pPr>
            <a:r>
              <a:rPr lang="hr-HR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575139" y="1871009"/>
            <a:ext cx="1104848" cy="443691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defTabSz="913916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18" y="1156731"/>
            <a:ext cx="8712970" cy="400061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KRITIČNA INFRASTRUKTURA</a:t>
            </a:r>
            <a:endParaRPr lang="hr-H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</p:spTree>
    <p:extLst>
      <p:ext uri="{BB962C8B-B14F-4D97-AF65-F5344CB8AC3E}">
        <p14:creationId xmlns:p14="http://schemas.microsoft.com/office/powerpoint/2010/main" val="3218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ostali izazovi u procjenama ...</a:t>
            </a:r>
            <a:br>
              <a:rPr lang="hr-HR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4294967295"/>
          </p:nvPr>
        </p:nvSpPr>
        <p:spPr>
          <a:xfrm>
            <a:off x="251521" y="1052736"/>
            <a:ext cx="8640960" cy="51845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pl-PL" sz="2000" b="0" dirty="0"/>
              <a:t>većina zgrada je </a:t>
            </a:r>
            <a:r>
              <a:rPr lang="pl-PL" sz="2000" dirty="0">
                <a:solidFill>
                  <a:srgbClr val="C00000"/>
                </a:solidFill>
              </a:rPr>
              <a:t>izgrađena prije više od 50 godina,</a:t>
            </a:r>
            <a:r>
              <a:rPr lang="pl-PL" sz="2000" b="0" dirty="0"/>
              <a:t> a </a:t>
            </a:r>
            <a:r>
              <a:rPr lang="vi-VN" sz="2000" b="0" dirty="0">
                <a:latin typeface="Calibri" panose="020F0502020204030204" pitchFamily="34" charset="0"/>
              </a:rPr>
              <a:t>starost građevina kritične infrastrukture (bolnice, institucije državne uprave i slično) nerijetko premašuje i 100 godina</a:t>
            </a:r>
            <a:r>
              <a:rPr lang="pl-PL" sz="2000" b="0" dirty="0">
                <a:latin typeface="Calibri" panose="020F0502020204030204" pitchFamily="34" charset="0"/>
              </a:rPr>
              <a:t>  ... </a:t>
            </a:r>
          </a:p>
          <a:p>
            <a:pPr algn="just"/>
            <a:r>
              <a:rPr lang="pl-PL" sz="2000" b="0" dirty="0">
                <a:latin typeface="Calibri" panose="020F0502020204030204" pitchFamily="34" charset="0"/>
              </a:rPr>
              <a:t>kvalitetno definirati </a:t>
            </a:r>
            <a:r>
              <a:rPr lang="pl-PL" sz="2000" b="1" dirty="0">
                <a:latin typeface="Calibri" panose="020F0502020204030204" pitchFamily="34" charset="0"/>
              </a:rPr>
              <a:t>evakuacijske puteve </a:t>
            </a:r>
            <a:r>
              <a:rPr lang="pl-PL" sz="2000" b="0" dirty="0">
                <a:latin typeface="Calibri" panose="020F0502020204030204" pitchFamily="34" charset="0"/>
              </a:rPr>
              <a:t>čiji elementi (uključujući mostove i nadvožnjake) nisu značajno ugroženi i povezati bolnice iz starog dijela grada s ostatkom</a:t>
            </a:r>
          </a:p>
          <a:p>
            <a:pPr algn="just"/>
            <a:r>
              <a:rPr lang="vi-VN" sz="2000" b="1" dirty="0">
                <a:latin typeface="Calibri" panose="020F0502020204030204" pitchFamily="34" charset="0"/>
              </a:rPr>
              <a:t>oštećenja industrijskih objekata </a:t>
            </a:r>
            <a:r>
              <a:rPr lang="vi-VN" sz="2000" b="0" dirty="0">
                <a:latin typeface="Calibri" panose="020F0502020204030204" pitchFamily="34" charset="0"/>
              </a:rPr>
              <a:t>uz izravne troškove zbog oštećenja građevina i opreme mogu zbog odgode spremnosti za rad uključivati dodatne posljedice (gospodarstvo, okoliš i slično)</a:t>
            </a:r>
          </a:p>
          <a:p>
            <a:pPr algn="just"/>
            <a:r>
              <a:rPr lang="vi-VN" sz="2000" b="0" dirty="0">
                <a:latin typeface="Calibri" panose="020F0502020204030204" pitchFamily="34" charset="0"/>
              </a:rPr>
              <a:t>vrlo rijetko postoji organizirani </a:t>
            </a:r>
            <a:r>
              <a:rPr lang="vi-VN" sz="2000" dirty="0">
                <a:latin typeface="Calibri" panose="020F0502020204030204" pitchFamily="34" charset="0"/>
              </a:rPr>
              <a:t>sustav ulaganja </a:t>
            </a:r>
            <a:r>
              <a:rPr lang="vi-VN" sz="2000" b="0" dirty="0">
                <a:latin typeface="Calibri" panose="020F0502020204030204" pitchFamily="34" charset="0"/>
              </a:rPr>
              <a:t>u održavanje građevina, a o eventualnom </a:t>
            </a:r>
            <a:r>
              <a:rPr lang="vi-VN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seizmičkom ojačanju </a:t>
            </a:r>
            <a:r>
              <a:rPr lang="vi-VN" sz="2000" b="0" dirty="0">
                <a:latin typeface="Calibri" panose="020F0502020204030204" pitchFamily="34" charset="0"/>
              </a:rPr>
              <a:t>se najčešće niti ne govori. </a:t>
            </a:r>
          </a:p>
          <a:p>
            <a:pPr algn="just"/>
            <a:r>
              <a:rPr lang="hr-HR" sz="2000" b="0" dirty="0">
                <a:latin typeface="Calibri" panose="020F0502020204030204" pitchFamily="34" charset="0"/>
              </a:rPr>
              <a:t>svijest o potresima nije razvijena pa se </a:t>
            </a:r>
            <a:r>
              <a:rPr lang="hr-HR" sz="2000" dirty="0">
                <a:latin typeface="Calibri" panose="020F0502020204030204" pitchFamily="34" charset="0"/>
              </a:rPr>
              <a:t>propuštaju prilike </a:t>
            </a:r>
            <a:r>
              <a:rPr lang="hr-HR" sz="2000" b="0" dirty="0">
                <a:latin typeface="Calibri" panose="020F0502020204030204" pitchFamily="34" charset="0"/>
              </a:rPr>
              <a:t>povezati seizmička ojačanja s ostalim aktivnostima za koja su dobivena sredstva iz EU (primjerice </a:t>
            </a:r>
            <a:r>
              <a:rPr lang="hr-H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energetska obnova</a:t>
            </a:r>
            <a:r>
              <a:rPr lang="hr-HR" sz="2000" b="0" dirty="0">
                <a:latin typeface="Calibri" panose="020F0502020204030204" pitchFamily="34" charset="0"/>
              </a:rPr>
              <a:t>), a troškovi bi bili veći tek oko 25% ne iskorištavaju se </a:t>
            </a:r>
            <a:r>
              <a:rPr lang="hr-HR" sz="2000" dirty="0">
                <a:latin typeface="Calibri" panose="020F0502020204030204" pitchFamily="34" charset="0"/>
              </a:rPr>
              <a:t>ni izvještaji o energetskoj obnovi zgrada </a:t>
            </a:r>
            <a:r>
              <a:rPr lang="hr-HR" sz="2000" b="0" dirty="0">
                <a:latin typeface="Calibri" panose="020F0502020204030204" pitchFamily="34" charset="0"/>
              </a:rPr>
              <a:t>za kreiranje ili obogaćivanje baze podataka o građevinama. </a:t>
            </a:r>
          </a:p>
        </p:txBody>
      </p:sp>
    </p:spTree>
    <p:extLst>
      <p:ext uri="{BB962C8B-B14F-4D97-AF65-F5344CB8AC3E}">
        <p14:creationId xmlns:p14="http://schemas.microsoft.com/office/powerpoint/2010/main" val="892760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ostali izazovi u procjenama ...</a:t>
            </a:r>
            <a:br>
              <a:rPr lang="hr-HR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510" y="1196752"/>
            <a:ext cx="8712970" cy="400061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SEIZMIČKA OJAČANJA GRAĐEVINA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500" y="3392540"/>
            <a:ext cx="8888627" cy="2793040"/>
          </a:xfrm>
          <a:prstGeom prst="rect">
            <a:avLst/>
          </a:prstGeom>
          <a:solidFill>
            <a:schemeClr val="bg2"/>
          </a:solidFill>
        </p:spPr>
        <p:txBody>
          <a:bodyPr wrap="square" lIns="91408" tIns="45704" rIns="91408" bIns="45704">
            <a:spAutoFit/>
          </a:bodyPr>
          <a:lstStyle/>
          <a:p>
            <a:pPr marL="342778" indent="-342778" algn="r">
              <a:buFontTx/>
              <a:buChar char="-"/>
            </a:pPr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troškovi </a:t>
            </a:r>
            <a:r>
              <a:rPr lang="hr-HR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seizmičkog </a:t>
            </a:r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ojačanja </a:t>
            </a:r>
            <a:r>
              <a:rPr lang="hr-HR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oko</a:t>
            </a:r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– 150</a:t>
            </a:r>
            <a:r>
              <a:rPr lang="hr-H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EUR/m</a:t>
            </a:r>
            <a:r>
              <a:rPr 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r-HR" sz="2400" dirty="0">
              <a:solidFill>
                <a:srgbClr val="CED5DD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900"/>
              </a:spcBef>
            </a:pPr>
            <a:r>
              <a:rPr lang="hr-HR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Odnosi se na </a:t>
            </a:r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troškov</a:t>
            </a:r>
            <a:r>
              <a:rPr lang="hr-HR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konstruktivnih </a:t>
            </a:r>
            <a:r>
              <a:rPr lang="hr-HR" sz="2400" b="1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intervencija</a:t>
            </a:r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, te se ovakve vrijednosti mogu zadržati ako se radovi ojačanja provode </a:t>
            </a:r>
            <a:r>
              <a:rPr lang="vi-VN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 isto vrijeme kao i radovi energetske obnove ili obnove fasada</a:t>
            </a:r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hr-HR" sz="2000" dirty="0">
              <a:solidFill>
                <a:srgbClr val="CED5DD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Kada se uzimaju u obzir troškovi pripremnih radova, radova uklanjanja žbuke i završnih slojeva zgrade, te troškovi ponovnog postavljanja fasade, troškovi ojačanja iznose </a:t>
            </a:r>
            <a:r>
              <a:rPr lang="hr-HR" sz="2000" dirty="0">
                <a:solidFill>
                  <a:srgbClr val="CED5DD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oko </a:t>
            </a:r>
            <a:r>
              <a:rPr lang="hr-H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5 % ukupnih troškova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koji se provode i prilikom obnove fasada</a:t>
            </a:r>
            <a:r>
              <a: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r-H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0" y="1729166"/>
            <a:ext cx="871297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 postoji tradicija / organizirani sustav (održavanje)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98" y="2792375"/>
            <a:ext cx="8712969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/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manjak financijskih sredstava (vječiti), ali propuštamo priliku ...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42" y="2244885"/>
            <a:ext cx="8712968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/>
            <a:r>
              <a:rPr lang="it-IT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nedovoljno razvijena svijest o potresima</a:t>
            </a:r>
            <a:r>
              <a:rPr lang="hr-H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(davno)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0973685">
            <a:off x="4798249" y="5768685"/>
            <a:ext cx="3144653" cy="400110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/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barem bazu podataka ?!?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A7E58E8-4A24-4380-8709-FE33BAC4C115}"/>
              </a:ext>
            </a:extLst>
          </p:cNvPr>
          <p:cNvSpPr>
            <a:spLocks noChangeArrowheads="1"/>
          </p:cNvSpPr>
          <p:nvPr/>
        </p:nvSpPr>
        <p:spPr bwMode="auto">
          <a:xfrm rot="20973685">
            <a:off x="6436345" y="1922848"/>
            <a:ext cx="2437792" cy="400110"/>
          </a:xfrm>
          <a:prstGeom prst="rect">
            <a:avLst/>
          </a:prstGeom>
          <a:solidFill>
            <a:srgbClr val="DCFB3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lvl="1"/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EK preporuke !!!</a:t>
            </a:r>
          </a:p>
        </p:txBody>
      </p:sp>
    </p:spTree>
    <p:extLst>
      <p:ext uri="{BB962C8B-B14F-4D97-AF65-F5344CB8AC3E}">
        <p14:creationId xmlns:p14="http://schemas.microsoft.com/office/powerpoint/2010/main" val="11127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PROCJENE RIZIKA OD POTRESA</a:t>
            </a: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9" y="1240264"/>
            <a:ext cx="6783325" cy="40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056784" cy="414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5" y="1988840"/>
            <a:ext cx="7474455" cy="405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6"/>
          <a:stretch/>
        </p:blipFill>
        <p:spPr bwMode="auto">
          <a:xfrm>
            <a:off x="1583160" y="2420888"/>
            <a:ext cx="7560840" cy="384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6"/>
          <p:cNvSpPr txBox="1">
            <a:spLocks noChangeArrowheads="1"/>
          </p:cNvSpPr>
          <p:nvPr/>
        </p:nvSpPr>
        <p:spPr bwMode="auto">
          <a:xfrm rot="20049816">
            <a:off x="245781" y="2416976"/>
            <a:ext cx="3563939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hr-H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različite procjene rizika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Placeholder 6"/>
          <p:cNvSpPr txBox="1">
            <a:spLocks noChangeArrowheads="1"/>
          </p:cNvSpPr>
          <p:nvPr/>
        </p:nvSpPr>
        <p:spPr bwMode="auto">
          <a:xfrm rot="20050634">
            <a:off x="5501468" y="2811438"/>
            <a:ext cx="3584622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r>
              <a:rPr lang="hr-H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’’bombastični naslovi’’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hr-H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Placeholder 6"/>
          <p:cNvSpPr txBox="1">
            <a:spLocks noChangeArrowheads="1"/>
          </p:cNvSpPr>
          <p:nvPr/>
        </p:nvSpPr>
        <p:spPr bwMode="auto">
          <a:xfrm rot="19990768">
            <a:off x="1309507" y="2556724"/>
            <a:ext cx="3584622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r>
              <a:rPr lang="hr-H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različite karte rizika 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Placeholder 6"/>
          <p:cNvSpPr txBox="1">
            <a:spLocks noChangeArrowheads="1"/>
          </p:cNvSpPr>
          <p:nvPr/>
        </p:nvSpPr>
        <p:spPr bwMode="auto">
          <a:xfrm>
            <a:off x="656853" y="4941168"/>
            <a:ext cx="7992888" cy="9332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hr-H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POUZDANOST PROCJENA ???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r>
              <a:rPr lang="hr-HR" sz="18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(županija, gradova, pojedinačne građevine)</a:t>
            </a: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Placeholder 6"/>
          <p:cNvSpPr txBox="1">
            <a:spLocks noChangeArrowheads="1"/>
          </p:cNvSpPr>
          <p:nvPr/>
        </p:nvSpPr>
        <p:spPr bwMode="auto">
          <a:xfrm rot="19990768">
            <a:off x="2322872" y="2700741"/>
            <a:ext cx="3584622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r>
              <a:rPr lang="hr-H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različiti stručnjaci</a:t>
            </a: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Placeholder 6"/>
          <p:cNvSpPr txBox="1">
            <a:spLocks noChangeArrowheads="1"/>
          </p:cNvSpPr>
          <p:nvPr/>
        </p:nvSpPr>
        <p:spPr bwMode="auto">
          <a:xfrm rot="20050634">
            <a:off x="3442287" y="2781046"/>
            <a:ext cx="3584622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r>
              <a:rPr lang="hr-H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hr-H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43434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2074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3200" dirty="0"/>
              <a:t>STUDIJA ZA SANIRANJE POSLJEDICA POTRESA</a:t>
            </a:r>
            <a:br>
              <a:rPr lang="hr-HR" altLang="sr-Latn-RS" sz="3200" dirty="0"/>
            </a:br>
            <a:br>
              <a:rPr lang="hr-HR" altLang="sr-Latn-RS" sz="3200" dirty="0"/>
            </a:br>
            <a:endParaRPr lang="hr-HR" altLang="sr-Latn-RS" sz="3200" dirty="0"/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224" y="1041117"/>
            <a:ext cx="5221867" cy="3077717"/>
          </a:xfrm>
          <a:prstGeom prst="rect">
            <a:avLst/>
          </a:prstGeom>
          <a:solidFill>
            <a:schemeClr val="bg2"/>
          </a:solidFill>
        </p:spPr>
        <p:txBody>
          <a:bodyPr wrap="square" lIns="91392" tIns="45696" rIns="91392" bIns="45696" rtlCol="0">
            <a:spAutoFit/>
          </a:bodyPr>
          <a:lstStyle/>
          <a:p>
            <a:pPr defTabSz="456958" fontAlgn="auto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Corbel" pitchFamily="34" charset="0"/>
              </a:rPr>
              <a:t>Studija za  saniranje posljedica potresa radi se u okviru </a:t>
            </a:r>
            <a:r>
              <a:rPr lang="hr-HR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rbel" pitchFamily="34" charset="0"/>
              </a:rPr>
              <a:t>PROJEKTA 11 </a:t>
            </a:r>
            <a:r>
              <a:rPr lang="hr-HR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Corbel" pitchFamily="34" charset="0"/>
              </a:rPr>
              <a:t>Ureda za upravljanje u hitnim situacijama Grada Zagreba, u skladu s:</a:t>
            </a:r>
          </a:p>
          <a:p>
            <a:pPr defTabSz="456958" fontAlgn="auto">
              <a:spcBef>
                <a:spcPts val="0"/>
              </a:spcBef>
              <a:spcAft>
                <a:spcPts val="0"/>
              </a:spcAft>
            </a:pPr>
            <a:endParaRPr lang="hr-HR" sz="1800" dirty="0">
              <a:solidFill>
                <a:prstClr val="black">
                  <a:lumMod val="65000"/>
                  <a:lumOff val="35000"/>
                </a:prstClr>
              </a:solidFill>
              <a:latin typeface="Corbel" pitchFamily="34" charset="0"/>
            </a:endParaRPr>
          </a:p>
          <a:p>
            <a:pPr marL="342718" indent="-342718" defTabSz="45695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r-HR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Corbel" pitchFamily="34" charset="0"/>
              </a:rPr>
              <a:t>Pravilnikom o metodologiji za izradu procjena ugroženosti i planova zaštite i spašavanja (Narodne novine 38/2008) </a:t>
            </a:r>
          </a:p>
          <a:p>
            <a:pPr marL="342718" indent="-342718" defTabSz="45695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r-HR" sz="1800" dirty="0">
              <a:solidFill>
                <a:prstClr val="black">
                  <a:lumMod val="65000"/>
                  <a:lumOff val="35000"/>
                </a:prstClr>
              </a:solidFill>
              <a:latin typeface="Corbel" pitchFamily="34" charset="0"/>
            </a:endParaRPr>
          </a:p>
          <a:p>
            <a:pPr marL="342718" indent="-342718" defTabSz="45695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r-HR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Corbel" pitchFamily="34" charset="0"/>
              </a:rPr>
              <a:t>Zakonom o zaštiti i spašavanju (Narodne novine 174/2004, 79/2007, 38/2009 i 127/2010).</a:t>
            </a:r>
          </a:p>
          <a:p>
            <a:pPr defTabSz="456958" fontAlgn="auto">
              <a:spcBef>
                <a:spcPts val="0"/>
              </a:spcBef>
              <a:spcAft>
                <a:spcPts val="0"/>
              </a:spcAft>
            </a:pPr>
            <a:endParaRPr lang="hr-HR" sz="1400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14" name="Picture 2" descr="I:\2015   R I Z I K  OD  POTRESA\2016 12   PROJEKT ZAGREB (4. FAZA- 1.dio)\studija UVE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6"/>
          <a:stretch/>
        </p:blipFill>
        <p:spPr bwMode="auto">
          <a:xfrm>
            <a:off x="5582994" y="980729"/>
            <a:ext cx="3418131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82994" y="5761389"/>
            <a:ext cx="3418130" cy="472382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2013 – 2018 </a:t>
            </a:r>
            <a:r>
              <a:rPr lang="hr-HR" sz="1600" b="1" dirty="0">
                <a:solidFill>
                  <a:srgbClr val="FFFFFF">
                    <a:lumMod val="65000"/>
                  </a:srgbClr>
                </a:solidFill>
                <a:latin typeface="Times New Roman" pitchFamily="18" charset="0"/>
                <a:cs typeface="Times New Roman" pitchFamily="18" charset="0"/>
              </a:rPr>
              <a:t>(VI. faza u izradi)</a:t>
            </a:r>
            <a:endParaRPr lang="hr-HR" sz="2400" b="1" dirty="0">
              <a:solidFill>
                <a:srgbClr val="FFFFFF">
                  <a:lumMod val="6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53" y="2276872"/>
            <a:ext cx="2799521" cy="39118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55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80" y="890035"/>
            <a:ext cx="5760658" cy="432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69207" y="1686117"/>
            <a:ext cx="2592593" cy="4436334"/>
          </a:xfrm>
          <a:prstGeom prst="rect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2111" y="1632327"/>
            <a:ext cx="2592593" cy="4414819"/>
          </a:xfrm>
          <a:prstGeom prst="rect">
            <a:avLst/>
          </a:prstGeom>
          <a:solidFill>
            <a:srgbClr val="00206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2111" y="1700387"/>
            <a:ext cx="259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3.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Faza studije (2015.)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2111" y="2210989"/>
            <a:ext cx="259259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98C61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1]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 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Tipovi građevina na području grada Zagreba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9893" y="2776008"/>
            <a:ext cx="259259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98C61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2]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 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Primjeri procjene potresne otpornosti i proračuna zgrada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7674" y="3341027"/>
            <a:ext cx="259481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98C61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3]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  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Primjeri procjene potresne otpornosti i proračuna mostova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7673" y="3906046"/>
            <a:ext cx="260146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98C61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4]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  Pregled građevina nakon potresa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5162" y="946651"/>
            <a:ext cx="2657814" cy="461665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Most slobode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2" y="4846389"/>
            <a:ext cx="2949689" cy="20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/>
          <p:nvPr/>
        </p:nvPicPr>
        <p:blipFill>
          <a:blip r:embed="rId7"/>
          <a:stretch>
            <a:fillRect/>
          </a:stretch>
        </p:blipFill>
        <p:spPr>
          <a:xfrm>
            <a:off x="3154851" y="4903186"/>
            <a:ext cx="5760720" cy="18980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3576" y="4080575"/>
            <a:ext cx="5035309" cy="6633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86000" y="171450"/>
            <a:ext cx="6715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STUDIJA ZA SANIRANJE POSLJEDICA POTRESA</a:t>
            </a:r>
          </a:p>
        </p:txBody>
      </p:sp>
    </p:spTree>
    <p:extLst>
      <p:ext uri="{BB962C8B-B14F-4D97-AF65-F5344CB8AC3E}">
        <p14:creationId xmlns:p14="http://schemas.microsoft.com/office/powerpoint/2010/main" val="237052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pic>
        <p:nvPicPr>
          <p:cNvPr id="10" name="Picture 56">
            <a:extLst>
              <a:ext uri="{FF2B5EF4-FFF2-40B4-BE49-F238E27FC236}">
                <a16:creationId xmlns:a16="http://schemas.microsoft.com/office/drawing/2014/main" id="{CD9C016C-115B-4ECA-9250-7FEC6026A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61398" y="-667547"/>
            <a:ext cx="1878282" cy="3412834"/>
          </a:xfrm>
          <a:prstGeom prst="rect">
            <a:avLst/>
          </a:prstGeom>
        </p:spPr>
      </p:pic>
      <p:pic>
        <p:nvPicPr>
          <p:cNvPr id="11" name="Picture 17" descr="Siget 4.jpg">
            <a:extLst>
              <a:ext uri="{FF2B5EF4-FFF2-40B4-BE49-F238E27FC236}">
                <a16:creationId xmlns:a16="http://schemas.microsoft.com/office/drawing/2014/main" id="{34CF8AAF-DD6F-4618-9A6D-1FAB27B3DB1E}"/>
              </a:ext>
            </a:extLst>
          </p:cNvPr>
          <p:cNvPicPr/>
          <p:nvPr/>
        </p:nvPicPr>
        <p:blipFill>
          <a:blip r:embed="rId8" cstate="print"/>
          <a:srcRect t="4897" b="4158"/>
          <a:stretch>
            <a:fillRect/>
          </a:stretch>
        </p:blipFill>
        <p:spPr>
          <a:xfrm>
            <a:off x="7804973" y="1976639"/>
            <a:ext cx="1364716" cy="1694425"/>
          </a:xfrm>
          <a:prstGeom prst="rect">
            <a:avLst/>
          </a:prstGeom>
        </p:spPr>
      </p:pic>
      <p:pic>
        <p:nvPicPr>
          <p:cNvPr id="12" name="Picture 14" descr="Budimirov_gradiliste_03.jpg">
            <a:extLst>
              <a:ext uri="{FF2B5EF4-FFF2-40B4-BE49-F238E27FC236}">
                <a16:creationId xmlns:a16="http://schemas.microsoft.com/office/drawing/2014/main" id="{A086E96A-2731-4569-A792-F7DE001BA61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94120" y="2041437"/>
            <a:ext cx="2173150" cy="1418969"/>
          </a:xfrm>
          <a:prstGeom prst="rect">
            <a:avLst/>
          </a:prstGeom>
        </p:spPr>
      </p:pic>
      <p:pic>
        <p:nvPicPr>
          <p:cNvPr id="17" name="1.959 Hz.avi">
            <a:hlinkClick r:id="" action="ppaction://media"/>
            <a:extLst>
              <a:ext uri="{FF2B5EF4-FFF2-40B4-BE49-F238E27FC236}">
                <a16:creationId xmlns:a16="http://schemas.microsoft.com/office/drawing/2014/main" id="{96E589CB-8C93-4127-A96E-E240B2553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4350" t="5888" r="32593" b="6327"/>
          <a:stretch/>
        </p:blipFill>
        <p:spPr>
          <a:xfrm>
            <a:off x="25691" y="4056174"/>
            <a:ext cx="2160973" cy="21013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F48BFB1-7094-464F-B93A-8DE1CE55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" y="120228"/>
            <a:ext cx="1867567" cy="148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38E0F041-5CCF-4E68-BCB9-D2D7E7D572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508"/>
          <a:stretch/>
        </p:blipFill>
        <p:spPr>
          <a:xfrm>
            <a:off x="3798694" y="111126"/>
            <a:ext cx="2101533" cy="2842773"/>
          </a:xfrm>
          <a:prstGeom prst="rect">
            <a:avLst/>
          </a:prstGeom>
        </p:spPr>
      </p:pic>
      <p:pic>
        <p:nvPicPr>
          <p:cNvPr id="20" name="vukovarska zg2.avi">
            <a:hlinkClick r:id="" action="ppaction://media"/>
            <a:extLst>
              <a:ext uri="{FF2B5EF4-FFF2-40B4-BE49-F238E27FC236}">
                <a16:creationId xmlns:a16="http://schemas.microsoft.com/office/drawing/2014/main" id="{07DAAFF3-06A3-424A-AE39-4654796C957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r="12494"/>
          <a:stretch/>
        </p:blipFill>
        <p:spPr>
          <a:xfrm>
            <a:off x="11925" y="2041437"/>
            <a:ext cx="2133729" cy="1981200"/>
          </a:xfrm>
          <a:prstGeom prst="rect">
            <a:avLst/>
          </a:prstGeom>
        </p:spPr>
      </p:pic>
      <p:pic>
        <p:nvPicPr>
          <p:cNvPr id="21" name="Picture 4" descr="H:\2016   - R I Z I K  OD  POTRESA -\2017 12   PROJEKT ZAGREB (5. FAZA)\Pogl. 3   TIPOVI GRADEVINA (Korlaet-Marta-Domagoj)\rast grada 1.jpg">
            <a:extLst>
              <a:ext uri="{FF2B5EF4-FFF2-40B4-BE49-F238E27FC236}">
                <a16:creationId xmlns:a16="http://schemas.microsoft.com/office/drawing/2014/main" id="{BCD759CC-309B-4E03-B678-B9E1C4DFB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4"/>
          <a:stretch/>
        </p:blipFill>
        <p:spPr bwMode="auto">
          <a:xfrm>
            <a:off x="6431841" y="4125089"/>
            <a:ext cx="2301313" cy="19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:\2016   - R I Z I K  OD  POTRESA -\2017 12   PROJEKT ZAGREB (5. FAZA)\Pogl. 3   TIPOVI GRADEVINA (Korlaet-Marta-Domagoj)\rast grada 1.jpg">
            <a:extLst>
              <a:ext uri="{FF2B5EF4-FFF2-40B4-BE49-F238E27FC236}">
                <a16:creationId xmlns:a16="http://schemas.microsoft.com/office/drawing/2014/main" id="{82ECAC84-5151-44F7-846A-D106D5769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0" r="32685"/>
          <a:stretch/>
        </p:blipFill>
        <p:spPr bwMode="auto">
          <a:xfrm>
            <a:off x="6431272" y="4125089"/>
            <a:ext cx="2115491" cy="19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:\2016   - R I Z I K  OD  POTRESA -\2017 12   PROJEKT ZAGREB (5. FAZA)\Pogl. 3   TIPOVI GRADEVINA (Korlaet-Marta-Domagoj)\rast grada 1.jpg">
            <a:extLst>
              <a:ext uri="{FF2B5EF4-FFF2-40B4-BE49-F238E27FC236}">
                <a16:creationId xmlns:a16="http://schemas.microsoft.com/office/drawing/2014/main" id="{E63A4435-AF44-4947-9BDC-90576B20D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3"/>
          <a:stretch/>
        </p:blipFill>
        <p:spPr bwMode="auto">
          <a:xfrm>
            <a:off x="6385608" y="4125089"/>
            <a:ext cx="2125328" cy="19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:\2016   - R I Z I K  OD  POTRESA -\2017 12   PROJEKT ZAGREB (5. FAZA)\Pogl. 3   TIPOVI GRADEVINA (Korlaet-Marta-Domagoj)\rast grada 2.jpg">
            <a:extLst>
              <a:ext uri="{FF2B5EF4-FFF2-40B4-BE49-F238E27FC236}">
                <a16:creationId xmlns:a16="http://schemas.microsoft.com/office/drawing/2014/main" id="{A9B1A85C-98ED-43B0-AC49-4191799A1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1" b="1793"/>
          <a:stretch/>
        </p:blipFill>
        <p:spPr bwMode="auto">
          <a:xfrm>
            <a:off x="6386067" y="4123354"/>
            <a:ext cx="2275735" cy="198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:\2016   - R I Z I K  OD  POTRESA -\2017 12   PROJEKT ZAGREB (5. FAZA)\Pogl. 3   TIPOVI GRADEVINA (Korlaet-Marta-Domagoj)\rast grada 2.jpg">
            <a:extLst>
              <a:ext uri="{FF2B5EF4-FFF2-40B4-BE49-F238E27FC236}">
                <a16:creationId xmlns:a16="http://schemas.microsoft.com/office/drawing/2014/main" id="{D5109F7F-1691-4748-B5C5-BE83CBC4E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7" b="3589"/>
          <a:stretch/>
        </p:blipFill>
        <p:spPr bwMode="auto">
          <a:xfrm>
            <a:off x="6582386" y="4090329"/>
            <a:ext cx="2186385" cy="19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H:\2016   - R I Z I K  OD  POTRESA -\2017 12   PROJEKT ZAGREB (5. FAZA)\Pogl. 3   TIPOVI GRADEVINA (Korlaet-Marta-Domagoj)\rast grada 3.jpg">
            <a:extLst>
              <a:ext uri="{FF2B5EF4-FFF2-40B4-BE49-F238E27FC236}">
                <a16:creationId xmlns:a16="http://schemas.microsoft.com/office/drawing/2014/main" id="{E6E71937-9EB6-4117-BC64-2B0486B99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1"/>
          <a:stretch/>
        </p:blipFill>
        <p:spPr bwMode="auto">
          <a:xfrm>
            <a:off x="6066950" y="4192396"/>
            <a:ext cx="2786326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H:\2016   - R I Z I K  OD  POTRESA -\2017 12   PROJEKT ZAGREB (5. FAZA)\Pogl. 3   TIPOVI GRADEVINA (Korlaet-Marta-Domagoj)\rast grada 3.jpg">
            <a:extLst>
              <a:ext uri="{FF2B5EF4-FFF2-40B4-BE49-F238E27FC236}">
                <a16:creationId xmlns:a16="http://schemas.microsoft.com/office/drawing/2014/main" id="{317F807C-7916-42B2-A222-9653FC4E9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1"/>
          <a:stretch/>
        </p:blipFill>
        <p:spPr bwMode="auto">
          <a:xfrm>
            <a:off x="6112070" y="4224288"/>
            <a:ext cx="2549735" cy="19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:\2016   - R I Z I K  OD  POTRESA -\2017 12   PROJEKT ZAGREB (5. FAZA)\Pogl. 3   TIPOVI GRADEVINA (Korlaet-Marta-Domagoj)\rast grada 4.jpg">
            <a:extLst>
              <a:ext uri="{FF2B5EF4-FFF2-40B4-BE49-F238E27FC236}">
                <a16:creationId xmlns:a16="http://schemas.microsoft.com/office/drawing/2014/main" id="{B91934B6-5542-4E61-BC65-82D578030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2"/>
          <a:stretch/>
        </p:blipFill>
        <p:spPr bwMode="auto">
          <a:xfrm>
            <a:off x="6387838" y="4226104"/>
            <a:ext cx="2851579" cy="19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:\2016   - R I Z I K  OD  POTRESA -\2017 12   PROJEKT ZAGREB (5. FAZA)\Pogl. 3   TIPOVI GRADEVINA (Korlaet-Marta-Domagoj)\rast grada 4.jpg">
            <a:extLst>
              <a:ext uri="{FF2B5EF4-FFF2-40B4-BE49-F238E27FC236}">
                <a16:creationId xmlns:a16="http://schemas.microsoft.com/office/drawing/2014/main" id="{404B380E-EC40-40F0-B07D-0F421AEAF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/>
          <a:stretch/>
        </p:blipFill>
        <p:spPr bwMode="auto">
          <a:xfrm>
            <a:off x="6323806" y="4180799"/>
            <a:ext cx="2537356" cy="19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Zaprudje - detalji.jpg">
            <a:extLst>
              <a:ext uri="{FF2B5EF4-FFF2-40B4-BE49-F238E27FC236}">
                <a16:creationId xmlns:a16="http://schemas.microsoft.com/office/drawing/2014/main" id="{415DC927-3D84-49D8-AAA2-9052D204C5D5}"/>
              </a:ext>
            </a:extLst>
          </p:cNvPr>
          <p:cNvPicPr/>
          <p:nvPr/>
        </p:nvPicPr>
        <p:blipFill rotWithShape="1">
          <a:blip r:embed="rId21" cstate="print"/>
          <a:srcRect l="5425" t="48723" r="7595" b="29578"/>
          <a:stretch/>
        </p:blipFill>
        <p:spPr bwMode="auto">
          <a:xfrm>
            <a:off x="6182828" y="3231956"/>
            <a:ext cx="2678334" cy="1245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EE1EED1E-0D88-4742-ACDC-1520CBC043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42399" y="3065161"/>
            <a:ext cx="2675823" cy="1211805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215491D0-3BE9-44BF-A006-9197D1AE7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b="16977"/>
          <a:stretch/>
        </p:blipFill>
        <p:spPr bwMode="auto">
          <a:xfrm>
            <a:off x="2216673" y="4298642"/>
            <a:ext cx="3503707" cy="193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EAF84FE4-FAF2-4C3F-9CD7-3631DB6B1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99" y="134141"/>
            <a:ext cx="1966917" cy="26700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ectangle 12">
            <a:extLst>
              <a:ext uri="{FF2B5EF4-FFF2-40B4-BE49-F238E27FC236}">
                <a16:creationId xmlns:a16="http://schemas.microsoft.com/office/drawing/2014/main" id="{50CAC299-557F-48A8-B00E-BF8DA1D9CB37}"/>
              </a:ext>
            </a:extLst>
          </p:cNvPr>
          <p:cNvSpPr/>
          <p:nvPr/>
        </p:nvSpPr>
        <p:spPr>
          <a:xfrm rot="20962487">
            <a:off x="5743009" y="5609131"/>
            <a:ext cx="1509750" cy="58474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rast grada kroz povijest</a:t>
            </a:r>
            <a:endParaRPr lang="hr-HR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097B00B6-139E-4498-8AD9-3536E92B2F6C}"/>
              </a:ext>
            </a:extLst>
          </p:cNvPr>
          <p:cNvSpPr/>
          <p:nvPr/>
        </p:nvSpPr>
        <p:spPr>
          <a:xfrm rot="20962487">
            <a:off x="6758671" y="956390"/>
            <a:ext cx="2470186" cy="58474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karakteristične građevine u dijelovima grada</a:t>
            </a:r>
            <a:endParaRPr lang="hr-HR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C1E9B518-CDAB-4269-8D8F-5D0973F73577}"/>
              </a:ext>
            </a:extLst>
          </p:cNvPr>
          <p:cNvSpPr/>
          <p:nvPr/>
        </p:nvSpPr>
        <p:spPr>
          <a:xfrm rot="20962487">
            <a:off x="6062008" y="3206099"/>
            <a:ext cx="1712387" cy="338522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’’limenke’’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EF6C8CFC-C2DA-4A46-8BCB-905502AC22E6}"/>
              </a:ext>
            </a:extLst>
          </p:cNvPr>
          <p:cNvSpPr/>
          <p:nvPr/>
        </p:nvSpPr>
        <p:spPr>
          <a:xfrm rot="20962487">
            <a:off x="3616301" y="3692033"/>
            <a:ext cx="1712387" cy="338522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prioriteti ?!?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BDA3A41E-0414-47C0-A8F0-C9A42637B401}"/>
              </a:ext>
            </a:extLst>
          </p:cNvPr>
          <p:cNvSpPr/>
          <p:nvPr/>
        </p:nvSpPr>
        <p:spPr>
          <a:xfrm rot="20962487">
            <a:off x="278926" y="3442228"/>
            <a:ext cx="1964282" cy="338522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numerički modeli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14A8EE0B-3F79-4D4F-93A6-5D93309E3256}"/>
              </a:ext>
            </a:extLst>
          </p:cNvPr>
          <p:cNvSpPr/>
          <p:nvPr/>
        </p:nvSpPr>
        <p:spPr>
          <a:xfrm rot="20962487">
            <a:off x="210389" y="5577247"/>
            <a:ext cx="2332140" cy="58474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mjerenja ambijentalnih vibracija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B66E3D09-0816-472E-A269-A93D161F265A}"/>
              </a:ext>
            </a:extLst>
          </p:cNvPr>
          <p:cNvSpPr/>
          <p:nvPr/>
        </p:nvSpPr>
        <p:spPr>
          <a:xfrm rot="20962487">
            <a:off x="3441488" y="5486175"/>
            <a:ext cx="1766938" cy="58474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karta s prikazom </a:t>
            </a:r>
            <a:r>
              <a:rPr lang="hr-HR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rezulta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3C60051E-D714-4BA7-B869-E39ED8A47FB3}"/>
              </a:ext>
            </a:extLst>
          </p:cNvPr>
          <p:cNvSpPr/>
          <p:nvPr/>
        </p:nvSpPr>
        <p:spPr>
          <a:xfrm rot="20962487">
            <a:off x="7464" y="1299962"/>
            <a:ext cx="1301270" cy="58474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organizacija</a:t>
            </a:r>
          </a:p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sustava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592ED090-5A82-4CB6-A45A-49ADF72BB59D}"/>
              </a:ext>
            </a:extLst>
          </p:cNvPr>
          <p:cNvSpPr/>
          <p:nvPr/>
        </p:nvSpPr>
        <p:spPr>
          <a:xfrm rot="20962487">
            <a:off x="2702155" y="1521824"/>
            <a:ext cx="2336869" cy="584743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pregled oštećenja nakon djelovanja potresa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32438D9A-48FC-443D-880D-A487318A7BCC}"/>
              </a:ext>
            </a:extLst>
          </p:cNvPr>
          <p:cNvSpPr/>
          <p:nvPr/>
        </p:nvSpPr>
        <p:spPr>
          <a:xfrm rot="20962487">
            <a:off x="3823608" y="4523481"/>
            <a:ext cx="2304255" cy="369300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interventne službe</a:t>
            </a: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FE0FFA3E-3B78-43DC-8A73-4218B4B9FC1B}"/>
              </a:ext>
            </a:extLst>
          </p:cNvPr>
          <p:cNvSpPr/>
          <p:nvPr/>
        </p:nvSpPr>
        <p:spPr>
          <a:xfrm rot="20962487">
            <a:off x="3934371" y="2197285"/>
            <a:ext cx="2550386" cy="646298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inženjersko iskustvo</a:t>
            </a:r>
          </a:p>
          <a:p>
            <a:pPr algn="ctr">
              <a:defRPr/>
            </a:pPr>
            <a:r>
              <a:rPr lang="hr-HR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(inženjerske procjene)</a:t>
            </a: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32438D9A-48FC-443D-880D-A487318A7BCC}"/>
              </a:ext>
            </a:extLst>
          </p:cNvPr>
          <p:cNvSpPr/>
          <p:nvPr/>
        </p:nvSpPr>
        <p:spPr>
          <a:xfrm rot="20962487">
            <a:off x="200582" y="3899319"/>
            <a:ext cx="2304255" cy="369300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provjera metoda</a:t>
            </a: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2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285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8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171451"/>
            <a:ext cx="6715125" cy="400077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Izazovi u procjeni seizmičkog rizika u Hrvatskoj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277" y="836712"/>
            <a:ext cx="4046683" cy="280076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>
            <a:defPPr>
              <a:defRPr lang="hr-HR"/>
            </a:defPPr>
            <a:lvl1pPr marL="285750" indent="-285750">
              <a:spcAft>
                <a:spcPts val="1200"/>
              </a:spcAft>
              <a:buFont typeface="Wingdings" panose="05000000000000000000" pitchFamily="2" charset="2"/>
              <a:buChar char="Ø"/>
              <a:defRPr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EKSPERIMENTALNA ISPITIVANJA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Eksperimentalno određeni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dinamički parametri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(vlastite frekvencije, koeficijenti prigušenja i oblici titranja),  nerazorna ispitivanja, brza i ekonomična provedba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Kalibracija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numeričkog modela</a:t>
            </a:r>
          </a:p>
        </p:txBody>
      </p:sp>
      <p:pic>
        <p:nvPicPr>
          <p:cNvPr id="10" name="Picture 2" descr="I:\2016   - R I Z I K  OD  POTRESA -\2016 12   PROJEKT ZAGREB (4. FAZA- 1.dio)\Pr.55 - Stamb. MIRAMARSKA (Dokoza-takmicenje)\2016 11 10   SLIKE s mjerenja - Miramarska\IMG_029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b="27897"/>
          <a:stretch/>
        </p:blipFill>
        <p:spPr bwMode="auto">
          <a:xfrm>
            <a:off x="157684" y="3646778"/>
            <a:ext cx="3113522" cy="17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I:\2016   - R I Z I K  OD  POTRESA -\2016 12   PROJEKT ZAGREB (4. FAZA- 1.dio)\Pr.55 - Stamb. MIRAMARSKA (Dokoza-takmicenje)\2016 11 10   SLIKE s mjerenja - Miramarska\IMG_03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14433" r="15063"/>
          <a:stretch/>
        </p:blipFill>
        <p:spPr bwMode="auto">
          <a:xfrm>
            <a:off x="1331640" y="5030612"/>
            <a:ext cx="2449811" cy="17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55976" y="836712"/>
            <a:ext cx="4645149" cy="25545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>
            <a:defPPr>
              <a:defRPr lang="hr-HR"/>
            </a:defPPr>
            <a:lvl1pPr marL="285750" indent="-285750">
              <a:spcAft>
                <a:spcPts val="1200"/>
              </a:spcAft>
              <a:buFont typeface="Wingdings" panose="05000000000000000000" pitchFamily="2" charset="2"/>
              <a:buChar char="Ø"/>
              <a:defRPr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NUMERIČKI MODELI </a:t>
            </a:r>
            <a:endParaRPr kumimoji="0" lang="hr-HR" sz="2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temeljeni na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metodi konačnih elemenata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programski paketi ETABS i SAP2000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(Sveučilište Berkeley)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za svaku analiziranu konstrukciju izdvojeni su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kritični elementi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konstrukcije te je dana procjena oštećenja prema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Europskoj makroseizmičkoj ljestvici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(EMS 98)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763" y="6234470"/>
            <a:ext cx="3956733" cy="521254"/>
          </a:xfrm>
          <a:prstGeom prst="rect">
            <a:avLst/>
          </a:prstGeom>
        </p:spPr>
      </p:pic>
      <p:pic>
        <p:nvPicPr>
          <p:cNvPr id="16" name="vukovarska zg2.avi">
            <a:hlinkClick r:id="" action="ppaction://media"/>
            <a:extLst>
              <a:ext uri="{FF2B5EF4-FFF2-40B4-BE49-F238E27FC236}">
                <a16:creationId xmlns:a16="http://schemas.microsoft.com/office/drawing/2014/main" id="{2D6A5E40-DD62-4431-A076-FCABD70D68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r="12494"/>
          <a:stretch/>
        </p:blipFill>
        <p:spPr>
          <a:xfrm>
            <a:off x="5976789" y="3317598"/>
            <a:ext cx="3024336" cy="2808143"/>
          </a:xfrm>
          <a:prstGeom prst="rect">
            <a:avLst/>
          </a:prstGeom>
        </p:spPr>
      </p:pic>
      <p:pic>
        <p:nvPicPr>
          <p:cNvPr id="17" name="1.959 Hz.avi">
            <a:hlinkClick r:id="" action="ppaction://media"/>
            <a:extLst>
              <a:ext uri="{FF2B5EF4-FFF2-40B4-BE49-F238E27FC236}">
                <a16:creationId xmlns:a16="http://schemas.microsoft.com/office/drawing/2014/main" id="{96E589CB-8C93-4127-A96E-E240B255313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3"/>
          <a:srcRect l="34350" t="5888" r="32593" b="6327"/>
          <a:stretch/>
        </p:blipFill>
        <p:spPr>
          <a:xfrm>
            <a:off x="3654890" y="3415285"/>
            <a:ext cx="2160973" cy="210134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AF8A7D0D-4675-4030-B356-2BE29D6EA433}"/>
              </a:ext>
            </a:extLst>
          </p:cNvPr>
          <p:cNvSpPr>
            <a:spLocks noChangeArrowheads="1"/>
          </p:cNvSpPr>
          <p:nvPr/>
        </p:nvSpPr>
        <p:spPr bwMode="auto">
          <a:xfrm rot="21277786">
            <a:off x="3874808" y="5360154"/>
            <a:ext cx="3077425" cy="830964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lvl="1"/>
            <a:r>
              <a:rPr lang="hr-HR" sz="2400" b="1" dirty="0"/>
              <a:t>iskustva ?!?</a:t>
            </a:r>
          </a:p>
          <a:p>
            <a:pPr lvl="1"/>
            <a:r>
              <a:rPr lang="hr-HR" sz="2400" dirty="0"/>
              <a:t>(rekonstrukcije)</a:t>
            </a:r>
          </a:p>
        </p:txBody>
      </p:sp>
    </p:spTree>
    <p:extLst>
      <p:ext uri="{BB962C8B-B14F-4D97-AF65-F5344CB8AC3E}">
        <p14:creationId xmlns:p14="http://schemas.microsoft.com/office/powerpoint/2010/main" val="2630724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85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2074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3200" dirty="0"/>
              <a:t>STUDIJA ZA SANIRANJE POSLJEDICA POTRESA</a:t>
            </a:r>
            <a:br>
              <a:rPr lang="hr-HR" altLang="sr-Latn-RS" sz="3200" dirty="0"/>
            </a:br>
            <a:br>
              <a:rPr lang="hr-HR" altLang="sr-Latn-RS" sz="3200" dirty="0"/>
            </a:br>
            <a:endParaRPr lang="hr-HR" altLang="sr-Latn-RS" sz="3200" dirty="0"/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180"/>
            <a:ext cx="9143999" cy="37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EF6C8CFC-C2DA-4A46-8BCB-905502AC22E6}"/>
              </a:ext>
            </a:extLst>
          </p:cNvPr>
          <p:cNvSpPr/>
          <p:nvPr/>
        </p:nvSpPr>
        <p:spPr>
          <a:xfrm>
            <a:off x="56762" y="5066341"/>
            <a:ext cx="4875278" cy="400077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brojni problemi/nepoznanice/izazovi/...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F6C8CFC-C2DA-4A46-8BCB-905502AC22E6}"/>
              </a:ext>
            </a:extLst>
          </p:cNvPr>
          <p:cNvSpPr/>
          <p:nvPr/>
        </p:nvSpPr>
        <p:spPr>
          <a:xfrm>
            <a:off x="5652119" y="5046621"/>
            <a:ext cx="3409047" cy="707854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rasipanje reultata brzih i detaljnijih procjena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EF6C8CFC-C2DA-4A46-8BCB-905502AC22E6}"/>
              </a:ext>
            </a:extLst>
          </p:cNvPr>
          <p:cNvSpPr/>
          <p:nvPr/>
        </p:nvSpPr>
        <p:spPr>
          <a:xfrm>
            <a:off x="57640" y="5815784"/>
            <a:ext cx="3578256" cy="461633"/>
          </a:xfrm>
          <a:prstGeom prst="rect">
            <a:avLst/>
          </a:prstGeom>
          <a:solidFill>
            <a:srgbClr val="FF0000"/>
          </a:solidFill>
          <a:ln w="38100">
            <a:solidFill>
              <a:srgbClr val="0C2AAC"/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pouzdanost procjena ?!?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075FF02-60E6-4951-AC99-08208EDAC827}"/>
              </a:ext>
            </a:extLst>
          </p:cNvPr>
          <p:cNvSpPr/>
          <p:nvPr/>
        </p:nvSpPr>
        <p:spPr>
          <a:xfrm>
            <a:off x="4067944" y="5815784"/>
            <a:ext cx="3578256" cy="461633"/>
          </a:xfrm>
          <a:prstGeom prst="rect">
            <a:avLst/>
          </a:prstGeom>
          <a:solidFill>
            <a:srgbClr val="FF0000"/>
          </a:solidFill>
          <a:ln w="38100">
            <a:solidFill>
              <a:srgbClr val="0C2AAC"/>
            </a:solidFill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ojačanja zgrada ?!?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29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EB4A39B1-0B2C-4FF6-BB13-B7769ABF5568}"/>
              </a:ext>
            </a:extLst>
          </p:cNvPr>
          <p:cNvSpPr/>
          <p:nvPr/>
        </p:nvSpPr>
        <p:spPr>
          <a:xfrm>
            <a:off x="3779045" y="6537693"/>
            <a:ext cx="16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Paper ID: 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11780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C61BCA7-D9B7-4E76-BE75-5FBF12D9B57D}"/>
              </a:ext>
            </a:extLst>
          </p:cNvPr>
          <p:cNvSpPr/>
          <p:nvPr/>
        </p:nvSpPr>
        <p:spPr>
          <a:xfrm>
            <a:off x="107156" y="684175"/>
            <a:ext cx="903684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marR="0" lvl="0" indent="-2571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numerical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database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characteristic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specific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type of buildings 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68" marR="0" lvl="0" indent="-2571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testing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ambient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vibrations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OMA) </a:t>
            </a: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used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model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calibration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reinforced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concrete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buildings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showed to be much weaker than expected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hospitals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reconstructed and enlarged many times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first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period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vibrations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torsion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coupled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shape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soil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fundation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interaction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dentification of critical structural elements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21AF2FF5-26CE-46BF-B917-BA628E1E38C6}"/>
              </a:ext>
            </a:extLst>
          </p:cNvPr>
          <p:cNvSpPr txBox="1">
            <a:spLocks/>
          </p:cNvSpPr>
          <p:nvPr/>
        </p:nvSpPr>
        <p:spPr>
          <a:xfrm>
            <a:off x="8478588" y="6608317"/>
            <a:ext cx="614362" cy="2063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41C80-AB79-4AF2-ACE1-0A0C8D5834F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13AA121-7A50-4C6A-84A0-8F6A63F2C37D}"/>
              </a:ext>
            </a:extLst>
          </p:cNvPr>
          <p:cNvSpPr/>
          <p:nvPr/>
        </p:nvSpPr>
        <p:spPr>
          <a:xfrm>
            <a:off x="114301" y="55544"/>
            <a:ext cx="8929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vukovarska zg2.avi">
            <a:hlinkClick r:id="" action="ppaction://media"/>
            <a:extLst>
              <a:ext uri="{FF2B5EF4-FFF2-40B4-BE49-F238E27FC236}">
                <a16:creationId xmlns:a16="http://schemas.microsoft.com/office/drawing/2014/main" id="{2D6A5E40-DD62-4431-A076-FCABD70D6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2494"/>
          <a:stretch/>
        </p:blipFill>
        <p:spPr>
          <a:xfrm>
            <a:off x="2431656" y="3335246"/>
            <a:ext cx="3272616" cy="3038675"/>
          </a:xfrm>
          <a:prstGeom prst="rect">
            <a:avLst/>
          </a:prstGeom>
        </p:spPr>
      </p:pic>
      <p:pic>
        <p:nvPicPr>
          <p:cNvPr id="18" name="1.959 Hz.avi">
            <a:hlinkClick r:id="" action="ppaction://media"/>
            <a:extLst>
              <a:ext uri="{FF2B5EF4-FFF2-40B4-BE49-F238E27FC236}">
                <a16:creationId xmlns:a16="http://schemas.microsoft.com/office/drawing/2014/main" id="{E922F57D-56DC-4D11-BCF0-56CB2B0230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4350" t="5888" r="32593" b="6327"/>
          <a:stretch/>
        </p:blipFill>
        <p:spPr>
          <a:xfrm>
            <a:off x="5796275" y="3335246"/>
            <a:ext cx="3247714" cy="3158092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F7D8B165-3A79-4DC8-8DB1-5B57F275F68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599173" y="2322212"/>
            <a:ext cx="195748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720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EXPERIENCE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2AD4BD8-02AB-4A2E-9C85-7200577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528" y="6485274"/>
            <a:ext cx="547260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720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85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171451"/>
            <a:ext cx="6715125" cy="400077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Opća bolnica u Dubrovniku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9"/>
          <a:stretch/>
        </p:blipFill>
        <p:spPr bwMode="auto">
          <a:xfrm>
            <a:off x="161038" y="836712"/>
            <a:ext cx="436649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3CC0533-6556-4C13-AE96-8B9D11F4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31" y="836712"/>
            <a:ext cx="4455431" cy="31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2DE6D8B-60E2-492D-9568-38100AE01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" t="5964" r="59563" b="-5964"/>
          <a:stretch/>
        </p:blipFill>
        <p:spPr bwMode="auto">
          <a:xfrm>
            <a:off x="755576" y="3767984"/>
            <a:ext cx="3940538" cy="309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705EDC7-6D7B-456A-AF6E-FAF3BCA4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92" y="3931178"/>
            <a:ext cx="3591024" cy="283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083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171451"/>
            <a:ext cx="6715125" cy="400077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Primjena rezultata …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/>
          <a:stretch/>
        </p:blipFill>
        <p:spPr bwMode="auto">
          <a:xfrm>
            <a:off x="79576" y="799176"/>
            <a:ext cx="4837501" cy="325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39" y="1796199"/>
            <a:ext cx="476249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4" y="3140968"/>
            <a:ext cx="476250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D1F3BA-8F89-4EE9-AC84-160ACEA00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9" y="3443216"/>
            <a:ext cx="4411902" cy="33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ostali izazovi u procjenama ...</a:t>
            </a:r>
            <a:br>
              <a:rPr lang="hr-HR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25990"/>
            <a:ext cx="6336704" cy="4242369"/>
          </a:xfrm>
          <a:prstGeom prst="rect">
            <a:avLst/>
          </a:prstGeom>
        </p:spPr>
      </p:pic>
      <p:pic>
        <p:nvPicPr>
          <p:cNvPr id="12" name="Picture 6" descr="I:\-  AJ-arhiva-SLIKE (arhive)\2016 07 10   AJ MOB\Pictures\Camera Roll\WP_20160610_11_58_31_Pro__high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6"/>
          <a:stretch/>
        </p:blipFill>
        <p:spPr bwMode="auto">
          <a:xfrm>
            <a:off x="6049926" y="1668460"/>
            <a:ext cx="2951199" cy="456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:\2016   - R I Z I K  OD  POTRESA -\2017 06   Prezentacija projekta Kalinic\SLIKE\WP_20170421_18_03_22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91" y="4447296"/>
            <a:ext cx="3182251" cy="17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5C148ED-AD18-45E2-9AA5-21B913CC9DC3}"/>
              </a:ext>
            </a:extLst>
          </p:cNvPr>
          <p:cNvSpPr>
            <a:spLocks noChangeArrowheads="1"/>
          </p:cNvSpPr>
          <p:nvPr/>
        </p:nvSpPr>
        <p:spPr bwMode="auto">
          <a:xfrm rot="21057327">
            <a:off x="1784083" y="2985940"/>
            <a:ext cx="5719850" cy="1769715"/>
          </a:xfrm>
          <a:prstGeom prst="rect">
            <a:avLst/>
          </a:prstGeom>
          <a:solidFill>
            <a:srgbClr val="DCFB3F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72000" lvl="1" algn="ctr">
              <a:spcAft>
                <a:spcPts val="600"/>
              </a:spcAft>
            </a:pPr>
            <a:r>
              <a:rPr lang="hr-HR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SUSTAV ???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obrazac </a:t>
            </a:r>
            <a:r>
              <a:rPr lang="pl-PL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(Ston, poplave, ...) 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edukacija</a:t>
            </a:r>
            <a:endParaRPr lang="pl-PL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terenske </a:t>
            </a:r>
            <a:r>
              <a:rPr lang="pl-PL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vježbe</a:t>
            </a: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(prijenos znanja, Matilda)</a:t>
            </a:r>
          </a:p>
          <a:p>
            <a:pPr marL="414900" lvl="1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hr-HR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0" y="1156731"/>
            <a:ext cx="8712970" cy="400061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PREGLEDI OŠTEĆENJA GRAĐEVINA NAKON POTRESA</a:t>
            </a:r>
          </a:p>
        </p:txBody>
      </p:sp>
    </p:spTree>
    <p:extLst>
      <p:ext uri="{BB962C8B-B14F-4D97-AF65-F5344CB8AC3E}">
        <p14:creationId xmlns:p14="http://schemas.microsoft.com/office/powerpoint/2010/main" val="11514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71450"/>
            <a:ext cx="6715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VJEŽBA: Zadatak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t="71522" b="7633"/>
          <a:stretch/>
        </p:blipFill>
        <p:spPr bwMode="auto">
          <a:xfrm>
            <a:off x="1331640" y="5649954"/>
            <a:ext cx="7697939" cy="1081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3" y="816645"/>
            <a:ext cx="3754660" cy="477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6225"/>
            <a:ext cx="3442263" cy="475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16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PROCJENE RIZIKA OD POTRESA</a:t>
            </a: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9" name="Slika 3">
            <a:extLst>
              <a:ext uri="{FF2B5EF4-FFF2-40B4-BE49-F238E27FC236}">
                <a16:creationId xmlns:a16="http://schemas.microsoft.com/office/drawing/2014/main" id="{16FF5C20-F425-4C83-8C44-EF7B9E83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91"/>
          <a:stretch/>
        </p:blipFill>
        <p:spPr>
          <a:xfrm>
            <a:off x="185215" y="1268760"/>
            <a:ext cx="6748828" cy="3888432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 noChangeArrowheads="1"/>
          </p:cNvSpPr>
          <p:nvPr/>
        </p:nvSpPr>
        <p:spPr bwMode="auto">
          <a:xfrm rot="20049816">
            <a:off x="6739233" y="2801592"/>
            <a:ext cx="2176198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’’tablice’’</a:t>
            </a: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Placeholder 6"/>
          <p:cNvSpPr txBox="1">
            <a:spLocks noChangeArrowheads="1"/>
          </p:cNvSpPr>
          <p:nvPr/>
        </p:nvSpPr>
        <p:spPr bwMode="auto">
          <a:xfrm rot="20049816">
            <a:off x="6667007" y="3639905"/>
            <a:ext cx="2320652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sistematizacija</a:t>
            </a: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Placeholder 6"/>
          <p:cNvSpPr txBox="1">
            <a:spLocks noChangeArrowheads="1"/>
          </p:cNvSpPr>
          <p:nvPr/>
        </p:nvSpPr>
        <p:spPr bwMode="auto">
          <a:xfrm rot="20049816">
            <a:off x="6644624" y="4559723"/>
            <a:ext cx="2320652" cy="46064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C2AAC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ctr"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defRPr/>
            </a:pPr>
            <a:endParaRPr lang="hr-H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Clr>
                <a:schemeClr val="accent2"/>
              </a:buClr>
              <a:defRPr/>
            </a:pPr>
            <a:endParaRPr lang="hr-HR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71450"/>
            <a:ext cx="6715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VJEŽBA: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Zadatak 7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A3B2C1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Slika 3" descr="C:\Users\AJ-WinBook\AppData\Local\Microsoft\Windows\INetCache\Content.Word\WP_20170329_10_30_16_Pro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0077" y="2341235"/>
            <a:ext cx="6102424" cy="294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6" descr="C:\Users\AJ-WinBook\AppData\Local\Microsoft\Windows\INetCache\Content.Word\WP_20170329_10_26_52_Pro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67" t="50516" r="48447" b="25027"/>
          <a:stretch/>
        </p:blipFill>
        <p:spPr bwMode="auto">
          <a:xfrm rot="10800000">
            <a:off x="2987824" y="783927"/>
            <a:ext cx="4229100" cy="600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7" descr="C:\Users\AJ-WinBook\AppData\Local\Microsoft\Windows\INetCache\Content.Word\WP_20170329_10_33_47_Pro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0" t="7047" r="28663" b="18777"/>
          <a:stretch/>
        </p:blipFill>
        <p:spPr bwMode="auto">
          <a:xfrm>
            <a:off x="6232896" y="4710436"/>
            <a:ext cx="2789614" cy="2093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 rot="21313708">
            <a:off x="5933368" y="171882"/>
            <a:ext cx="3161066" cy="1323439"/>
          </a:xfrm>
          <a:prstGeom prst="rect">
            <a:avLst/>
          </a:prstGeom>
          <a:solidFill>
            <a:srgbClr val="99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naglavnica izmaknuta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’’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tordiran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’’ stup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otpadaju dijelovi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armatura je otvorena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82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99512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umjesto zaključka ...</a:t>
            </a:r>
            <a:br>
              <a:rPr lang="hr-HR" altLang="sr-Latn-RS" dirty="0"/>
            </a:b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13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pic>
        <p:nvPicPr>
          <p:cNvPr id="22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89614"/>
            <a:ext cx="1474068" cy="233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3"/>
          <p:cNvSpPr>
            <a:spLocks noGrp="1"/>
          </p:cNvSpPr>
          <p:nvPr>
            <p:ph sz="half" idx="4294967295"/>
          </p:nvPr>
        </p:nvSpPr>
        <p:spPr>
          <a:xfrm>
            <a:off x="107505" y="1340768"/>
            <a:ext cx="6984776" cy="99684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solidFill>
                  <a:srgbClr val="C00000"/>
                </a:solidFill>
                <a:cs typeface="Times New Roman" pitchFamily="18" charset="0"/>
              </a:rPr>
              <a:t>još uvijek NE POSTOJE pouzdane procjene rizika</a:t>
            </a:r>
          </a:p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solidFill>
                  <a:srgbClr val="C00000"/>
                </a:solidFill>
                <a:cs typeface="Times New Roman" pitchFamily="18" charset="0"/>
              </a:rPr>
              <a:t>glavni problem su </a:t>
            </a:r>
            <a:r>
              <a:rPr lang="hr-HR" sz="2400" u="sng" dirty="0">
                <a:solidFill>
                  <a:srgbClr val="C00000"/>
                </a:solidFill>
                <a:cs typeface="Times New Roman" pitchFamily="18" charset="0"/>
              </a:rPr>
              <a:t>MANJKAVE BAZE PODATAKA </a:t>
            </a:r>
          </a:p>
          <a:p>
            <a:endParaRPr lang="pl-PL" sz="2000" b="0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4294967295"/>
          </p:nvPr>
        </p:nvSpPr>
        <p:spPr>
          <a:xfrm>
            <a:off x="107504" y="2499877"/>
            <a:ext cx="9241277" cy="25132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200" b="0" dirty="0">
                <a:cs typeface="Times New Roman" pitchFamily="18" charset="0"/>
              </a:rPr>
              <a:t>iskoristiti </a:t>
            </a:r>
            <a:r>
              <a:rPr lang="hr-HR" sz="2200" dirty="0">
                <a:cs typeface="Times New Roman" pitchFamily="18" charset="0"/>
              </a:rPr>
              <a:t>postojeća znanja iz EU </a:t>
            </a:r>
            <a:r>
              <a:rPr lang="hr-HR" sz="2200" b="0" dirty="0">
                <a:cs typeface="Times New Roman" pitchFamily="18" charset="0"/>
              </a:rPr>
              <a:t>i preskočiti neke korake </a:t>
            </a:r>
          </a:p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200" b="0" dirty="0">
                <a:cs typeface="Times New Roman" pitchFamily="18" charset="0"/>
              </a:rPr>
              <a:t>iskoristiti</a:t>
            </a:r>
            <a:r>
              <a:rPr lang="hr-HR" sz="2200" dirty="0">
                <a:cs typeface="Times New Roman" pitchFamily="18" charset="0"/>
              </a:rPr>
              <a:t> EU projekte </a:t>
            </a:r>
            <a:r>
              <a:rPr lang="hr-HR" sz="2200" b="0" dirty="0">
                <a:cs typeface="Times New Roman" pitchFamily="18" charset="0"/>
              </a:rPr>
              <a:t>(prioritet)</a:t>
            </a:r>
          </a:p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200" b="0" dirty="0">
                <a:cs typeface="Times New Roman" pitchFamily="18" charset="0"/>
              </a:rPr>
              <a:t>iskoristiti ’’popularnu’’ </a:t>
            </a:r>
            <a:r>
              <a:rPr lang="hr-HR" sz="2200" dirty="0">
                <a:cs typeface="Times New Roman" pitchFamily="18" charset="0"/>
              </a:rPr>
              <a:t>energetsku učinkovitost</a:t>
            </a:r>
          </a:p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200" b="0" dirty="0">
                <a:cs typeface="Times New Roman" pitchFamily="18" charset="0"/>
              </a:rPr>
              <a:t>prikloniti se ostalim </a:t>
            </a:r>
            <a:r>
              <a:rPr lang="hr-HR" sz="2200" dirty="0">
                <a:cs typeface="Times New Roman" pitchFamily="18" charset="0"/>
              </a:rPr>
              <a:t>’’osviještenijim’’ rizicima </a:t>
            </a:r>
            <a:r>
              <a:rPr lang="hr-HR" sz="2200" b="0" dirty="0">
                <a:cs typeface="Times New Roman" pitchFamily="18" charset="0"/>
              </a:rPr>
              <a:t>(požare, poplave) </a:t>
            </a:r>
          </a:p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200" b="0" dirty="0">
                <a:solidFill>
                  <a:srgbClr val="00B050"/>
                </a:solidFill>
                <a:cs typeface="Times New Roman" pitchFamily="18" charset="0"/>
              </a:rPr>
              <a:t>prilagoditi </a:t>
            </a:r>
            <a:r>
              <a:rPr lang="hr-HR" sz="2200" dirty="0">
                <a:solidFill>
                  <a:srgbClr val="00B050"/>
                </a:solidFill>
                <a:cs typeface="Times New Roman" pitchFamily="18" charset="0"/>
              </a:rPr>
              <a:t>popis stanovništva </a:t>
            </a:r>
            <a:r>
              <a:rPr lang="hr-HR" sz="2200" b="0" dirty="0">
                <a:solidFill>
                  <a:srgbClr val="00B050"/>
                </a:solidFill>
                <a:cs typeface="Times New Roman" pitchFamily="18" charset="0"/>
              </a:rPr>
              <a:t>za baze podataka (2021) </a:t>
            </a:r>
          </a:p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200" dirty="0">
                <a:solidFill>
                  <a:srgbClr val="00B050"/>
                </a:solidFill>
                <a:cs typeface="Times New Roman" pitchFamily="18" charset="0"/>
              </a:rPr>
              <a:t>ažuriranje katastra i slično </a:t>
            </a:r>
            <a:r>
              <a:rPr lang="hr-HR" sz="2200" b="0" dirty="0">
                <a:solidFill>
                  <a:srgbClr val="00B050"/>
                </a:solidFill>
                <a:cs typeface="Times New Roman" pitchFamily="18" charset="0"/>
              </a:rPr>
              <a:t>za povezivanje baza podataka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4294967295"/>
          </p:nvPr>
        </p:nvSpPr>
        <p:spPr>
          <a:xfrm>
            <a:off x="36513" y="5373216"/>
            <a:ext cx="8855967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99858" lvl="1" indent="-342900" algn="just">
              <a:spcBef>
                <a:spcPts val="0"/>
              </a:spcBef>
              <a:spcAft>
                <a:spcPts val="9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hr-HR" sz="2400" b="1" dirty="0">
                <a:solidFill>
                  <a:srgbClr val="C00000"/>
                </a:solidFill>
                <a:cs typeface="Times New Roman" pitchFamily="18" charset="0"/>
              </a:rPr>
              <a:t>potrebno je razmotriti rizik od potresa na SUSTAVAN I CJELOVIT NAČIN (iskoristiti sva raspoloživa znanja i iskustva)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EF6C8CFC-C2DA-4A46-8BCB-905502AC22E6}"/>
              </a:ext>
            </a:extLst>
          </p:cNvPr>
          <p:cNvSpPr/>
          <p:nvPr/>
        </p:nvSpPr>
        <p:spPr>
          <a:xfrm rot="21208123">
            <a:off x="7344147" y="2728023"/>
            <a:ext cx="1621817" cy="346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pomalo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EF6C8CFC-C2DA-4A46-8BCB-905502AC22E6}"/>
              </a:ext>
            </a:extLst>
          </p:cNvPr>
          <p:cNvSpPr/>
          <p:nvPr/>
        </p:nvSpPr>
        <p:spPr>
          <a:xfrm rot="21208123">
            <a:off x="6628100" y="3421058"/>
            <a:ext cx="1728313" cy="3385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jako polako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F6C8CFC-C2DA-4A46-8BCB-905502AC22E6}"/>
              </a:ext>
            </a:extLst>
          </p:cNvPr>
          <p:cNvSpPr/>
          <p:nvPr/>
        </p:nvSpPr>
        <p:spPr>
          <a:xfrm rot="21208123">
            <a:off x="7496547" y="4240193"/>
            <a:ext cx="1621817" cy="346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hr-HR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nije uspjelo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5" grpId="0" build="p"/>
      <p:bldP spid="26" grpId="0" animBg="1"/>
      <p:bldP spid="27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Otozez_CRNA_podlog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heade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7875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1113" y="560388"/>
            <a:ext cx="2225676" cy="1857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Katedra za Statiku, Dinamiku i Stabilnost konstrukcija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0" y="171450"/>
            <a:ext cx="6715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CENTAR  ZA  POTRESE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046497" y="3149203"/>
            <a:ext cx="3035500" cy="1846720"/>
          </a:xfrm>
          <a:prstGeom prst="ellipse">
            <a:avLst/>
          </a:prstGeom>
          <a:solidFill>
            <a:schemeClr val="tx1"/>
          </a:solidFill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CENTAR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ZA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POTRESE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3734554"/>
            <a:ext cx="2645272" cy="369332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Ministarstva </a:t>
            </a:r>
          </a:p>
        </p:txBody>
      </p:sp>
      <p:sp>
        <p:nvSpPr>
          <p:cNvPr id="19" name="TextBox 18"/>
          <p:cNvSpPr txBox="1"/>
          <p:nvPr/>
        </p:nvSpPr>
        <p:spPr>
          <a:xfrm rot="20400000">
            <a:off x="127301" y="5045536"/>
            <a:ext cx="3108954" cy="369332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DUZS</a:t>
            </a:r>
          </a:p>
        </p:txBody>
      </p:sp>
      <p:sp>
        <p:nvSpPr>
          <p:cNvPr id="20" name="TextBox 19"/>
          <p:cNvSpPr txBox="1"/>
          <p:nvPr/>
        </p:nvSpPr>
        <p:spPr>
          <a:xfrm rot="18615820">
            <a:off x="2011321" y="5678731"/>
            <a:ext cx="2122653" cy="369332"/>
          </a:xfrm>
          <a:prstGeom prst="rect">
            <a:avLst/>
          </a:prstGeom>
          <a:solidFill>
            <a:srgbClr val="0070C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PMF Geofizika</a:t>
            </a:r>
          </a:p>
        </p:txBody>
      </p:sp>
      <p:sp>
        <p:nvSpPr>
          <p:cNvPr id="22" name="TextBox 21"/>
          <p:cNvSpPr txBox="1"/>
          <p:nvPr/>
        </p:nvSpPr>
        <p:spPr>
          <a:xfrm rot="1800000">
            <a:off x="75062" y="2371645"/>
            <a:ext cx="3317369" cy="369332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Regionalni centri</a:t>
            </a:r>
          </a:p>
        </p:txBody>
      </p:sp>
      <p:sp>
        <p:nvSpPr>
          <p:cNvPr id="23" name="TextBox 22"/>
          <p:cNvSpPr txBox="1"/>
          <p:nvPr/>
        </p:nvSpPr>
        <p:spPr>
          <a:xfrm rot="3600000">
            <a:off x="1775616" y="1728931"/>
            <a:ext cx="2609377" cy="369332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EU centri  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(ITA, TUR, ...)</a:t>
            </a:r>
          </a:p>
        </p:txBody>
      </p:sp>
      <p:sp>
        <p:nvSpPr>
          <p:cNvPr id="24" name="TextBox 23"/>
          <p:cNvSpPr txBox="1"/>
          <p:nvPr/>
        </p:nvSpPr>
        <p:spPr>
          <a:xfrm rot="5400000">
            <a:off x="3497828" y="1563363"/>
            <a:ext cx="2041726" cy="646331"/>
          </a:xfrm>
          <a:prstGeom prst="rect">
            <a:avLst/>
          </a:prstGeom>
          <a:solidFill>
            <a:srgbClr val="00B05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naši znanstvenici u inozemstvu</a:t>
            </a:r>
          </a:p>
        </p:txBody>
      </p:sp>
      <p:sp>
        <p:nvSpPr>
          <p:cNvPr id="27" name="TextBox 26"/>
          <p:cNvSpPr txBox="1"/>
          <p:nvPr/>
        </p:nvSpPr>
        <p:spPr>
          <a:xfrm rot="18615820">
            <a:off x="4810067" y="1732619"/>
            <a:ext cx="2708057" cy="369332"/>
          </a:xfrm>
          <a:prstGeom prst="rect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Komora Građevinara</a:t>
            </a:r>
          </a:p>
        </p:txBody>
      </p:sp>
      <p:sp>
        <p:nvSpPr>
          <p:cNvPr id="28" name="TextBox 27"/>
          <p:cNvSpPr txBox="1"/>
          <p:nvPr/>
        </p:nvSpPr>
        <p:spPr>
          <a:xfrm rot="20400000">
            <a:off x="5823912" y="2601890"/>
            <a:ext cx="3030737" cy="369332"/>
          </a:xfrm>
          <a:prstGeom prst="rect">
            <a:avLst/>
          </a:prstGeom>
          <a:solidFill>
            <a:srgbClr val="0070C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Veleučilište Velika Gorica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06232" y="3734554"/>
            <a:ext cx="2686247" cy="369332"/>
          </a:xfrm>
          <a:prstGeom prst="rect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GF Zagreb</a:t>
            </a:r>
          </a:p>
        </p:txBody>
      </p:sp>
      <p:sp>
        <p:nvSpPr>
          <p:cNvPr id="30" name="TextBox 29"/>
          <p:cNvSpPr txBox="1"/>
          <p:nvPr/>
        </p:nvSpPr>
        <p:spPr>
          <a:xfrm rot="1800000">
            <a:off x="5892048" y="5115308"/>
            <a:ext cx="3050854" cy="369332"/>
          </a:xfrm>
          <a:prstGeom prst="rect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GF Osijek</a:t>
            </a:r>
          </a:p>
        </p:txBody>
      </p:sp>
      <p:sp>
        <p:nvSpPr>
          <p:cNvPr id="31" name="TextBox 30"/>
          <p:cNvSpPr txBox="1"/>
          <p:nvPr/>
        </p:nvSpPr>
        <p:spPr>
          <a:xfrm rot="3600000">
            <a:off x="4983221" y="5660921"/>
            <a:ext cx="2041726" cy="369332"/>
          </a:xfrm>
          <a:prstGeom prst="rect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GF Rijeka</a:t>
            </a:r>
          </a:p>
        </p:txBody>
      </p:sp>
      <p:sp>
        <p:nvSpPr>
          <p:cNvPr id="32" name="TextBox 31"/>
          <p:cNvSpPr txBox="1"/>
          <p:nvPr/>
        </p:nvSpPr>
        <p:spPr>
          <a:xfrm rot="5400000">
            <a:off x="3722260" y="5775932"/>
            <a:ext cx="1664051" cy="369332"/>
          </a:xfrm>
          <a:prstGeom prst="rect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GF Split</a:t>
            </a:r>
          </a:p>
        </p:txBody>
      </p:sp>
      <p:sp>
        <p:nvSpPr>
          <p:cNvPr id="33" name="TextBox 32"/>
          <p:cNvSpPr txBox="1"/>
          <p:nvPr/>
        </p:nvSpPr>
        <p:spPr>
          <a:xfrm rot="18615820">
            <a:off x="5865331" y="1083641"/>
            <a:ext cx="2708057" cy="369332"/>
          </a:xfrm>
          <a:prstGeom prst="rect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inženjeri stručnjaci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694" y="6392513"/>
            <a:ext cx="2092062" cy="400110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povezati !!!</a:t>
            </a: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6" descr="J:\2015 03   R I Z I K  OD  POTRESA\2016 04   Matilda nastavak\SLIKE Ston (web)\ston-potres-1996-050913(4).jpg">
            <a:extLst>
              <a:ext uri="{FF2B5EF4-FFF2-40B4-BE49-F238E27FC236}">
                <a16:creationId xmlns:a16="http://schemas.microsoft.com/office/drawing/2014/main" id="{30BEA7D0-0CFB-45C4-A51B-6B28090E5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0" t="-826" r="44549" b="75261"/>
          <a:stretch/>
        </p:blipFill>
        <p:spPr bwMode="auto">
          <a:xfrm>
            <a:off x="7678346" y="543267"/>
            <a:ext cx="1465654" cy="137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olo 18">
            <a:extLst>
              <a:ext uri="{FF2B5EF4-FFF2-40B4-BE49-F238E27FC236}">
                <a16:creationId xmlns:a16="http://schemas.microsoft.com/office/drawing/2014/main" id="{DC20A4C8-E79C-4933-8E30-A2DFA3354CAE}"/>
              </a:ext>
            </a:extLst>
          </p:cNvPr>
          <p:cNvSpPr>
            <a:spLocks/>
          </p:cNvSpPr>
          <p:nvPr/>
        </p:nvSpPr>
        <p:spPr bwMode="auto">
          <a:xfrm>
            <a:off x="11114" y="-27384"/>
            <a:ext cx="9143999" cy="756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35986" tIns="35986" rIns="35986" bIns="35986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</a:pPr>
            <a:r>
              <a:rPr lang="hr-H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... još uvijek imamo vremena reagirati prije katastrofe (iseljavanje)</a:t>
            </a:r>
          </a:p>
        </p:txBody>
      </p:sp>
    </p:spTree>
    <p:extLst>
      <p:ext uri="{BB962C8B-B14F-4D97-AF65-F5344CB8AC3E}">
        <p14:creationId xmlns:p14="http://schemas.microsoft.com/office/powerpoint/2010/main" val="358905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0" y="171451"/>
            <a:ext cx="6715125" cy="400077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Identifikacija</a:t>
            </a:r>
            <a:r>
              <a:rPr kumimoji="0" lang="hr-HR" sz="2000" b="1" i="0" u="none" strike="noStrike" kern="1200" cap="none" spc="0" normalizeH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rizika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A3B2C1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652D4E3-9EAC-459D-82A5-E29E20DC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" y="908720"/>
            <a:ext cx="4713051" cy="328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524DBA9-9789-43B2-8E6E-C1630951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"/>
          <a:stretch/>
        </p:blipFill>
        <p:spPr bwMode="auto">
          <a:xfrm>
            <a:off x="4660413" y="894128"/>
            <a:ext cx="4430948" cy="319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81432CF-6B78-4E38-AFA6-DBBCF115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96" y="4196616"/>
            <a:ext cx="5256230" cy="2184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EAA04DC1-A9BA-4D0D-A1A0-79E0AA40AC99}"/>
              </a:ext>
            </a:extLst>
          </p:cNvPr>
          <p:cNvSpPr/>
          <p:nvPr/>
        </p:nvSpPr>
        <p:spPr>
          <a:xfrm rot="21135457">
            <a:off x="5448274" y="6315046"/>
            <a:ext cx="2444797" cy="346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68544" tIns="34272" rIns="68544" bIns="34272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neprihvatkljiv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rizik !!!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06615EF4-B5A9-4294-A954-4EEA47B726FC}"/>
              </a:ext>
            </a:extLst>
          </p:cNvPr>
          <p:cNvSpPr/>
          <p:nvPr/>
        </p:nvSpPr>
        <p:spPr>
          <a:xfrm rot="21135457">
            <a:off x="214259" y="2079230"/>
            <a:ext cx="2342339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malo povijesti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CC67AEF8-AE71-42EE-B191-2C7047E854CE}"/>
              </a:ext>
            </a:extLst>
          </p:cNvPr>
          <p:cNvSpPr/>
          <p:nvPr/>
        </p:nvSpPr>
        <p:spPr>
          <a:xfrm rot="21135457">
            <a:off x="2124978" y="2724677"/>
            <a:ext cx="2342339" cy="400061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seizmički hazard</a:t>
            </a: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CFC0F0FB-C602-4C09-872C-33E7C1CBC925}"/>
              </a:ext>
            </a:extLst>
          </p:cNvPr>
          <p:cNvSpPr/>
          <p:nvPr/>
        </p:nvSpPr>
        <p:spPr>
          <a:xfrm rot="21135457">
            <a:off x="298212" y="4510273"/>
            <a:ext cx="2342339" cy="738615"/>
          </a:xfrm>
          <a:prstGeom prst="rect">
            <a:avLst/>
          </a:prstGeom>
          <a:solidFill>
            <a:srgbClr val="E5F5FF"/>
          </a:solidFill>
          <a:ln w="38100">
            <a:solidFill>
              <a:srgbClr val="0C2AAC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’’najveći’’</a:t>
            </a:r>
          </a:p>
          <a:p>
            <a:pPr algn="ctr">
              <a:defRPr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(strategija?)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D222F6D4-15EE-4A5B-9D44-5DDEDF4F92B9}"/>
              </a:ext>
            </a:extLst>
          </p:cNvPr>
          <p:cNvSpPr/>
          <p:nvPr/>
        </p:nvSpPr>
        <p:spPr>
          <a:xfrm rot="21135457">
            <a:off x="4313669" y="1600133"/>
            <a:ext cx="2674584" cy="646282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hr-H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 razdobljima izgradnje i promjene propisa</a:t>
            </a: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C1D9336A-E93D-4F28-BC04-EA9885F75F46}"/>
              </a:ext>
            </a:extLst>
          </p:cNvPr>
          <p:cNvSpPr/>
          <p:nvPr/>
        </p:nvSpPr>
        <p:spPr>
          <a:xfrm rot="21135457">
            <a:off x="1195816" y="5821416"/>
            <a:ext cx="2342339" cy="738615"/>
          </a:xfrm>
          <a:prstGeom prst="rect">
            <a:avLst/>
          </a:prstGeom>
          <a:solidFill>
            <a:srgbClr val="E5F5FF"/>
          </a:solidFill>
          <a:ln w="38100">
            <a:solidFill>
              <a:srgbClr val="0C2AAC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 svijest ???</a:t>
            </a:r>
          </a:p>
          <a:p>
            <a:pPr algn="ctr"/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(postoji li?)</a:t>
            </a:r>
          </a:p>
        </p:txBody>
      </p:sp>
    </p:spTree>
    <p:extLst>
      <p:ext uri="{BB962C8B-B14F-4D97-AF65-F5344CB8AC3E}">
        <p14:creationId xmlns:p14="http://schemas.microsoft.com/office/powerpoint/2010/main" val="4159406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Sanja\AppData\Roaming\Skype\sanja.hak\media_messaging\media_cache\^CB9CCBBFE436004092D3FB9B76811CF1B776C69133D1577314^pimgpsh_fullsize_distr.jpg"/>
          <p:cNvPicPr>
            <a:picLocks noChangeAspect="1"/>
          </p:cNvPicPr>
          <p:nvPr/>
        </p:nvPicPr>
        <p:blipFill>
          <a:blip r:embed="rId5" cstate="print"/>
          <a:srcRect l="7387" t="1285" r="7497" b="3757"/>
          <a:stretch>
            <a:fillRect/>
          </a:stretch>
        </p:blipFill>
        <p:spPr bwMode="auto">
          <a:xfrm>
            <a:off x="221655" y="908720"/>
            <a:ext cx="3428531" cy="410445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C:\Users\Sanja\AppData\Roaming\Skype\sanja.hak\media_messaging\media_cache\^CB9CCBBFE436004092D3FB9B76811CF1B776C69133D1577314^pimgpsh_fullsize_distr.jpg"/>
          <p:cNvPicPr>
            <a:picLocks noChangeAspect="1"/>
          </p:cNvPicPr>
          <p:nvPr/>
        </p:nvPicPr>
        <p:blipFill rotWithShape="1">
          <a:blip r:embed="rId5" cstate="print"/>
          <a:srcRect l="7387" t="67992" r="42647" b="15006"/>
          <a:stretch/>
        </p:blipFill>
        <p:spPr bwMode="auto">
          <a:xfrm>
            <a:off x="92605" y="4674109"/>
            <a:ext cx="5775541" cy="210880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20" y="2540396"/>
            <a:ext cx="2843807" cy="423474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434829" y="2736324"/>
            <a:ext cx="562581" cy="369283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2,5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38545" y="3352002"/>
            <a:ext cx="562581" cy="369283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2,7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34828" y="3962792"/>
            <a:ext cx="562581" cy="369283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2,2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38547" y="4573694"/>
            <a:ext cx="562581" cy="369283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3,2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34829" y="5188313"/>
            <a:ext cx="562581" cy="369283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2,4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30118" y="5797830"/>
            <a:ext cx="562581" cy="369283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3,9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9125" y="6405812"/>
            <a:ext cx="562581" cy="369283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2,4</a:t>
            </a:r>
          </a:p>
        </p:txBody>
      </p:sp>
      <p:sp>
        <p:nvSpPr>
          <p:cNvPr id="21" name="Rectangle 20"/>
          <p:cNvSpPr/>
          <p:nvPr/>
        </p:nvSpPr>
        <p:spPr>
          <a:xfrm rot="20853909">
            <a:off x="3885523" y="1374693"/>
            <a:ext cx="3965244" cy="830948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jedan umjereni potres mjesečno u novinama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86000" y="171452"/>
            <a:ext cx="6715125" cy="400061"/>
          </a:xfrm>
          <a:prstGeom prst="rect">
            <a:avLst/>
          </a:prstGeom>
        </p:spPr>
        <p:txBody>
          <a:bodyPr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Seismic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Risk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Assessment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A3B2C1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58EE585C-1E9A-40EF-8D77-A635A879A5FF}"/>
              </a:ext>
            </a:extLst>
          </p:cNvPr>
          <p:cNvSpPr/>
          <p:nvPr/>
        </p:nvSpPr>
        <p:spPr>
          <a:xfrm>
            <a:off x="4032758" y="3068960"/>
            <a:ext cx="1907394" cy="1361875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 lIns="68544" tIns="34272" rIns="68544" bIns="34272">
            <a:spAutoFit/>
          </a:bodyPr>
          <a:lstStyle/>
          <a:p>
            <a:pPr lvl="0"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Hrvatski katalog potresa 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29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4536058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Josip Atalić:   IZAZOVI U PROCJENI SEIZMIČKOG RIZIKA U HRVATSKOJ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solidFill>
            <a:schemeClr val="bg2">
              <a:lumMod val="9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Potres u Stonu (1996)</a:t>
            </a:r>
            <a:br>
              <a:rPr lang="hr-HR" altLang="sr-Latn-RS" dirty="0"/>
            </a:br>
            <a:endParaRPr lang="hr-HR" altLang="sr-Latn-RS" dirty="0"/>
          </a:p>
        </p:txBody>
      </p:sp>
      <p:pic>
        <p:nvPicPr>
          <p:cNvPr id="14" name="Picture 4" descr="J:\2015 03   R I Z I K  OD  POTRESA\2016 04   Matilda nastavak\SLIKE Ston (web)\ston-potres-1996-050913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9" y="1147836"/>
            <a:ext cx="3143652" cy="222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J:\2015 03   R I Z I K  OD  POTRESA\2016 04   Matilda nastavak\SLIKE Ston (web)\1354109840Ston_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34516"/>
            <a:ext cx="2952328" cy="23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J:\2015 03   R I Z I K  OD  POTRESA\2016 04   Matilda nastavak\SANJA - ston-za prezentaciju\blok 6-3,4\SKMBT_28316032910490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t="60789" r="20743" b="11063"/>
          <a:stretch>
            <a:fillRect/>
          </a:stretch>
        </p:blipFill>
        <p:spPr bwMode="auto">
          <a:xfrm>
            <a:off x="5924755" y="3801886"/>
            <a:ext cx="3192530" cy="246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J:\2015 03   R I Z I K  OD  POTRESA\2016 04   Matilda nastavak\SLIKE Ston (web)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9" y="3472430"/>
            <a:ext cx="4105580" cy="275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J:\2015 03   R I Z I K  OD  POTRESA\2016 04   Matilda nastavak\SANJA - ston-za prezentaciju\blok 6-3,4\SKMBT_28316032910490_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2" t="9328" r="3693" b="52328"/>
          <a:stretch>
            <a:fillRect/>
          </a:stretch>
        </p:blipFill>
        <p:spPr bwMode="auto">
          <a:xfrm>
            <a:off x="3057958" y="1268760"/>
            <a:ext cx="1873705" cy="27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J:\2015 03   R I Z I K  OD  POTRESA\2016 04   Matilda nastavak\SLIKE Ston (web)\ston-potres-1996-050913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70" y="895590"/>
            <a:ext cx="1713911" cy="272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J:\2015 03   R I Z I K  OD  POTRESA\2016 04   Matilda nastavak\SANJA - ston-za prezentaciju\ston-foto\SKMBT_28316033112371 - Copy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5" b="3751"/>
          <a:stretch/>
        </p:blipFill>
        <p:spPr bwMode="auto">
          <a:xfrm>
            <a:off x="3160407" y="3997351"/>
            <a:ext cx="2672671" cy="223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J:\2015 03   R I Z I K  OD  POTRESA\2016 04   Matilda nastavak\SANJA - ston-za prezentaciju\ston-foto\docu00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4"/>
          <a:stretch>
            <a:fillRect/>
          </a:stretch>
        </p:blipFill>
        <p:spPr bwMode="auto">
          <a:xfrm>
            <a:off x="0" y="3023182"/>
            <a:ext cx="1189251" cy="213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 rot="21135457">
            <a:off x="2276206" y="2920244"/>
            <a:ext cx="4055652" cy="461616"/>
          </a:xfrm>
          <a:prstGeom prst="rect">
            <a:avLst/>
          </a:prstGeom>
          <a:solidFill>
            <a:srgbClr val="E5F5FF"/>
          </a:solidFill>
          <a:ln w="38100">
            <a:solidFill>
              <a:srgbClr val="0C2AAC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oštećeno oko 1900 građevina</a:t>
            </a:r>
          </a:p>
        </p:txBody>
      </p:sp>
      <p:pic>
        <p:nvPicPr>
          <p:cNvPr id="23" name="Picture 6" descr="J:\2015 03   R I Z I K  OD  POTRESA\2016 04   Matilda nastavak\SLIKE Ston (web)\ston-potres-1996-050913(4).jpg">
            <a:extLst>
              <a:ext uri="{FF2B5EF4-FFF2-40B4-BE49-F238E27FC236}">
                <a16:creationId xmlns:a16="http://schemas.microsoft.com/office/drawing/2014/main" id="{959C80F6-9E20-40BA-B97C-38311EDC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r="36141" b="70079"/>
          <a:stretch/>
        </p:blipFill>
        <p:spPr bwMode="auto">
          <a:xfrm>
            <a:off x="4219119" y="3469991"/>
            <a:ext cx="4681312" cy="264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8"/>
          <p:cNvSpPr>
            <a:spLocks/>
          </p:cNvSpPr>
          <p:nvPr/>
        </p:nvSpPr>
        <p:spPr bwMode="auto">
          <a:xfrm>
            <a:off x="67874" y="872818"/>
            <a:ext cx="5489658" cy="46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0091" tIns="40046" rIns="80091" bIns="40046" anchor="ctr"/>
          <a:lstStyle/>
          <a:p>
            <a:pPr marL="0" marR="0" lvl="0" indent="0" algn="l" defTabSz="8718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5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Gill Sans MT" pitchFamily="34" charset="0"/>
                <a:ea typeface="+mn-ea"/>
                <a:cs typeface="Arial" charset="0"/>
              </a:rPr>
              <a:t>Potres u Stonu (1996)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Gill Sans MT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171451"/>
            <a:ext cx="6715125" cy="400077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Izazovi u procjeni seizmičkog rizika u Hrvatskoj</a:t>
            </a:r>
          </a:p>
        </p:txBody>
      </p:sp>
      <p:pic>
        <p:nvPicPr>
          <p:cNvPr id="10" name="Picture 2" descr="J:\2015 03   R I Z I K  OD  POTRESA\2016 04   Matilda nastavak\SANJA - kategorizacija +upute za izradu projekta\SKMBT_28316032909470_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7" y="2015826"/>
            <a:ext cx="324008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J:\2015 03   R I Z I K  OD  POTRESA\2016 04   Matilda nastavak\SANJA - kategorizacija +upute za izradu projekta\SKMBT_28316032909470_0002 - kopij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5" y="2303858"/>
            <a:ext cx="324008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J:\2015 03   R I Z I K  OD  POTRESA\2016 04   Matilda nastavak\SANJA - kategorizacija +upute za izradu projekta\SKMBT_28316032909470_00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6"/>
          <a:stretch/>
        </p:blipFill>
        <p:spPr bwMode="auto">
          <a:xfrm>
            <a:off x="971873" y="2519486"/>
            <a:ext cx="3240087" cy="436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667687" y="1484784"/>
            <a:ext cx="4357117" cy="400110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695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zgrada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/ 16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firmi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/ 2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godine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2" descr="J:\2015 03   R I Z I K  OD  POTRESA\2016 04   Matilda nastavak\SANJA - ston-za prezentaciju\ston-foto\SKMBT_28316033112361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3674"/>
            <a:ext cx="39814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352675"/>
            <a:ext cx="43481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J:\2015 03   R I Z I K  OD  POTRESA\2016 04   Matilda nastavak\SANJA - ston-za prezentaciju\ston-foto\docu001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40" y="2708920"/>
            <a:ext cx="407396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1"/>
          <a:stretch/>
        </p:blipFill>
        <p:spPr bwMode="auto">
          <a:xfrm>
            <a:off x="5364088" y="3068960"/>
            <a:ext cx="360092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36" y="3429000"/>
            <a:ext cx="2642212" cy="33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J:\2015 03   R I Z I K  OD  POTRESA\2016 04   Matilda nastavak\SANJA - ston-za prezentaciju\ston-foto\docu000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b="21606"/>
          <a:stretch/>
        </p:blipFill>
        <p:spPr bwMode="auto">
          <a:xfrm>
            <a:off x="6906534" y="3686337"/>
            <a:ext cx="2260999" cy="320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3958" y="1587972"/>
            <a:ext cx="3357563" cy="400110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detaljne upute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8113C17B-EC7E-403D-8F2A-ABDD70DCBD6A}"/>
              </a:ext>
            </a:extLst>
          </p:cNvPr>
          <p:cNvSpPr/>
          <p:nvPr/>
        </p:nvSpPr>
        <p:spPr>
          <a:xfrm rot="21135457">
            <a:off x="1420268" y="3728897"/>
            <a:ext cx="5901022" cy="461616"/>
          </a:xfrm>
          <a:prstGeom prst="rect">
            <a:avLst/>
          </a:prstGeom>
          <a:solidFill>
            <a:srgbClr val="E5F5FF"/>
          </a:solidFill>
          <a:ln w="38100">
            <a:solidFill>
              <a:srgbClr val="0C2AAC"/>
            </a:solidFill>
          </a:ln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nespremnost sustava na veće katastrofe</a:t>
            </a:r>
          </a:p>
        </p:txBody>
      </p:sp>
    </p:spTree>
    <p:extLst>
      <p:ext uri="{BB962C8B-B14F-4D97-AF65-F5344CB8AC3E}">
        <p14:creationId xmlns:p14="http://schemas.microsoft.com/office/powerpoint/2010/main" val="3045636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9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0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4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5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6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7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8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9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</TotalTime>
  <Words>2857</Words>
  <Application>Microsoft Office PowerPoint</Application>
  <PresentationFormat>Prikaz na zaslonu (4:3)</PresentationFormat>
  <Paragraphs>599</Paragraphs>
  <Slides>52</Slides>
  <Notes>52</Notes>
  <HiddenSlides>2</HiddenSlides>
  <MMClips>6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6</vt:i4>
      </vt:variant>
      <vt:variant>
        <vt:lpstr>Naslovi slajdova</vt:lpstr>
      </vt:variant>
      <vt:variant>
        <vt:i4>52</vt:i4>
      </vt:variant>
    </vt:vector>
  </HeadingPairs>
  <TitlesOfParts>
    <vt:vector size="68" baseType="lpstr">
      <vt:lpstr>Arial</vt:lpstr>
      <vt:lpstr>Arial Narrow</vt:lpstr>
      <vt:lpstr>Arial Rounded MT Bold</vt:lpstr>
      <vt:lpstr>Calibri</vt:lpstr>
      <vt:lpstr>Corbel</vt:lpstr>
      <vt:lpstr>Courier New</vt:lpstr>
      <vt:lpstr>Gill Sans MT</vt:lpstr>
      <vt:lpstr>Times New Roman</vt:lpstr>
      <vt:lpstr>Verdana</vt:lpstr>
      <vt:lpstr>Wingdings</vt:lpstr>
      <vt:lpstr>Office Theme</vt:lpstr>
      <vt:lpstr>1_Profile</vt:lpstr>
      <vt:lpstr>20_Profile</vt:lpstr>
      <vt:lpstr>5_Profile</vt:lpstr>
      <vt:lpstr>1_Office Theme</vt:lpstr>
      <vt:lpstr>19_Profile</vt:lpstr>
      <vt:lpstr>IZAZOVI U PROCJENI SEIZMIČKOG RIZIKA U HRVATSKOJ</vt:lpstr>
      <vt:lpstr>TKO SMO MI ??? </vt:lpstr>
      <vt:lpstr>PowerPoint prezentacija</vt:lpstr>
      <vt:lpstr>PROCJENE RIZIKA OD POTRESA </vt:lpstr>
      <vt:lpstr>PROCJENE RIZIKA OD POTRESA </vt:lpstr>
      <vt:lpstr>PowerPoint prezentacija</vt:lpstr>
      <vt:lpstr>PowerPoint prezentacija</vt:lpstr>
      <vt:lpstr>Potres u Stonu (1996) </vt:lpstr>
      <vt:lpstr>PowerPoint prezentacija</vt:lpstr>
      <vt:lpstr>PowerPoint prezentacija</vt:lpstr>
      <vt:lpstr>Potres u nekom od većih gradova ?  </vt:lpstr>
      <vt:lpstr>Potres u Zagrebu (1880) </vt:lpstr>
      <vt:lpstr>Potres u nekom od većih gradova ?  </vt:lpstr>
      <vt:lpstr>Sustav ???  </vt:lpstr>
      <vt:lpstr>PROCJENE RIZIKA OD POTRESA </vt:lpstr>
      <vt:lpstr>PROCJENE RIZIKA OD POTRESA </vt:lpstr>
      <vt:lpstr>PowerPoint prezentacija</vt:lpstr>
      <vt:lpstr>... po ’’direktivi’’ od Europske Komisije!  </vt:lpstr>
      <vt:lpstr>PROCJENE RIZIKA OD POTRESA </vt:lpstr>
      <vt:lpstr>SCENARIJI  </vt:lpstr>
      <vt:lpstr>PROCJENE RIZIKA OD POTRESA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ostali izazovi u procjenama ...  </vt:lpstr>
      <vt:lpstr>ostali izazovi u procjenama ...  </vt:lpstr>
      <vt:lpstr>ostali izazovi u procjenama ...  </vt:lpstr>
      <vt:lpstr>STUDIJA ZA SANIRANJE POSLJEDICA POTRESA  </vt:lpstr>
      <vt:lpstr>PowerPoint prezentacija</vt:lpstr>
      <vt:lpstr>PowerPoint prezentacija</vt:lpstr>
      <vt:lpstr>PowerPoint prezentacija</vt:lpstr>
      <vt:lpstr>STUDIJA ZA SANIRANJE POSLJEDICA POTRESA  </vt:lpstr>
      <vt:lpstr>PowerPoint prezentacija</vt:lpstr>
      <vt:lpstr>PowerPoint prezentacija</vt:lpstr>
      <vt:lpstr>PowerPoint prezentacija</vt:lpstr>
      <vt:lpstr>ostali izazovi u procjenama ...  </vt:lpstr>
      <vt:lpstr>PowerPoint prezentacija</vt:lpstr>
      <vt:lpstr>PowerPoint prezentacija</vt:lpstr>
      <vt:lpstr>umjesto zaključka ... 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A Josip</cp:lastModifiedBy>
  <cp:revision>118</cp:revision>
  <dcterms:created xsi:type="dcterms:W3CDTF">2010-03-22T21:50:27Z</dcterms:created>
  <dcterms:modified xsi:type="dcterms:W3CDTF">2019-06-15T08:05:59Z</dcterms:modified>
</cp:coreProperties>
</file>