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311" r:id="rId2"/>
    <p:sldId id="403" r:id="rId3"/>
    <p:sldId id="261" r:id="rId4"/>
    <p:sldId id="356" r:id="rId5"/>
    <p:sldId id="362" r:id="rId6"/>
    <p:sldId id="366" r:id="rId7"/>
    <p:sldId id="358" r:id="rId8"/>
    <p:sldId id="370" r:id="rId9"/>
    <p:sldId id="375" r:id="rId10"/>
    <p:sldId id="377" r:id="rId11"/>
    <p:sldId id="373" r:id="rId12"/>
    <p:sldId id="387" r:id="rId13"/>
    <p:sldId id="385" r:id="rId14"/>
    <p:sldId id="398" r:id="rId15"/>
    <p:sldId id="391" r:id="rId16"/>
    <p:sldId id="393" r:id="rId17"/>
    <p:sldId id="389" r:id="rId18"/>
    <p:sldId id="396" r:id="rId19"/>
    <p:sldId id="401" r:id="rId20"/>
    <p:sldId id="354" r:id="rId21"/>
    <p:sldId id="294" r:id="rId22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9933"/>
    <a:srgbClr val="33CC33"/>
    <a:srgbClr val="0033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9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3F7CB0-BD96-4436-A9A1-EA4B27F6E6D0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211E1B-C619-48E0-A51B-D097DB357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6661" tIns="48331" rIns="96661" bIns="48331"/>
          <a:lstStyle/>
          <a:p>
            <a:pPr eaLnBrk="1" hangingPunct="1">
              <a:spcBef>
                <a:spcPct val="0"/>
              </a:spcBef>
            </a:pPr>
            <a:endParaRPr lang="hr-HR"/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14400"/>
            <a:fld id="{3CC34C8A-F843-4528-94D9-125FE6FC1C38}" type="slidenum">
              <a:rPr lang="hr-HR" sz="1200">
                <a:cs typeface="Arial" charset="0"/>
              </a:rPr>
              <a:pPr algn="r" defTabSz="914400"/>
              <a:t>1</a:t>
            </a:fld>
            <a:endParaRPr lang="hr-HR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61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71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66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98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40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37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96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33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02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23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46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44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99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6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09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41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5EF76-9F78-445D-B552-83ADE1CE39EB}" type="datetime1">
              <a:rPr lang="hr-HR"/>
              <a:pPr>
                <a:defRPr/>
              </a:pPr>
              <a:t>6.6.2019.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06BA4-1ADC-46E6-AB62-BFCCB42DB6F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65E6F-9D26-401C-AC3F-DE6E7A5D1F9B}" type="datetime1">
              <a:rPr lang="hr-HR"/>
              <a:pPr>
                <a:defRPr/>
              </a:pPr>
              <a:t>6.6.2019.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8AB01-8F24-4746-950D-78699E47FDA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ED511-F576-40EE-AC45-6D7138FBADB5}" type="datetime1">
              <a:rPr lang="hr-HR"/>
              <a:pPr>
                <a:defRPr/>
              </a:pPr>
              <a:t>6.6.2019.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FBF87-285D-4016-8E65-DF55CCE7BCD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E4870-AA97-4D77-B998-132D3D934BDD}" type="datetime1">
              <a:rPr lang="hr-HR"/>
              <a:pPr>
                <a:defRPr/>
              </a:pPr>
              <a:t>6.6.2019.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5CB96-B532-4AF4-B142-6B0325B7FEF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20047-1895-455F-895C-564005934954}" type="datetime1">
              <a:rPr lang="hr-HR"/>
              <a:pPr>
                <a:defRPr/>
              </a:pPr>
              <a:t>6.6.2019.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90DB6-7058-4DE5-939F-FE83C39E426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49C54-D976-42DA-95B3-BA2CF4C3CCA2}" type="datetime1">
              <a:rPr lang="hr-HR"/>
              <a:pPr>
                <a:defRPr/>
              </a:pPr>
              <a:t>6.6.2019.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12632-4390-4392-90A9-B1B85E70D26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CE962-0B2F-4F34-9B58-21F06D0AEF53}" type="datetime1">
              <a:rPr lang="hr-HR"/>
              <a:pPr>
                <a:defRPr/>
              </a:pPr>
              <a:t>6.6.2019.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CA754-EC45-47E6-B163-802F748DC4A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8CD41-56EF-4703-8DB8-FD7769A2443B}" type="datetime1">
              <a:rPr lang="hr-HR"/>
              <a:pPr>
                <a:defRPr/>
              </a:pPr>
              <a:t>6.6.2019.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4000F-0ACC-4233-99CA-45F55D6D70E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2C020-9283-4EF6-814A-56FF0652C133}" type="datetime1">
              <a:rPr lang="hr-HR"/>
              <a:pPr>
                <a:defRPr/>
              </a:pPr>
              <a:t>6.6.2019.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B918C-EB06-4055-81C3-4C26BFB028A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4D22F-E597-421F-9492-A7DB6EC486B9}" type="datetime1">
              <a:rPr lang="hr-HR"/>
              <a:pPr>
                <a:defRPr/>
              </a:pPr>
              <a:t>6.6.2019.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377C9-8211-41C5-8177-AE3E8424961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/>
              <a:t>Kliknite ikonu da biste dodali  sliku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380B5-418B-4004-BD14-61E806EA6092}" type="datetime1">
              <a:rPr lang="hr-HR"/>
              <a:pPr>
                <a:defRPr/>
              </a:pPr>
              <a:t>6.6.2019.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1A7C5-DBB2-44CB-BEE3-6A8CFF68DAC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8D5EB9-19EE-4A6E-A8DD-A868002D7E2C}" type="datetime1">
              <a:rPr lang="hr-HR"/>
              <a:pPr>
                <a:defRPr/>
              </a:pPr>
              <a:t>6.6.2019.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3611DD-B5F1-46B8-93D9-C3E5B0B44AA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5911850"/>
            <a:ext cx="9144000" cy="946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2538413" y="6391275"/>
            <a:ext cx="42656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hr-HR" sz="1200" b="1" dirty="0">
                <a:latin typeface="Calibri" pitchFamily="34" charset="0"/>
                <a:cs typeface="Tahoma" pitchFamily="34" charset="0"/>
              </a:rPr>
              <a:t>DANI HKIG 13. – 15. lipanj 2019., OPATIJA</a:t>
            </a:r>
            <a:endParaRPr lang="en-US" sz="1200" b="1" dirty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 userDrawn="1"/>
        </p:nvSpPr>
        <p:spPr bwMode="auto">
          <a:xfrm>
            <a:off x="498475" y="6407150"/>
            <a:ext cx="1376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hr-HR" sz="1000" dirty="0"/>
              <a:t>M. Drakulić</a:t>
            </a:r>
            <a:endParaRPr lang="en-US" sz="1000" dirty="0"/>
          </a:p>
        </p:txBody>
      </p:sp>
      <p:pic>
        <p:nvPicPr>
          <p:cNvPr id="2" name="Picture 9" descr="image001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504113" y="6297613"/>
            <a:ext cx="5032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zervirano mjesto datuma 1"/>
          <p:cNvSpPr txBox="1">
            <a:spLocks noGrp="1"/>
          </p:cNvSpPr>
          <p:nvPr/>
        </p:nvSpPr>
        <p:spPr bwMode="auto">
          <a:xfrm>
            <a:off x="107950" y="6381750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r>
              <a:rPr lang="hr-HR" sz="1200">
                <a:latin typeface="Arial Narrow" pitchFamily="34" charset="0"/>
                <a:cs typeface="Arial" charset="0"/>
              </a:rPr>
              <a:t>Ime i prezime predavača</a:t>
            </a:r>
          </a:p>
        </p:txBody>
      </p:sp>
      <p:sp>
        <p:nvSpPr>
          <p:cNvPr id="14338" name="Rezervirano mjesto broja slajda 2"/>
          <p:cNvSpPr txBox="1">
            <a:spLocks noGrp="1"/>
          </p:cNvSpPr>
          <p:nvPr/>
        </p:nvSpPr>
        <p:spPr bwMode="auto">
          <a:xfrm>
            <a:off x="8026400" y="6381750"/>
            <a:ext cx="111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4400"/>
            <a:fld id="{05F77861-CD15-4F2C-8FCA-36E53B09B21D}" type="slidenum">
              <a:rPr lang="hr-HR" sz="2000">
                <a:latin typeface="Verdana" pitchFamily="34" charset="0"/>
                <a:cs typeface="Arial" charset="0"/>
              </a:rPr>
              <a:pPr algn="r" defTabSz="914400"/>
              <a:t>1</a:t>
            </a:fld>
            <a:endParaRPr lang="hr-HR" sz="2000">
              <a:latin typeface="Verdana" pitchFamily="34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981075"/>
            <a:ext cx="9144000" cy="5876925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hr-HR" sz="1800"/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9719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tIns="154800">
            <a:spAutoFit/>
          </a:bodyPr>
          <a:lstStyle/>
          <a:p>
            <a:pPr defTabSz="914400">
              <a:spcBef>
                <a:spcPct val="40000"/>
              </a:spcBef>
            </a:pPr>
            <a:r>
              <a:rPr lang="hr-HR" sz="18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HRVATSKA KOMORA INŽENJERA GRAĐEVINARSTVA</a:t>
            </a:r>
            <a:endParaRPr lang="hr-HR" sz="1800" b="1" dirty="0">
              <a:latin typeface="Times New Roman" pitchFamily="18" charset="0"/>
              <a:cs typeface="Times New Roman" pitchFamily="18" charset="0"/>
            </a:endParaRPr>
          </a:p>
          <a:p>
            <a:pPr defTabSz="914400"/>
            <a:endParaRPr lang="hr-HR" sz="600" b="1" dirty="0">
              <a:latin typeface="Times New Roman" pitchFamily="18" charset="0"/>
              <a:cs typeface="Times New Roman" pitchFamily="18" charset="0"/>
            </a:endParaRPr>
          </a:p>
          <a:p>
            <a:pPr defTabSz="914400"/>
            <a:r>
              <a:rPr lang="hr-HR" sz="1800" b="1" dirty="0">
                <a:latin typeface="Times New Roman" pitchFamily="18" charset="0"/>
                <a:cs typeface="Times New Roman" pitchFamily="18" charset="0"/>
              </a:rPr>
              <a:t>		14. Dani Hrvatske komore inženjera građevinarstva</a:t>
            </a:r>
            <a:r>
              <a:rPr lang="hr-HR" sz="18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1800" b="1" dirty="0">
                <a:latin typeface="Times New Roman" pitchFamily="18" charset="0"/>
                <a:cs typeface="Times New Roman" pitchFamily="18" charset="0"/>
              </a:rPr>
              <a:t>Opatija, 2019.</a:t>
            </a:r>
          </a:p>
          <a:p>
            <a:pPr defTabSz="914400"/>
            <a:endParaRPr lang="hr-HR" sz="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429250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9318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11"/>
          <p:cNvSpPr txBox="1">
            <a:spLocks noChangeArrowheads="1"/>
          </p:cNvSpPr>
          <p:nvPr/>
        </p:nvSpPr>
        <p:spPr bwMode="auto">
          <a:xfrm>
            <a:off x="695739" y="2190502"/>
            <a:ext cx="779227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sv-SE" sz="4000" b="1" dirty="0">
                <a:solidFill>
                  <a:schemeClr val="bg1"/>
                </a:solidFill>
                <a:latin typeface="Calibri" pitchFamily="34" charset="0"/>
              </a:rPr>
              <a:t>Utjecaj građevinskih karakteristika cestovnih tunela na razvoj požara i</a:t>
            </a:r>
          </a:p>
          <a:p>
            <a:pPr algn="ctr" defTabSz="914400"/>
            <a:r>
              <a:rPr lang="sv-SE" sz="4000" b="1" dirty="0">
                <a:solidFill>
                  <a:schemeClr val="bg1"/>
                </a:solidFill>
                <a:latin typeface="Calibri" pitchFamily="34" charset="0"/>
              </a:rPr>
              <a:t>širenje dima</a:t>
            </a:r>
            <a:r>
              <a:rPr lang="hr-HR" sz="4000" b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344" name="Text Box 12"/>
          <p:cNvSpPr txBox="1">
            <a:spLocks noChangeArrowheads="1"/>
          </p:cNvSpPr>
          <p:nvPr/>
        </p:nvSpPr>
        <p:spPr bwMode="auto">
          <a:xfrm>
            <a:off x="2586038" y="4352925"/>
            <a:ext cx="4489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hr-HR">
                <a:solidFill>
                  <a:schemeClr val="bg1"/>
                </a:solidFill>
                <a:latin typeface="Calibri" pitchFamily="34" charset="0"/>
              </a:rPr>
              <a:t>Miodrag Drakulić</a:t>
            </a:r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345" name="Text Box 13"/>
          <p:cNvSpPr txBox="1">
            <a:spLocks noChangeArrowheads="1"/>
          </p:cNvSpPr>
          <p:nvPr/>
        </p:nvSpPr>
        <p:spPr bwMode="auto">
          <a:xfrm>
            <a:off x="230188" y="5600700"/>
            <a:ext cx="74596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hr-HR" sz="1800" dirty="0">
                <a:solidFill>
                  <a:schemeClr val="bg1"/>
                </a:solidFill>
                <a:latin typeface="Calibri" pitchFamily="34" charset="0"/>
              </a:rPr>
              <a:t>Doc. dr. </a:t>
            </a:r>
            <a:r>
              <a:rPr lang="hr-HR" sz="1800" dirty="0" err="1">
                <a:solidFill>
                  <a:schemeClr val="bg1"/>
                </a:solidFill>
                <a:latin typeface="Calibri" pitchFamily="34" charset="0"/>
              </a:rPr>
              <a:t>sc</a:t>
            </a:r>
            <a:r>
              <a:rPr lang="hr-HR" sz="1800" dirty="0">
                <a:solidFill>
                  <a:schemeClr val="bg1"/>
                </a:solidFill>
                <a:latin typeface="Calibri" pitchFamily="34" charset="0"/>
              </a:rPr>
              <a:t>. Miodrag Drakulić, dipl. ing. stroj., CTP Projekt d.o.o.</a:t>
            </a:r>
          </a:p>
          <a:p>
            <a:pPr defTabSz="914400">
              <a:spcBef>
                <a:spcPct val="20000"/>
              </a:spcBef>
            </a:pPr>
            <a:endParaRPr lang="en-US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7E0CDA-E00F-44C3-9FA7-0AB7C4092EAE}"/>
              </a:ext>
            </a:extLst>
          </p:cNvPr>
          <p:cNvSpPr txBox="1"/>
          <p:nvPr/>
        </p:nvSpPr>
        <p:spPr>
          <a:xfrm>
            <a:off x="1888656" y="1127713"/>
            <a:ext cx="518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  <a:latin typeface="+mn-lt"/>
              </a:rPr>
              <a:t>SIGURNOST U SLUČAJU POŽARA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DF63A5-E49F-4358-9BDF-527B33E7F2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26" b="3729"/>
          <a:stretch/>
        </p:blipFill>
        <p:spPr>
          <a:xfrm>
            <a:off x="3574173" y="3615999"/>
            <a:ext cx="4941177" cy="2668934"/>
          </a:xfrm>
          <a:prstGeom prst="rect">
            <a:avLst/>
          </a:prstGeom>
        </p:spPr>
      </p:pic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600" b="1" dirty="0">
                <a:solidFill>
                  <a:srgbClr val="003399"/>
                </a:solidFill>
                <a:latin typeface="Calibri" pitchFamily="34" charset="0"/>
              </a:rPr>
              <a:t>Uzdužni nagib tunelske cijevi (4)</a:t>
            </a:r>
            <a:endParaRPr lang="en-US" sz="32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447261" y="1422008"/>
            <a:ext cx="8269355" cy="4760131"/>
          </a:xfrm>
        </p:spPr>
        <p:txBody>
          <a:bodyPr/>
          <a:lstStyle/>
          <a:p>
            <a:pPr algn="just" eaLnBrk="1" hangingPunct="1"/>
            <a:r>
              <a:rPr lang="hr-HR" sz="2400" b="1" dirty="0"/>
              <a:t>Primjer: </a:t>
            </a:r>
            <a:r>
              <a:rPr lang="hr-HR" sz="2400" dirty="0"/>
              <a:t>Za tunelsku cijev duljine 2.662 m s lokacijom požara toplinske snage 50 MW na polovici duljine, </a:t>
            </a:r>
            <a:r>
              <a:rPr lang="hr-HR" sz="2400" dirty="0" err="1"/>
              <a:t>protutlak</a:t>
            </a:r>
            <a:r>
              <a:rPr lang="hr-HR" sz="2400" dirty="0"/>
              <a:t> koji sustav ventilacije mora savladati zbog uzgonskog strujanja dima iznosi: </a:t>
            </a:r>
          </a:p>
          <a:p>
            <a:pPr marL="268288" indent="0" algn="ctr" eaLnBrk="1" hangingPunct="1">
              <a:buNone/>
            </a:pPr>
            <a:r>
              <a:rPr lang="hr-HR" sz="2400" b="1" dirty="0">
                <a:solidFill>
                  <a:srgbClr val="FF0000"/>
                </a:solidFill>
              </a:rPr>
              <a:t>∆p</a:t>
            </a:r>
            <a:r>
              <a:rPr lang="hr-HR" sz="2400" b="1" baseline="-25000" dirty="0">
                <a:solidFill>
                  <a:srgbClr val="FF0000"/>
                </a:solidFill>
              </a:rPr>
              <a:t>t</a:t>
            </a:r>
            <a:r>
              <a:rPr lang="hr-HR" sz="2400" b="1" dirty="0">
                <a:solidFill>
                  <a:srgbClr val="FF0000"/>
                </a:solidFill>
              </a:rPr>
              <a:t> = 71,6 Pa </a:t>
            </a:r>
          </a:p>
          <a:p>
            <a:pPr marL="268288" indent="0" eaLnBrk="1" hangingPunct="1">
              <a:buNone/>
            </a:pPr>
            <a:r>
              <a:rPr lang="hr-HR" sz="2000" dirty="0"/>
              <a:t>→ A = 56 m</a:t>
            </a:r>
            <a:r>
              <a:rPr lang="hr-HR" sz="2000" baseline="30000" dirty="0"/>
              <a:t>2</a:t>
            </a:r>
            <a:r>
              <a:rPr lang="hr-HR" sz="2000" dirty="0"/>
              <a:t> → T</a:t>
            </a:r>
            <a:r>
              <a:rPr lang="hr-HR" sz="2000" baseline="-25000" dirty="0"/>
              <a:t>UK</a:t>
            </a:r>
            <a:r>
              <a:rPr lang="hr-HR" sz="2000" dirty="0"/>
              <a:t> = 4010 N → potrebno dodatnih </a:t>
            </a:r>
            <a:r>
              <a:rPr lang="hr-HR" sz="2000" b="1" dirty="0">
                <a:solidFill>
                  <a:srgbClr val="FF0000"/>
                </a:solidFill>
              </a:rPr>
              <a:t>8 kom. impulsnih </a:t>
            </a:r>
            <a:r>
              <a:rPr lang="hr-HR" sz="2000" b="1" dirty="0" err="1">
                <a:solidFill>
                  <a:srgbClr val="FF0000"/>
                </a:solidFill>
              </a:rPr>
              <a:t>vent</a:t>
            </a:r>
            <a:r>
              <a:rPr lang="hr-HR" sz="2000" b="1" dirty="0">
                <a:solidFill>
                  <a:srgbClr val="FF0000"/>
                </a:solidFill>
              </a:rPr>
              <a:t>. </a:t>
            </a:r>
            <a:r>
              <a:rPr lang="hr-HR" sz="2000" dirty="0"/>
              <a:t>(D</a:t>
            </a:r>
            <a:r>
              <a:rPr lang="hr-HR" sz="2000" baseline="-25000" dirty="0"/>
              <a:t>V</a:t>
            </a:r>
            <a:r>
              <a:rPr lang="hr-HR" sz="2000" dirty="0"/>
              <a:t> = 1000 mm, n = 1460 min</a:t>
            </a:r>
            <a:r>
              <a:rPr lang="hr-HR" sz="2000" baseline="30000" dirty="0"/>
              <a:t>-1</a:t>
            </a:r>
            <a:r>
              <a:rPr lang="hr-HR" sz="2000" dirty="0"/>
              <a:t>) za savladavanje efekta dimnjaka!</a:t>
            </a:r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marL="0" indent="0" algn="just" eaLnBrk="1" hangingPunct="1">
              <a:buNone/>
            </a:pPr>
            <a:endParaRPr lang="hr-HR" sz="2400" dirty="0"/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696913" y="1319213"/>
            <a:ext cx="7793037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D8FD141-5BBD-4F4E-86EA-9D421D2E2367}" type="slidenum">
              <a:rPr lang="hr-HR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hr-H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B73790-0208-4DC3-B7D2-841F061F1AC1}"/>
              </a:ext>
            </a:extLst>
          </p:cNvPr>
          <p:cNvSpPr/>
          <p:nvPr/>
        </p:nvSpPr>
        <p:spPr>
          <a:xfrm>
            <a:off x="827248" y="4029870"/>
            <a:ext cx="7394713" cy="2223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r-HR" sz="1800" dirty="0">
                <a:latin typeface="+mn-lt"/>
                <a:ea typeface="SimSun" panose="02010600030101010101" pitchFamily="2" charset="-122"/>
              </a:rPr>
              <a:t>gdje su :</a:t>
            </a:r>
          </a:p>
          <a:p>
            <a:pPr marL="292735" indent="-292735">
              <a:spcAft>
                <a:spcPts val="200"/>
              </a:spcAft>
              <a:tabLst>
                <a:tab pos="273685" algn="l"/>
              </a:tabLst>
            </a:pPr>
            <a:r>
              <a:rPr lang="hr-HR" sz="1800" dirty="0">
                <a:latin typeface="+mn-lt"/>
                <a:ea typeface="SimSun" panose="02010600030101010101" pitchFamily="2" charset="-122"/>
                <a:cs typeface="Arial" panose="020B0604020202020204" pitchFamily="34" charset="0"/>
                <a:sym typeface="Symbol" panose="05050102010706020507" pitchFamily="18" charset="2"/>
              </a:rPr>
              <a:t></a:t>
            </a:r>
            <a:r>
              <a:rPr lang="hr-HR" sz="1800" dirty="0">
                <a:latin typeface="+mn-lt"/>
                <a:ea typeface="SimSun" panose="02010600030101010101" pitchFamily="2" charset="-122"/>
              </a:rPr>
              <a:t> -   1,20 kg/m</a:t>
            </a:r>
            <a:r>
              <a:rPr lang="hr-HR" sz="1800" baseline="30000" dirty="0">
                <a:latin typeface="+mn-lt"/>
                <a:ea typeface="SimSun" panose="02010600030101010101" pitchFamily="2" charset="-122"/>
              </a:rPr>
              <a:t>3</a:t>
            </a:r>
            <a:endParaRPr lang="hr-HR" sz="1800" dirty="0">
              <a:latin typeface="+mn-lt"/>
              <a:ea typeface="SimSun" panose="02010600030101010101" pitchFamily="2" charset="-122"/>
            </a:endParaRPr>
          </a:p>
          <a:p>
            <a:pPr>
              <a:spcAft>
                <a:spcPts val="200"/>
              </a:spcAft>
              <a:tabLst>
                <a:tab pos="269875" algn="l"/>
              </a:tabLst>
            </a:pPr>
            <a:r>
              <a:rPr lang="hr-HR" sz="1800" dirty="0">
                <a:latin typeface="+mn-lt"/>
                <a:ea typeface="SimSun" panose="02010600030101010101" pitchFamily="2" charset="-122"/>
              </a:rPr>
              <a:t>g -   9,81 m/s</a:t>
            </a:r>
            <a:r>
              <a:rPr lang="hr-HR" sz="1800" baseline="30000" dirty="0">
                <a:latin typeface="+mn-lt"/>
                <a:ea typeface="SimSun" panose="02010600030101010101" pitchFamily="2" charset="-122"/>
              </a:rPr>
              <a:t>2</a:t>
            </a:r>
            <a:endParaRPr lang="hr-HR" sz="1800" dirty="0">
              <a:latin typeface="+mn-lt"/>
              <a:ea typeface="SimSun" panose="02010600030101010101" pitchFamily="2" charset="-122"/>
            </a:endParaRPr>
          </a:p>
          <a:p>
            <a:pPr marL="277495" indent="-277495">
              <a:spcAft>
                <a:spcPts val="0"/>
              </a:spcAft>
              <a:tabLst>
                <a:tab pos="273685" algn="l"/>
              </a:tabLst>
            </a:pPr>
            <a:r>
              <a:rPr lang="hr-HR" sz="1800" dirty="0">
                <a:latin typeface="+mn-lt"/>
                <a:ea typeface="SimSun" panose="02010600030101010101" pitchFamily="2" charset="-122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hr-HR" sz="1800" dirty="0">
                <a:latin typeface="+mn-lt"/>
                <a:ea typeface="SimSun" panose="02010600030101010101" pitchFamily="2" charset="-122"/>
              </a:rPr>
              <a:t>T-  90  K</a:t>
            </a:r>
          </a:p>
          <a:p>
            <a:pPr>
              <a:spcAft>
                <a:spcPts val="200"/>
              </a:spcAft>
              <a:tabLst>
                <a:tab pos="273685" algn="l"/>
              </a:tabLst>
            </a:pPr>
            <a:r>
              <a:rPr lang="hr-HR" sz="1800" dirty="0" err="1">
                <a:latin typeface="+mn-lt"/>
                <a:ea typeface="SimSun" panose="02010600030101010101" pitchFamily="2" charset="-122"/>
              </a:rPr>
              <a:t>T</a:t>
            </a:r>
            <a:r>
              <a:rPr lang="hr-HR" sz="1800" baseline="-25000" dirty="0" err="1">
                <a:latin typeface="+mn-lt"/>
                <a:ea typeface="SimSun" panose="02010600030101010101" pitchFamily="2" charset="-122"/>
              </a:rPr>
              <a:t>t</a:t>
            </a:r>
            <a:r>
              <a:rPr lang="hr-HR" sz="1800" baseline="-25000" dirty="0">
                <a:latin typeface="+mn-lt"/>
                <a:ea typeface="SimSun" panose="02010600030101010101" pitchFamily="2" charset="-122"/>
              </a:rPr>
              <a:t> </a:t>
            </a:r>
            <a:r>
              <a:rPr lang="hr-HR" sz="1800" dirty="0">
                <a:latin typeface="+mn-lt"/>
                <a:ea typeface="SimSun" panose="02010600030101010101" pitchFamily="2" charset="-122"/>
              </a:rPr>
              <a:t>-   288 K</a:t>
            </a:r>
          </a:p>
          <a:p>
            <a:pPr marL="284480" indent="-280670">
              <a:spcAft>
                <a:spcPts val="300"/>
              </a:spcAft>
              <a:tabLst>
                <a:tab pos="273685" algn="l"/>
              </a:tabLst>
            </a:pPr>
            <a:r>
              <a:rPr lang="hr-HR" sz="1800" dirty="0">
                <a:latin typeface="+mn-lt"/>
                <a:ea typeface="SimSun" panose="02010600030101010101" pitchFamily="2" charset="-122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hr-HR" sz="1800" dirty="0">
                <a:latin typeface="+mn-lt"/>
                <a:ea typeface="SimSun" panose="02010600030101010101" pitchFamily="2" charset="-122"/>
              </a:rPr>
              <a:t>H - 25,95 m</a:t>
            </a:r>
          </a:p>
          <a:p>
            <a:r>
              <a:rPr lang="hr-HR" sz="1800" dirty="0">
                <a:latin typeface="+mn-lt"/>
                <a:ea typeface="SimSun" panose="02010600030101010101" pitchFamily="2" charset="-122"/>
              </a:rPr>
              <a:t>η -    odabrano 0,75</a:t>
            </a:r>
            <a:endParaRPr lang="hr-H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8981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600" b="1" dirty="0">
                <a:solidFill>
                  <a:srgbClr val="003399"/>
                </a:solidFill>
                <a:latin typeface="Calibri" pitchFamily="34" charset="0"/>
              </a:rPr>
              <a:t>Međusobni  položaj tunelskih portala (1)</a:t>
            </a:r>
            <a:endParaRPr lang="en-US" sz="32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566738" y="1391479"/>
            <a:ext cx="8105314" cy="4964857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hr-HR" sz="2400" dirty="0"/>
              <a:t>Položaj tunelskih portala treba po mogućnosti izvesti tako da se spriječi </a:t>
            </a:r>
            <a:r>
              <a:rPr lang="hr-HR" sz="2400" dirty="0" err="1"/>
              <a:t>recirkulacija</a:t>
            </a:r>
            <a:r>
              <a:rPr lang="hr-HR" sz="2400" dirty="0"/>
              <a:t> dima (i zagađenog zraka) iz požarom ugrožene tunelske cijevi u drugu, požarom neugroženu tunelsku cijev koja služi za evakuaciju putnika. </a:t>
            </a:r>
          </a:p>
          <a:p>
            <a:pPr marL="457200" indent="-457200" algn="just" eaLnBrk="1" hangingPunct="1">
              <a:buAutoNum type="alphaLcParenR"/>
            </a:pPr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marL="0" indent="0" algn="just" eaLnBrk="1" hangingPunct="1">
              <a:buNone/>
            </a:pPr>
            <a:endParaRPr lang="hr-HR" sz="2400" dirty="0"/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696913" y="1319213"/>
            <a:ext cx="7793037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D8FD141-5BBD-4F4E-86EA-9D421D2E2367}" type="slidenum">
              <a:rPr lang="hr-HR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hr-H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A21DF3-73A4-494E-9FB7-5C3D1F689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494" y="2717042"/>
            <a:ext cx="5005801" cy="2882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770257-E211-4837-9304-ACF9C26F318B}"/>
              </a:ext>
            </a:extLst>
          </p:cNvPr>
          <p:cNvSpPr txBox="1"/>
          <p:nvPr/>
        </p:nvSpPr>
        <p:spPr>
          <a:xfrm>
            <a:off x="723441" y="5654823"/>
            <a:ext cx="7948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800" i="1" dirty="0">
                <a:latin typeface="+mn-lt"/>
              </a:rPr>
              <a:t>Nepovoljnim djelovanjem vjetra dolazi do skretanja dimnog stupa i potencijalne opasnosti da se dim usiše u požarom neugroženu tunelsku cijev</a:t>
            </a:r>
          </a:p>
        </p:txBody>
      </p:sp>
      <p:sp>
        <p:nvSpPr>
          <p:cNvPr id="2" name="Arrow: Curved Up 1">
            <a:extLst>
              <a:ext uri="{FF2B5EF4-FFF2-40B4-BE49-F238E27FC236}">
                <a16:creationId xmlns:a16="http://schemas.microsoft.com/office/drawing/2014/main" id="{0FD18000-AA1A-434F-88AE-B73EEC8F9B83}"/>
              </a:ext>
            </a:extLst>
          </p:cNvPr>
          <p:cNvSpPr/>
          <p:nvPr/>
        </p:nvSpPr>
        <p:spPr>
          <a:xfrm rot="18287061">
            <a:off x="4219697" y="3494804"/>
            <a:ext cx="2372195" cy="914400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17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600" b="1" dirty="0">
                <a:solidFill>
                  <a:srgbClr val="003399"/>
                </a:solidFill>
                <a:latin typeface="Calibri" pitchFamily="34" charset="0"/>
              </a:rPr>
              <a:t>Međusobni  položaj tunelskih portala (2)</a:t>
            </a:r>
            <a:endParaRPr lang="en-US" sz="32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566738" y="1560442"/>
            <a:ext cx="8105314" cy="4795893"/>
          </a:xfrm>
        </p:spPr>
        <p:txBody>
          <a:bodyPr/>
          <a:lstStyle/>
          <a:p>
            <a:pPr marL="0" indent="0" algn="just" eaLnBrk="1" hangingPunct="1">
              <a:spcBef>
                <a:spcPts val="1200"/>
              </a:spcBef>
              <a:buNone/>
            </a:pPr>
            <a:r>
              <a:rPr lang="hr-HR" sz="2400" dirty="0" err="1"/>
              <a:t>Prestrujavanje</a:t>
            </a:r>
            <a:r>
              <a:rPr lang="hr-HR" sz="2400" dirty="0"/>
              <a:t> dima u požarom neugroženu tunelsku cijev moguće je spriječiti:</a:t>
            </a:r>
          </a:p>
          <a:p>
            <a:pPr marL="457200" indent="-457200" algn="just" eaLnBrk="1" hangingPunct="1">
              <a:buAutoNum type="alphaLcParenR"/>
            </a:pPr>
            <a:r>
              <a:rPr lang="hr-HR" sz="2400" b="1" dirty="0"/>
              <a:t>Dislokacijom tunelskih portala</a:t>
            </a:r>
          </a:p>
          <a:p>
            <a:pPr marL="457200" indent="-457200" algn="just" eaLnBrk="1" hangingPunct="1">
              <a:buAutoNum type="alphaLcParenR"/>
            </a:pPr>
            <a:r>
              <a:rPr lang="hr-HR" sz="2400" b="1" dirty="0"/>
              <a:t>Povećanjem međusobnog razmaka tunelskih cijevi</a:t>
            </a:r>
          </a:p>
          <a:p>
            <a:pPr marL="457200" indent="-457200" algn="just" eaLnBrk="1" hangingPunct="1">
              <a:buAutoNum type="alphaLcParenR"/>
            </a:pPr>
            <a:r>
              <a:rPr lang="hr-HR" sz="2400" b="1" dirty="0"/>
              <a:t>Izvedbom barijera (pregradnih zidova) i sličnih formi između dvije tunelske cijevi</a:t>
            </a:r>
          </a:p>
          <a:p>
            <a:pPr marL="457200" indent="-457200" algn="just" eaLnBrk="1" hangingPunct="1">
              <a:buAutoNum type="alphaLcParenR"/>
            </a:pPr>
            <a:r>
              <a:rPr lang="hr-HR" sz="2400" b="1" dirty="0"/>
              <a:t>Promjenom režima rada sustava ventilacije u požarom neugroženoj cijevi</a:t>
            </a:r>
          </a:p>
          <a:p>
            <a:pPr marL="457200" indent="-457200" algn="just" eaLnBrk="1" hangingPunct="1">
              <a:buAutoNum type="alphaLcParenR"/>
            </a:pPr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marL="0" indent="0" algn="just" eaLnBrk="1" hangingPunct="1">
              <a:buNone/>
            </a:pPr>
            <a:endParaRPr lang="hr-HR" sz="2400" dirty="0"/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696913" y="1319213"/>
            <a:ext cx="7793037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D8FD141-5BBD-4F4E-86EA-9D421D2E2367}" type="slidenum">
              <a:rPr lang="hr-HR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hr-H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0588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600" b="1" dirty="0">
                <a:solidFill>
                  <a:srgbClr val="003399"/>
                </a:solidFill>
                <a:latin typeface="Calibri" pitchFamily="34" charset="0"/>
              </a:rPr>
              <a:t>Međusobni  položaj tunelskih portala (3)</a:t>
            </a:r>
            <a:endParaRPr lang="en-US" sz="32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566738" y="1451120"/>
            <a:ext cx="8105314" cy="4905216"/>
          </a:xfrm>
        </p:spPr>
        <p:txBody>
          <a:bodyPr/>
          <a:lstStyle/>
          <a:p>
            <a:pPr marL="457200" indent="-457200" algn="just" eaLnBrk="1" hangingPunct="1">
              <a:buAutoNum type="alphaLcParenR"/>
            </a:pPr>
            <a:endParaRPr lang="hr-HR" sz="2400" dirty="0"/>
          </a:p>
          <a:p>
            <a:pPr marL="457200" indent="-457200" algn="just" eaLnBrk="1" hangingPunct="1">
              <a:buAutoNum type="alphaLcParenR"/>
            </a:pPr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marL="0" indent="0" algn="just" eaLnBrk="1" hangingPunct="1">
              <a:buNone/>
            </a:pPr>
            <a:endParaRPr lang="hr-HR" sz="2400" dirty="0"/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696913" y="1319213"/>
            <a:ext cx="7793037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D8FD141-5BBD-4F4E-86EA-9D421D2E2367}" type="slidenum">
              <a:rPr lang="hr-HR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hr-H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799C5F-7840-4D2C-95CC-42E36C670F98}"/>
              </a:ext>
            </a:extLst>
          </p:cNvPr>
          <p:cNvSpPr txBox="1"/>
          <p:nvPr/>
        </p:nvSpPr>
        <p:spPr>
          <a:xfrm>
            <a:off x="696913" y="5869974"/>
            <a:ext cx="794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i="1" dirty="0">
                <a:latin typeface="+mn-lt"/>
              </a:rPr>
              <a:t>Prikaz aksijalne dislokacije portala tunela Sveti Rok</a:t>
            </a:r>
          </a:p>
        </p:txBody>
      </p:sp>
      <p:pic>
        <p:nvPicPr>
          <p:cNvPr id="8" name="Picture 2" descr="Otvorena druga tunelska cijev sv. Roka i tunel Mala Kapela">
            <a:extLst>
              <a:ext uri="{FF2B5EF4-FFF2-40B4-BE49-F238E27FC236}">
                <a16:creationId xmlns:a16="http://schemas.microsoft.com/office/drawing/2014/main" id="{B3DD563A-09E1-433D-A78F-F85B729AE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51" y="1588808"/>
            <a:ext cx="6754610" cy="414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202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600" b="1" dirty="0">
                <a:solidFill>
                  <a:srgbClr val="003399"/>
                </a:solidFill>
                <a:latin typeface="Calibri" pitchFamily="34" charset="0"/>
              </a:rPr>
              <a:t>Međusobni  položaj tunelskih portala (4)</a:t>
            </a:r>
            <a:endParaRPr lang="en-US" sz="32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-2345428" y="2077285"/>
            <a:ext cx="8105314" cy="4905216"/>
          </a:xfrm>
        </p:spPr>
        <p:txBody>
          <a:bodyPr/>
          <a:lstStyle/>
          <a:p>
            <a:pPr marL="457200" indent="-457200" algn="just" eaLnBrk="1" hangingPunct="1">
              <a:buAutoNum type="alphaLcParenR"/>
            </a:pPr>
            <a:endParaRPr lang="hr-HR" sz="2400" dirty="0"/>
          </a:p>
          <a:p>
            <a:pPr marL="457200" indent="-457200" algn="just" eaLnBrk="1" hangingPunct="1">
              <a:buAutoNum type="alphaLcParenR"/>
            </a:pPr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marL="0" indent="0" algn="just" eaLnBrk="1" hangingPunct="1">
              <a:buNone/>
            </a:pPr>
            <a:endParaRPr lang="hr-HR" sz="2400" dirty="0"/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696913" y="1319213"/>
            <a:ext cx="7793037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D8FD141-5BBD-4F4E-86EA-9D421D2E2367}" type="slidenum">
              <a:rPr lang="hr-HR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hr-H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799C5F-7840-4D2C-95CC-42E36C670F98}"/>
              </a:ext>
            </a:extLst>
          </p:cNvPr>
          <p:cNvSpPr txBox="1"/>
          <p:nvPr/>
        </p:nvSpPr>
        <p:spPr>
          <a:xfrm>
            <a:off x="696913" y="5869974"/>
            <a:ext cx="794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i="1" dirty="0">
                <a:latin typeface="+mn-lt"/>
              </a:rPr>
              <a:t>Povećanje razmaka tunelskih cijevi</a:t>
            </a:r>
          </a:p>
        </p:txBody>
      </p:sp>
      <p:pic>
        <p:nvPicPr>
          <p:cNvPr id="8194" name="Picture 2" descr="https://indirektno.com/wp-content/uploads/2016/07/tuneli-a1-Large.jpg">
            <a:extLst>
              <a:ext uri="{FF2B5EF4-FFF2-40B4-BE49-F238E27FC236}">
                <a16:creationId xmlns:a16="http://schemas.microsoft.com/office/drawing/2014/main" id="{2D3B6F2C-A5D6-4270-B1F7-887FDDE1C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269" y="1580468"/>
            <a:ext cx="6152323" cy="409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684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600" b="1" dirty="0">
                <a:solidFill>
                  <a:srgbClr val="003399"/>
                </a:solidFill>
                <a:latin typeface="Calibri" pitchFamily="34" charset="0"/>
              </a:rPr>
              <a:t>Međusobni  položaj tunelskih portala (5)</a:t>
            </a:r>
            <a:endParaRPr lang="en-US" sz="32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566738" y="1451120"/>
            <a:ext cx="8105314" cy="4905216"/>
          </a:xfrm>
        </p:spPr>
        <p:txBody>
          <a:bodyPr/>
          <a:lstStyle/>
          <a:p>
            <a:pPr marL="457200" indent="-457200" algn="just" eaLnBrk="1" hangingPunct="1">
              <a:buAutoNum type="alphaLcParenR"/>
            </a:pPr>
            <a:endParaRPr lang="hr-HR" sz="2400" dirty="0"/>
          </a:p>
          <a:p>
            <a:pPr marL="457200" indent="-457200" algn="just" eaLnBrk="1" hangingPunct="1">
              <a:buAutoNum type="alphaLcParenR"/>
            </a:pPr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marL="0" indent="0" algn="just" eaLnBrk="1" hangingPunct="1">
              <a:buNone/>
            </a:pPr>
            <a:endParaRPr lang="hr-HR" sz="2400" dirty="0"/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696913" y="1319213"/>
            <a:ext cx="7793037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D8FD141-5BBD-4F4E-86EA-9D421D2E2367}" type="slidenum">
              <a:rPr lang="hr-HR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hr-H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799C5F-7840-4D2C-95CC-42E36C670F98}"/>
              </a:ext>
            </a:extLst>
          </p:cNvPr>
          <p:cNvSpPr txBox="1"/>
          <p:nvPr/>
        </p:nvSpPr>
        <p:spPr>
          <a:xfrm>
            <a:off x="645089" y="5455521"/>
            <a:ext cx="794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i="1" dirty="0">
                <a:latin typeface="+mn-lt"/>
              </a:rPr>
              <a:t>Prikaz pregradnog zida – barijere između tunelskih portala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88C6E19D-63B5-4B6E-B6A3-CCB4B7DEB8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74" t="21559" r="11327" b="11302"/>
          <a:stretch/>
        </p:blipFill>
        <p:spPr bwMode="auto">
          <a:xfrm>
            <a:off x="831620" y="1402479"/>
            <a:ext cx="7575550" cy="392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6960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600" b="1" dirty="0">
                <a:solidFill>
                  <a:srgbClr val="003399"/>
                </a:solidFill>
                <a:latin typeface="Calibri" pitchFamily="34" charset="0"/>
              </a:rPr>
              <a:t>Međusobni  položaj tunelskih portala (6)</a:t>
            </a:r>
            <a:endParaRPr lang="en-US" sz="32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566738" y="1451120"/>
            <a:ext cx="8105314" cy="4905216"/>
          </a:xfrm>
        </p:spPr>
        <p:txBody>
          <a:bodyPr/>
          <a:lstStyle/>
          <a:p>
            <a:pPr marL="457200" indent="-457200" algn="just" eaLnBrk="1" hangingPunct="1">
              <a:buAutoNum type="alphaLcParenR"/>
            </a:pPr>
            <a:endParaRPr lang="hr-HR" sz="2400" dirty="0"/>
          </a:p>
          <a:p>
            <a:pPr marL="457200" indent="-457200" algn="just" eaLnBrk="1" hangingPunct="1">
              <a:buAutoNum type="alphaLcParenR"/>
            </a:pPr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marL="0" indent="0" algn="just" eaLnBrk="1" hangingPunct="1">
              <a:buNone/>
            </a:pPr>
            <a:endParaRPr lang="hr-HR" sz="2400" dirty="0"/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696913" y="1319213"/>
            <a:ext cx="7793037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D8FD141-5BBD-4F4E-86EA-9D421D2E2367}" type="slidenum">
              <a:rPr lang="hr-HR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hr-H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799C5F-7840-4D2C-95CC-42E36C670F98}"/>
              </a:ext>
            </a:extLst>
          </p:cNvPr>
          <p:cNvSpPr txBox="1"/>
          <p:nvPr/>
        </p:nvSpPr>
        <p:spPr>
          <a:xfrm>
            <a:off x="645089" y="5694851"/>
            <a:ext cx="794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i="1" dirty="0">
                <a:latin typeface="+mn-lt"/>
              </a:rPr>
              <a:t>Neučinkovitost pregradnog zida u uvjetima realnog požara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F9F21854-4479-4DE3-A4E8-8A4497177F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24" t="23894" r="5653" b="8560"/>
          <a:stretch/>
        </p:blipFill>
        <p:spPr bwMode="auto">
          <a:xfrm>
            <a:off x="836001" y="1362413"/>
            <a:ext cx="7653949" cy="433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9359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600" b="1" dirty="0">
                <a:solidFill>
                  <a:srgbClr val="003399"/>
                </a:solidFill>
                <a:latin typeface="Calibri" pitchFamily="34" charset="0"/>
              </a:rPr>
              <a:t>Međusobni  položaj tunelskih portala (7)</a:t>
            </a:r>
            <a:endParaRPr lang="en-US" sz="32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566738" y="1451120"/>
            <a:ext cx="8105314" cy="4905216"/>
          </a:xfrm>
        </p:spPr>
        <p:txBody>
          <a:bodyPr/>
          <a:lstStyle/>
          <a:p>
            <a:pPr marL="457200" indent="-457200" algn="just" eaLnBrk="1" hangingPunct="1">
              <a:buAutoNum type="alphaLcParenR"/>
            </a:pPr>
            <a:endParaRPr lang="hr-HR" sz="2400" dirty="0"/>
          </a:p>
          <a:p>
            <a:pPr marL="457200" indent="-457200" algn="just" eaLnBrk="1" hangingPunct="1">
              <a:buAutoNum type="alphaLcParenR"/>
            </a:pPr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marL="0" indent="0" algn="just" eaLnBrk="1" hangingPunct="1">
              <a:buNone/>
            </a:pPr>
            <a:endParaRPr lang="hr-HR" sz="2400" dirty="0"/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696913" y="1319213"/>
            <a:ext cx="7793037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D8FD141-5BBD-4F4E-86EA-9D421D2E2367}" type="slidenum">
              <a:rPr lang="hr-HR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hr-H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799C5F-7840-4D2C-95CC-42E36C670F98}"/>
              </a:ext>
            </a:extLst>
          </p:cNvPr>
          <p:cNvSpPr txBox="1"/>
          <p:nvPr/>
        </p:nvSpPr>
        <p:spPr>
          <a:xfrm>
            <a:off x="597694" y="5648450"/>
            <a:ext cx="7948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i="1" dirty="0">
                <a:latin typeface="+mn-lt"/>
              </a:rPr>
              <a:t>Prikaz tunelskih portala koji svojom specifičnom geometrijom sprječavaju </a:t>
            </a:r>
            <a:r>
              <a:rPr lang="hr-HR" sz="2000" i="1" dirty="0" err="1">
                <a:latin typeface="+mn-lt"/>
              </a:rPr>
              <a:t>recirkulaciju</a:t>
            </a:r>
            <a:r>
              <a:rPr lang="hr-HR" sz="2000" i="1" dirty="0">
                <a:latin typeface="+mn-lt"/>
              </a:rPr>
              <a:t> dima između tunelskih cijevi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890981EA-8591-494D-AFE6-C42FDA0A8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49722" y="1532022"/>
            <a:ext cx="6042991" cy="400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3901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600" b="1" dirty="0">
                <a:solidFill>
                  <a:srgbClr val="003399"/>
                </a:solidFill>
                <a:latin typeface="Calibri" pitchFamily="34" charset="0"/>
              </a:rPr>
              <a:t>Međusobni  položaj tunelskih portala (8)</a:t>
            </a:r>
            <a:endParaRPr lang="en-US" sz="32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566738" y="1451120"/>
            <a:ext cx="8105314" cy="4905216"/>
          </a:xfrm>
        </p:spPr>
        <p:txBody>
          <a:bodyPr/>
          <a:lstStyle/>
          <a:p>
            <a:pPr marL="457200" indent="-457200" algn="just" eaLnBrk="1" hangingPunct="1">
              <a:buAutoNum type="alphaLcParenR"/>
            </a:pPr>
            <a:endParaRPr lang="hr-HR" sz="2400" dirty="0"/>
          </a:p>
          <a:p>
            <a:pPr marL="457200" indent="-457200" algn="just" eaLnBrk="1" hangingPunct="1">
              <a:buAutoNum type="alphaLcParenR"/>
            </a:pPr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marL="0" indent="0" algn="just" eaLnBrk="1" hangingPunct="1">
              <a:buNone/>
            </a:pPr>
            <a:endParaRPr lang="hr-HR" sz="2400" dirty="0"/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696913" y="1319213"/>
            <a:ext cx="7793037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D8FD141-5BBD-4F4E-86EA-9D421D2E2367}" type="slidenum">
              <a:rPr lang="hr-HR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hr-H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799C5F-7840-4D2C-95CC-42E36C670F98}"/>
              </a:ext>
            </a:extLst>
          </p:cNvPr>
          <p:cNvSpPr txBox="1"/>
          <p:nvPr/>
        </p:nvSpPr>
        <p:spPr>
          <a:xfrm>
            <a:off x="645089" y="5213260"/>
            <a:ext cx="7948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i="1" dirty="0">
                <a:latin typeface="+mn-lt"/>
              </a:rPr>
              <a:t>Prikaz tunelskih portala u istoj ravnini kod tunela Brinje </a:t>
            </a:r>
          </a:p>
          <a:p>
            <a:pPr algn="ctr"/>
            <a:r>
              <a:rPr lang="hr-HR" sz="2000" i="1" dirty="0">
                <a:latin typeface="+mn-lt"/>
              </a:rPr>
              <a:t>(sprječavanje </a:t>
            </a:r>
            <a:r>
              <a:rPr lang="hr-HR" sz="2000" i="1" dirty="0" err="1">
                <a:latin typeface="+mn-lt"/>
              </a:rPr>
              <a:t>recirkulacije</a:t>
            </a:r>
            <a:r>
              <a:rPr lang="hr-HR" sz="2000" i="1" dirty="0">
                <a:latin typeface="+mn-lt"/>
              </a:rPr>
              <a:t> dima moguće je ostvariti promjenom režima rada ventilacije u požarom neugroženoj cijevi)</a:t>
            </a:r>
          </a:p>
        </p:txBody>
      </p:sp>
      <p:pic>
        <p:nvPicPr>
          <p:cNvPr id="8" name="Picture 2" descr="http://indirektno.com/wp-content/uploads/2016/10/IMG_5218.jpg">
            <a:extLst>
              <a:ext uri="{FF2B5EF4-FFF2-40B4-BE49-F238E27FC236}">
                <a16:creationId xmlns:a16="http://schemas.microsoft.com/office/drawing/2014/main" id="{725CEEC9-752C-4350-A1AA-0ED136FB5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0"/>
          <a:stretch/>
        </p:blipFill>
        <p:spPr bwMode="auto">
          <a:xfrm>
            <a:off x="1763632" y="1501561"/>
            <a:ext cx="5641019" cy="35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143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600" b="1" dirty="0">
                <a:solidFill>
                  <a:srgbClr val="003399"/>
                </a:solidFill>
                <a:latin typeface="Calibri" pitchFamily="34" charset="0"/>
              </a:rPr>
              <a:t>Međusobni  položaj tunelskih portala (9)</a:t>
            </a:r>
            <a:endParaRPr lang="en-US" sz="32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696913" y="1451134"/>
            <a:ext cx="8105314" cy="4905216"/>
          </a:xfrm>
        </p:spPr>
        <p:txBody>
          <a:bodyPr/>
          <a:lstStyle/>
          <a:p>
            <a:pPr marL="457200" indent="-457200" algn="just" eaLnBrk="1" hangingPunct="1">
              <a:buAutoNum type="alphaLcParenR"/>
            </a:pPr>
            <a:endParaRPr lang="hr-HR" sz="2400" dirty="0"/>
          </a:p>
          <a:p>
            <a:pPr marL="457200" indent="-457200" algn="just" eaLnBrk="1" hangingPunct="1">
              <a:buAutoNum type="alphaLcParenR"/>
            </a:pPr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marL="0" indent="0" algn="just" eaLnBrk="1" hangingPunct="1">
              <a:buNone/>
            </a:pPr>
            <a:endParaRPr lang="hr-HR" sz="2400" dirty="0"/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696913" y="1319213"/>
            <a:ext cx="7793037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D8FD141-5BBD-4F4E-86EA-9D421D2E2367}" type="slidenum">
              <a:rPr lang="hr-HR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hr-H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799C5F-7840-4D2C-95CC-42E36C670F98}"/>
              </a:ext>
            </a:extLst>
          </p:cNvPr>
          <p:cNvSpPr txBox="1"/>
          <p:nvPr/>
        </p:nvSpPr>
        <p:spPr>
          <a:xfrm>
            <a:off x="566738" y="4837340"/>
            <a:ext cx="7948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000" dirty="0">
                <a:latin typeface="+mn-lt"/>
              </a:rPr>
              <a:t>Kod tunelskih portala smještenih u istoj ravnini sprječavanje </a:t>
            </a:r>
            <a:r>
              <a:rPr lang="hr-HR" sz="2000" dirty="0" err="1">
                <a:latin typeface="+mn-lt"/>
              </a:rPr>
              <a:t>recirkulacije</a:t>
            </a:r>
            <a:r>
              <a:rPr lang="hr-HR" sz="2000" dirty="0">
                <a:latin typeface="+mn-lt"/>
              </a:rPr>
              <a:t> dima moguće je ostvariti promjenom režima rada ventilacije u požarom neugroženoj cijevi, na način da </a:t>
            </a:r>
            <a:r>
              <a:rPr lang="hr-HR" sz="2000" b="1" i="1" dirty="0">
                <a:solidFill>
                  <a:srgbClr val="FF0000"/>
                </a:solidFill>
                <a:latin typeface="+mn-lt"/>
              </a:rPr>
              <a:t>smjer djelovanja ventilacije bude identičan kao i u požarom ugroženoj cijevi.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CA47C453-E13F-4F1E-859C-47BB5C8D9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11974" y="1938813"/>
            <a:ext cx="6674676" cy="298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346F233E-A792-4C58-820F-3BDDE9E4FB3F}"/>
              </a:ext>
            </a:extLst>
          </p:cNvPr>
          <p:cNvSpPr/>
          <p:nvPr/>
        </p:nvSpPr>
        <p:spPr>
          <a:xfrm>
            <a:off x="7486650" y="2252647"/>
            <a:ext cx="1028699" cy="589317"/>
          </a:xfrm>
          <a:prstGeom prst="rightArrow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40E32F-2E68-4CC1-AE2A-9578F8B691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18" y="1568433"/>
            <a:ext cx="2134005" cy="4877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C5A4F3-ECC0-490D-A96B-7649D8D51C29}"/>
              </a:ext>
            </a:extLst>
          </p:cNvPr>
          <p:cNvSpPr txBox="1"/>
          <p:nvPr/>
        </p:nvSpPr>
        <p:spPr>
          <a:xfrm>
            <a:off x="1657350" y="1568433"/>
            <a:ext cx="1360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latin typeface="+mn-lt"/>
              </a:rPr>
              <a:t>Smjer evakuacije</a:t>
            </a:r>
          </a:p>
          <a:p>
            <a:r>
              <a:rPr lang="hr-HR" sz="1200" dirty="0">
                <a:latin typeface="+mn-lt"/>
              </a:rPr>
              <a:t>Smjer intervencije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2CD63F-E9AF-4015-9A48-0FD65D8636AF}"/>
              </a:ext>
            </a:extLst>
          </p:cNvPr>
          <p:cNvSpPr txBox="1"/>
          <p:nvPr/>
        </p:nvSpPr>
        <p:spPr>
          <a:xfrm>
            <a:off x="7510049" y="3185163"/>
            <a:ext cx="981901" cy="5232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>
                <a:latin typeface="+mn-lt"/>
              </a:rPr>
              <a:t>Smjer</a:t>
            </a:r>
          </a:p>
          <a:p>
            <a:pPr algn="ctr"/>
            <a:r>
              <a:rPr lang="hr-HR" sz="1400" b="1" dirty="0">
                <a:latin typeface="+mn-lt"/>
              </a:rPr>
              <a:t>ventilacije</a:t>
            </a:r>
            <a:endParaRPr lang="hr-HR" b="1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6D1DF52-8AC1-47BF-A540-C15E8B5EE969}"/>
              </a:ext>
            </a:extLst>
          </p:cNvPr>
          <p:cNvSpPr/>
          <p:nvPr/>
        </p:nvSpPr>
        <p:spPr>
          <a:xfrm>
            <a:off x="7486650" y="3947196"/>
            <a:ext cx="1028699" cy="589317"/>
          </a:xfrm>
          <a:prstGeom prst="rightArrow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4460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600" b="1" dirty="0">
                <a:solidFill>
                  <a:srgbClr val="003399"/>
                </a:solidFill>
                <a:latin typeface="Calibri" pitchFamily="34" charset="0"/>
              </a:rPr>
              <a:t>S A D R Ž A J</a:t>
            </a:r>
            <a:endParaRPr lang="en-US" sz="32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566738" y="1888435"/>
            <a:ext cx="8105314" cy="4080565"/>
          </a:xfrm>
        </p:spPr>
        <p:txBody>
          <a:bodyPr/>
          <a:lstStyle/>
          <a:p>
            <a:pPr algn="just" eaLnBrk="1" hangingPunct="1">
              <a:spcBef>
                <a:spcPts val="1200"/>
              </a:spcBef>
            </a:pPr>
            <a:r>
              <a:rPr lang="hr-HR" sz="2400" dirty="0"/>
              <a:t>UVOD</a:t>
            </a:r>
          </a:p>
          <a:p>
            <a:pPr algn="just" eaLnBrk="1" hangingPunct="1">
              <a:spcBef>
                <a:spcPts val="1200"/>
              </a:spcBef>
            </a:pPr>
            <a:r>
              <a:rPr lang="hr-HR" sz="2400" dirty="0"/>
              <a:t>GRAĐEVISNKE KARAKTERISTIKE TUNELA</a:t>
            </a:r>
          </a:p>
          <a:p>
            <a:pPr algn="just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sz="2400" dirty="0"/>
              <a:t>BROJ TUNELSKIH CIJEVI</a:t>
            </a:r>
          </a:p>
          <a:p>
            <a:pPr algn="just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sz="2400" dirty="0"/>
              <a:t>UZDUŽNI NAGIB TUNELSKE CIJEVI</a:t>
            </a:r>
          </a:p>
          <a:p>
            <a:pPr algn="just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sz="2400" dirty="0"/>
              <a:t>MEĐUSOBNI POLOŽAJ TUNELSKIH PORTALA</a:t>
            </a:r>
          </a:p>
          <a:p>
            <a:pPr algn="just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sz="2400" dirty="0"/>
              <a:t>ZAKLJUČAK</a:t>
            </a:r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696913" y="1319213"/>
            <a:ext cx="7793037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D8FD141-5BBD-4F4E-86EA-9D421D2E2367}" type="slidenum">
              <a:rPr lang="hr-HR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hr-H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6489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14B1C-429B-4632-B342-0F0C8A454C10}" type="slidenum">
              <a:rPr lang="hr-HR"/>
              <a:pPr>
                <a:defRPr/>
              </a:pPr>
              <a:t>20</a:t>
            </a:fld>
            <a:endParaRPr lang="hr-HR" dirty="0"/>
          </a:p>
        </p:txBody>
      </p:sp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628649" y="365125"/>
            <a:ext cx="8070695" cy="1325563"/>
          </a:xfrm>
        </p:spPr>
        <p:txBody>
          <a:bodyPr/>
          <a:lstStyle/>
          <a:p>
            <a:pPr eaLnBrk="1" hangingPunct="1"/>
            <a:r>
              <a:rPr lang="hr-HR" sz="3600" b="1" dirty="0">
                <a:solidFill>
                  <a:srgbClr val="003399"/>
                </a:solidFill>
                <a:latin typeface="Calibri" pitchFamily="34" charset="0"/>
              </a:rPr>
              <a:t>Zaključak </a:t>
            </a:r>
            <a:endParaRPr lang="en-US" sz="3200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>
            <a:off x="696913" y="1319213"/>
            <a:ext cx="7793037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88C22F-B796-4225-A730-666F1442EB7A}"/>
              </a:ext>
            </a:extLst>
          </p:cNvPr>
          <p:cNvSpPr/>
          <p:nvPr/>
        </p:nvSpPr>
        <p:spPr>
          <a:xfrm>
            <a:off x="793067" y="1690688"/>
            <a:ext cx="769688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SzPct val="80000"/>
              <a:buFont typeface="Wingdings" panose="05000000000000000000" pitchFamily="2" charset="2"/>
              <a:buChar char="q"/>
            </a:pPr>
            <a:r>
              <a:rPr lang="hr-HR" sz="2000" dirty="0">
                <a:latin typeface="+mn-lt"/>
              </a:rPr>
              <a:t>U fazi projektiranja cestovnih tunela potrebno je voditi računa o tome da određene građevinske karakteristike tunela (broj cijevi, uzdužni nagib i izvedba portala) mogu značajno utjecati na buduće eksploatacijske uvjete sigurnosti i evakuacije u slučaju požara.</a:t>
            </a:r>
          </a:p>
          <a:p>
            <a:pPr marL="342900" indent="-342900" algn="just">
              <a:spcBef>
                <a:spcPts val="1200"/>
              </a:spcBef>
              <a:buSzPct val="80000"/>
              <a:buFont typeface="Wingdings" panose="05000000000000000000" pitchFamily="2" charset="2"/>
              <a:buChar char="q"/>
            </a:pPr>
            <a:r>
              <a:rPr lang="hr-HR" sz="2000" dirty="0">
                <a:latin typeface="+mn-lt"/>
              </a:rPr>
              <a:t>Određena građevinska rješenja tunela, kao npr. neadekvatno izvedeni portali tunela, mogu značajno degradirati uvjete evakuacije u uvjetima požara zbog </a:t>
            </a:r>
            <a:r>
              <a:rPr lang="hr-HR" sz="2000" dirty="0" err="1">
                <a:latin typeface="+mn-lt"/>
              </a:rPr>
              <a:t>recirkulacije</a:t>
            </a:r>
            <a:r>
              <a:rPr lang="hr-HR" sz="2000" dirty="0">
                <a:latin typeface="+mn-lt"/>
              </a:rPr>
              <a:t> dima u požarom neugroženu tunelsku cijev.</a:t>
            </a:r>
          </a:p>
          <a:p>
            <a:pPr marL="342900" indent="-342900" algn="just">
              <a:spcBef>
                <a:spcPts val="1200"/>
              </a:spcBef>
              <a:buSzPct val="80000"/>
              <a:buFont typeface="Wingdings" panose="05000000000000000000" pitchFamily="2" charset="2"/>
              <a:buChar char="q"/>
            </a:pPr>
            <a:r>
              <a:rPr lang="hr-HR" sz="2000" dirty="0">
                <a:latin typeface="+mn-lt"/>
              </a:rPr>
              <a:t>Tehnički sustavi tunela, od kojih je najznačajniji za spomenuti sustav ventilacije, mogu u određenoj mjeri kompenzirati ili korigirati nepovoljni utjecaj građevinskih karakteristika tunela na razvoj požara i širenje dima, međutim njihovu ulogu ne treba precijeniti.</a:t>
            </a:r>
            <a:endParaRPr lang="hr-H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9337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965B8-DD0E-4832-885A-F5A2CD4A3941}" type="slidenum">
              <a:rPr lang="hr-HR"/>
              <a:pPr>
                <a:defRPr/>
              </a:pPr>
              <a:t>21</a:t>
            </a:fld>
            <a:endParaRPr lang="hr-HR"/>
          </a:p>
        </p:txBody>
      </p:sp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1812925" y="2608263"/>
            <a:ext cx="5673725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hr-HR" b="1" dirty="0">
                <a:solidFill>
                  <a:srgbClr val="003399"/>
                </a:solidFill>
                <a:latin typeface="Calibri" pitchFamily="34" charset="0"/>
              </a:rPr>
              <a:t>ZAHVALJUJEM NA PAŽNJI!</a:t>
            </a:r>
          </a:p>
          <a:p>
            <a:pPr algn="ctr" defTabSz="914400">
              <a:spcBef>
                <a:spcPct val="10000"/>
              </a:spcBef>
            </a:pPr>
            <a:r>
              <a:rPr lang="hr-HR" sz="1800" b="1" dirty="0">
                <a:solidFill>
                  <a:srgbClr val="003399"/>
                </a:solidFill>
                <a:latin typeface="Calibri" pitchFamily="34" charset="0"/>
              </a:rPr>
              <a:t>miodrag.drakulic@ctp-projekt.hr</a:t>
            </a:r>
            <a:endParaRPr lang="en-US" sz="1800" b="1" dirty="0">
              <a:solidFill>
                <a:srgbClr val="00339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600" b="1" dirty="0">
                <a:solidFill>
                  <a:srgbClr val="003399"/>
                </a:solidFill>
                <a:latin typeface="Calibri" pitchFamily="34" charset="0"/>
              </a:rPr>
              <a:t>Uvod</a:t>
            </a:r>
            <a:endParaRPr lang="en-US" sz="32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566738" y="1617663"/>
            <a:ext cx="8105314" cy="4351337"/>
          </a:xfrm>
        </p:spPr>
        <p:txBody>
          <a:bodyPr/>
          <a:lstStyle/>
          <a:p>
            <a:pPr algn="just" eaLnBrk="1" hangingPunct="1"/>
            <a:r>
              <a:rPr lang="hr-HR" sz="2400" dirty="0"/>
              <a:t>Prilikom projektnog koncipiranja cestovnih tunela prvenstveno se vodi računa o tlocrtnom i visinskom položaju trase prometnice, geomehaničkim karakteristikama tla kojim prometnica prolazi, te metodama izgradnje tunelskih cijevi. </a:t>
            </a:r>
            <a:r>
              <a:rPr lang="hr-HR" sz="2400" b="1" i="1" dirty="0">
                <a:solidFill>
                  <a:srgbClr val="0070C0"/>
                </a:solidFill>
              </a:rPr>
              <a:t>Pri tome se često zaboravlja da određene građevinske karakteristike cestovnih tunela, definirane u samom začetku projekta značajno utječu na razvoj požara i širenje dima.</a:t>
            </a:r>
            <a:r>
              <a:rPr lang="hr-HR" sz="2400" dirty="0"/>
              <a:t> </a:t>
            </a:r>
            <a:endParaRPr lang="en-US" sz="2400" b="1" dirty="0"/>
          </a:p>
          <a:p>
            <a:pPr algn="just" eaLnBrk="1" hangingPunct="1">
              <a:spcBef>
                <a:spcPts val="1500"/>
              </a:spcBef>
            </a:pPr>
            <a:r>
              <a:rPr lang="hr-HR" sz="2400" dirty="0"/>
              <a:t>Zbog ograničenih mogućnosti evakuacije iz cestovnih tunela, važno je poznavati zakonitosti širenja dima u tunelu, koje u značajnoj mjeri ovisi o građevinskim karakteristikama tunela</a:t>
            </a:r>
          </a:p>
          <a:p>
            <a:pPr algn="just" eaLnBrk="1" hangingPunct="1">
              <a:spcBef>
                <a:spcPts val="1500"/>
              </a:spcBef>
            </a:pPr>
            <a:r>
              <a:rPr lang="hr-HR" sz="2400" dirty="0"/>
              <a:t>Širenje dima u tunelu je u pravilu u interakciji s aktivnim djelovanjem sustava mehaničke ventilacije tunela.</a:t>
            </a:r>
            <a:endParaRPr lang="en-US" dirty="0"/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696913" y="1319213"/>
            <a:ext cx="7793037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D8FD141-5BBD-4F4E-86EA-9D421D2E2367}" type="slidenum">
              <a:rPr lang="hr-HR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hr-H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600" b="1" dirty="0">
                <a:solidFill>
                  <a:srgbClr val="003399"/>
                </a:solidFill>
                <a:latin typeface="Calibri" pitchFamily="34" charset="0"/>
              </a:rPr>
              <a:t>Građevinske karakteristike tunela </a:t>
            </a:r>
            <a:endParaRPr lang="en-US" sz="32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566738" y="1431237"/>
            <a:ext cx="8105314" cy="4537764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hr-HR" sz="2400" dirty="0"/>
              <a:t>Građevinske karakteristike cestovnih tunela koje značajno utječu na razvoj požara i širenje dima su:</a:t>
            </a:r>
          </a:p>
          <a:p>
            <a:pPr algn="just" eaLnBrk="1" hangingPunct="1">
              <a:spcBef>
                <a:spcPts val="1200"/>
              </a:spcBef>
              <a:spcAft>
                <a:spcPts val="600"/>
              </a:spcAft>
            </a:pPr>
            <a:r>
              <a:rPr lang="hr-HR" sz="2400" b="1" dirty="0"/>
              <a:t>Broj tunelskih cijevi → vrsta prometa</a:t>
            </a:r>
          </a:p>
          <a:p>
            <a:pPr lvl="1" algn="just" eaLnBrk="1" hangingPunct="1">
              <a:spcAft>
                <a:spcPts val="600"/>
              </a:spcAft>
            </a:pPr>
            <a:r>
              <a:rPr lang="hr-HR" sz="2000" b="1" dirty="0" err="1"/>
              <a:t>Jednocijevni</a:t>
            </a:r>
            <a:r>
              <a:rPr lang="hr-HR" sz="2000" b="1" dirty="0"/>
              <a:t>, dvocijevni → dvosmjerni, jednosmjerni</a:t>
            </a:r>
          </a:p>
          <a:p>
            <a:pPr algn="just" eaLnBrk="1" hangingPunct="1">
              <a:spcAft>
                <a:spcPts val="600"/>
              </a:spcAft>
            </a:pPr>
            <a:r>
              <a:rPr lang="hr-HR" sz="2400" b="1" dirty="0"/>
              <a:t>Uzdužni nagib tunelske cijevi</a:t>
            </a:r>
          </a:p>
          <a:p>
            <a:pPr lvl="1" algn="just" eaLnBrk="1" hangingPunct="1">
              <a:spcAft>
                <a:spcPts val="0"/>
              </a:spcAft>
            </a:pPr>
            <a:r>
              <a:rPr lang="hr-HR" sz="2000" b="1" dirty="0"/>
              <a:t>Pozitivan (+), uspon u smjeru vožnje</a:t>
            </a:r>
          </a:p>
          <a:p>
            <a:pPr lvl="1" algn="just" eaLnBrk="1" hangingPunct="1">
              <a:spcAft>
                <a:spcPts val="600"/>
              </a:spcAft>
            </a:pPr>
            <a:r>
              <a:rPr lang="hr-HR" sz="2000" b="1" dirty="0"/>
              <a:t>Negativan (-), pad u smjeru vožnje</a:t>
            </a:r>
          </a:p>
          <a:p>
            <a:pPr algn="just" eaLnBrk="1" hangingPunct="1">
              <a:spcAft>
                <a:spcPts val="600"/>
              </a:spcAft>
            </a:pPr>
            <a:r>
              <a:rPr lang="hr-HR" sz="2400" b="1" dirty="0"/>
              <a:t>Međusobni položaj tunelskih portala kod 2-cijevnih tunela</a:t>
            </a:r>
          </a:p>
          <a:p>
            <a:pPr lvl="1" algn="just" eaLnBrk="1" hangingPunct="1">
              <a:spcAft>
                <a:spcPts val="600"/>
              </a:spcAft>
            </a:pPr>
            <a:r>
              <a:rPr lang="hr-HR" sz="2000" b="1" dirty="0"/>
              <a:t>U istoj ravnini, bez barijere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</a:pPr>
            <a:r>
              <a:rPr lang="hr-HR" sz="2000" b="1" dirty="0"/>
              <a:t>U istoj ravnini, s barijerom</a:t>
            </a:r>
          </a:p>
          <a:p>
            <a:pPr lvl="1" algn="just" eaLnBrk="1" hangingPunct="1">
              <a:spcBef>
                <a:spcPts val="0"/>
              </a:spcBef>
              <a:spcAft>
                <a:spcPts val="600"/>
              </a:spcAft>
            </a:pPr>
            <a:r>
              <a:rPr lang="hr-HR" sz="2000" b="1" dirty="0"/>
              <a:t>Aksijalna dislokacija</a:t>
            </a:r>
          </a:p>
          <a:p>
            <a:pPr algn="just" eaLnBrk="1" hangingPunct="1"/>
            <a:endParaRPr lang="hr-HR" sz="2400" b="1" dirty="0"/>
          </a:p>
          <a:p>
            <a:pPr algn="just" eaLnBrk="1" hangingPunct="1"/>
            <a:endParaRPr lang="hr-HR" sz="2400" b="1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marL="0" indent="0" algn="just" eaLnBrk="1" hangingPunct="1">
              <a:buNone/>
            </a:pPr>
            <a:endParaRPr lang="hr-HR" sz="2400" dirty="0"/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696913" y="1319213"/>
            <a:ext cx="7793037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D8FD141-5BBD-4F4E-86EA-9D421D2E2367}" type="slidenum">
              <a:rPr lang="hr-HR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hr-H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1878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600" b="1" dirty="0">
                <a:solidFill>
                  <a:srgbClr val="003399"/>
                </a:solidFill>
                <a:latin typeface="Calibri" pitchFamily="34" charset="0"/>
              </a:rPr>
              <a:t>Broj tunelskih cijevi (1) </a:t>
            </a:r>
            <a:endParaRPr lang="en-US" sz="32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566738" y="1617663"/>
            <a:ext cx="8105314" cy="4738687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hr-HR" sz="2400" dirty="0"/>
              <a:t>Broj prometnih tunelskih cijevi utječe na vrstu odvijanja prometa → u pravilu jednosmjerni promet u 2-cijevnim tunelima, dvosmjerni promet u 1-cijevnim tunelima.</a:t>
            </a:r>
          </a:p>
          <a:p>
            <a:pPr marL="0" indent="0" algn="just" eaLnBrk="1" hangingPunct="1">
              <a:buNone/>
            </a:pPr>
            <a:r>
              <a:rPr lang="hr-HR" sz="2400" dirty="0"/>
              <a:t>O vrsti uspostavljenog prometa bitno ovisi upravljanje dimom posredstvom ventilacijskog sustava (mehanička ventilacija).</a:t>
            </a:r>
          </a:p>
          <a:p>
            <a:pPr marL="0" indent="0" algn="just" eaLnBrk="1" hangingPunct="1">
              <a:buNone/>
            </a:pPr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marL="0" indent="0" algn="just" eaLnBrk="1" hangingPunct="1">
              <a:buNone/>
            </a:pPr>
            <a:endParaRPr lang="hr-HR" sz="2400" dirty="0"/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696913" y="1319213"/>
            <a:ext cx="7793037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D8FD141-5BBD-4F4E-86EA-9D421D2E2367}" type="slidenum">
              <a:rPr lang="hr-HR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hr-H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C1761F-A182-44E8-95A2-39AB9F764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04" y="3611884"/>
            <a:ext cx="2551291" cy="1913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B84CC1-C08D-46FC-969B-2F6425291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149" y="3609259"/>
            <a:ext cx="2562695" cy="19295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0DAD81-F881-4DA2-9938-349ED12971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3746" y="3609259"/>
            <a:ext cx="2399332" cy="19134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307B32-7B80-4BD8-ABD8-601BC8DD6F4A}"/>
              </a:ext>
            </a:extLst>
          </p:cNvPr>
          <p:cNvSpPr txBox="1"/>
          <p:nvPr/>
        </p:nvSpPr>
        <p:spPr>
          <a:xfrm>
            <a:off x="783082" y="5525353"/>
            <a:ext cx="245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latin typeface="+mn-lt"/>
              </a:rPr>
              <a:t>TUNEL SV. ILIJA</a:t>
            </a:r>
          </a:p>
          <a:p>
            <a:pPr algn="ctr"/>
            <a:r>
              <a:rPr lang="hr-HR" sz="1600" dirty="0" err="1">
                <a:latin typeface="+mn-lt"/>
              </a:rPr>
              <a:t>Jednocijevni</a:t>
            </a:r>
            <a:r>
              <a:rPr lang="hr-HR" sz="1600" dirty="0">
                <a:latin typeface="+mn-lt"/>
              </a:rPr>
              <a:t> tunel sa servisnim tunelom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85245E-5AA9-4309-A7B3-5319B9DB9AB3}"/>
              </a:ext>
            </a:extLst>
          </p:cNvPr>
          <p:cNvSpPr txBox="1"/>
          <p:nvPr/>
        </p:nvSpPr>
        <p:spPr>
          <a:xfrm>
            <a:off x="3423414" y="5525353"/>
            <a:ext cx="245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latin typeface="+mn-lt"/>
              </a:rPr>
              <a:t>TUNEL UČKA</a:t>
            </a:r>
          </a:p>
          <a:p>
            <a:pPr algn="ctr"/>
            <a:r>
              <a:rPr lang="hr-HR" sz="1600" dirty="0" err="1">
                <a:latin typeface="+mn-lt"/>
              </a:rPr>
              <a:t>Jednocijevni</a:t>
            </a:r>
            <a:r>
              <a:rPr lang="hr-HR" sz="1600" dirty="0">
                <a:latin typeface="+mn-lt"/>
              </a:rPr>
              <a:t> tunel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AB44F5-BB2F-40F7-8B0E-F1A360494E6A}"/>
              </a:ext>
            </a:extLst>
          </p:cNvPr>
          <p:cNvSpPr txBox="1"/>
          <p:nvPr/>
        </p:nvSpPr>
        <p:spPr>
          <a:xfrm>
            <a:off x="6063746" y="5525352"/>
            <a:ext cx="245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latin typeface="+mn-lt"/>
              </a:rPr>
              <a:t>TUNEL BRINJE</a:t>
            </a:r>
          </a:p>
          <a:p>
            <a:pPr algn="ctr"/>
            <a:r>
              <a:rPr lang="hr-HR" sz="1600" dirty="0">
                <a:latin typeface="+mn-lt"/>
              </a:rPr>
              <a:t>Dvocijevni tunel </a:t>
            </a:r>
          </a:p>
        </p:txBody>
      </p:sp>
    </p:spTree>
    <p:extLst>
      <p:ext uri="{BB962C8B-B14F-4D97-AF65-F5344CB8AC3E}">
        <p14:creationId xmlns:p14="http://schemas.microsoft.com/office/powerpoint/2010/main" val="767357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600" b="1" dirty="0">
                <a:solidFill>
                  <a:srgbClr val="003399"/>
                </a:solidFill>
                <a:latin typeface="Calibri" pitchFamily="34" charset="0"/>
              </a:rPr>
              <a:t>Broj tunelskih cijevi (2) </a:t>
            </a:r>
            <a:endParaRPr lang="en-US" sz="32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566738" y="1500817"/>
            <a:ext cx="8105314" cy="4855534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hr-HR" sz="2400" dirty="0"/>
              <a:t>Operativna strategija ventilacijskog sustava bitno se razlikuje za slučaj jednosmjernog i dvosmjernog prometa:</a:t>
            </a:r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696913" y="1319213"/>
            <a:ext cx="7793037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D8FD141-5BBD-4F4E-86EA-9D421D2E2367}" type="slidenum">
              <a:rPr lang="hr-HR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hr-H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4ABA7732-335A-4643-B988-83FF1C626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479" y="2852738"/>
            <a:ext cx="2205521" cy="738664"/>
          </a:xfrm>
          <a:prstGeom prst="rect">
            <a:avLst/>
          </a:prstGeom>
          <a:solidFill>
            <a:srgbClr val="EEECE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Sustav ventilacije izvan pogona ili održava </a:t>
            </a:r>
            <a:r>
              <a:rPr kumimoji="0" lang="hr-HR" altLang="sr-Latn-RS" sz="1400" b="1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stratifikaciju</a:t>
            </a:r>
            <a:r>
              <a:rPr kumimoji="0" lang="hr-HR" altLang="sr-Latn-R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dima</a:t>
            </a:r>
            <a:endParaRPr kumimoji="0" lang="en-US" altLang="sr-Latn-R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ED5E00A6-F0B2-4B13-A53B-A26D7A6F6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479" y="3716338"/>
            <a:ext cx="2205521" cy="830997"/>
          </a:xfrm>
          <a:prstGeom prst="rect">
            <a:avLst/>
          </a:prstGeom>
          <a:solidFill>
            <a:srgbClr val="EEECE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Sustav ventilacije u pogonu – </a:t>
            </a:r>
            <a:r>
              <a:rPr kumimoji="0" lang="hr-HR" altLang="sr-Latn-R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odimljavanje</a:t>
            </a:r>
            <a:r>
              <a:rPr kumimoji="0" lang="hr-HR" altLang="sr-Latn-R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u traženom smjeru </a:t>
            </a:r>
            <a:r>
              <a:rPr kumimoji="0" lang="hr-HR" altLang="sr-Latn-RS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A89B3625-3F7F-4E02-A7DD-B52939B64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852738"/>
            <a:ext cx="38449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2F6D3D62-C510-409E-8484-368F1B9E4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716338"/>
            <a:ext cx="383063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1">
            <a:extLst>
              <a:ext uri="{FF2B5EF4-FFF2-40B4-BE49-F238E27FC236}">
                <a16:creationId xmlns:a16="http://schemas.microsoft.com/office/drawing/2014/main" id="{D6181D58-B880-4AB8-B610-2324F67AC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480" y="5320656"/>
            <a:ext cx="2226952" cy="738664"/>
          </a:xfrm>
          <a:prstGeom prst="rect">
            <a:avLst/>
          </a:prstGeom>
          <a:solidFill>
            <a:srgbClr val="EEECE1"/>
          </a:solidFill>
          <a:ln w="1905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Sustav ventilacije u pogonu – </a:t>
            </a:r>
            <a:r>
              <a:rPr kumimoji="0" lang="hr-HR" altLang="sr-Latn-R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odimljavanje</a:t>
            </a:r>
            <a:r>
              <a:rPr kumimoji="0" lang="hr-HR" altLang="sr-Latn-R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u smjeru </a:t>
            </a:r>
            <a:r>
              <a:rPr lang="hr-HR" altLang="sr-Latn-RS" sz="1400" kern="0" dirty="0">
                <a:latin typeface="Arial" panose="020B0604020202020204" pitchFamily="34" charset="0"/>
                <a:cs typeface="Arial" panose="020B0604020202020204" pitchFamily="34" charset="0"/>
              </a:rPr>
              <a:t>vožnje</a:t>
            </a:r>
            <a:endParaRPr kumimoji="0" lang="hr-HR" altLang="sr-Latn-RS" sz="1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0CC5E92D-4856-4B28-A175-1F4B8A0E2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"/>
          <a:stretch>
            <a:fillRect/>
          </a:stretch>
        </p:blipFill>
        <p:spPr bwMode="auto">
          <a:xfrm>
            <a:off x="4643438" y="5320656"/>
            <a:ext cx="38385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7">
            <a:extLst>
              <a:ext uri="{FF2B5EF4-FFF2-40B4-BE49-F238E27FC236}">
                <a16:creationId xmlns:a16="http://schemas.microsoft.com/office/drawing/2014/main" id="{01282A2E-012D-4C53-81A9-A1D17F094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2349412"/>
            <a:ext cx="5483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hr-HR" altLang="sr-Latn-R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cijevni tunel/dvosmjerni promet</a:t>
            </a:r>
            <a:endParaRPr lang="en-US" altLang="sr-Latn-R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0D202FC5-E392-4636-9807-4A0C67800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4754562"/>
            <a:ext cx="47384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hr-HR" altLang="sr-Latn-RS" sz="1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– cijevni tunel/istosmjerni tunel</a:t>
            </a:r>
            <a:endParaRPr lang="en-US" altLang="sr-Latn-R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e 12">
            <a:extLst>
              <a:ext uri="{FF2B5EF4-FFF2-40B4-BE49-F238E27FC236}">
                <a16:creationId xmlns:a16="http://schemas.microsoft.com/office/drawing/2014/main" id="{1ADE935C-283E-4153-AFB8-01E4DDAAC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4652963"/>
            <a:ext cx="81375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/>
            <a:endParaRPr lang="hr-HR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9CD9C5B4-72D3-4C8B-9B40-753BA973D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3" y="2852738"/>
            <a:ext cx="1539391" cy="307777"/>
          </a:xfrm>
          <a:prstGeom prst="rect">
            <a:avLst/>
          </a:prstGeom>
          <a:solidFill>
            <a:srgbClr val="EEECE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faza</a:t>
            </a:r>
            <a:endParaRPr kumimoji="0" lang="en-US" altLang="sr-Latn-R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7851BAC7-C7CF-47F8-A106-025018110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3716338"/>
            <a:ext cx="1566379" cy="310961"/>
          </a:xfrm>
          <a:prstGeom prst="rect">
            <a:avLst/>
          </a:prstGeom>
          <a:solidFill>
            <a:srgbClr val="EEECE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altLang="sr-Latn-RS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hr-HR" altLang="sr-Latn-R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faza</a:t>
            </a:r>
            <a:endParaRPr kumimoji="0" lang="en-US" altLang="sr-Latn-R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47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600" b="1" dirty="0">
                <a:solidFill>
                  <a:srgbClr val="003399"/>
                </a:solidFill>
                <a:latin typeface="Calibri" pitchFamily="34" charset="0"/>
              </a:rPr>
              <a:t>Uzdužni nagib tunelske cijevi (1)</a:t>
            </a:r>
            <a:endParaRPr lang="en-US" sz="32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566738" y="1391478"/>
            <a:ext cx="8105314" cy="4964857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hr-HR" sz="2400" dirty="0"/>
              <a:t>Uzdužni nagib tunelske cijevi može biti </a:t>
            </a:r>
            <a:r>
              <a:rPr lang="hr-HR" sz="2400" b="1" dirty="0">
                <a:solidFill>
                  <a:srgbClr val="339933"/>
                </a:solidFill>
              </a:rPr>
              <a:t>pozitivan</a:t>
            </a:r>
            <a:r>
              <a:rPr lang="hr-HR" sz="2400" dirty="0"/>
              <a:t>, tj. rasti u smjeru vožnje. U tom slučaju smjer djelovanja ventilacijskog sustava i prirodnog strujanja dima uslijed efekta dimnjaka </a:t>
            </a:r>
            <a:r>
              <a:rPr lang="hr-HR" sz="2400" u="sng" dirty="0"/>
              <a:t>se poklapa</a:t>
            </a:r>
            <a:r>
              <a:rPr lang="hr-HR" sz="2400" dirty="0"/>
              <a:t>. Iz tog razloga resurs ventilacijskog sustava (broj ventilatora) </a:t>
            </a:r>
            <a:r>
              <a:rPr lang="hr-HR" sz="2400" u="sng" dirty="0"/>
              <a:t>može biti manji.</a:t>
            </a:r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marL="0" indent="0" algn="just" eaLnBrk="1" hangingPunct="1">
              <a:buNone/>
            </a:pPr>
            <a:endParaRPr lang="hr-HR" sz="2400" dirty="0"/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696913" y="1319213"/>
            <a:ext cx="7793037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D8FD141-5BBD-4F4E-86EA-9D421D2E2367}" type="slidenum">
              <a:rPr lang="hr-HR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hr-H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D5DE85-CC3B-475C-BA38-1754AD914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745" y="3099005"/>
            <a:ext cx="5457968" cy="325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92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600" b="1" dirty="0">
                <a:solidFill>
                  <a:srgbClr val="003399"/>
                </a:solidFill>
                <a:latin typeface="Calibri" pitchFamily="34" charset="0"/>
              </a:rPr>
              <a:t>Uzdužni nagib tunelske cijevi (2)</a:t>
            </a:r>
            <a:endParaRPr lang="en-US" sz="32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566738" y="1451120"/>
            <a:ext cx="8105314" cy="4905216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hr-HR" sz="2400" dirty="0"/>
              <a:t>Uzdužni nagib tunelske cijevi može biti </a:t>
            </a:r>
            <a:r>
              <a:rPr lang="hr-HR" sz="2400" b="1" dirty="0">
                <a:solidFill>
                  <a:srgbClr val="FF0000"/>
                </a:solidFill>
              </a:rPr>
              <a:t>negativan</a:t>
            </a:r>
            <a:r>
              <a:rPr lang="hr-HR" sz="2400" dirty="0"/>
              <a:t>, tj. padati u smjeru vožnje. U tom slučaju smjer djelovanja ventilacijskog sustava i prirodnog strujanja dima uslijed efekta dimnjaka </a:t>
            </a:r>
            <a:r>
              <a:rPr lang="hr-HR" sz="2400" u="sng" dirty="0"/>
              <a:t>se ne poklapa</a:t>
            </a:r>
            <a:r>
              <a:rPr lang="hr-HR" sz="2400" dirty="0"/>
              <a:t>. Iz tog razloga ventilacijski sustav svojim radom mora savladati gradijent tlaka uslijed efekta dimnjaka, što rezultira većim brojem ventilatora!</a:t>
            </a:r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marL="0" indent="0" algn="just" eaLnBrk="1" hangingPunct="1">
              <a:buNone/>
            </a:pPr>
            <a:endParaRPr lang="hr-HR" sz="2400" dirty="0"/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696913" y="1319213"/>
            <a:ext cx="7793037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D8FD141-5BBD-4F4E-86EA-9D421D2E2367}" type="slidenum">
              <a:rPr lang="hr-HR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hr-H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9F1057-1AD3-4A3A-9B68-BD461E7F0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48" y="3697703"/>
            <a:ext cx="4338581" cy="26586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DBFEBC-7BF8-4A54-A231-E8E71CBF9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319" y="3903728"/>
            <a:ext cx="4010333" cy="2404678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A60B0318-5A59-47B3-9147-837584A7FCB5}"/>
              </a:ext>
            </a:extLst>
          </p:cNvPr>
          <p:cNvSpPr/>
          <p:nvPr/>
        </p:nvSpPr>
        <p:spPr>
          <a:xfrm>
            <a:off x="4094922" y="3697703"/>
            <a:ext cx="944217" cy="367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297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600" b="1" dirty="0">
                <a:solidFill>
                  <a:srgbClr val="003399"/>
                </a:solidFill>
                <a:latin typeface="Calibri" pitchFamily="34" charset="0"/>
              </a:rPr>
              <a:t>Uzdužni nagib tunelske cijevi (3)</a:t>
            </a:r>
            <a:endParaRPr lang="en-US" sz="32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566738" y="1451120"/>
            <a:ext cx="8105314" cy="4905216"/>
          </a:xfrm>
        </p:spPr>
        <p:txBody>
          <a:bodyPr/>
          <a:lstStyle/>
          <a:p>
            <a:pPr algn="just" eaLnBrk="1" hangingPunct="1"/>
            <a:r>
              <a:rPr lang="hr-HR" sz="2400" dirty="0"/>
              <a:t>Efekt dimnjaka, tj. </a:t>
            </a:r>
            <a:r>
              <a:rPr lang="hr-HR" sz="2400" dirty="0" err="1"/>
              <a:t>protutlak</a:t>
            </a:r>
            <a:r>
              <a:rPr lang="hr-HR" sz="2400" dirty="0"/>
              <a:t> koji sustav ventilacije mora savladati zbog uzgonskog strujanja dima se može izračunati prema izrazu:</a:t>
            </a:r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algn="just" eaLnBrk="1" hangingPunct="1"/>
            <a:endParaRPr lang="hr-HR" sz="2400" dirty="0"/>
          </a:p>
          <a:p>
            <a:pPr marL="0" indent="0" algn="just" eaLnBrk="1" hangingPunct="1">
              <a:buNone/>
            </a:pPr>
            <a:endParaRPr lang="hr-HR" sz="2400" dirty="0"/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696913" y="1319213"/>
            <a:ext cx="7793037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D8FD141-5BBD-4F4E-86EA-9D421D2E2367}" type="slidenum">
              <a:rPr lang="hr-HR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hr-H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55F3DE1-C54B-4F41-9522-44BEAEA34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665" y="2405209"/>
            <a:ext cx="2945931" cy="83827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7B73790-0208-4DC3-B7D2-841F061F1AC1}"/>
              </a:ext>
            </a:extLst>
          </p:cNvPr>
          <p:cNvSpPr/>
          <p:nvPr/>
        </p:nvSpPr>
        <p:spPr>
          <a:xfrm>
            <a:off x="922038" y="3425375"/>
            <a:ext cx="7394713" cy="250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r-HR" sz="1800" dirty="0">
                <a:latin typeface="+mn-lt"/>
                <a:ea typeface="SimSun" panose="02010600030101010101" pitchFamily="2" charset="-122"/>
              </a:rPr>
              <a:t>gdje su :</a:t>
            </a:r>
          </a:p>
          <a:p>
            <a:pPr marL="292735" indent="-292735">
              <a:spcAft>
                <a:spcPts val="200"/>
              </a:spcAft>
              <a:tabLst>
                <a:tab pos="273685" algn="l"/>
              </a:tabLst>
            </a:pPr>
            <a:r>
              <a:rPr lang="hr-HR" sz="1800" dirty="0">
                <a:latin typeface="+mn-lt"/>
                <a:ea typeface="SimSun" panose="02010600030101010101" pitchFamily="2" charset="-122"/>
                <a:cs typeface="Arial" panose="020B0604020202020204" pitchFamily="34" charset="0"/>
                <a:sym typeface="Symbol" panose="05050102010706020507" pitchFamily="18" charset="2"/>
              </a:rPr>
              <a:t></a:t>
            </a:r>
            <a:r>
              <a:rPr lang="hr-HR" sz="1800" dirty="0">
                <a:latin typeface="+mn-lt"/>
                <a:ea typeface="SimSun" panose="02010600030101010101" pitchFamily="2" charset="-122"/>
              </a:rPr>
              <a:t> -   	gustoća zraka na nižem portalu tunela </a:t>
            </a:r>
            <a:r>
              <a:rPr lang="hr-HR" sz="1800" dirty="0">
                <a:latin typeface="+mn-lt"/>
                <a:ea typeface="SimSun" panose="02010600030101010101" pitchFamily="2" charset="-122"/>
                <a:cs typeface="Arial" panose="020B0604020202020204" pitchFamily="34" charset="0"/>
                <a:sym typeface="Symbol" panose="05050102010706020507" pitchFamily="18" charset="2"/>
              </a:rPr>
              <a:t></a:t>
            </a:r>
            <a:r>
              <a:rPr lang="hr-HR" sz="1800" dirty="0">
                <a:latin typeface="+mn-lt"/>
                <a:ea typeface="SimSun" panose="02010600030101010101" pitchFamily="2" charset="-122"/>
              </a:rPr>
              <a:t>kg/m</a:t>
            </a:r>
            <a:r>
              <a:rPr lang="hr-HR" sz="1800" baseline="30000" dirty="0">
                <a:latin typeface="+mn-lt"/>
                <a:ea typeface="SimSun" panose="02010600030101010101" pitchFamily="2" charset="-122"/>
              </a:rPr>
              <a:t>3</a:t>
            </a:r>
            <a:r>
              <a:rPr lang="hr-HR" sz="1800" dirty="0">
                <a:latin typeface="+mn-lt"/>
                <a:ea typeface="SimSun" panose="02010600030101010101" pitchFamily="2" charset="-122"/>
                <a:cs typeface="Arial" panose="020B0604020202020204" pitchFamily="34" charset="0"/>
                <a:sym typeface="Symbol" panose="05050102010706020507" pitchFamily="18" charset="2"/>
              </a:rPr>
              <a:t></a:t>
            </a:r>
            <a:r>
              <a:rPr lang="hr-HR" sz="1800" dirty="0">
                <a:latin typeface="+mn-lt"/>
                <a:ea typeface="SimSun" panose="02010600030101010101" pitchFamily="2" charset="-122"/>
              </a:rPr>
              <a:t>,</a:t>
            </a:r>
          </a:p>
          <a:p>
            <a:pPr>
              <a:spcAft>
                <a:spcPts val="200"/>
              </a:spcAft>
              <a:tabLst>
                <a:tab pos="269875" algn="l"/>
              </a:tabLst>
            </a:pPr>
            <a:r>
              <a:rPr lang="hr-HR" sz="1800" dirty="0">
                <a:latin typeface="+mn-lt"/>
                <a:ea typeface="SimSun" panose="02010600030101010101" pitchFamily="2" charset="-122"/>
              </a:rPr>
              <a:t>g -   	gravitacijska akceleracija </a:t>
            </a:r>
            <a:r>
              <a:rPr lang="hr-HR" sz="1800" dirty="0">
                <a:latin typeface="+mn-lt"/>
                <a:ea typeface="SimSun" panose="02010600030101010101" pitchFamily="2" charset="-122"/>
                <a:cs typeface="Arial" panose="020B0604020202020204" pitchFamily="34" charset="0"/>
                <a:sym typeface="Symbol" panose="05050102010706020507" pitchFamily="18" charset="2"/>
              </a:rPr>
              <a:t></a:t>
            </a:r>
            <a:r>
              <a:rPr lang="hr-HR" sz="1800" dirty="0">
                <a:latin typeface="+mn-lt"/>
                <a:ea typeface="SimSun" panose="02010600030101010101" pitchFamily="2" charset="-122"/>
              </a:rPr>
              <a:t>m/s</a:t>
            </a:r>
            <a:r>
              <a:rPr lang="hr-HR" sz="1800" baseline="30000" dirty="0">
                <a:latin typeface="+mn-lt"/>
                <a:ea typeface="SimSun" panose="02010600030101010101" pitchFamily="2" charset="-122"/>
              </a:rPr>
              <a:t>2</a:t>
            </a:r>
            <a:r>
              <a:rPr lang="hr-HR" sz="1800" dirty="0">
                <a:latin typeface="+mn-lt"/>
                <a:ea typeface="SimSun" panose="02010600030101010101" pitchFamily="2" charset="-122"/>
                <a:cs typeface="Arial" panose="020B0604020202020204" pitchFamily="34" charset="0"/>
                <a:sym typeface="Symbol" panose="05050102010706020507" pitchFamily="18" charset="2"/>
              </a:rPr>
              <a:t></a:t>
            </a:r>
            <a:r>
              <a:rPr lang="hr-HR" sz="1800" dirty="0">
                <a:latin typeface="+mn-lt"/>
                <a:ea typeface="SimSun" panose="02010600030101010101" pitchFamily="2" charset="-122"/>
              </a:rPr>
              <a:t>,</a:t>
            </a:r>
          </a:p>
          <a:p>
            <a:pPr marL="277495" indent="-277495">
              <a:spcAft>
                <a:spcPts val="0"/>
              </a:spcAft>
              <a:tabLst>
                <a:tab pos="273685" algn="l"/>
              </a:tabLst>
            </a:pPr>
            <a:r>
              <a:rPr lang="hr-HR" sz="1800" dirty="0">
                <a:latin typeface="+mn-lt"/>
                <a:ea typeface="SimSun" panose="02010600030101010101" pitchFamily="2" charset="-122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hr-HR" sz="1800" dirty="0">
                <a:latin typeface="+mn-lt"/>
                <a:ea typeface="SimSun" panose="02010600030101010101" pitchFamily="2" charset="-122"/>
              </a:rPr>
              <a:t>T-  	povećanje srednje temperature u tunelu uslijed požara </a:t>
            </a:r>
            <a:r>
              <a:rPr lang="hr-HR" sz="1800" dirty="0">
                <a:latin typeface="+mn-lt"/>
                <a:ea typeface="SimSun" panose="02010600030101010101" pitchFamily="2" charset="-122"/>
                <a:cs typeface="Arial" panose="020B0604020202020204" pitchFamily="34" charset="0"/>
                <a:sym typeface="Symbol" panose="05050102010706020507" pitchFamily="18" charset="2"/>
              </a:rPr>
              <a:t></a:t>
            </a:r>
            <a:r>
              <a:rPr lang="hr-HR" sz="1800" dirty="0">
                <a:latin typeface="+mn-lt"/>
                <a:ea typeface="SimSun" panose="02010600030101010101" pitchFamily="2" charset="-122"/>
              </a:rPr>
              <a:t>K</a:t>
            </a:r>
            <a:r>
              <a:rPr lang="hr-HR" sz="1800" dirty="0">
                <a:latin typeface="+mn-lt"/>
                <a:ea typeface="SimSun" panose="02010600030101010101" pitchFamily="2" charset="-122"/>
                <a:cs typeface="Arial" panose="020B0604020202020204" pitchFamily="34" charset="0"/>
                <a:sym typeface="Symbol" panose="05050102010706020507" pitchFamily="18" charset="2"/>
              </a:rPr>
              <a:t></a:t>
            </a:r>
            <a:r>
              <a:rPr lang="hr-HR" sz="1800" dirty="0">
                <a:latin typeface="+mn-lt"/>
                <a:ea typeface="SimSun" panose="02010600030101010101" pitchFamily="2" charset="-122"/>
              </a:rPr>
              <a:t>,</a:t>
            </a:r>
          </a:p>
          <a:p>
            <a:pPr>
              <a:spcAft>
                <a:spcPts val="200"/>
              </a:spcAft>
              <a:tabLst>
                <a:tab pos="273685" algn="l"/>
              </a:tabLst>
            </a:pPr>
            <a:r>
              <a:rPr lang="hr-HR" sz="1800" dirty="0" err="1">
                <a:latin typeface="+mn-lt"/>
                <a:ea typeface="SimSun" panose="02010600030101010101" pitchFamily="2" charset="-122"/>
              </a:rPr>
              <a:t>T</a:t>
            </a:r>
            <a:r>
              <a:rPr lang="hr-HR" sz="1800" baseline="-25000" dirty="0" err="1">
                <a:latin typeface="+mn-lt"/>
                <a:ea typeface="SimSun" panose="02010600030101010101" pitchFamily="2" charset="-122"/>
              </a:rPr>
              <a:t>t</a:t>
            </a:r>
            <a:r>
              <a:rPr lang="hr-HR" sz="1800" baseline="-25000" dirty="0">
                <a:latin typeface="+mn-lt"/>
                <a:ea typeface="SimSun" panose="02010600030101010101" pitchFamily="2" charset="-122"/>
              </a:rPr>
              <a:t> </a:t>
            </a:r>
            <a:r>
              <a:rPr lang="hr-HR" sz="1800" dirty="0">
                <a:latin typeface="+mn-lt"/>
                <a:ea typeface="SimSun" panose="02010600030101010101" pitchFamily="2" charset="-122"/>
              </a:rPr>
              <a:t>-   	srednja temperatura zraka u tunelu </a:t>
            </a:r>
            <a:r>
              <a:rPr lang="hr-HR" sz="1800" dirty="0">
                <a:latin typeface="+mn-lt"/>
                <a:ea typeface="SimSun" panose="02010600030101010101" pitchFamily="2" charset="-122"/>
                <a:cs typeface="Arial" panose="020B0604020202020204" pitchFamily="34" charset="0"/>
                <a:sym typeface="Symbol" panose="05050102010706020507" pitchFamily="18" charset="2"/>
              </a:rPr>
              <a:t></a:t>
            </a:r>
            <a:r>
              <a:rPr lang="hr-HR" sz="1800" dirty="0">
                <a:latin typeface="+mn-lt"/>
                <a:ea typeface="SimSun" panose="02010600030101010101" pitchFamily="2" charset="-122"/>
              </a:rPr>
              <a:t>K</a:t>
            </a:r>
            <a:r>
              <a:rPr lang="hr-HR" sz="1800" dirty="0">
                <a:latin typeface="+mn-lt"/>
                <a:ea typeface="SimSun" panose="02010600030101010101" pitchFamily="2" charset="-122"/>
                <a:cs typeface="Arial" panose="020B0604020202020204" pitchFamily="34" charset="0"/>
                <a:sym typeface="Symbol" panose="05050102010706020507" pitchFamily="18" charset="2"/>
              </a:rPr>
              <a:t></a:t>
            </a:r>
            <a:r>
              <a:rPr lang="hr-HR" sz="1800" dirty="0">
                <a:latin typeface="+mn-lt"/>
                <a:ea typeface="SimSun" panose="02010600030101010101" pitchFamily="2" charset="-122"/>
              </a:rPr>
              <a:t>,</a:t>
            </a:r>
          </a:p>
          <a:p>
            <a:pPr marL="284480" indent="-280670">
              <a:spcAft>
                <a:spcPts val="300"/>
              </a:spcAft>
              <a:tabLst>
                <a:tab pos="273685" algn="l"/>
              </a:tabLst>
            </a:pPr>
            <a:r>
              <a:rPr lang="hr-HR" sz="1800" dirty="0">
                <a:latin typeface="+mn-lt"/>
                <a:ea typeface="SimSun" panose="02010600030101010101" pitchFamily="2" charset="-122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hr-HR" sz="1800" dirty="0">
                <a:latin typeface="+mn-lt"/>
                <a:ea typeface="SimSun" panose="02010600030101010101" pitchFamily="2" charset="-122"/>
              </a:rPr>
              <a:t>H - razlika u geodetskoj visini relevantna za efekt dimnjaka </a:t>
            </a:r>
            <a:r>
              <a:rPr lang="hr-HR" sz="1800" dirty="0">
                <a:latin typeface="+mn-lt"/>
                <a:ea typeface="SimSun" panose="02010600030101010101" pitchFamily="2" charset="-122"/>
                <a:cs typeface="Arial" panose="020B0604020202020204" pitchFamily="34" charset="0"/>
                <a:sym typeface="Symbol" panose="05050102010706020507" pitchFamily="18" charset="2"/>
              </a:rPr>
              <a:t></a:t>
            </a:r>
            <a:r>
              <a:rPr lang="hr-HR" sz="1800" dirty="0">
                <a:latin typeface="+mn-lt"/>
                <a:ea typeface="SimSun" panose="02010600030101010101" pitchFamily="2" charset="-122"/>
              </a:rPr>
              <a:t>m</a:t>
            </a:r>
            <a:r>
              <a:rPr lang="hr-HR" sz="1800" dirty="0">
                <a:latin typeface="+mn-lt"/>
                <a:ea typeface="SimSun" panose="02010600030101010101" pitchFamily="2" charset="-122"/>
                <a:cs typeface="Arial" panose="020B0604020202020204" pitchFamily="34" charset="0"/>
                <a:sym typeface="Symbol" panose="05050102010706020507" pitchFamily="18" charset="2"/>
              </a:rPr>
              <a:t></a:t>
            </a:r>
            <a:r>
              <a:rPr lang="hr-HR" sz="1800" dirty="0">
                <a:latin typeface="+mn-lt"/>
                <a:ea typeface="SimSun" panose="02010600030101010101" pitchFamily="2" charset="-122"/>
              </a:rPr>
              <a:t>,</a:t>
            </a:r>
          </a:p>
          <a:p>
            <a:r>
              <a:rPr lang="hr-HR" sz="1800" dirty="0">
                <a:latin typeface="+mn-lt"/>
                <a:ea typeface="SimSun" panose="02010600030101010101" pitchFamily="2" charset="-122"/>
              </a:rPr>
              <a:t>η -    	efekt požara (omjer između stvarnog i teoretskog efekta dimnjaka), 	obično iznosi 0,75 do 0,85</a:t>
            </a:r>
            <a:endParaRPr lang="hr-H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37760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1952</TotalTime>
  <Words>1030</Words>
  <Application>Microsoft Office PowerPoint</Application>
  <PresentationFormat>On-screen Show (4:3)</PresentationFormat>
  <Paragraphs>227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Times New Roman</vt:lpstr>
      <vt:lpstr>Verdana</vt:lpstr>
      <vt:lpstr>Wingdings</vt:lpstr>
      <vt:lpstr>Tema sustava Office</vt:lpstr>
      <vt:lpstr>PowerPoint Presentation</vt:lpstr>
      <vt:lpstr>S A D R Ž A J</vt:lpstr>
      <vt:lpstr>Uvod</vt:lpstr>
      <vt:lpstr>Građevinske karakteristike tunela </vt:lpstr>
      <vt:lpstr>Broj tunelskih cijevi (1) </vt:lpstr>
      <vt:lpstr>Broj tunelskih cijevi (2) </vt:lpstr>
      <vt:lpstr>Uzdužni nagib tunelske cijevi (1)</vt:lpstr>
      <vt:lpstr>Uzdužni nagib tunelske cijevi (2)</vt:lpstr>
      <vt:lpstr>Uzdužni nagib tunelske cijevi (3)</vt:lpstr>
      <vt:lpstr>Uzdužni nagib tunelske cijevi (4)</vt:lpstr>
      <vt:lpstr>Međusobni  položaj tunelskih portala (1)</vt:lpstr>
      <vt:lpstr>Međusobni  položaj tunelskih portala (2)</vt:lpstr>
      <vt:lpstr>Međusobni  položaj tunelskih portala (3)</vt:lpstr>
      <vt:lpstr>Međusobni  položaj tunelskih portala (4)</vt:lpstr>
      <vt:lpstr>Međusobni  položaj tunelskih portala (5)</vt:lpstr>
      <vt:lpstr>Međusobni  položaj tunelskih portala (6)</vt:lpstr>
      <vt:lpstr>Međusobni  položaj tunelskih portala (7)</vt:lpstr>
      <vt:lpstr>Međusobni  položaj tunelskih portala (8)</vt:lpstr>
      <vt:lpstr>Međusobni  položaj tunelskih portala (9)</vt:lpstr>
      <vt:lpstr>Zaključak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subject>HKIG-ZOP-Razvoj požara i dima-Drakulić-2018</dc:subject>
  <dc:creator>Miodrag Drakulić</dc:creator>
  <cp:lastModifiedBy>Miodrag</cp:lastModifiedBy>
  <cp:revision>110</cp:revision>
  <dcterms:created xsi:type="dcterms:W3CDTF">2016-03-09T16:04:14Z</dcterms:created>
  <dcterms:modified xsi:type="dcterms:W3CDTF">2019-06-06T23:00:30Z</dcterms:modified>
</cp:coreProperties>
</file>