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42"/>
  </p:notesMasterIdLst>
  <p:handoutMasterIdLst>
    <p:handoutMasterId r:id="rId43"/>
  </p:handoutMasterIdLst>
  <p:sldIdLst>
    <p:sldId id="261" r:id="rId2"/>
    <p:sldId id="265" r:id="rId3"/>
    <p:sldId id="292" r:id="rId4"/>
    <p:sldId id="293" r:id="rId5"/>
    <p:sldId id="294" r:id="rId6"/>
    <p:sldId id="295" r:id="rId7"/>
    <p:sldId id="296" r:id="rId8"/>
    <p:sldId id="297" r:id="rId9"/>
    <p:sldId id="298" r:id="rId10"/>
    <p:sldId id="299" r:id="rId11"/>
    <p:sldId id="300" r:id="rId12"/>
    <p:sldId id="301" r:id="rId13"/>
    <p:sldId id="302" r:id="rId14"/>
    <p:sldId id="303" r:id="rId15"/>
    <p:sldId id="291" r:id="rId16"/>
    <p:sldId id="266" r:id="rId17"/>
    <p:sldId id="267" r:id="rId18"/>
    <p:sldId id="268" r:id="rId19"/>
    <p:sldId id="269" r:id="rId20"/>
    <p:sldId id="270" r:id="rId21"/>
    <p:sldId id="271" r:id="rId22"/>
    <p:sldId id="272" r:id="rId23"/>
    <p:sldId id="273" r:id="rId24"/>
    <p:sldId id="274" r:id="rId25"/>
    <p:sldId id="275" r:id="rId26"/>
    <p:sldId id="276" r:id="rId27"/>
    <p:sldId id="277" r:id="rId28"/>
    <p:sldId id="278" r:id="rId29"/>
    <p:sldId id="279" r:id="rId30"/>
    <p:sldId id="280" r:id="rId31"/>
    <p:sldId id="281" r:id="rId32"/>
    <p:sldId id="282" r:id="rId33"/>
    <p:sldId id="283" r:id="rId34"/>
    <p:sldId id="284" r:id="rId35"/>
    <p:sldId id="285" r:id="rId36"/>
    <p:sldId id="286" r:id="rId37"/>
    <p:sldId id="287" r:id="rId38"/>
    <p:sldId id="288" r:id="rId39"/>
    <p:sldId id="289" r:id="rId40"/>
    <p:sldId id="290" r:id="rId41"/>
  </p:sldIdLst>
  <p:sldSz cx="9144000" cy="6858000" type="screen4x3"/>
  <p:notesSz cx="6858000" cy="9144000"/>
  <p:defaultTextStyle>
    <a:defPPr>
      <a:defRPr lang="sr-Latn-C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A238C"/>
    <a:srgbClr val="0B28A1"/>
    <a:srgbClr val="0C2AAC"/>
    <a:srgbClr val="112A71"/>
    <a:srgbClr val="122E7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00" autoAdjust="0"/>
    <p:restoredTop sz="90036" autoAdjust="0"/>
  </p:normalViewPr>
  <p:slideViewPr>
    <p:cSldViewPr>
      <p:cViewPr>
        <p:scale>
          <a:sx n="100" d="100"/>
          <a:sy n="100" d="100"/>
        </p:scale>
        <p:origin x="-1860" y="-49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91" d="100"/>
          <a:sy n="91" d="100"/>
        </p:scale>
        <p:origin x="3756" y="7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notesMaster" Target="notesMasters/notesMaster1.xml"/><Relationship Id="rId47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handoutMaster" Target="handoutMasters/handout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6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7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30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hangingPunct="1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hangingPunct="1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CB4CC671-EDDB-4CEF-B406-A152F8F02B95}" type="datetimeFigureOut">
              <a:rPr lang="sr-Latn-CS"/>
              <a:pPr>
                <a:defRPr/>
              </a:pPr>
              <a:t>2.6.2019</a:t>
            </a:fld>
            <a:endParaRPr lang="hr-H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hangingPunct="1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/>
            </a:lvl1pPr>
          </a:lstStyle>
          <a:p>
            <a:pPr>
              <a:defRPr/>
            </a:pPr>
            <a:fld id="{0B0DFA91-BBD8-4A40-8679-52B83F5E2828}" type="slidenum">
              <a:rPr lang="hr-HR" altLang="sr-Latn-RS"/>
              <a:pPr>
                <a:defRPr/>
              </a:pPr>
              <a:t>‹#›</a:t>
            </a:fld>
            <a:endParaRPr lang="hr-HR" altLang="sr-Latn-RS"/>
          </a:p>
        </p:txBody>
      </p:sp>
    </p:spTree>
    <p:extLst>
      <p:ext uri="{BB962C8B-B14F-4D97-AF65-F5344CB8AC3E}">
        <p14:creationId xmlns:p14="http://schemas.microsoft.com/office/powerpoint/2010/main" val="40734897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hangingPunct="1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hangingPunct="1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78F97882-A59F-479F-A386-7D5B1B513A03}" type="datetimeFigureOut">
              <a:rPr lang="sr-Latn-CS"/>
              <a:pPr>
                <a:defRPr/>
              </a:pPr>
              <a:t>2.6.2019</a:t>
            </a:fld>
            <a:endParaRPr lang="hr-HR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hr-HR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hr-HR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hangingPunct="1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/>
            </a:lvl1pPr>
          </a:lstStyle>
          <a:p>
            <a:pPr>
              <a:defRPr/>
            </a:pPr>
            <a:fld id="{32032C6C-E4E8-4DA8-A996-ACD8E1833339}" type="slidenum">
              <a:rPr lang="hr-HR" altLang="sr-Latn-RS"/>
              <a:pPr>
                <a:defRPr/>
              </a:pPr>
              <a:t>‹#›</a:t>
            </a:fld>
            <a:endParaRPr lang="hr-HR" altLang="sr-Latn-RS"/>
          </a:p>
        </p:txBody>
      </p:sp>
    </p:spTree>
    <p:extLst>
      <p:ext uri="{BB962C8B-B14F-4D97-AF65-F5344CB8AC3E}">
        <p14:creationId xmlns:p14="http://schemas.microsoft.com/office/powerpoint/2010/main" val="397569663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14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hr-HR" altLang="sr-Latn-RS"/>
          </a:p>
        </p:txBody>
      </p:sp>
      <p:sp>
        <p:nvSpPr>
          <p:cNvPr id="6148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196212A0-EF72-4E55-94C9-A86CBE6E2D52}" type="slidenum">
              <a:rPr lang="hr-HR" altLang="sr-Latn-RS">
                <a:latin typeface="Arial" panose="020B0604020202020204" pitchFamily="34" charset="0"/>
              </a:rPr>
              <a:pPr algn="r" eaLnBrk="1" hangingPunct="1">
                <a:spcBef>
                  <a:spcPct val="0"/>
                </a:spcBef>
              </a:pPr>
              <a:t>1</a:t>
            </a:fld>
            <a:endParaRPr lang="hr-HR" altLang="sr-Latn-R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3118006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17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hr-HR" altLang="sr-Latn-RS" smtClean="0"/>
          </a:p>
        </p:txBody>
      </p:sp>
      <p:sp>
        <p:nvSpPr>
          <p:cNvPr id="717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D4BE3453-4BFC-4F7A-9E1C-BB9C30BAA5CD}" type="slidenum">
              <a:rPr lang="hr-HR" altLang="sr-Latn-RS" smtClean="0"/>
              <a:pPr eaLnBrk="1" hangingPunct="1"/>
              <a:t>19</a:t>
            </a:fld>
            <a:endParaRPr lang="hr-HR" altLang="sr-Latn-RS" smtClean="0"/>
          </a:p>
        </p:txBody>
      </p:sp>
    </p:spTree>
    <p:extLst>
      <p:ext uri="{BB962C8B-B14F-4D97-AF65-F5344CB8AC3E}">
        <p14:creationId xmlns:p14="http://schemas.microsoft.com/office/powerpoint/2010/main" val="2188936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17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hr-HR" altLang="sr-Latn-RS" smtClean="0"/>
          </a:p>
        </p:txBody>
      </p:sp>
      <p:sp>
        <p:nvSpPr>
          <p:cNvPr id="717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D4BE3453-4BFC-4F7A-9E1C-BB9C30BAA5CD}" type="slidenum">
              <a:rPr lang="hr-HR" altLang="sr-Latn-RS" smtClean="0"/>
              <a:pPr eaLnBrk="1" hangingPunct="1"/>
              <a:t>20</a:t>
            </a:fld>
            <a:endParaRPr lang="hr-HR" altLang="sr-Latn-RS" smtClean="0"/>
          </a:p>
        </p:txBody>
      </p:sp>
    </p:spTree>
    <p:extLst>
      <p:ext uri="{BB962C8B-B14F-4D97-AF65-F5344CB8AC3E}">
        <p14:creationId xmlns:p14="http://schemas.microsoft.com/office/powerpoint/2010/main" val="288570287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hr-HR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hr-HR" altLang="sr-Latn-RS"/>
              <a:t>Ime i prezime predavača</a:t>
            </a:r>
          </a:p>
        </p:txBody>
      </p:sp>
      <p:sp>
        <p:nvSpPr>
          <p:cNvPr id="5" name="Rectangle 1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F59B5C4-5052-48BC-B74C-450AB8A92364}" type="slidenum">
              <a:rPr lang="hr-HR" altLang="sr-Latn-RS"/>
              <a:pPr>
                <a:defRPr/>
              </a:pPr>
              <a:t>‹#›</a:t>
            </a:fld>
            <a:endParaRPr lang="hr-HR" altLang="sr-Latn-RS"/>
          </a:p>
        </p:txBody>
      </p:sp>
    </p:spTree>
    <p:extLst>
      <p:ext uri="{BB962C8B-B14F-4D97-AF65-F5344CB8AC3E}">
        <p14:creationId xmlns:p14="http://schemas.microsoft.com/office/powerpoint/2010/main" val="41173958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875" y="142875"/>
            <a:ext cx="931863" cy="72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8"/>
          <p:cNvPicPr>
            <a:picLocks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000125"/>
            <a:ext cx="9144000" cy="107950"/>
          </a:xfrm>
          <a:prstGeom prst="rect">
            <a:avLst/>
          </a:prstGeom>
          <a:solidFill>
            <a:schemeClr val="bg2">
              <a:alpha val="20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8"/>
          <p:cNvSpPr>
            <a:spLocks noChangeArrowheads="1"/>
          </p:cNvSpPr>
          <p:nvPr userDrawn="1"/>
        </p:nvSpPr>
        <p:spPr bwMode="auto">
          <a:xfrm>
            <a:off x="1143000" y="142875"/>
            <a:ext cx="771525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defRPr/>
            </a:pPr>
            <a:r>
              <a:rPr lang="en-GB" altLang="sr-Latn-RS" sz="1400" b="1"/>
              <a:t>HRVATSKA KOMORA INŽENJERA GRAĐEVINARSTVA</a:t>
            </a:r>
            <a:endParaRPr lang="hr-HR" altLang="sr-Latn-RS" sz="1400"/>
          </a:p>
        </p:txBody>
      </p:sp>
      <p:sp>
        <p:nvSpPr>
          <p:cNvPr id="7" name="Rectangle 5"/>
          <p:cNvSpPr>
            <a:spLocks noChangeArrowheads="1"/>
          </p:cNvSpPr>
          <p:nvPr userDrawn="1"/>
        </p:nvSpPr>
        <p:spPr bwMode="auto">
          <a:xfrm>
            <a:off x="1143000" y="457200"/>
            <a:ext cx="7715250" cy="538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Aft>
                <a:spcPts val="600"/>
              </a:spcAft>
              <a:defRPr/>
            </a:pPr>
            <a:r>
              <a:rPr lang="hr-HR" altLang="sr-Latn-RS" sz="1200" b="1">
                <a:solidFill>
                  <a:srgbClr val="7F7F7F"/>
                </a:solidFill>
                <a:cs typeface="Times New Roman" pitchFamily="18" charset="0"/>
              </a:rPr>
              <a:t>DANI OVLAŠTENIH INŽENJERA GRAĐEVINARSTVA</a:t>
            </a:r>
            <a:endParaRPr lang="hr-HR" altLang="sr-Latn-RS" sz="1200">
              <a:solidFill>
                <a:srgbClr val="7F7F7F"/>
              </a:solidFill>
            </a:endParaRPr>
          </a:p>
          <a:p>
            <a:pPr algn="ctr">
              <a:spcAft>
                <a:spcPts val="600"/>
              </a:spcAft>
              <a:defRPr/>
            </a:pPr>
            <a:r>
              <a:rPr lang="hr-HR" altLang="sr-Latn-RS" sz="1200">
                <a:cs typeface="Times New Roman" pitchFamily="18" charset="0"/>
              </a:rPr>
              <a:t>Opatija, 2010.</a:t>
            </a:r>
            <a:endParaRPr lang="hr-HR" altLang="sr-Latn-R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8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>
                <a:latin typeface="Calibri" pitchFamily="34" charset="0"/>
                <a:cs typeface="Arial" charset="0"/>
              </a:defRPr>
            </a:lvl1pPr>
          </a:lstStyle>
          <a:p>
            <a:pPr>
              <a:defRPr/>
            </a:pPr>
            <a:endParaRPr lang="hr-HR" altLang="sr-Latn-RS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>
            <a:lvl1pPr algn="l">
              <a:defRPr sz="1800" smtClean="0"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540EEC7C-AA2A-4A1B-B288-589E9A700F40}" type="slidenum">
              <a:rPr lang="hr-HR" altLang="sr-Latn-RS"/>
              <a:pPr>
                <a:defRPr/>
              </a:pPr>
              <a:t>‹#›</a:t>
            </a:fld>
            <a:endParaRPr lang="hr-HR" altLang="sr-Latn-RS"/>
          </a:p>
        </p:txBody>
      </p:sp>
    </p:spTree>
    <p:extLst>
      <p:ext uri="{BB962C8B-B14F-4D97-AF65-F5344CB8AC3E}">
        <p14:creationId xmlns:p14="http://schemas.microsoft.com/office/powerpoint/2010/main" val="19512114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hr-HR" altLang="sr-Latn-RS"/>
              <a:t>Ime i prezime predavača</a:t>
            </a:r>
          </a:p>
        </p:txBody>
      </p:sp>
      <p:sp>
        <p:nvSpPr>
          <p:cNvPr id="3" name="Rectangle 1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7742FF3-B87A-45D6-9A3E-D782A254165A}" type="slidenum">
              <a:rPr lang="hr-HR" altLang="sr-Latn-RS"/>
              <a:pPr>
                <a:defRPr/>
              </a:pPr>
              <a:t>‹#›</a:t>
            </a:fld>
            <a:endParaRPr lang="hr-HR" altLang="sr-Latn-RS"/>
          </a:p>
        </p:txBody>
      </p:sp>
    </p:spTree>
    <p:extLst>
      <p:ext uri="{BB962C8B-B14F-4D97-AF65-F5344CB8AC3E}">
        <p14:creationId xmlns:p14="http://schemas.microsoft.com/office/powerpoint/2010/main" val="9644081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hr-HR"/>
              <a:t>Uredite stil naslova matrice</a:t>
            </a:r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hr-HR" altLang="sr-Latn-RS"/>
              <a:t>Ime i prezime predavača</a:t>
            </a:r>
          </a:p>
        </p:txBody>
      </p:sp>
      <p:sp>
        <p:nvSpPr>
          <p:cNvPr id="5" name="Rectangle 1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A97B197-5111-4B02-8047-EF5F65D3E305}" type="slidenum">
              <a:rPr lang="hr-HR" altLang="sr-Latn-RS"/>
              <a:pPr>
                <a:defRPr/>
              </a:pPr>
              <a:t>‹#›</a:t>
            </a:fld>
            <a:endParaRPr lang="hr-HR" altLang="sr-Latn-RS"/>
          </a:p>
        </p:txBody>
      </p:sp>
    </p:spTree>
    <p:extLst>
      <p:ext uri="{BB962C8B-B14F-4D97-AF65-F5344CB8AC3E}">
        <p14:creationId xmlns:p14="http://schemas.microsoft.com/office/powerpoint/2010/main" val="26963576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jpe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9" descr="image001"/>
          <p:cNvPicPr>
            <a:picLocks noChangeAspect="1" noChangeArrowheads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6550" y="6337300"/>
            <a:ext cx="611188" cy="520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8" name="Straight Connector 7"/>
          <p:cNvCxnSpPr/>
          <p:nvPr userDrawn="1"/>
        </p:nvCxnSpPr>
        <p:spPr>
          <a:xfrm>
            <a:off x="0" y="6308725"/>
            <a:ext cx="9144000" cy="1588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35" name="Rectangle 11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07950" y="6381750"/>
            <a:ext cx="5976938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 Narrow" pitchFamily="34" charset="0"/>
                <a:cs typeface="Arial" charset="0"/>
              </a:defRPr>
            </a:lvl1pPr>
          </a:lstStyle>
          <a:p>
            <a:pPr>
              <a:defRPr/>
            </a:pPr>
            <a:r>
              <a:rPr lang="hr-HR" altLang="sr-Latn-RS" dirty="0"/>
              <a:t>Ime i prezime predavača</a:t>
            </a:r>
          </a:p>
        </p:txBody>
      </p:sp>
      <p:sp>
        <p:nvSpPr>
          <p:cNvPr id="1029" name="Rectangle 12"/>
          <p:cNvSpPr>
            <a:spLocks noChangeArrowheads="1"/>
          </p:cNvSpPr>
          <p:nvPr/>
        </p:nvSpPr>
        <p:spPr bwMode="auto">
          <a:xfrm>
            <a:off x="6011863" y="6381750"/>
            <a:ext cx="1944687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>
              <a:defRPr/>
            </a:pPr>
            <a:r>
              <a:rPr lang="hr-HR" altLang="sr-Latn-RS" sz="1400" dirty="0"/>
              <a:t>HKIG – Opatija 2019.</a:t>
            </a:r>
          </a:p>
        </p:txBody>
      </p:sp>
      <p:sp>
        <p:nvSpPr>
          <p:cNvPr id="1037" name="Rectangle 1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026400" y="6381750"/>
            <a:ext cx="1117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2000" smtClean="0">
                <a:latin typeface="Verdana" panose="020B0604030504040204" pitchFamily="34" charset="0"/>
              </a:defRPr>
            </a:lvl1pPr>
          </a:lstStyle>
          <a:p>
            <a:pPr>
              <a:defRPr/>
            </a:pPr>
            <a:fld id="{79AD9910-7AB1-46C5-8FA7-ED2DDB5247A5}" type="slidenum">
              <a:rPr lang="hr-HR" altLang="sr-Latn-RS"/>
              <a:pPr>
                <a:defRPr/>
              </a:pPr>
              <a:t>‹#›</a:t>
            </a:fld>
            <a:endParaRPr lang="hr-HR" altLang="sr-Latn-R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74" r:id="rId1"/>
    <p:sldLayoutId id="2147483777" r:id="rId2"/>
    <p:sldLayoutId id="2147483775" r:id="rId3"/>
    <p:sldLayoutId id="2147483776" r:id="rId4"/>
  </p:sldLayoutIdLst>
  <p:hf hdr="0" ft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r-Latn-C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2.emf"/><Relationship Id="rId4" Type="http://schemas.openxmlformats.org/officeDocument/2006/relationships/image" Target="../media/image11.e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8.emf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emf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5.jpeg"/><Relationship Id="rId4" Type="http://schemas.openxmlformats.org/officeDocument/2006/relationships/image" Target="../media/image24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5.jpeg"/><Relationship Id="rId4" Type="http://schemas.openxmlformats.org/officeDocument/2006/relationships/image" Target="../media/image24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26.wm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7" Type="http://schemas.openxmlformats.org/officeDocument/2006/relationships/image" Target="../media/image29.png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28.png"/><Relationship Id="rId5" Type="http://schemas.openxmlformats.org/officeDocument/2006/relationships/image" Target="../media/image27.wmf"/><Relationship Id="rId4" Type="http://schemas.openxmlformats.org/officeDocument/2006/relationships/oleObject" Target="../embeddings/oleObject2.bin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7" Type="http://schemas.openxmlformats.org/officeDocument/2006/relationships/image" Target="../media/image29.png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28.png"/><Relationship Id="rId5" Type="http://schemas.openxmlformats.org/officeDocument/2006/relationships/image" Target="../media/image30.wmf"/><Relationship Id="rId4" Type="http://schemas.openxmlformats.org/officeDocument/2006/relationships/oleObject" Target="../embeddings/oleObject3.bin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1.emf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32.emf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2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34.emf"/><Relationship Id="rId4" Type="http://schemas.openxmlformats.org/officeDocument/2006/relationships/image" Target="../media/image33.emf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36.emf"/><Relationship Id="rId4" Type="http://schemas.openxmlformats.org/officeDocument/2006/relationships/image" Target="../media/image35.emf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38.emf"/><Relationship Id="rId4" Type="http://schemas.openxmlformats.org/officeDocument/2006/relationships/image" Target="../media/image37.emf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39.emf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2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41.emf"/><Relationship Id="rId4" Type="http://schemas.openxmlformats.org/officeDocument/2006/relationships/image" Target="../media/image40.emf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43.emf"/><Relationship Id="rId4" Type="http://schemas.openxmlformats.org/officeDocument/2006/relationships/image" Target="../media/image42.emf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45.emf"/><Relationship Id="rId4" Type="http://schemas.openxmlformats.org/officeDocument/2006/relationships/image" Target="../media/image44.emf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6.jpe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4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4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47.emf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2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2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49.emf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2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4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50.emf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51.emf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5.jpeg"/><Relationship Id="rId4" Type="http://schemas.openxmlformats.org/officeDocument/2006/relationships/image" Target="../media/image2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2.emf"/><Relationship Id="rId4" Type="http://schemas.openxmlformats.org/officeDocument/2006/relationships/image" Target="../media/image11.emf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zervirano mjesto datuma 1"/>
          <p:cNvSpPr>
            <a:spLocks noGrp="1"/>
          </p:cNvSpPr>
          <p:nvPr>
            <p:ph type="dt" sz="quarter" idx="10"/>
          </p:nvPr>
        </p:nvSpPr>
        <p:spPr>
          <a:xfrm>
            <a:off x="107950" y="6381750"/>
            <a:ext cx="1981200" cy="476250"/>
          </a:xfrm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hr-HR" altLang="sr-Latn-RS">
                <a:latin typeface="Arial Narrow" panose="020B0606020202030204" pitchFamily="34" charset="0"/>
              </a:rPr>
              <a:t>Ime i prezime predavača</a:t>
            </a:r>
          </a:p>
        </p:txBody>
      </p:sp>
      <p:sp>
        <p:nvSpPr>
          <p:cNvPr id="5123" name="Rezervirano mjesto broja slajda 2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109DE799-DA9D-44F6-BE07-3F637AC10E48}" type="slidenum">
              <a:rPr lang="hr-HR" altLang="sr-Latn-RS">
                <a:latin typeface="Verdana" panose="020B0604030504040204" pitchFamily="34" charset="0"/>
              </a:rPr>
              <a:pPr/>
              <a:t>1</a:t>
            </a:fld>
            <a:endParaRPr lang="hr-HR" altLang="sr-Latn-RS">
              <a:latin typeface="Verdana" panose="020B0604030504040204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908050"/>
            <a:ext cx="9144000" cy="5949950"/>
          </a:xfrm>
          <a:prstGeom prst="rect">
            <a:avLst/>
          </a:prstGeom>
          <a:solidFill>
            <a:srgbClr val="112A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hr-HR"/>
          </a:p>
        </p:txBody>
      </p:sp>
      <p:sp>
        <p:nvSpPr>
          <p:cNvPr id="5125" name="Title 5"/>
          <p:cNvSpPr>
            <a:spLocks noGrp="1"/>
          </p:cNvSpPr>
          <p:nvPr>
            <p:ph type="ctrTitle" idx="4294967295"/>
          </p:nvPr>
        </p:nvSpPr>
        <p:spPr bwMode="auto">
          <a:xfrm>
            <a:off x="0" y="2071688"/>
            <a:ext cx="9144000" cy="1470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r>
              <a:rPr lang="hr-HR" altLang="sr-Latn-RS" sz="4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SMANJENJE NOSIVOSTI ČELIČNIH I ALUMINIJSKIH KONSTRUKCIJA USLIJED PUZANJA NA POŽARNIM TEMPERATURAMA</a:t>
            </a:r>
            <a:endParaRPr lang="hr-HR" altLang="sr-Latn-RS" sz="40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126" name="Subtitle 6"/>
          <p:cNvSpPr>
            <a:spLocks noGrp="1"/>
          </p:cNvSpPr>
          <p:nvPr>
            <p:ph type="subTitle" idx="4294967295"/>
          </p:nvPr>
        </p:nvSpPr>
        <p:spPr bwMode="auto">
          <a:xfrm>
            <a:off x="142876" y="5572125"/>
            <a:ext cx="8965628" cy="1143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0" indent="0">
              <a:buNone/>
            </a:pPr>
            <a:r>
              <a:rPr lang="vi-VN" altLang="sr-Latn-RS" sz="1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Prof. dr. sc. Ivica Boko, </a:t>
            </a:r>
            <a:r>
              <a:rPr lang="vi-VN" altLang="sr-Latn-RS" sz="16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dipl.ing.građ</a:t>
            </a:r>
            <a:r>
              <a:rPr lang="hr-HR" altLang="sr-Latn-RS" sz="16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., </a:t>
            </a:r>
            <a:r>
              <a:rPr lang="vi-VN" altLang="sr-Latn-RS" sz="1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Sveučilište u Splitu, Fakultet građevinarstva, arhitekture i </a:t>
            </a:r>
            <a:r>
              <a:rPr lang="vi-VN" altLang="sr-Latn-RS" sz="1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geodezije</a:t>
            </a:r>
            <a:r>
              <a:rPr lang="hr-HR" altLang="sr-Latn-RS" sz="1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Split</a:t>
            </a:r>
          </a:p>
          <a:p>
            <a:pPr marL="0" indent="0">
              <a:buNone/>
            </a:pPr>
            <a:r>
              <a:rPr lang="hr-HR" altLang="sr-Latn-RS" sz="16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Doc</a:t>
            </a:r>
            <a:r>
              <a:rPr lang="vi-VN" altLang="sr-Latn-RS" sz="16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vi-VN" altLang="sr-Latn-RS" sz="1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dr. sc. Neno Torić, dipl.ing.građ., </a:t>
            </a:r>
            <a:r>
              <a:rPr lang="vi-VN" altLang="sr-Latn-RS" sz="1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Sveučilište u Splitu, Fakultet građevinarstva, arhitekture i geodezije, </a:t>
            </a:r>
            <a:r>
              <a:rPr lang="vi-VN" altLang="sr-Latn-RS" sz="1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Split</a:t>
            </a:r>
            <a:endParaRPr lang="hr-HR" altLang="sr-Latn-RS" sz="14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vi-VN" altLang="sr-Latn-RS" sz="16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Slobodan</a:t>
            </a:r>
            <a:r>
              <a:rPr lang="hr-HR" altLang="sr-Latn-RS" sz="16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altLang="sr-Latn-RS" sz="16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Blanuša, </a:t>
            </a:r>
            <a:r>
              <a:rPr lang="vi-VN" altLang="sr-Latn-RS" sz="1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dipl. ing. građ., Aspalathosoft d.o.o., Split</a:t>
            </a:r>
          </a:p>
          <a:p>
            <a:pPr marL="0" indent="0">
              <a:buNone/>
            </a:pPr>
            <a:endParaRPr lang="hr-HR" altLang="sr-Latn-RS" sz="16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127" name="TextBox 3"/>
          <p:cNvSpPr txBox="1">
            <a:spLocks noChangeArrowheads="1"/>
          </p:cNvSpPr>
          <p:nvPr/>
        </p:nvSpPr>
        <p:spPr bwMode="auto">
          <a:xfrm>
            <a:off x="0" y="0"/>
            <a:ext cx="9144000" cy="855663"/>
          </a:xfrm>
          <a:prstGeom prst="rect">
            <a:avLst/>
          </a:prstGeom>
          <a:solidFill>
            <a:schemeClr val="bg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hr-HR" altLang="sr-Latn-R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		HRVATSKA  KOMORA  INŽENJERA  GRAĐEVINARSTVA</a:t>
            </a:r>
          </a:p>
          <a:p>
            <a:pPr eaLnBrk="1" hangingPunct="1"/>
            <a:endParaRPr lang="hr-HR" altLang="sr-Latn-RS" sz="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/>
            <a:r>
              <a:rPr lang="hr-HR" altLang="sr-Latn-R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		Dani  Hrvatske komore inženjera  građevinarstva</a:t>
            </a:r>
            <a:r>
              <a:rPr lang="hr-HR" altLang="sr-Latn-R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</a:t>
            </a:r>
            <a:r>
              <a:rPr lang="hr-HR" altLang="sr-Latn-R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Opatija, 2019.</a:t>
            </a:r>
          </a:p>
          <a:p>
            <a:pPr eaLnBrk="1" hangingPunct="1"/>
            <a:endParaRPr lang="hr-HR" altLang="sr-Latn-RS" sz="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8" name="Straight Connector 7"/>
          <p:cNvCxnSpPr/>
          <p:nvPr/>
        </p:nvCxnSpPr>
        <p:spPr>
          <a:xfrm>
            <a:off x="0" y="5429250"/>
            <a:ext cx="9144000" cy="1588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29" name="Subtitle 6"/>
          <p:cNvSpPr txBox="1">
            <a:spLocks/>
          </p:cNvSpPr>
          <p:nvPr/>
        </p:nvSpPr>
        <p:spPr bwMode="auto">
          <a:xfrm>
            <a:off x="0" y="4293095"/>
            <a:ext cx="9144000" cy="7075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20000"/>
              </a:spcBef>
              <a:buFont typeface="Arial" panose="020B0604020202020204" pitchFamily="34" charset="0"/>
              <a:buNone/>
            </a:pPr>
            <a:r>
              <a:rPr lang="hr-HR" altLang="sr-Latn-RS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Ivica Boko, Neno Torić, Slobodan Blanuša</a:t>
            </a:r>
            <a:endParaRPr lang="hr-HR" altLang="sr-Latn-RS" sz="28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130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875" y="142875"/>
            <a:ext cx="931863" cy="72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zervirano mjesto datuma 3"/>
          <p:cNvSpPr>
            <a:spLocks noGrp="1"/>
          </p:cNvSpPr>
          <p:nvPr>
            <p:ph type="dt" sz="quarter" idx="10"/>
          </p:nvPr>
        </p:nvSpPr>
        <p:spPr>
          <a:xfrm>
            <a:off x="107950" y="6381750"/>
            <a:ext cx="3887986" cy="476250"/>
          </a:xfrm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hr-HR" altLang="sr-Latn-RS" dirty="0" smtClean="0">
                <a:latin typeface="Arial Narrow" panose="020B0606020202030204" pitchFamily="34" charset="0"/>
              </a:rPr>
              <a:t>Prof.dr.sc. Ivica Boko, Doc.dr.sc. Neno </a:t>
            </a:r>
            <a:r>
              <a:rPr lang="hr-HR" altLang="sr-Latn-RS" dirty="0" smtClean="0">
                <a:latin typeface="Arial Narrow" panose="020B0606020202030204" pitchFamily="34" charset="0"/>
              </a:rPr>
              <a:t>Torić, Slobodan Blanuša</a:t>
            </a:r>
            <a:endParaRPr lang="hr-HR" altLang="sr-Latn-RS" dirty="0">
              <a:latin typeface="Arial Narrow" panose="020B0606020202030204" pitchFamily="34" charset="0"/>
            </a:endParaRPr>
          </a:p>
        </p:txBody>
      </p:sp>
      <p:sp>
        <p:nvSpPr>
          <p:cNvPr id="14" name="Slide Number Placeholder 7"/>
          <p:cNvSpPr>
            <a:spLocks noGrp="1"/>
          </p:cNvSpPr>
          <p:nvPr>
            <p:ph type="sldNum" sz="quarter" idx="4294967295"/>
          </p:nvPr>
        </p:nvSpPr>
        <p:spPr>
          <a:xfrm>
            <a:off x="8604448" y="6391869"/>
            <a:ext cx="2133600" cy="365125"/>
          </a:xfrm>
          <a:prstGeom prst="rect">
            <a:avLst/>
          </a:prstGeom>
        </p:spPr>
        <p:txBody>
          <a:bodyPr/>
          <a:lstStyle/>
          <a:p>
            <a:pPr algn="l"/>
            <a:r>
              <a:rPr lang="hr-HR" dirty="0"/>
              <a:t>9</a:t>
            </a:r>
            <a:endParaRPr lang="hr-HR" dirty="0"/>
          </a:p>
        </p:txBody>
      </p:sp>
      <p:sp>
        <p:nvSpPr>
          <p:cNvPr id="35" name="Rectangle 7"/>
          <p:cNvSpPr>
            <a:spLocks noChangeArrowheads="1"/>
          </p:cNvSpPr>
          <p:nvPr/>
        </p:nvSpPr>
        <p:spPr bwMode="auto">
          <a:xfrm>
            <a:off x="0" y="548680"/>
            <a:ext cx="9144000" cy="600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sz="30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sz="26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lr>
                <a:srgbClr val="003366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lr>
                <a:srgbClr val="003366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lr>
                <a:srgbClr val="003366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lr>
                <a:srgbClr val="003366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lr>
                <a:srgbClr val="003366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buNone/>
            </a:pPr>
            <a:r>
              <a:rPr lang="hr-HR" altLang="sr-Latn-RS" sz="2800" b="1" dirty="0">
                <a:latin typeface="+mj-lt"/>
              </a:rPr>
              <a:t>ALUMINIJSKE </a:t>
            </a:r>
            <a:r>
              <a:rPr lang="hr-HR" altLang="sr-Latn-RS" sz="2800" b="1" dirty="0" smtClean="0">
                <a:latin typeface="+mj-lt"/>
              </a:rPr>
              <a:t>KONSTRUKCIJE</a:t>
            </a:r>
            <a:endParaRPr lang="hr-HR" altLang="sr-Latn-RS" sz="2800" b="1" dirty="0">
              <a:latin typeface="+mj-lt"/>
            </a:endParaRPr>
          </a:p>
        </p:txBody>
      </p:sp>
      <p:sp>
        <p:nvSpPr>
          <p:cNvPr id="7" name="Rectangle 3"/>
          <p:cNvSpPr txBox="1">
            <a:spLocks noChangeArrowheads="1"/>
          </p:cNvSpPr>
          <p:nvPr/>
        </p:nvSpPr>
        <p:spPr>
          <a:xfrm>
            <a:off x="251520" y="1268760"/>
            <a:ext cx="8712968" cy="1079500"/>
          </a:xfrm>
        </p:spPr>
        <p:txBody>
          <a:bodyPr/>
          <a:lstStyle>
            <a:lvl1pPr marL="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buFont typeface="Wingdings" pitchFamily="2" charset="2"/>
              <a:buNone/>
            </a:pPr>
            <a:r>
              <a:rPr lang="hr-HR" altLang="sr-Latn-RS" sz="2000" dirty="0" smtClean="0">
                <a:solidFill>
                  <a:schemeClr val="tx1"/>
                </a:solidFill>
                <a:latin typeface="+mj-lt"/>
              </a:rPr>
              <a:t>Dokaz nosivosti nosivih elemenata od </a:t>
            </a:r>
            <a:r>
              <a:rPr lang="hr-HR" altLang="sr-Latn-RS" sz="2000" b="1" dirty="0" smtClean="0">
                <a:solidFill>
                  <a:schemeClr val="tx1"/>
                </a:solidFill>
                <a:latin typeface="+mj-lt"/>
              </a:rPr>
              <a:t>aluminijskih legura</a:t>
            </a:r>
            <a:r>
              <a:rPr lang="hr-HR" altLang="sr-Latn-RS" sz="2000" dirty="0" smtClean="0">
                <a:solidFill>
                  <a:schemeClr val="tx1"/>
                </a:solidFill>
                <a:latin typeface="+mj-lt"/>
              </a:rPr>
              <a:t> na visokim (požarnim) temperaturama provodi se koristeći proračunske vrijednosti </a:t>
            </a:r>
            <a:r>
              <a:rPr lang="hr-HR" altLang="sr-Latn-RS" sz="2000" b="1" dirty="0" smtClean="0">
                <a:solidFill>
                  <a:schemeClr val="tx1"/>
                </a:solidFill>
                <a:latin typeface="+mj-lt"/>
              </a:rPr>
              <a:t>mehaničkih</a:t>
            </a:r>
            <a:r>
              <a:rPr lang="hr-HR" altLang="sr-Latn-RS" sz="2000" dirty="0" smtClean="0">
                <a:solidFill>
                  <a:schemeClr val="tx1"/>
                </a:solidFill>
                <a:latin typeface="+mj-lt"/>
              </a:rPr>
              <a:t> svojstava materijala (naponska i deformacijska svojstva) </a:t>
            </a:r>
            <a:r>
              <a:rPr lang="hr-HR" altLang="sr-Latn-RS" sz="2000" dirty="0" err="1" smtClean="0">
                <a:solidFill>
                  <a:schemeClr val="tx1"/>
                </a:solidFill>
                <a:latin typeface="+mj-lt"/>
              </a:rPr>
              <a:t>X</a:t>
            </a:r>
            <a:r>
              <a:rPr lang="hr-HR" altLang="sr-Latn-RS" sz="2000" baseline="-25000" dirty="0" err="1" smtClean="0">
                <a:solidFill>
                  <a:schemeClr val="tx1"/>
                </a:solidFill>
                <a:latin typeface="+mj-lt"/>
              </a:rPr>
              <a:t>d</a:t>
            </a:r>
            <a:r>
              <a:rPr lang="hr-HR" altLang="sr-Latn-RS" sz="2000" baseline="-25000" dirty="0" smtClean="0">
                <a:solidFill>
                  <a:schemeClr val="tx1"/>
                </a:solidFill>
                <a:latin typeface="+mj-lt"/>
              </a:rPr>
              <a:t>,</a:t>
            </a:r>
            <a:r>
              <a:rPr lang="hr-HR" altLang="sr-Latn-RS" sz="2000" baseline="-25000" dirty="0" err="1" smtClean="0">
                <a:solidFill>
                  <a:schemeClr val="tx1"/>
                </a:solidFill>
                <a:latin typeface="+mj-lt"/>
              </a:rPr>
              <a:t>fi</a:t>
            </a:r>
            <a:r>
              <a:rPr lang="hr-HR" altLang="sr-Latn-RS" sz="2000" dirty="0" smtClean="0">
                <a:solidFill>
                  <a:schemeClr val="tx1"/>
                </a:solidFill>
                <a:latin typeface="+mj-lt"/>
              </a:rPr>
              <a:t> prema izrazu:</a:t>
            </a:r>
            <a:endParaRPr lang="hr-HR" altLang="sr-Latn-RS" sz="2000" dirty="0">
              <a:solidFill>
                <a:schemeClr val="tx1"/>
              </a:solidFill>
              <a:latin typeface="+mj-lt"/>
            </a:endParaRPr>
          </a:p>
        </p:txBody>
      </p:sp>
      <p:grpSp>
        <p:nvGrpSpPr>
          <p:cNvPr id="8" name="Group 16"/>
          <p:cNvGrpSpPr>
            <a:grpSpLocks/>
          </p:cNvGrpSpPr>
          <p:nvPr/>
        </p:nvGrpSpPr>
        <p:grpSpPr bwMode="auto">
          <a:xfrm>
            <a:off x="1281361" y="4794598"/>
            <a:ext cx="6530975" cy="641350"/>
            <a:chOff x="943" y="3247"/>
            <a:chExt cx="4114" cy="404"/>
          </a:xfrm>
        </p:grpSpPr>
        <p:sp>
          <p:nvSpPr>
            <p:cNvPr id="11" name="Rectangle 8"/>
            <p:cNvSpPr>
              <a:spLocks noChangeArrowheads="1"/>
            </p:cNvSpPr>
            <p:nvPr/>
          </p:nvSpPr>
          <p:spPr bwMode="auto">
            <a:xfrm>
              <a:off x="1125" y="3247"/>
              <a:ext cx="3932" cy="40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>
              <a:lvl1pPr marL="177800" indent="-177800">
                <a:defRPr>
                  <a:solidFill>
                    <a:schemeClr val="tx1"/>
                  </a:solidFill>
                  <a:latin typeface="Arial" charset="0"/>
                </a:defRPr>
              </a:lvl1pPr>
              <a:lvl2pPr>
                <a:defRPr>
                  <a:solidFill>
                    <a:schemeClr val="tx1"/>
                  </a:solidFill>
                  <a:latin typeface="Arial" charset="0"/>
                </a:defRPr>
              </a:lvl2pPr>
              <a:lvl3pPr>
                <a:defRPr>
                  <a:solidFill>
                    <a:schemeClr val="tx1"/>
                  </a:solidFill>
                  <a:latin typeface="Arial" charset="0"/>
                </a:defRPr>
              </a:lvl3pPr>
              <a:lvl4pPr>
                <a:defRPr>
                  <a:solidFill>
                    <a:schemeClr val="tx1"/>
                  </a:solidFill>
                  <a:latin typeface="Arial" charset="0"/>
                </a:defRPr>
              </a:lvl4pPr>
              <a:lvl5pPr>
                <a:defRPr>
                  <a:solidFill>
                    <a:schemeClr val="tx1"/>
                  </a:solidFill>
                  <a:latin typeface="Arial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just">
                <a:buFontTx/>
                <a:buChar char="-"/>
              </a:pPr>
              <a:r>
                <a:rPr lang="hr-HR" altLang="sr-Latn-RS">
                  <a:latin typeface="+mj-lt"/>
                </a:rPr>
                <a:t>parcijalni faktor sigurnosti za odgovarajuće svojstvo materijala, </a:t>
              </a:r>
            </a:p>
            <a:p>
              <a:pPr algn="just"/>
              <a:r>
                <a:rPr lang="hr-HR" altLang="sr-Latn-RS">
                  <a:latin typeface="+mj-lt"/>
                </a:rPr>
                <a:t>	za slučaj požara [1.00]. </a:t>
              </a:r>
            </a:p>
          </p:txBody>
        </p:sp>
        <p:pic>
          <p:nvPicPr>
            <p:cNvPr id="13" name="Picture 9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43" y="3288"/>
              <a:ext cx="304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grpSp>
        <p:nvGrpSpPr>
          <p:cNvPr id="15" name="Group 15"/>
          <p:cNvGrpSpPr>
            <a:grpSpLocks/>
          </p:cNvGrpSpPr>
          <p:nvPr/>
        </p:nvGrpSpPr>
        <p:grpSpPr bwMode="auto">
          <a:xfrm>
            <a:off x="1332161" y="4148485"/>
            <a:ext cx="7140575" cy="641350"/>
            <a:chOff x="975" y="2840"/>
            <a:chExt cx="4498" cy="404"/>
          </a:xfrm>
        </p:grpSpPr>
        <p:sp>
          <p:nvSpPr>
            <p:cNvPr id="16" name="Rectangle 7"/>
            <p:cNvSpPr>
              <a:spLocks noChangeArrowheads="1"/>
            </p:cNvSpPr>
            <p:nvPr/>
          </p:nvSpPr>
          <p:spPr bwMode="auto">
            <a:xfrm>
              <a:off x="1125" y="2840"/>
              <a:ext cx="4348" cy="40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>
              <a:lvl1pPr marL="177800" indent="-177800">
                <a:defRPr>
                  <a:solidFill>
                    <a:schemeClr val="tx1"/>
                  </a:solidFill>
                  <a:latin typeface="Arial" charset="0"/>
                </a:defRPr>
              </a:lvl1pPr>
              <a:lvl2pPr>
                <a:defRPr>
                  <a:solidFill>
                    <a:schemeClr val="tx1"/>
                  </a:solidFill>
                  <a:latin typeface="Arial" charset="0"/>
                </a:defRPr>
              </a:lvl2pPr>
              <a:lvl3pPr>
                <a:defRPr>
                  <a:solidFill>
                    <a:schemeClr val="tx1"/>
                  </a:solidFill>
                  <a:latin typeface="Arial" charset="0"/>
                </a:defRPr>
              </a:lvl3pPr>
              <a:lvl4pPr>
                <a:defRPr>
                  <a:solidFill>
                    <a:schemeClr val="tx1"/>
                  </a:solidFill>
                  <a:latin typeface="Arial" charset="0"/>
                </a:defRPr>
              </a:lvl4pPr>
              <a:lvl5pPr>
                <a:defRPr>
                  <a:solidFill>
                    <a:schemeClr val="tx1"/>
                  </a:solidFill>
                  <a:latin typeface="Arial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just">
                <a:buFontTx/>
                <a:buChar char="-"/>
              </a:pPr>
              <a:r>
                <a:rPr lang="hr-HR" altLang="sr-Latn-RS">
                  <a:latin typeface="+mj-lt"/>
                </a:rPr>
                <a:t>koeficijent redukcije naponskog i deformacijskog svojstva, koji ovisi o </a:t>
              </a:r>
            </a:p>
            <a:p>
              <a:pPr algn="just"/>
              <a:r>
                <a:rPr lang="hr-HR" altLang="sr-Latn-RS">
                  <a:latin typeface="+mj-lt"/>
                </a:rPr>
                <a:t>	promatranoj temperaturi u odnosu na atmosfersku temperaturu, </a:t>
              </a:r>
            </a:p>
          </p:txBody>
        </p:sp>
        <p:pic>
          <p:nvPicPr>
            <p:cNvPr id="17" name="Picture 10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75" y="2874"/>
              <a:ext cx="186" cy="23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grpSp>
        <p:nvGrpSpPr>
          <p:cNvPr id="18" name="Group 14"/>
          <p:cNvGrpSpPr>
            <a:grpSpLocks/>
          </p:cNvGrpSpPr>
          <p:nvPr/>
        </p:nvGrpSpPr>
        <p:grpSpPr bwMode="auto">
          <a:xfrm>
            <a:off x="1332161" y="3429348"/>
            <a:ext cx="7372350" cy="641350"/>
            <a:chOff x="975" y="2387"/>
            <a:chExt cx="4644" cy="404"/>
          </a:xfrm>
        </p:grpSpPr>
        <p:sp>
          <p:nvSpPr>
            <p:cNvPr id="19" name="Rectangle 6"/>
            <p:cNvSpPr>
              <a:spLocks noChangeArrowheads="1"/>
            </p:cNvSpPr>
            <p:nvPr/>
          </p:nvSpPr>
          <p:spPr bwMode="auto">
            <a:xfrm>
              <a:off x="1127" y="2387"/>
              <a:ext cx="4492" cy="40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marL="177800" indent="-177800">
                <a:defRPr>
                  <a:solidFill>
                    <a:schemeClr val="tx1"/>
                  </a:solidFill>
                  <a:latin typeface="Arial" charset="0"/>
                </a:defRPr>
              </a:lvl1pPr>
              <a:lvl2pPr>
                <a:defRPr>
                  <a:solidFill>
                    <a:schemeClr val="tx1"/>
                  </a:solidFill>
                  <a:latin typeface="Arial" charset="0"/>
                </a:defRPr>
              </a:lvl2pPr>
              <a:lvl3pPr>
                <a:defRPr>
                  <a:solidFill>
                    <a:schemeClr val="tx1"/>
                  </a:solidFill>
                  <a:latin typeface="Arial" charset="0"/>
                </a:defRPr>
              </a:lvl3pPr>
              <a:lvl4pPr>
                <a:defRPr>
                  <a:solidFill>
                    <a:schemeClr val="tx1"/>
                  </a:solidFill>
                  <a:latin typeface="Arial" charset="0"/>
                </a:defRPr>
              </a:lvl4pPr>
              <a:lvl5pPr>
                <a:defRPr>
                  <a:solidFill>
                    <a:schemeClr val="tx1"/>
                  </a:solidFill>
                  <a:latin typeface="Arial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just">
                <a:buFontTx/>
                <a:buChar char="-"/>
              </a:pPr>
              <a:r>
                <a:rPr lang="hr-HR" altLang="sr-Latn-RS">
                  <a:latin typeface="+mj-lt"/>
                </a:rPr>
                <a:t>karakteristična vrijednost naponskog i deformacijskog svojstva (f</a:t>
              </a:r>
              <a:r>
                <a:rPr lang="hr-HR" altLang="sr-Latn-RS" baseline="-25000">
                  <a:latin typeface="+mj-lt"/>
                </a:rPr>
                <a:t>k</a:t>
              </a:r>
              <a:r>
                <a:rPr lang="hr-HR" altLang="sr-Latn-RS">
                  <a:latin typeface="+mj-lt"/>
                </a:rPr>
                <a:t> ili E</a:t>
              </a:r>
              <a:r>
                <a:rPr lang="hr-HR" altLang="sr-Latn-RS" baseline="-25000">
                  <a:latin typeface="+mj-lt"/>
                </a:rPr>
                <a:t>k</a:t>
              </a:r>
              <a:r>
                <a:rPr lang="hr-HR" altLang="sr-Latn-RS">
                  <a:latin typeface="+mj-lt"/>
                </a:rPr>
                <a:t>), </a:t>
              </a:r>
            </a:p>
            <a:p>
              <a:pPr algn="just"/>
              <a:r>
                <a:rPr lang="hr-HR" altLang="sr-Latn-RS">
                  <a:latin typeface="+mj-lt"/>
                </a:rPr>
                <a:t>	za proračun konstrukcije pri atmosferskoj temperaturi, </a:t>
              </a:r>
            </a:p>
          </p:txBody>
        </p:sp>
        <p:pic>
          <p:nvPicPr>
            <p:cNvPr id="20" name="Picture 11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75" y="2420"/>
              <a:ext cx="227" cy="23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pic>
        <p:nvPicPr>
          <p:cNvPr id="21" name="Picture 1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4186" y="2475260"/>
            <a:ext cx="1514475" cy="738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985120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zervirano mjesto datuma 3"/>
          <p:cNvSpPr>
            <a:spLocks noGrp="1"/>
          </p:cNvSpPr>
          <p:nvPr>
            <p:ph type="dt" sz="quarter" idx="10"/>
          </p:nvPr>
        </p:nvSpPr>
        <p:spPr>
          <a:xfrm>
            <a:off x="107950" y="6381750"/>
            <a:ext cx="3887986" cy="476250"/>
          </a:xfrm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hr-HR" altLang="sr-Latn-RS" dirty="0" smtClean="0">
                <a:latin typeface="Arial Narrow" panose="020B0606020202030204" pitchFamily="34" charset="0"/>
              </a:rPr>
              <a:t>Prof.dr.sc. Ivica Boko, Doc.dr.sc. Neno </a:t>
            </a:r>
            <a:r>
              <a:rPr lang="hr-HR" altLang="sr-Latn-RS" dirty="0" smtClean="0">
                <a:latin typeface="Arial Narrow" panose="020B0606020202030204" pitchFamily="34" charset="0"/>
              </a:rPr>
              <a:t>Torić, Slobodan Blanuša</a:t>
            </a:r>
            <a:endParaRPr lang="hr-HR" altLang="sr-Latn-RS" dirty="0">
              <a:latin typeface="Arial Narrow" panose="020B0606020202030204" pitchFamily="34" charset="0"/>
            </a:endParaRPr>
          </a:p>
        </p:txBody>
      </p:sp>
      <p:sp>
        <p:nvSpPr>
          <p:cNvPr id="14" name="Slide Number Placeholder 7"/>
          <p:cNvSpPr>
            <a:spLocks noGrp="1"/>
          </p:cNvSpPr>
          <p:nvPr>
            <p:ph type="sldNum" sz="quarter" idx="4294967295"/>
          </p:nvPr>
        </p:nvSpPr>
        <p:spPr>
          <a:xfrm>
            <a:off x="8604448" y="6391869"/>
            <a:ext cx="2133600" cy="365125"/>
          </a:xfrm>
          <a:prstGeom prst="rect">
            <a:avLst/>
          </a:prstGeom>
        </p:spPr>
        <p:txBody>
          <a:bodyPr/>
          <a:lstStyle/>
          <a:p>
            <a:pPr algn="l"/>
            <a:r>
              <a:rPr lang="hr-HR" dirty="0" smtClean="0"/>
              <a:t>10</a:t>
            </a:r>
            <a:endParaRPr lang="hr-HR" dirty="0"/>
          </a:p>
        </p:txBody>
      </p:sp>
      <p:sp>
        <p:nvSpPr>
          <p:cNvPr id="35" name="Rectangle 7"/>
          <p:cNvSpPr>
            <a:spLocks noChangeArrowheads="1"/>
          </p:cNvSpPr>
          <p:nvPr/>
        </p:nvSpPr>
        <p:spPr bwMode="auto">
          <a:xfrm>
            <a:off x="0" y="548680"/>
            <a:ext cx="9144000" cy="600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sz="30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sz="26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lr>
                <a:srgbClr val="003366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lr>
                <a:srgbClr val="003366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lr>
                <a:srgbClr val="003366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lr>
                <a:srgbClr val="003366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lr>
                <a:srgbClr val="003366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buNone/>
            </a:pPr>
            <a:r>
              <a:rPr lang="hr-HR" altLang="sr-Latn-RS" sz="2800" b="1" dirty="0">
                <a:latin typeface="+mj-lt"/>
              </a:rPr>
              <a:t>ALUMINIJSKE </a:t>
            </a:r>
            <a:r>
              <a:rPr lang="hr-HR" altLang="sr-Latn-RS" sz="2800" b="1" dirty="0" smtClean="0">
                <a:latin typeface="+mj-lt"/>
              </a:rPr>
              <a:t>KONSTRUKCIJE</a:t>
            </a:r>
            <a:endParaRPr lang="hr-HR" altLang="sr-Latn-RS" sz="2800" b="1" dirty="0">
              <a:latin typeface="+mj-lt"/>
            </a:endParaRPr>
          </a:p>
        </p:txBody>
      </p:sp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251520" y="1098620"/>
            <a:ext cx="8797106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r>
              <a:rPr lang="hr-HR" altLang="sr-Latn-RS" sz="2000" dirty="0">
                <a:latin typeface="+mj-lt"/>
              </a:rPr>
              <a:t>Koeficijenti redukcije granice popuštanja k</a:t>
            </a:r>
            <a:r>
              <a:rPr lang="hr-HR" altLang="sr-Latn-RS" sz="2000" baseline="-25000" dirty="0">
                <a:latin typeface="+mj-lt"/>
              </a:rPr>
              <a:t>0.2,</a:t>
            </a:r>
            <a:r>
              <a:rPr lang="el-GR" altLang="sr-Latn-RS" sz="2000" baseline="-25000" dirty="0">
                <a:latin typeface="+mj-lt"/>
                <a:cs typeface="Times New Roman" pitchFamily="18" charset="0"/>
              </a:rPr>
              <a:t>θ</a:t>
            </a:r>
            <a:r>
              <a:rPr lang="hr-HR" altLang="sr-Latn-RS" sz="2000" dirty="0">
                <a:latin typeface="+mj-lt"/>
              </a:rPr>
              <a:t> aluminijskih legura na povišenim </a:t>
            </a:r>
          </a:p>
          <a:p>
            <a:r>
              <a:rPr lang="hr-HR" altLang="sr-Latn-RS" sz="2000" dirty="0">
                <a:latin typeface="+mj-lt"/>
              </a:rPr>
              <a:t>(požarnim) </a:t>
            </a:r>
            <a:r>
              <a:rPr lang="hr-HR" altLang="sr-Latn-RS" sz="2000" dirty="0" smtClean="0">
                <a:latin typeface="+mj-lt"/>
              </a:rPr>
              <a:t>temperaturama:</a:t>
            </a:r>
            <a:endParaRPr lang="hr-HR" altLang="sr-Latn-RS" sz="2000" dirty="0">
              <a:latin typeface="+mj-lt"/>
            </a:endParaRPr>
          </a:p>
        </p:txBody>
      </p:sp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7863" y="1773237"/>
            <a:ext cx="5636546" cy="24995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49" y="4354983"/>
            <a:ext cx="5655292" cy="18430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8" name="Group 9"/>
          <p:cNvGrpSpPr>
            <a:grpSpLocks/>
          </p:cNvGrpSpPr>
          <p:nvPr/>
        </p:nvGrpSpPr>
        <p:grpSpPr bwMode="auto">
          <a:xfrm>
            <a:off x="969963" y="2563813"/>
            <a:ext cx="1655762" cy="504825"/>
            <a:chOff x="611" y="1615"/>
            <a:chExt cx="1043" cy="318"/>
          </a:xfrm>
        </p:grpSpPr>
        <p:pic>
          <p:nvPicPr>
            <p:cNvPr id="9" name="Picture 7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57" y="1661"/>
              <a:ext cx="952" cy="24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0" name="Rectangle 8"/>
            <p:cNvSpPr>
              <a:spLocks noChangeArrowheads="1"/>
            </p:cNvSpPr>
            <p:nvPr/>
          </p:nvSpPr>
          <p:spPr bwMode="auto">
            <a:xfrm>
              <a:off x="611" y="1615"/>
              <a:ext cx="1043" cy="318"/>
            </a:xfrm>
            <a:prstGeom prst="rect">
              <a:avLst/>
            </a:prstGeom>
            <a:noFill/>
            <a:ln w="1905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hr-HR"/>
            </a:p>
          </p:txBody>
        </p:sp>
      </p:grpSp>
    </p:spTree>
    <p:extLst>
      <p:ext uri="{BB962C8B-B14F-4D97-AF65-F5344CB8AC3E}">
        <p14:creationId xmlns:p14="http://schemas.microsoft.com/office/powerpoint/2010/main" val="37956059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zervirano mjesto datuma 3"/>
          <p:cNvSpPr>
            <a:spLocks noGrp="1"/>
          </p:cNvSpPr>
          <p:nvPr>
            <p:ph type="dt" sz="quarter" idx="10"/>
          </p:nvPr>
        </p:nvSpPr>
        <p:spPr>
          <a:xfrm>
            <a:off x="107950" y="6381750"/>
            <a:ext cx="3887986" cy="476250"/>
          </a:xfrm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hr-HR" altLang="sr-Latn-RS" dirty="0" smtClean="0">
                <a:latin typeface="Arial Narrow" panose="020B0606020202030204" pitchFamily="34" charset="0"/>
              </a:rPr>
              <a:t>Prof.dr.sc. Ivica Boko, Doc.dr.sc. Neno </a:t>
            </a:r>
            <a:r>
              <a:rPr lang="hr-HR" altLang="sr-Latn-RS" dirty="0" smtClean="0">
                <a:latin typeface="Arial Narrow" panose="020B0606020202030204" pitchFamily="34" charset="0"/>
              </a:rPr>
              <a:t>Torić, Slobodan Blanuša</a:t>
            </a:r>
            <a:endParaRPr lang="hr-HR" altLang="sr-Latn-RS" dirty="0">
              <a:latin typeface="Arial Narrow" panose="020B0606020202030204" pitchFamily="34" charset="0"/>
            </a:endParaRPr>
          </a:p>
        </p:txBody>
      </p:sp>
      <p:sp>
        <p:nvSpPr>
          <p:cNvPr id="14" name="Slide Number Placeholder 7"/>
          <p:cNvSpPr>
            <a:spLocks noGrp="1"/>
          </p:cNvSpPr>
          <p:nvPr>
            <p:ph type="sldNum" sz="quarter" idx="4294967295"/>
          </p:nvPr>
        </p:nvSpPr>
        <p:spPr>
          <a:xfrm>
            <a:off x="8604448" y="6391869"/>
            <a:ext cx="2133600" cy="365125"/>
          </a:xfrm>
          <a:prstGeom prst="rect">
            <a:avLst/>
          </a:prstGeom>
        </p:spPr>
        <p:txBody>
          <a:bodyPr/>
          <a:lstStyle/>
          <a:p>
            <a:pPr algn="l"/>
            <a:r>
              <a:rPr lang="hr-HR" dirty="0" smtClean="0"/>
              <a:t>11</a:t>
            </a:r>
            <a:endParaRPr lang="hr-HR" dirty="0"/>
          </a:p>
        </p:txBody>
      </p:sp>
      <p:sp>
        <p:nvSpPr>
          <p:cNvPr id="35" name="Rectangle 7"/>
          <p:cNvSpPr>
            <a:spLocks noChangeArrowheads="1"/>
          </p:cNvSpPr>
          <p:nvPr/>
        </p:nvSpPr>
        <p:spPr bwMode="auto">
          <a:xfrm>
            <a:off x="0" y="548680"/>
            <a:ext cx="9144000" cy="600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sz="30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sz="26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lr>
                <a:srgbClr val="003366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lr>
                <a:srgbClr val="003366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lr>
                <a:srgbClr val="003366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lr>
                <a:srgbClr val="003366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lr>
                <a:srgbClr val="003366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buNone/>
            </a:pPr>
            <a:r>
              <a:rPr lang="hr-HR" altLang="sr-Latn-RS" sz="2800" b="1" dirty="0">
                <a:latin typeface="+mj-lt"/>
              </a:rPr>
              <a:t>ALUMINIJSKE </a:t>
            </a:r>
            <a:r>
              <a:rPr lang="hr-HR" altLang="sr-Latn-RS" sz="2800" b="1" dirty="0" smtClean="0">
                <a:latin typeface="+mj-lt"/>
              </a:rPr>
              <a:t>KONSTRUKCIJE</a:t>
            </a:r>
            <a:endParaRPr lang="hr-HR" altLang="sr-Latn-RS" sz="2800" b="1" dirty="0">
              <a:latin typeface="+mj-lt"/>
            </a:endParaRPr>
          </a:p>
        </p:txBody>
      </p:sp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323528" y="1098620"/>
            <a:ext cx="8569647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r>
              <a:rPr lang="hr-HR" altLang="sr-Latn-RS" sz="2000" dirty="0">
                <a:latin typeface="+mj-lt"/>
              </a:rPr>
              <a:t>Vrijednosti modula elastičnosti aluminijskih legura na povišenim (požarnim) temperaturama </a:t>
            </a:r>
            <a:r>
              <a:rPr lang="hr-HR" altLang="sr-Latn-RS" sz="2000" dirty="0" err="1">
                <a:latin typeface="+mj-lt"/>
              </a:rPr>
              <a:t>E</a:t>
            </a:r>
            <a:r>
              <a:rPr lang="hr-HR" altLang="sr-Latn-RS" sz="2000" baseline="-25000" dirty="0" err="1">
                <a:latin typeface="+mj-lt"/>
              </a:rPr>
              <a:t>al</a:t>
            </a:r>
            <a:r>
              <a:rPr lang="hr-HR" altLang="sr-Latn-RS" sz="2000" baseline="-25000" dirty="0">
                <a:latin typeface="+mj-lt"/>
              </a:rPr>
              <a:t>,</a:t>
            </a:r>
            <a:r>
              <a:rPr lang="el-GR" altLang="sr-Latn-RS" sz="2000" baseline="-25000" dirty="0" smtClean="0">
                <a:latin typeface="+mj-lt"/>
                <a:cs typeface="Times New Roman" pitchFamily="18" charset="0"/>
              </a:rPr>
              <a:t>θ</a:t>
            </a:r>
            <a:r>
              <a:rPr lang="hr-HR" altLang="sr-Latn-RS" sz="2000" dirty="0" smtClean="0">
                <a:latin typeface="+mj-lt"/>
              </a:rPr>
              <a:t>:</a:t>
            </a:r>
            <a:endParaRPr lang="hr-HR" altLang="sr-Latn-RS" sz="2000" dirty="0">
              <a:latin typeface="+mj-lt"/>
            </a:endParaRPr>
          </a:p>
        </p:txBody>
      </p:sp>
      <p:pic>
        <p:nvPicPr>
          <p:cNvPr id="6" name="Picture 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1916112"/>
            <a:ext cx="5929256" cy="34807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948923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zervirano mjesto datuma 3"/>
          <p:cNvSpPr>
            <a:spLocks noGrp="1"/>
          </p:cNvSpPr>
          <p:nvPr>
            <p:ph type="dt" sz="quarter" idx="10"/>
          </p:nvPr>
        </p:nvSpPr>
        <p:spPr>
          <a:xfrm>
            <a:off x="107950" y="6381750"/>
            <a:ext cx="3887986" cy="476250"/>
          </a:xfrm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hr-HR" altLang="sr-Latn-RS" dirty="0" smtClean="0">
                <a:latin typeface="Arial Narrow" panose="020B0606020202030204" pitchFamily="34" charset="0"/>
              </a:rPr>
              <a:t>Prof.dr.sc. Ivica Boko, Doc.dr.sc. Neno </a:t>
            </a:r>
            <a:r>
              <a:rPr lang="hr-HR" altLang="sr-Latn-RS" dirty="0" smtClean="0">
                <a:latin typeface="Arial Narrow" panose="020B0606020202030204" pitchFamily="34" charset="0"/>
              </a:rPr>
              <a:t>Torić, Slobodan Blanuša</a:t>
            </a:r>
            <a:endParaRPr lang="hr-HR" altLang="sr-Latn-RS" dirty="0">
              <a:latin typeface="Arial Narrow" panose="020B0606020202030204" pitchFamily="34" charset="0"/>
            </a:endParaRPr>
          </a:p>
        </p:txBody>
      </p:sp>
      <p:sp>
        <p:nvSpPr>
          <p:cNvPr id="14" name="Slide Number Placeholder 7"/>
          <p:cNvSpPr>
            <a:spLocks noGrp="1"/>
          </p:cNvSpPr>
          <p:nvPr>
            <p:ph type="sldNum" sz="quarter" idx="4294967295"/>
          </p:nvPr>
        </p:nvSpPr>
        <p:spPr>
          <a:xfrm>
            <a:off x="8604448" y="6391869"/>
            <a:ext cx="2133600" cy="365125"/>
          </a:xfrm>
          <a:prstGeom prst="rect">
            <a:avLst/>
          </a:prstGeom>
        </p:spPr>
        <p:txBody>
          <a:bodyPr/>
          <a:lstStyle/>
          <a:p>
            <a:pPr algn="l"/>
            <a:r>
              <a:rPr lang="hr-HR" dirty="0" smtClean="0"/>
              <a:t>12</a:t>
            </a:r>
            <a:endParaRPr lang="hr-HR" dirty="0"/>
          </a:p>
        </p:txBody>
      </p:sp>
      <p:sp>
        <p:nvSpPr>
          <p:cNvPr id="35" name="Rectangle 7"/>
          <p:cNvSpPr>
            <a:spLocks noChangeArrowheads="1"/>
          </p:cNvSpPr>
          <p:nvPr/>
        </p:nvSpPr>
        <p:spPr bwMode="auto">
          <a:xfrm>
            <a:off x="0" y="548680"/>
            <a:ext cx="9144000" cy="600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sz="30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sz="26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lr>
                <a:srgbClr val="003366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lr>
                <a:srgbClr val="003366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lr>
                <a:srgbClr val="003366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lr>
                <a:srgbClr val="003366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lr>
                <a:srgbClr val="003366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buNone/>
            </a:pPr>
            <a:r>
              <a:rPr lang="hr-HR" altLang="sr-Latn-RS" sz="2800" b="1" dirty="0">
                <a:latin typeface="+mj-lt"/>
              </a:rPr>
              <a:t>ALUMINIJSKE </a:t>
            </a:r>
            <a:r>
              <a:rPr lang="hr-HR" altLang="sr-Latn-RS" sz="2800" b="1" dirty="0" smtClean="0">
                <a:latin typeface="+mj-lt"/>
              </a:rPr>
              <a:t>KONSTRUKCIJE</a:t>
            </a:r>
            <a:endParaRPr lang="hr-HR" altLang="sr-Latn-RS" sz="2800" b="1" dirty="0">
              <a:latin typeface="+mj-lt"/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553"/>
          <a:stretch/>
        </p:blipFill>
        <p:spPr bwMode="auto">
          <a:xfrm>
            <a:off x="528054" y="1746837"/>
            <a:ext cx="8292418" cy="45624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angle 1"/>
          <p:cNvSpPr/>
          <p:nvPr/>
        </p:nvSpPr>
        <p:spPr>
          <a:xfrm>
            <a:off x="251520" y="980728"/>
            <a:ext cx="864096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r-HR" dirty="0">
                <a:latin typeface="+mj-lt"/>
              </a:rPr>
              <a:t>Grafički prikaz redukcije dogovorne granice popuštanja pri 0.2 %-</a:t>
            </a:r>
            <a:r>
              <a:rPr lang="hr-HR" dirty="0" err="1">
                <a:latin typeface="+mj-lt"/>
              </a:rPr>
              <a:t>tnoj</a:t>
            </a:r>
            <a:r>
              <a:rPr lang="hr-HR" dirty="0">
                <a:latin typeface="+mj-lt"/>
              </a:rPr>
              <a:t> trajnoj deformaciji i redukcije modula elastičnosti za aluminijske legure pri povišenoj temperaturi prikazane su na </a:t>
            </a:r>
            <a:r>
              <a:rPr lang="hr-HR" dirty="0" smtClean="0">
                <a:latin typeface="+mj-lt"/>
              </a:rPr>
              <a:t>sljedećom grafikonima:</a:t>
            </a:r>
            <a:endParaRPr lang="hr-HR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5641342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zervirano mjesto datuma 3"/>
          <p:cNvSpPr>
            <a:spLocks noGrp="1"/>
          </p:cNvSpPr>
          <p:nvPr>
            <p:ph type="dt" sz="quarter" idx="10"/>
          </p:nvPr>
        </p:nvSpPr>
        <p:spPr>
          <a:xfrm>
            <a:off x="107950" y="6381750"/>
            <a:ext cx="3887986" cy="476250"/>
          </a:xfrm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hr-HR" altLang="sr-Latn-RS" dirty="0" smtClean="0">
                <a:latin typeface="Arial Narrow" panose="020B0606020202030204" pitchFamily="34" charset="0"/>
              </a:rPr>
              <a:t>Prof.dr.sc. Ivica Boko, Doc.dr.sc. Neno </a:t>
            </a:r>
            <a:r>
              <a:rPr lang="hr-HR" altLang="sr-Latn-RS" dirty="0" smtClean="0">
                <a:latin typeface="Arial Narrow" panose="020B0606020202030204" pitchFamily="34" charset="0"/>
              </a:rPr>
              <a:t>Torić, Slobodan Blanuša</a:t>
            </a:r>
            <a:endParaRPr lang="hr-HR" altLang="sr-Latn-RS" dirty="0">
              <a:latin typeface="Arial Narrow" panose="020B0606020202030204" pitchFamily="34" charset="0"/>
            </a:endParaRPr>
          </a:p>
        </p:txBody>
      </p:sp>
      <p:sp>
        <p:nvSpPr>
          <p:cNvPr id="14" name="Slide Number Placeholder 7"/>
          <p:cNvSpPr>
            <a:spLocks noGrp="1"/>
          </p:cNvSpPr>
          <p:nvPr>
            <p:ph type="sldNum" sz="quarter" idx="4294967295"/>
          </p:nvPr>
        </p:nvSpPr>
        <p:spPr>
          <a:xfrm>
            <a:off x="8604448" y="6391869"/>
            <a:ext cx="2133600" cy="365125"/>
          </a:xfrm>
          <a:prstGeom prst="rect">
            <a:avLst/>
          </a:prstGeom>
        </p:spPr>
        <p:txBody>
          <a:bodyPr/>
          <a:lstStyle/>
          <a:p>
            <a:pPr algn="l"/>
            <a:r>
              <a:rPr lang="hr-HR" dirty="0" smtClean="0"/>
              <a:t>13</a:t>
            </a:r>
            <a:endParaRPr lang="hr-HR" dirty="0"/>
          </a:p>
        </p:txBody>
      </p:sp>
      <p:sp>
        <p:nvSpPr>
          <p:cNvPr id="35" name="Rectangle 7"/>
          <p:cNvSpPr>
            <a:spLocks noChangeArrowheads="1"/>
          </p:cNvSpPr>
          <p:nvPr/>
        </p:nvSpPr>
        <p:spPr bwMode="auto">
          <a:xfrm>
            <a:off x="0" y="548680"/>
            <a:ext cx="9144000" cy="600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sz="30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sz="26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lr>
                <a:srgbClr val="003366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lr>
                <a:srgbClr val="003366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lr>
                <a:srgbClr val="003366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lr>
                <a:srgbClr val="003366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lr>
                <a:srgbClr val="003366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buNone/>
            </a:pPr>
            <a:r>
              <a:rPr lang="hr-HR" altLang="sr-Latn-RS" sz="2800" b="1" dirty="0">
                <a:latin typeface="+mj-lt"/>
              </a:rPr>
              <a:t>ALUMINIJSKE </a:t>
            </a:r>
            <a:r>
              <a:rPr lang="hr-HR" altLang="sr-Latn-RS" sz="2800" b="1" dirty="0" smtClean="0">
                <a:latin typeface="+mj-lt"/>
              </a:rPr>
              <a:t>KONSTRUKCIJE</a:t>
            </a:r>
            <a:endParaRPr lang="hr-HR" altLang="sr-Latn-RS" sz="2800" b="1" dirty="0">
              <a:latin typeface="+mj-lt"/>
            </a:endParaRP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728"/>
          <a:stretch/>
        </p:blipFill>
        <p:spPr bwMode="auto">
          <a:xfrm>
            <a:off x="211380" y="1201563"/>
            <a:ext cx="8753108" cy="48066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763079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7"/>
          <p:cNvSpPr txBox="1">
            <a:spLocks noChangeArrowheads="1"/>
          </p:cNvSpPr>
          <p:nvPr/>
        </p:nvSpPr>
        <p:spPr bwMode="auto">
          <a:xfrm>
            <a:off x="0" y="260648"/>
            <a:ext cx="9144000" cy="17235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hr-HR" sz="3200" b="1" dirty="0" err="1" smtClean="0">
                <a:latin typeface="Calibri" pitchFamily="34" charset="0"/>
              </a:rPr>
              <a:t>Uspostavni</a:t>
            </a:r>
            <a:r>
              <a:rPr lang="hr-HR" sz="3200" b="1" dirty="0" smtClean="0">
                <a:latin typeface="Calibri" pitchFamily="34" charset="0"/>
              </a:rPr>
              <a:t> istraživački projekt: UIP-2014-09-5711 </a:t>
            </a:r>
          </a:p>
          <a:p>
            <a:pPr algn="ctr"/>
            <a:endParaRPr lang="hr-HR" sz="1000" b="1" i="1" dirty="0">
              <a:latin typeface="Calibri" pitchFamily="34" charset="0"/>
            </a:endParaRPr>
          </a:p>
          <a:p>
            <a:pPr algn="ctr"/>
            <a:r>
              <a:rPr lang="hr-HR" sz="3200" b="1" i="1" dirty="0" smtClean="0">
                <a:latin typeface="Calibri" pitchFamily="34" charset="0"/>
              </a:rPr>
              <a:t>Utjecaj deformacija od puzanja na nosivost čeličnih i aluminijskih stupova pri djelovanju požara</a:t>
            </a:r>
            <a:endParaRPr lang="hr-HR" sz="3200" i="1" dirty="0" smtClean="0">
              <a:latin typeface="Calibri" pitchFamily="34" charset="0"/>
            </a:endParaRPr>
          </a:p>
        </p:txBody>
      </p:sp>
      <p:pic>
        <p:nvPicPr>
          <p:cNvPr id="5" name="Picture 6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34903" y="4941168"/>
            <a:ext cx="1089025" cy="12954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</p:pic>
      <p:pic>
        <p:nvPicPr>
          <p:cNvPr id="7" name="Picture 10" descr="D:\PREZENTACIJE\ASFE_2015\logo_001_B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55976" y="4944343"/>
            <a:ext cx="1295400" cy="1296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7" descr="SVEUC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120646" y="4941168"/>
            <a:ext cx="1282209" cy="1286940"/>
          </a:xfrm>
          <a:prstGeom prst="rect">
            <a:avLst/>
          </a:prstGeom>
          <a:noFill/>
        </p:spPr>
      </p:pic>
      <p:sp>
        <p:nvSpPr>
          <p:cNvPr id="9" name="Content Placeholder 1"/>
          <p:cNvSpPr txBox="1">
            <a:spLocks/>
          </p:cNvSpPr>
          <p:nvPr/>
        </p:nvSpPr>
        <p:spPr>
          <a:xfrm>
            <a:off x="107504" y="2132856"/>
            <a:ext cx="8686800" cy="864096"/>
          </a:xfrm>
          <a:prstGeom prst="rect">
            <a:avLst/>
          </a:prstGeom>
        </p:spPr>
        <p:txBody>
          <a:bodyPr vert="horz" lIns="91440" tIns="45720" rIns="91440" bIns="45720" rtlCol="0">
            <a:normAutofit fontScale="77500" lnSpcReduction="20000"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hr-HR" sz="3000" dirty="0" smtClean="0">
                <a:solidFill>
                  <a:schemeClr val="tx1"/>
                </a:solidFill>
                <a:latin typeface="Calibri" pitchFamily="34" charset="0"/>
              </a:rPr>
              <a:t>Ustanova voditelja projekta: </a:t>
            </a:r>
          </a:p>
          <a:p>
            <a:r>
              <a:rPr lang="hr-HR" sz="3000" dirty="0" smtClean="0">
                <a:solidFill>
                  <a:schemeClr val="tx1"/>
                </a:solidFill>
                <a:latin typeface="Calibri" pitchFamily="34" charset="0"/>
              </a:rPr>
              <a:t>Fakultet građevinarstva, arhitekture i geodezije, Sveučilište u Splitu</a:t>
            </a:r>
          </a:p>
        </p:txBody>
      </p:sp>
      <p:sp>
        <p:nvSpPr>
          <p:cNvPr id="10" name="Content Placeholder 1"/>
          <p:cNvSpPr txBox="1">
            <a:spLocks/>
          </p:cNvSpPr>
          <p:nvPr/>
        </p:nvSpPr>
        <p:spPr>
          <a:xfrm>
            <a:off x="277688" y="4077072"/>
            <a:ext cx="8686800" cy="720080"/>
          </a:xfrm>
          <a:prstGeom prst="rect">
            <a:avLst/>
          </a:prstGeom>
        </p:spPr>
        <p:txBody>
          <a:bodyPr vert="horz" lIns="91440" tIns="45720" rIns="91440" bIns="45720" rtlCol="0">
            <a:normAutofit fontScale="70000" lnSpcReduction="20000"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hr-HR" sz="3000" b="1" dirty="0" smtClean="0">
                <a:solidFill>
                  <a:schemeClr val="tx1"/>
                </a:solidFill>
                <a:latin typeface="Calibri" pitchFamily="34" charset="0"/>
              </a:rPr>
              <a:t>Projekt financira: </a:t>
            </a:r>
          </a:p>
          <a:p>
            <a:r>
              <a:rPr lang="hr-HR" sz="3000" b="1" dirty="0" smtClean="0">
                <a:solidFill>
                  <a:schemeClr val="tx1"/>
                </a:solidFill>
                <a:latin typeface="Calibri" pitchFamily="34" charset="0"/>
              </a:rPr>
              <a:t>Hrvatska zaklada za znanost</a:t>
            </a:r>
          </a:p>
        </p:txBody>
      </p:sp>
      <p:sp>
        <p:nvSpPr>
          <p:cNvPr id="11" name="Content Placeholder 1"/>
          <p:cNvSpPr txBox="1">
            <a:spLocks/>
          </p:cNvSpPr>
          <p:nvPr/>
        </p:nvSpPr>
        <p:spPr>
          <a:xfrm>
            <a:off x="-36512" y="3212976"/>
            <a:ext cx="9144000" cy="1080120"/>
          </a:xfrm>
          <a:prstGeom prst="rect">
            <a:avLst/>
          </a:prstGeom>
        </p:spPr>
        <p:txBody>
          <a:bodyPr vert="horz" lIns="91440" tIns="45720" rIns="91440" bIns="45720" rtlCol="0">
            <a:normAutofit fontScale="77500" lnSpcReduction="20000"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hr-HR" sz="3000" dirty="0" smtClean="0">
                <a:solidFill>
                  <a:schemeClr val="tx1"/>
                </a:solidFill>
                <a:latin typeface="Calibri" pitchFamily="34" charset="0"/>
              </a:rPr>
              <a:t>Ustanova partnera projekta: </a:t>
            </a:r>
          </a:p>
          <a:p>
            <a:r>
              <a:rPr lang="hr-HR" sz="3000" dirty="0" smtClean="0">
                <a:solidFill>
                  <a:schemeClr val="tx1"/>
                </a:solidFill>
                <a:latin typeface="Calibri" pitchFamily="34" charset="0"/>
              </a:rPr>
              <a:t>Department </a:t>
            </a:r>
            <a:r>
              <a:rPr lang="hr-HR" sz="3000" dirty="0" err="1" smtClean="0">
                <a:solidFill>
                  <a:schemeClr val="tx1"/>
                </a:solidFill>
                <a:latin typeface="Calibri" pitchFamily="34" charset="0"/>
              </a:rPr>
              <a:t>of</a:t>
            </a:r>
            <a:r>
              <a:rPr lang="hr-HR" sz="3000" dirty="0" smtClean="0">
                <a:solidFill>
                  <a:schemeClr val="tx1"/>
                </a:solidFill>
                <a:latin typeface="Calibri" pitchFamily="34" charset="0"/>
              </a:rPr>
              <a:t> Civil </a:t>
            </a:r>
            <a:r>
              <a:rPr lang="hr-HR" sz="3000" dirty="0" err="1" smtClean="0">
                <a:solidFill>
                  <a:schemeClr val="tx1"/>
                </a:solidFill>
                <a:latin typeface="Calibri" pitchFamily="34" charset="0"/>
              </a:rPr>
              <a:t>and</a:t>
            </a:r>
            <a:r>
              <a:rPr lang="hr-HR" sz="3000" dirty="0" smtClean="0">
                <a:solidFill>
                  <a:schemeClr val="tx1"/>
                </a:solidFill>
                <a:latin typeface="Calibri" pitchFamily="34" charset="0"/>
              </a:rPr>
              <a:t> </a:t>
            </a:r>
            <a:r>
              <a:rPr lang="hr-HR" sz="3000" dirty="0" err="1" smtClean="0">
                <a:solidFill>
                  <a:schemeClr val="tx1"/>
                </a:solidFill>
                <a:latin typeface="Calibri" pitchFamily="34" charset="0"/>
              </a:rPr>
              <a:t>Structural</a:t>
            </a:r>
            <a:r>
              <a:rPr lang="hr-HR" sz="3000" dirty="0" smtClean="0">
                <a:solidFill>
                  <a:schemeClr val="tx1"/>
                </a:solidFill>
                <a:latin typeface="Calibri" pitchFamily="34" charset="0"/>
              </a:rPr>
              <a:t> </a:t>
            </a:r>
            <a:r>
              <a:rPr lang="hr-HR" sz="3000" dirty="0" err="1" smtClean="0">
                <a:solidFill>
                  <a:schemeClr val="tx1"/>
                </a:solidFill>
                <a:latin typeface="Calibri" pitchFamily="34" charset="0"/>
              </a:rPr>
              <a:t>Engineering</a:t>
            </a:r>
            <a:r>
              <a:rPr lang="hr-HR" sz="3000" dirty="0" smtClean="0">
                <a:solidFill>
                  <a:schemeClr val="tx1"/>
                </a:solidFill>
                <a:latin typeface="Calibri" pitchFamily="34" charset="0"/>
              </a:rPr>
              <a:t>, </a:t>
            </a:r>
            <a:r>
              <a:rPr lang="hr-HR" sz="3000" dirty="0" err="1" smtClean="0">
                <a:solidFill>
                  <a:schemeClr val="tx1"/>
                </a:solidFill>
                <a:latin typeface="Calibri" pitchFamily="34" charset="0"/>
              </a:rPr>
              <a:t>University</a:t>
            </a:r>
            <a:r>
              <a:rPr lang="hr-HR" sz="3000" dirty="0" smtClean="0">
                <a:solidFill>
                  <a:schemeClr val="tx1"/>
                </a:solidFill>
                <a:latin typeface="Calibri" pitchFamily="34" charset="0"/>
              </a:rPr>
              <a:t> </a:t>
            </a:r>
            <a:r>
              <a:rPr lang="hr-HR" sz="3000" dirty="0" err="1" smtClean="0">
                <a:solidFill>
                  <a:schemeClr val="tx1"/>
                </a:solidFill>
                <a:latin typeface="Calibri" pitchFamily="34" charset="0"/>
              </a:rPr>
              <a:t>of</a:t>
            </a:r>
            <a:r>
              <a:rPr lang="hr-HR" sz="3000" dirty="0" smtClean="0">
                <a:solidFill>
                  <a:schemeClr val="tx1"/>
                </a:solidFill>
                <a:latin typeface="Calibri" pitchFamily="34" charset="0"/>
              </a:rPr>
              <a:t> Sheffield, UK</a:t>
            </a:r>
          </a:p>
        </p:txBody>
      </p:sp>
      <p:pic>
        <p:nvPicPr>
          <p:cNvPr id="13" name="Picture 12" descr="C:\Users\gf-ntoric\Desktop\hrzz.jpg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2160" y="5013176"/>
            <a:ext cx="2088232" cy="1152128"/>
          </a:xfrm>
          <a:prstGeom prst="rect">
            <a:avLst/>
          </a:prstGeom>
          <a:noFill/>
          <a:ln>
            <a:noFill/>
          </a:ln>
        </p:spPr>
      </p:pic>
      <p:sp>
        <p:nvSpPr>
          <p:cNvPr id="12" name="Rezervirano mjesto datuma 3"/>
          <p:cNvSpPr>
            <a:spLocks noGrp="1"/>
          </p:cNvSpPr>
          <p:nvPr>
            <p:ph type="dt" sz="quarter" idx="10"/>
          </p:nvPr>
        </p:nvSpPr>
        <p:spPr>
          <a:xfrm>
            <a:off x="107950" y="6381750"/>
            <a:ext cx="3959994" cy="476250"/>
          </a:xfrm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hr-HR" altLang="sr-Latn-RS" dirty="0" smtClean="0">
                <a:latin typeface="Arial Narrow" panose="020B0606020202030204" pitchFamily="34" charset="0"/>
              </a:rPr>
              <a:t>Prof.dr.sc. Ivica Boko, Doc.dr.sc. Neno </a:t>
            </a:r>
            <a:r>
              <a:rPr lang="hr-HR" altLang="sr-Latn-RS" dirty="0">
                <a:latin typeface="Arial Narrow" panose="020B0606020202030204" pitchFamily="34" charset="0"/>
              </a:rPr>
              <a:t>Torić, Slobodan Blanuša</a:t>
            </a:r>
          </a:p>
          <a:p>
            <a:endParaRPr lang="hr-HR" altLang="sr-Latn-RS" dirty="0">
              <a:latin typeface="Arial Narrow" panose="020B0606020202030204" pitchFamily="34" charset="0"/>
            </a:endParaRPr>
          </a:p>
        </p:txBody>
      </p:sp>
      <p:sp>
        <p:nvSpPr>
          <p:cNvPr id="14" name="Slide Number Placeholder 7"/>
          <p:cNvSpPr>
            <a:spLocks noGrp="1"/>
          </p:cNvSpPr>
          <p:nvPr>
            <p:ph type="sldNum" sz="quarter" idx="4294967295"/>
          </p:nvPr>
        </p:nvSpPr>
        <p:spPr>
          <a:xfrm>
            <a:off x="8604448" y="6391869"/>
            <a:ext cx="2133600" cy="365125"/>
          </a:xfrm>
          <a:prstGeom prst="rect">
            <a:avLst/>
          </a:prstGeom>
        </p:spPr>
        <p:txBody>
          <a:bodyPr/>
          <a:lstStyle/>
          <a:p>
            <a:pPr algn="l"/>
            <a:r>
              <a:rPr lang="hr-HR" dirty="0" smtClean="0"/>
              <a:t>14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18358864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1"/>
          <p:cNvSpPr>
            <a:spLocks noGrp="1"/>
          </p:cNvSpPr>
          <p:nvPr>
            <p:ph idx="1"/>
          </p:nvPr>
        </p:nvSpPr>
        <p:spPr>
          <a:xfrm>
            <a:off x="467544" y="1639341"/>
            <a:ext cx="8280920" cy="4525963"/>
          </a:xfrm>
        </p:spPr>
        <p:txBody>
          <a:bodyPr>
            <a:normAutofit fontScale="92500" lnSpcReduction="20000"/>
          </a:bodyPr>
          <a:lstStyle/>
          <a:p>
            <a:r>
              <a:rPr lang="hr-HR" sz="3200" dirty="0" smtClean="0">
                <a:latin typeface="Calibri" pitchFamily="34" charset="0"/>
              </a:rPr>
              <a:t>doc.dr.sc. Neno </a:t>
            </a:r>
            <a:r>
              <a:rPr lang="hr-HR" sz="3200" dirty="0" smtClean="0">
                <a:latin typeface="Calibri" pitchFamily="34" charset="0"/>
              </a:rPr>
              <a:t>TORIĆ, </a:t>
            </a:r>
            <a:r>
              <a:rPr lang="hr-HR" sz="3200" dirty="0" smtClean="0">
                <a:latin typeface="Calibri" pitchFamily="34" charset="0"/>
              </a:rPr>
              <a:t>voditelj projekta (FGAG)</a:t>
            </a:r>
          </a:p>
          <a:p>
            <a:r>
              <a:rPr lang="hr-HR" sz="3200" dirty="0" smtClean="0">
                <a:latin typeface="Calibri" pitchFamily="34" charset="0"/>
              </a:rPr>
              <a:t>prof.dr.sc. Ivica </a:t>
            </a:r>
            <a:r>
              <a:rPr lang="hr-HR" sz="3200" dirty="0" smtClean="0">
                <a:latin typeface="Calibri" pitchFamily="34" charset="0"/>
              </a:rPr>
              <a:t>BOKO </a:t>
            </a:r>
            <a:r>
              <a:rPr lang="hr-HR" dirty="0" smtClean="0">
                <a:latin typeface="Calibri" pitchFamily="34" charset="0"/>
              </a:rPr>
              <a:t>(</a:t>
            </a:r>
            <a:r>
              <a:rPr lang="hr-HR" dirty="0" smtClean="0">
                <a:latin typeface="Calibri" pitchFamily="34" charset="0"/>
              </a:rPr>
              <a:t>FGAG)</a:t>
            </a:r>
            <a:endParaRPr lang="hr-HR" sz="3200" dirty="0" smtClean="0">
              <a:latin typeface="Calibri" pitchFamily="34" charset="0"/>
            </a:endParaRPr>
          </a:p>
          <a:p>
            <a:r>
              <a:rPr lang="hr-HR" sz="3200" dirty="0" err="1" smtClean="0">
                <a:latin typeface="Calibri" pitchFamily="34" charset="0"/>
              </a:rPr>
              <a:t>prof</a:t>
            </a:r>
            <a:r>
              <a:rPr lang="hr-HR" sz="3200" dirty="0" smtClean="0">
                <a:latin typeface="Calibri" pitchFamily="34" charset="0"/>
              </a:rPr>
              <a:t>. </a:t>
            </a:r>
            <a:r>
              <a:rPr lang="hr-HR" sz="3200" dirty="0" err="1" smtClean="0">
                <a:latin typeface="Calibri" pitchFamily="34" charset="0"/>
              </a:rPr>
              <a:t>Ian</a:t>
            </a:r>
            <a:r>
              <a:rPr lang="hr-HR" sz="3200" dirty="0" smtClean="0">
                <a:latin typeface="Calibri" pitchFamily="34" charset="0"/>
              </a:rPr>
              <a:t> </a:t>
            </a:r>
            <a:r>
              <a:rPr lang="hr-HR" sz="3200" dirty="0" smtClean="0">
                <a:latin typeface="Calibri" pitchFamily="34" charset="0"/>
              </a:rPr>
              <a:t>BURGESS (</a:t>
            </a:r>
            <a:r>
              <a:rPr lang="hr-HR" sz="3200" dirty="0" smtClean="0">
                <a:latin typeface="Calibri" pitchFamily="34" charset="0"/>
              </a:rPr>
              <a:t>Sveučilište u Sheffieldu)</a:t>
            </a:r>
          </a:p>
          <a:p>
            <a:r>
              <a:rPr lang="hr-HR" sz="3200" dirty="0" smtClean="0">
                <a:latin typeface="Calibri" pitchFamily="34" charset="0"/>
              </a:rPr>
              <a:t>prof.dr.sc. Alen </a:t>
            </a:r>
            <a:r>
              <a:rPr lang="hr-HR" dirty="0" smtClean="0">
                <a:latin typeface="Calibri" pitchFamily="34" charset="0"/>
              </a:rPr>
              <a:t>HARAPIN (</a:t>
            </a:r>
            <a:r>
              <a:rPr lang="hr-HR" dirty="0" smtClean="0">
                <a:latin typeface="Calibri" pitchFamily="34" charset="0"/>
              </a:rPr>
              <a:t>FGAG) </a:t>
            </a:r>
            <a:endParaRPr lang="hr-HR" sz="3200" dirty="0" smtClean="0">
              <a:latin typeface="Calibri" pitchFamily="34" charset="0"/>
            </a:endParaRPr>
          </a:p>
          <a:p>
            <a:r>
              <a:rPr lang="hr-HR" sz="3200" dirty="0" smtClean="0">
                <a:latin typeface="Calibri" pitchFamily="34" charset="0"/>
              </a:rPr>
              <a:t>prof.dr.sc. </a:t>
            </a:r>
            <a:r>
              <a:rPr lang="hr-HR" dirty="0" smtClean="0">
                <a:latin typeface="Calibri" pitchFamily="34" charset="0"/>
              </a:rPr>
              <a:t>Mirela </a:t>
            </a:r>
            <a:r>
              <a:rPr lang="hr-HR" dirty="0" smtClean="0">
                <a:latin typeface="Calibri" pitchFamily="34" charset="0"/>
              </a:rPr>
              <a:t>GALIĆ (</a:t>
            </a:r>
            <a:r>
              <a:rPr lang="hr-HR" dirty="0" smtClean="0">
                <a:latin typeface="Calibri" pitchFamily="34" charset="0"/>
              </a:rPr>
              <a:t>FGAG)</a:t>
            </a:r>
            <a:endParaRPr lang="hr-HR" sz="3200" dirty="0" smtClean="0">
              <a:latin typeface="Calibri" pitchFamily="34" charset="0"/>
            </a:endParaRPr>
          </a:p>
          <a:p>
            <a:r>
              <a:rPr lang="hr-HR" dirty="0" smtClean="0">
                <a:latin typeface="Calibri" pitchFamily="34" charset="0"/>
              </a:rPr>
              <a:t>d</a:t>
            </a:r>
            <a:r>
              <a:rPr lang="hr-HR" sz="3200" dirty="0" smtClean="0">
                <a:latin typeface="Calibri" pitchFamily="34" charset="0"/>
              </a:rPr>
              <a:t>oc.dr.sc. Vladimir </a:t>
            </a:r>
            <a:r>
              <a:rPr lang="hr-HR" dirty="0" smtClean="0">
                <a:latin typeface="Calibri" pitchFamily="34" charset="0"/>
              </a:rPr>
              <a:t>DIVIĆ (</a:t>
            </a:r>
            <a:r>
              <a:rPr lang="hr-HR" dirty="0" smtClean="0">
                <a:latin typeface="Calibri" pitchFamily="34" charset="0"/>
              </a:rPr>
              <a:t>FGAG) </a:t>
            </a:r>
            <a:endParaRPr lang="hr-HR" sz="3200" dirty="0" smtClean="0">
              <a:latin typeface="Calibri" pitchFamily="34" charset="0"/>
            </a:endParaRPr>
          </a:p>
          <a:p>
            <a:r>
              <a:rPr lang="hr-HR" dirty="0" err="1" smtClean="0">
                <a:latin typeface="Calibri" pitchFamily="34" charset="0"/>
              </a:rPr>
              <a:t>d</a:t>
            </a:r>
            <a:r>
              <a:rPr lang="hr-HR" sz="3200" dirty="0" err="1" smtClean="0">
                <a:latin typeface="Calibri" pitchFamily="34" charset="0"/>
              </a:rPr>
              <a:t>r.sc</a:t>
            </a:r>
            <a:r>
              <a:rPr lang="hr-HR" sz="3200" dirty="0" smtClean="0">
                <a:latin typeface="Calibri" pitchFamily="34" charset="0"/>
              </a:rPr>
              <a:t>. </a:t>
            </a:r>
            <a:r>
              <a:rPr lang="hr-HR" dirty="0" smtClean="0">
                <a:latin typeface="Calibri" pitchFamily="34" charset="0"/>
              </a:rPr>
              <a:t>Ivana </a:t>
            </a:r>
            <a:r>
              <a:rPr lang="hr-HR" dirty="0" smtClean="0">
                <a:latin typeface="Calibri" pitchFamily="34" charset="0"/>
              </a:rPr>
              <a:t>UZELAC (</a:t>
            </a:r>
            <a:r>
              <a:rPr lang="hr-HR" dirty="0" smtClean="0">
                <a:latin typeface="Calibri" pitchFamily="34" charset="0"/>
              </a:rPr>
              <a:t>FGAG)</a:t>
            </a:r>
            <a:endParaRPr lang="hr-HR" sz="3200" dirty="0" smtClean="0">
              <a:latin typeface="Calibri" pitchFamily="34" charset="0"/>
            </a:endParaRPr>
          </a:p>
          <a:p>
            <a:r>
              <a:rPr lang="hr-HR" sz="3200" dirty="0" smtClean="0">
                <a:latin typeface="Calibri" pitchFamily="34" charset="0"/>
              </a:rPr>
              <a:t>Marko </a:t>
            </a:r>
            <a:r>
              <a:rPr lang="hr-HR" sz="3200" dirty="0" smtClean="0">
                <a:latin typeface="Calibri" pitchFamily="34" charset="0"/>
              </a:rPr>
              <a:t>GORETA, </a:t>
            </a:r>
            <a:r>
              <a:rPr lang="hr-HR" dirty="0" smtClean="0">
                <a:latin typeface="Calibri" pitchFamily="34" charset="0"/>
              </a:rPr>
              <a:t>mag.ing.aedif. (FGAG)</a:t>
            </a:r>
            <a:endParaRPr lang="hr-HR" sz="3200" dirty="0" smtClean="0">
              <a:latin typeface="Calibri" pitchFamily="34" charset="0"/>
            </a:endParaRPr>
          </a:p>
          <a:p>
            <a:r>
              <a:rPr lang="hr-HR" dirty="0" smtClean="0">
                <a:latin typeface="Calibri" pitchFamily="34" charset="0"/>
              </a:rPr>
              <a:t>Jelena </a:t>
            </a:r>
            <a:r>
              <a:rPr lang="hr-HR" dirty="0" smtClean="0">
                <a:latin typeface="Calibri" pitchFamily="34" charset="0"/>
              </a:rPr>
              <a:t>LOVRIĆ, </a:t>
            </a:r>
            <a:r>
              <a:rPr lang="hr-HR" dirty="0" smtClean="0">
                <a:latin typeface="Calibri" pitchFamily="34" charset="0"/>
              </a:rPr>
              <a:t>mag.ing.aedif. (FGAG)</a:t>
            </a:r>
            <a:endParaRPr lang="hr-HR" sz="3200" dirty="0" smtClean="0">
              <a:latin typeface="Calibri" pitchFamily="34" charset="0"/>
            </a:endParaRPr>
          </a:p>
          <a:p>
            <a:endParaRPr lang="hr-HR" sz="2900" dirty="0" smtClean="0">
              <a:latin typeface="Calibri" pitchFamily="34" charset="0"/>
            </a:endParaRPr>
          </a:p>
        </p:txBody>
      </p:sp>
      <p:sp>
        <p:nvSpPr>
          <p:cNvPr id="5" name="Title 2"/>
          <p:cNvSpPr>
            <a:spLocks noGrp="1"/>
          </p:cNvSpPr>
          <p:nvPr>
            <p:ph type="title"/>
          </p:nvPr>
        </p:nvSpPr>
        <p:spPr>
          <a:xfrm>
            <a:off x="-2145432" y="269776"/>
            <a:ext cx="8229600" cy="1143000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hr-HR" dirty="0" smtClean="0">
                <a:latin typeface="Calibri" panose="020F0502020204030204" pitchFamily="34" charset="0"/>
              </a:rPr>
              <a:t>PROJEKTNI TIM</a:t>
            </a:r>
            <a:endParaRPr lang="hr-HR" dirty="0">
              <a:latin typeface="Calibri" panose="020F0502020204030204" pitchFamily="34" charset="0"/>
            </a:endParaRPr>
          </a:p>
        </p:txBody>
      </p:sp>
      <p:pic>
        <p:nvPicPr>
          <p:cNvPr id="6" name="Picture 10" descr="D:\PREZENTACIJE\ASFE_2015\logo_001_B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741096" y="115788"/>
            <a:ext cx="1295400" cy="1296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652071" y="116632"/>
            <a:ext cx="1089025" cy="12954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</p:pic>
      <p:sp>
        <p:nvSpPr>
          <p:cNvPr id="8" name="Slide Number Placeholder 7"/>
          <p:cNvSpPr>
            <a:spLocks noGrp="1"/>
          </p:cNvSpPr>
          <p:nvPr>
            <p:ph type="sldNum" sz="quarter" idx="4294967295"/>
          </p:nvPr>
        </p:nvSpPr>
        <p:spPr>
          <a:xfrm>
            <a:off x="8604448" y="6391869"/>
            <a:ext cx="2133600" cy="365125"/>
          </a:xfrm>
          <a:prstGeom prst="rect">
            <a:avLst/>
          </a:prstGeom>
        </p:spPr>
        <p:txBody>
          <a:bodyPr/>
          <a:lstStyle/>
          <a:p>
            <a:pPr algn="l"/>
            <a:r>
              <a:rPr lang="hr-HR" dirty="0" smtClean="0"/>
              <a:t>15</a:t>
            </a:r>
            <a:endParaRPr lang="hr-HR" dirty="0"/>
          </a:p>
        </p:txBody>
      </p:sp>
      <p:sp>
        <p:nvSpPr>
          <p:cNvPr id="10" name="Rezervirano mjesto datuma 3"/>
          <p:cNvSpPr>
            <a:spLocks noGrp="1"/>
          </p:cNvSpPr>
          <p:nvPr>
            <p:ph type="dt" sz="quarter" idx="10"/>
          </p:nvPr>
        </p:nvSpPr>
        <p:spPr>
          <a:xfrm>
            <a:off x="107950" y="6381750"/>
            <a:ext cx="3959994" cy="359618"/>
          </a:xfrm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hr-HR" altLang="sr-Latn-RS" dirty="0" smtClean="0">
                <a:latin typeface="Arial Narrow" panose="020B0606020202030204" pitchFamily="34" charset="0"/>
              </a:rPr>
              <a:t>Prof.dr.sc. Ivica Boko, Doc.dr.sc. Neno </a:t>
            </a:r>
            <a:r>
              <a:rPr lang="hr-HR" altLang="sr-Latn-RS" dirty="0">
                <a:latin typeface="Arial Narrow" panose="020B0606020202030204" pitchFamily="34" charset="0"/>
              </a:rPr>
              <a:t>Torić, Slobodan </a:t>
            </a:r>
            <a:r>
              <a:rPr lang="hr-HR" altLang="sr-Latn-RS" dirty="0" smtClean="0">
                <a:latin typeface="Arial Narrow" panose="020B0606020202030204" pitchFamily="34" charset="0"/>
              </a:rPr>
              <a:t>Blanuša</a:t>
            </a:r>
            <a:endParaRPr lang="hr-HR" altLang="sr-Latn-RS" dirty="0"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82564798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34903" y="4797152"/>
            <a:ext cx="1089025" cy="12954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</p:pic>
      <p:pic>
        <p:nvPicPr>
          <p:cNvPr id="5" name="Picture 10" descr="D:\PREZENTACIJE\ASFE_2015\logo_001_B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55976" y="4800327"/>
            <a:ext cx="1295400" cy="1296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5" descr="SVEUC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120646" y="4797152"/>
            <a:ext cx="1290637" cy="1295400"/>
          </a:xfrm>
          <a:prstGeom prst="rect">
            <a:avLst/>
          </a:prstGeom>
          <a:noFill/>
        </p:spPr>
      </p:pic>
      <p:pic>
        <p:nvPicPr>
          <p:cNvPr id="7" name="Picture 6" descr="C:\Users\gf-ntoric\Desktop\hrzz.jpg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168" y="4797152"/>
            <a:ext cx="2160240" cy="1224136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36512" y="2204864"/>
            <a:ext cx="9144000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hr-HR" sz="4000" b="1" dirty="0" smtClean="0">
                <a:latin typeface="Calibri" pitchFamily="34" charset="0"/>
              </a:rPr>
              <a:t>REZULTATI PROJEKTA I UTJECAJ NA GRAĐEVINSKU PRAKSU</a:t>
            </a:r>
            <a:endParaRPr lang="hr-HR" sz="4000" i="1" dirty="0" smtClean="0">
              <a:latin typeface="Calibri" pitchFamily="34" charset="0"/>
            </a:endParaRPr>
          </a:p>
        </p:txBody>
      </p:sp>
      <p:sp>
        <p:nvSpPr>
          <p:cNvPr id="10" name="Slide Number Placeholder 7"/>
          <p:cNvSpPr>
            <a:spLocks noGrp="1"/>
          </p:cNvSpPr>
          <p:nvPr>
            <p:ph type="sldNum" sz="quarter" idx="4294967295"/>
          </p:nvPr>
        </p:nvSpPr>
        <p:spPr>
          <a:xfrm>
            <a:off x="8604448" y="6391869"/>
            <a:ext cx="2133600" cy="365125"/>
          </a:xfrm>
          <a:prstGeom prst="rect">
            <a:avLst/>
          </a:prstGeom>
        </p:spPr>
        <p:txBody>
          <a:bodyPr/>
          <a:lstStyle/>
          <a:p>
            <a:pPr algn="l"/>
            <a:r>
              <a:rPr lang="hr-HR" dirty="0" smtClean="0"/>
              <a:t>16</a:t>
            </a:r>
            <a:endParaRPr lang="hr-HR" dirty="0"/>
          </a:p>
        </p:txBody>
      </p:sp>
      <p:sp>
        <p:nvSpPr>
          <p:cNvPr id="11" name="Rezervirano mjesto datuma 3"/>
          <p:cNvSpPr>
            <a:spLocks noGrp="1"/>
          </p:cNvSpPr>
          <p:nvPr>
            <p:ph type="dt" sz="quarter" idx="10"/>
          </p:nvPr>
        </p:nvSpPr>
        <p:spPr>
          <a:xfrm>
            <a:off x="107950" y="6381750"/>
            <a:ext cx="3959994" cy="359618"/>
          </a:xfrm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hr-HR" altLang="sr-Latn-RS" dirty="0" smtClean="0">
                <a:latin typeface="Arial Narrow" panose="020B0606020202030204" pitchFamily="34" charset="0"/>
              </a:rPr>
              <a:t>Prof.dr.sc. Ivica Boko, Doc.dr.sc. Neno </a:t>
            </a:r>
            <a:r>
              <a:rPr lang="hr-HR" altLang="sr-Latn-RS" dirty="0">
                <a:latin typeface="Arial Narrow" panose="020B0606020202030204" pitchFamily="34" charset="0"/>
              </a:rPr>
              <a:t>Torić, Slobodan </a:t>
            </a:r>
            <a:r>
              <a:rPr lang="hr-HR" altLang="sr-Latn-RS" dirty="0" smtClean="0">
                <a:latin typeface="Arial Narrow" panose="020B0606020202030204" pitchFamily="34" charset="0"/>
              </a:rPr>
              <a:t>Blanuša</a:t>
            </a:r>
            <a:endParaRPr lang="hr-HR" altLang="sr-Latn-RS" dirty="0"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53874994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>
            <a:off x="4393667" y="72008"/>
            <a:ext cx="0" cy="540060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>
            <a:off x="4753707" y="88258"/>
            <a:ext cx="0" cy="538435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>
            <a:off x="4825715" y="88258"/>
            <a:ext cx="0" cy="538435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3601579" y="72008"/>
            <a:ext cx="2016224" cy="0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4321659" y="5472608"/>
            <a:ext cx="504056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4825715" y="5472608"/>
            <a:ext cx="288032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4033627" y="5472608"/>
            <a:ext cx="288032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>
            <a:off x="4033627" y="5472608"/>
            <a:ext cx="0" cy="144016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>
            <a:off x="4033627" y="5616624"/>
            <a:ext cx="108012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>
            <a:off x="5113747" y="5472608"/>
            <a:ext cx="0" cy="144016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 flipH="1">
            <a:off x="697694" y="5472608"/>
            <a:ext cx="3335933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 flipH="1">
            <a:off x="5113747" y="5472608"/>
            <a:ext cx="2952328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>
            <a:off x="4825715" y="648072"/>
            <a:ext cx="72008" cy="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/>
          <p:cNvCxnSpPr/>
          <p:nvPr/>
        </p:nvCxnSpPr>
        <p:spPr>
          <a:xfrm>
            <a:off x="4897723" y="648072"/>
            <a:ext cx="0" cy="1008112"/>
          </a:xfrm>
          <a:prstGeom prst="line">
            <a:avLst/>
          </a:prstGeom>
          <a:ln w="1778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/>
          <p:nvPr/>
        </p:nvCxnSpPr>
        <p:spPr>
          <a:xfrm flipH="1">
            <a:off x="4843717" y="1656184"/>
            <a:ext cx="54006" cy="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/>
          <p:cNvCxnSpPr/>
          <p:nvPr/>
        </p:nvCxnSpPr>
        <p:spPr>
          <a:xfrm>
            <a:off x="4897723" y="864096"/>
            <a:ext cx="3168352" cy="0"/>
          </a:xfrm>
          <a:prstGeom prst="line">
            <a:avLst/>
          </a:prstGeom>
          <a:ln w="1778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>
            <a:off x="4897723" y="936104"/>
            <a:ext cx="3168352" cy="0"/>
          </a:xfrm>
          <a:prstGeom prst="line">
            <a:avLst/>
          </a:prstGeom>
          <a:ln w="1778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/>
          <p:cNvCxnSpPr/>
          <p:nvPr/>
        </p:nvCxnSpPr>
        <p:spPr>
          <a:xfrm>
            <a:off x="4897723" y="1512168"/>
            <a:ext cx="3168352" cy="0"/>
          </a:xfrm>
          <a:prstGeom prst="line">
            <a:avLst/>
          </a:prstGeom>
          <a:ln w="1778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/>
          <p:cNvCxnSpPr/>
          <p:nvPr/>
        </p:nvCxnSpPr>
        <p:spPr>
          <a:xfrm>
            <a:off x="4897723" y="1584176"/>
            <a:ext cx="3168352" cy="0"/>
          </a:xfrm>
          <a:prstGeom prst="line">
            <a:avLst/>
          </a:prstGeom>
          <a:ln w="1778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Connector 52"/>
          <p:cNvCxnSpPr/>
          <p:nvPr/>
        </p:nvCxnSpPr>
        <p:spPr>
          <a:xfrm>
            <a:off x="4249651" y="648072"/>
            <a:ext cx="0" cy="1008112"/>
          </a:xfrm>
          <a:prstGeom prst="line">
            <a:avLst/>
          </a:prstGeom>
          <a:ln w="1778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Connector 53"/>
          <p:cNvCxnSpPr/>
          <p:nvPr/>
        </p:nvCxnSpPr>
        <p:spPr>
          <a:xfrm flipH="1">
            <a:off x="4249651" y="1656184"/>
            <a:ext cx="54006" cy="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Connector 54"/>
          <p:cNvCxnSpPr/>
          <p:nvPr/>
        </p:nvCxnSpPr>
        <p:spPr>
          <a:xfrm>
            <a:off x="697694" y="864096"/>
            <a:ext cx="3551957" cy="0"/>
          </a:xfrm>
          <a:prstGeom prst="line">
            <a:avLst/>
          </a:prstGeom>
          <a:ln w="1778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Connector 55"/>
          <p:cNvCxnSpPr/>
          <p:nvPr/>
        </p:nvCxnSpPr>
        <p:spPr>
          <a:xfrm>
            <a:off x="697694" y="936104"/>
            <a:ext cx="3551957" cy="0"/>
          </a:xfrm>
          <a:prstGeom prst="line">
            <a:avLst/>
          </a:prstGeom>
          <a:ln w="1778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Connector 56"/>
          <p:cNvCxnSpPr/>
          <p:nvPr/>
        </p:nvCxnSpPr>
        <p:spPr>
          <a:xfrm>
            <a:off x="733934" y="1512168"/>
            <a:ext cx="3515717" cy="0"/>
          </a:xfrm>
          <a:prstGeom prst="line">
            <a:avLst/>
          </a:prstGeom>
          <a:ln w="1778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traight Connector 57"/>
          <p:cNvCxnSpPr/>
          <p:nvPr/>
        </p:nvCxnSpPr>
        <p:spPr>
          <a:xfrm>
            <a:off x="697694" y="1584176"/>
            <a:ext cx="3551957" cy="0"/>
          </a:xfrm>
          <a:prstGeom prst="line">
            <a:avLst/>
          </a:prstGeom>
          <a:ln w="1778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Straight Connector 58"/>
          <p:cNvCxnSpPr/>
          <p:nvPr/>
        </p:nvCxnSpPr>
        <p:spPr>
          <a:xfrm>
            <a:off x="4321659" y="72008"/>
            <a:ext cx="0" cy="540060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Connector 59"/>
          <p:cNvCxnSpPr/>
          <p:nvPr/>
        </p:nvCxnSpPr>
        <p:spPr>
          <a:xfrm>
            <a:off x="4249651" y="648072"/>
            <a:ext cx="72008" cy="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54198962"/>
              </p:ext>
            </p:extLst>
          </p:nvPr>
        </p:nvGraphicFramePr>
        <p:xfrm>
          <a:off x="5567052" y="4320480"/>
          <a:ext cx="1058863" cy="1511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73" name="AutoCAD Drawing" r:id="rId3" imgW="13020675" imgH="6181725" progId="">
                  <p:embed/>
                </p:oleObj>
              </mc:Choice>
              <mc:Fallback>
                <p:oleObj name="AutoCAD Drawing" r:id="rId3" imgW="13020675" imgH="6181725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 l="67319" t="52277" r="24400" b="22820"/>
                      <a:stretch>
                        <a:fillRect/>
                      </a:stretch>
                    </p:blipFill>
                    <p:spPr bwMode="auto">
                      <a:xfrm>
                        <a:off x="5567052" y="4320480"/>
                        <a:ext cx="1058863" cy="1511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63" name="Straight Connector 62"/>
          <p:cNvCxnSpPr/>
          <p:nvPr/>
        </p:nvCxnSpPr>
        <p:spPr>
          <a:xfrm flipH="1">
            <a:off x="2881499" y="5616624"/>
            <a:ext cx="1152128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Straight Connector 65"/>
          <p:cNvCxnSpPr/>
          <p:nvPr/>
        </p:nvCxnSpPr>
        <p:spPr>
          <a:xfrm>
            <a:off x="2881499" y="5616624"/>
            <a:ext cx="0" cy="90872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Straight Connector 66"/>
          <p:cNvCxnSpPr/>
          <p:nvPr/>
        </p:nvCxnSpPr>
        <p:spPr>
          <a:xfrm flipH="1">
            <a:off x="5113747" y="5616624"/>
            <a:ext cx="1152128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Straight Connector 68"/>
          <p:cNvCxnSpPr/>
          <p:nvPr/>
        </p:nvCxnSpPr>
        <p:spPr>
          <a:xfrm>
            <a:off x="6265875" y="5616624"/>
            <a:ext cx="0" cy="90872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0" name="TextBox 69"/>
          <p:cNvSpPr txBox="1"/>
          <p:nvPr/>
        </p:nvSpPr>
        <p:spPr>
          <a:xfrm>
            <a:off x="683568" y="1916832"/>
            <a:ext cx="3121100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tabLst>
                <a:tab pos="447675" algn="l"/>
              </a:tabLst>
            </a:pPr>
            <a:r>
              <a:rPr lang="hr-HR" sz="2600" dirty="0" smtClean="0"/>
              <a:t>     </a:t>
            </a:r>
            <a:r>
              <a:rPr lang="hr-HR" sz="2600" dirty="0" err="1" smtClean="0"/>
              <a:t>N</a:t>
            </a:r>
            <a:r>
              <a:rPr lang="hr-HR" sz="2600" baseline="-25000" dirty="0" err="1" smtClean="0"/>
              <a:t>fi,Rd</a:t>
            </a:r>
            <a:r>
              <a:rPr lang="hr-HR" sz="2600" dirty="0" smtClean="0"/>
              <a:t>=?</a:t>
            </a:r>
          </a:p>
          <a:p>
            <a:pPr>
              <a:buFont typeface="Wingdings" pitchFamily="2" charset="2"/>
              <a:buChar char="ü"/>
              <a:tabLst>
                <a:tab pos="447675" algn="l"/>
              </a:tabLst>
            </a:pPr>
            <a:r>
              <a:rPr lang="hr-HR" sz="2600" dirty="0" smtClean="0"/>
              <a:t> </a:t>
            </a:r>
            <a:r>
              <a:rPr lang="hr-HR" sz="2600" dirty="0" err="1" smtClean="0"/>
              <a:t>N</a:t>
            </a:r>
            <a:r>
              <a:rPr lang="hr-HR" sz="2600" baseline="-25000" dirty="0" err="1" smtClean="0"/>
              <a:t>fi,Rd</a:t>
            </a:r>
            <a:r>
              <a:rPr lang="hr-HR" sz="2600" dirty="0" smtClean="0"/>
              <a:t>=F(</a:t>
            </a:r>
            <a:r>
              <a:rPr lang="hr-HR" sz="2600" dirty="0" smtClean="0">
                <a:sym typeface="Symbol"/>
              </a:rPr>
              <a:t>,T</a:t>
            </a:r>
            <a:r>
              <a:rPr lang="hr-HR" sz="2600" dirty="0" smtClean="0"/>
              <a:t>)</a:t>
            </a:r>
          </a:p>
          <a:p>
            <a:pPr>
              <a:tabLst>
                <a:tab pos="447675" algn="l"/>
              </a:tabLst>
            </a:pPr>
            <a:r>
              <a:rPr lang="hr-HR" sz="2600" b="1" dirty="0" smtClean="0"/>
              <a:t> ? </a:t>
            </a:r>
            <a:r>
              <a:rPr lang="hr-HR" sz="2600" b="1" dirty="0" err="1" smtClean="0"/>
              <a:t>N</a:t>
            </a:r>
            <a:r>
              <a:rPr lang="hr-HR" sz="2600" b="1" baseline="-25000" dirty="0" err="1" smtClean="0"/>
              <a:t>fi,Rd</a:t>
            </a:r>
            <a:r>
              <a:rPr lang="hr-HR" sz="2600" b="1" dirty="0" smtClean="0"/>
              <a:t>=F(</a:t>
            </a:r>
            <a:r>
              <a:rPr lang="hr-HR" sz="2600" b="1" dirty="0" smtClean="0">
                <a:sym typeface="Symbol"/>
              </a:rPr>
              <a:t>,T,t</a:t>
            </a:r>
            <a:r>
              <a:rPr lang="hr-HR" sz="2600" b="1" dirty="0" smtClean="0"/>
              <a:t>)</a:t>
            </a:r>
          </a:p>
        </p:txBody>
      </p:sp>
      <p:cxnSp>
        <p:nvCxnSpPr>
          <p:cNvPr id="72" name="Straight Connector 71"/>
          <p:cNvCxnSpPr/>
          <p:nvPr/>
        </p:nvCxnSpPr>
        <p:spPr>
          <a:xfrm flipH="1">
            <a:off x="697694" y="5616624"/>
            <a:ext cx="2183805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Straight Connector 72"/>
          <p:cNvCxnSpPr/>
          <p:nvPr/>
        </p:nvCxnSpPr>
        <p:spPr>
          <a:xfrm flipH="1">
            <a:off x="6265875" y="5616624"/>
            <a:ext cx="18002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Left Arrow 22"/>
          <p:cNvSpPr/>
          <p:nvPr/>
        </p:nvSpPr>
        <p:spPr>
          <a:xfrm>
            <a:off x="2995899" y="3728004"/>
            <a:ext cx="1584176" cy="432048"/>
          </a:xfrm>
          <a:prstGeom prst="leftArrow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cxnSp>
        <p:nvCxnSpPr>
          <p:cNvPr id="64" name="Straight Arrow Connector 63"/>
          <p:cNvCxnSpPr/>
          <p:nvPr/>
        </p:nvCxnSpPr>
        <p:spPr>
          <a:xfrm>
            <a:off x="733934" y="4986039"/>
            <a:ext cx="2592387" cy="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Straight Arrow Connector 64"/>
          <p:cNvCxnSpPr/>
          <p:nvPr/>
        </p:nvCxnSpPr>
        <p:spPr>
          <a:xfrm flipV="1">
            <a:off x="962534" y="3457277"/>
            <a:ext cx="0" cy="1800225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8" name="TextBox 27650"/>
          <p:cNvSpPr txBox="1">
            <a:spLocks noChangeArrowheads="1"/>
          </p:cNvSpPr>
          <p:nvPr/>
        </p:nvSpPr>
        <p:spPr bwMode="auto">
          <a:xfrm>
            <a:off x="962534" y="3168352"/>
            <a:ext cx="8636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o"/>
              <a:defRPr sz="30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n"/>
              <a:defRPr sz="26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o"/>
              <a:defRPr sz="23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spcBef>
                <a:spcPct val="25000"/>
              </a:spcBef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hr-HR" altLang="sr-Latn-RS" sz="1800" b="1" dirty="0">
                <a:latin typeface="+mj-lt"/>
              </a:rPr>
              <a:t>T (°C)</a:t>
            </a:r>
          </a:p>
        </p:txBody>
      </p:sp>
      <p:sp>
        <p:nvSpPr>
          <p:cNvPr id="71" name="TextBox 37"/>
          <p:cNvSpPr txBox="1">
            <a:spLocks noChangeArrowheads="1"/>
          </p:cNvSpPr>
          <p:nvPr/>
        </p:nvSpPr>
        <p:spPr bwMode="auto">
          <a:xfrm>
            <a:off x="2872296" y="5032077"/>
            <a:ext cx="969963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o"/>
              <a:defRPr sz="30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n"/>
              <a:defRPr sz="26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o"/>
              <a:defRPr sz="23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spcBef>
                <a:spcPct val="25000"/>
              </a:spcBef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hr-HR" altLang="sr-Latn-RS" sz="1800" b="1" dirty="0">
                <a:latin typeface="+mj-lt"/>
              </a:rPr>
              <a:t>t (min)</a:t>
            </a:r>
          </a:p>
        </p:txBody>
      </p:sp>
      <p:sp>
        <p:nvSpPr>
          <p:cNvPr id="35" name="Freeform 34"/>
          <p:cNvSpPr/>
          <p:nvPr/>
        </p:nvSpPr>
        <p:spPr>
          <a:xfrm>
            <a:off x="957448" y="3457277"/>
            <a:ext cx="2140075" cy="1514847"/>
          </a:xfrm>
          <a:custGeom>
            <a:avLst/>
            <a:gdLst>
              <a:gd name="connsiteX0" fmla="*/ 0 w 1924050"/>
              <a:gd name="connsiteY0" fmla="*/ 1504950 h 1504950"/>
              <a:gd name="connsiteX1" fmla="*/ 285750 w 1924050"/>
              <a:gd name="connsiteY1" fmla="*/ 742950 h 1504950"/>
              <a:gd name="connsiteX2" fmla="*/ 685800 w 1924050"/>
              <a:gd name="connsiteY2" fmla="*/ 171450 h 1504950"/>
              <a:gd name="connsiteX3" fmla="*/ 1924050 w 1924050"/>
              <a:gd name="connsiteY3" fmla="*/ 0 h 15049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924050" h="1504950">
                <a:moveTo>
                  <a:pt x="0" y="1504950"/>
                </a:moveTo>
                <a:cubicBezTo>
                  <a:pt x="85725" y="1235075"/>
                  <a:pt x="171450" y="965200"/>
                  <a:pt x="285750" y="742950"/>
                </a:cubicBezTo>
                <a:cubicBezTo>
                  <a:pt x="400050" y="520700"/>
                  <a:pt x="412750" y="295275"/>
                  <a:pt x="685800" y="171450"/>
                </a:cubicBezTo>
                <a:cubicBezTo>
                  <a:pt x="958850" y="47625"/>
                  <a:pt x="1685925" y="41275"/>
                  <a:pt x="1924050" y="0"/>
                </a:cubicBezTo>
              </a:path>
            </a:pathLst>
          </a:cu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38" name="Freeform 37"/>
          <p:cNvSpPr/>
          <p:nvPr/>
        </p:nvSpPr>
        <p:spPr>
          <a:xfrm>
            <a:off x="968089" y="4214700"/>
            <a:ext cx="2129433" cy="770721"/>
          </a:xfrm>
          <a:custGeom>
            <a:avLst/>
            <a:gdLst>
              <a:gd name="connsiteX0" fmla="*/ 0 w 2076450"/>
              <a:gd name="connsiteY0" fmla="*/ 571500 h 587054"/>
              <a:gd name="connsiteX1" fmla="*/ 495300 w 2076450"/>
              <a:gd name="connsiteY1" fmla="*/ 514350 h 587054"/>
              <a:gd name="connsiteX2" fmla="*/ 2076450 w 2076450"/>
              <a:gd name="connsiteY2" fmla="*/ 0 h 5870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076450" h="587054">
                <a:moveTo>
                  <a:pt x="0" y="571500"/>
                </a:moveTo>
                <a:cubicBezTo>
                  <a:pt x="74612" y="590550"/>
                  <a:pt x="149225" y="609600"/>
                  <a:pt x="495300" y="514350"/>
                </a:cubicBezTo>
                <a:cubicBezTo>
                  <a:pt x="841375" y="419100"/>
                  <a:pt x="1458912" y="209550"/>
                  <a:pt x="2076450" y="0"/>
                </a:cubicBezTo>
              </a:path>
            </a:pathLst>
          </a:custGeom>
          <a:noFill/>
          <a:ln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39" name="Freeform 38"/>
          <p:cNvSpPr/>
          <p:nvPr/>
        </p:nvSpPr>
        <p:spPr>
          <a:xfrm>
            <a:off x="968089" y="3607867"/>
            <a:ext cx="2129433" cy="1371526"/>
          </a:xfrm>
          <a:custGeom>
            <a:avLst/>
            <a:gdLst>
              <a:gd name="connsiteX0" fmla="*/ 0 w 1943100"/>
              <a:gd name="connsiteY0" fmla="*/ 1304925 h 1304925"/>
              <a:gd name="connsiteX1" fmla="*/ 457200 w 1943100"/>
              <a:gd name="connsiteY1" fmla="*/ 1057275 h 1304925"/>
              <a:gd name="connsiteX2" fmla="*/ 1152525 w 1943100"/>
              <a:gd name="connsiteY2" fmla="*/ 352425 h 1304925"/>
              <a:gd name="connsiteX3" fmla="*/ 1943100 w 1943100"/>
              <a:gd name="connsiteY3" fmla="*/ 0 h 13049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943100" h="1304925">
                <a:moveTo>
                  <a:pt x="0" y="1304925"/>
                </a:moveTo>
                <a:cubicBezTo>
                  <a:pt x="132556" y="1260475"/>
                  <a:pt x="265113" y="1216025"/>
                  <a:pt x="457200" y="1057275"/>
                </a:cubicBezTo>
                <a:cubicBezTo>
                  <a:pt x="649288" y="898525"/>
                  <a:pt x="904875" y="528638"/>
                  <a:pt x="1152525" y="352425"/>
                </a:cubicBezTo>
                <a:cubicBezTo>
                  <a:pt x="1400175" y="176212"/>
                  <a:pt x="1768475" y="57150"/>
                  <a:pt x="1943100" y="0"/>
                </a:cubicBezTo>
              </a:path>
            </a:pathLst>
          </a:custGeom>
          <a:noFill/>
          <a:ln>
            <a:solidFill>
              <a:srgbClr val="FF00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40" name="Oval 39"/>
          <p:cNvSpPr/>
          <p:nvPr/>
        </p:nvSpPr>
        <p:spPr>
          <a:xfrm>
            <a:off x="1826134" y="3539752"/>
            <a:ext cx="113506" cy="136228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cxnSp>
        <p:nvCxnSpPr>
          <p:cNvPr id="47" name="Straight Connector 46"/>
          <p:cNvCxnSpPr/>
          <p:nvPr/>
        </p:nvCxnSpPr>
        <p:spPr>
          <a:xfrm>
            <a:off x="1898142" y="3618507"/>
            <a:ext cx="1271389" cy="921569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5" name="Oval 74"/>
          <p:cNvSpPr/>
          <p:nvPr/>
        </p:nvSpPr>
        <p:spPr>
          <a:xfrm>
            <a:off x="1831889" y="4187824"/>
            <a:ext cx="113506" cy="136228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52" name="Freeform 51"/>
          <p:cNvSpPr/>
          <p:nvPr/>
        </p:nvSpPr>
        <p:spPr>
          <a:xfrm>
            <a:off x="1882490" y="4176448"/>
            <a:ext cx="1287041" cy="494957"/>
          </a:xfrm>
          <a:custGeom>
            <a:avLst/>
            <a:gdLst>
              <a:gd name="connsiteX0" fmla="*/ 0 w 1514475"/>
              <a:gd name="connsiteY0" fmla="*/ 69519 h 450519"/>
              <a:gd name="connsiteX1" fmla="*/ 190500 w 1514475"/>
              <a:gd name="connsiteY1" fmla="*/ 12369 h 450519"/>
              <a:gd name="connsiteX2" fmla="*/ 381000 w 1514475"/>
              <a:gd name="connsiteY2" fmla="*/ 2844 h 450519"/>
              <a:gd name="connsiteX3" fmla="*/ 695325 w 1514475"/>
              <a:gd name="connsiteY3" fmla="*/ 50469 h 450519"/>
              <a:gd name="connsiteX4" fmla="*/ 914400 w 1514475"/>
              <a:gd name="connsiteY4" fmla="*/ 117144 h 450519"/>
              <a:gd name="connsiteX5" fmla="*/ 1514475 w 1514475"/>
              <a:gd name="connsiteY5" fmla="*/ 450519 h 4505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514475" h="450519">
                <a:moveTo>
                  <a:pt x="0" y="69519"/>
                </a:moveTo>
                <a:cubicBezTo>
                  <a:pt x="63500" y="46500"/>
                  <a:pt x="127000" y="23481"/>
                  <a:pt x="190500" y="12369"/>
                </a:cubicBezTo>
                <a:cubicBezTo>
                  <a:pt x="254000" y="1256"/>
                  <a:pt x="296863" y="-3506"/>
                  <a:pt x="381000" y="2844"/>
                </a:cubicBezTo>
                <a:cubicBezTo>
                  <a:pt x="465137" y="9194"/>
                  <a:pt x="606425" y="31419"/>
                  <a:pt x="695325" y="50469"/>
                </a:cubicBezTo>
                <a:cubicBezTo>
                  <a:pt x="784225" y="69519"/>
                  <a:pt x="777875" y="50469"/>
                  <a:pt x="914400" y="117144"/>
                </a:cubicBezTo>
                <a:cubicBezTo>
                  <a:pt x="1050925" y="183819"/>
                  <a:pt x="1374775" y="361619"/>
                  <a:pt x="1514475" y="450519"/>
                </a:cubicBezTo>
              </a:path>
            </a:pathLst>
          </a:custGeom>
          <a:noFill/>
          <a:ln>
            <a:solidFill>
              <a:srgbClr val="FF00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76" name="Freeform 75"/>
          <p:cNvSpPr/>
          <p:nvPr/>
        </p:nvSpPr>
        <p:spPr>
          <a:xfrm>
            <a:off x="1873387" y="4680520"/>
            <a:ext cx="1296144" cy="72008"/>
          </a:xfrm>
          <a:custGeom>
            <a:avLst/>
            <a:gdLst>
              <a:gd name="connsiteX0" fmla="*/ 0 w 1200150"/>
              <a:gd name="connsiteY0" fmla="*/ 81044 h 109619"/>
              <a:gd name="connsiteX1" fmla="*/ 457200 w 1200150"/>
              <a:gd name="connsiteY1" fmla="*/ 23894 h 109619"/>
              <a:gd name="connsiteX2" fmla="*/ 857250 w 1200150"/>
              <a:gd name="connsiteY2" fmla="*/ 4844 h 109619"/>
              <a:gd name="connsiteX3" fmla="*/ 1200150 w 1200150"/>
              <a:gd name="connsiteY3" fmla="*/ 109619 h 1096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00150" h="109619">
                <a:moveTo>
                  <a:pt x="0" y="81044"/>
                </a:moveTo>
                <a:cubicBezTo>
                  <a:pt x="157162" y="58819"/>
                  <a:pt x="314325" y="36594"/>
                  <a:pt x="457200" y="23894"/>
                </a:cubicBezTo>
                <a:cubicBezTo>
                  <a:pt x="600075" y="11194"/>
                  <a:pt x="733425" y="-9444"/>
                  <a:pt x="857250" y="4844"/>
                </a:cubicBezTo>
                <a:cubicBezTo>
                  <a:pt x="981075" y="19131"/>
                  <a:pt x="1090612" y="64375"/>
                  <a:pt x="1200150" y="109619"/>
                </a:cubicBezTo>
              </a:path>
            </a:pathLst>
          </a:custGeom>
          <a:noFill/>
          <a:ln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77" name="Oval 76"/>
          <p:cNvSpPr/>
          <p:nvPr/>
        </p:nvSpPr>
        <p:spPr>
          <a:xfrm>
            <a:off x="1831889" y="4680520"/>
            <a:ext cx="113506" cy="136228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cxnSp>
        <p:nvCxnSpPr>
          <p:cNvPr id="81" name="Straight Connector 80"/>
          <p:cNvCxnSpPr/>
          <p:nvPr/>
        </p:nvCxnSpPr>
        <p:spPr>
          <a:xfrm>
            <a:off x="8066075" y="504056"/>
            <a:ext cx="0" cy="5904656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5" name="Straight Connector 84"/>
          <p:cNvCxnSpPr/>
          <p:nvPr/>
        </p:nvCxnSpPr>
        <p:spPr>
          <a:xfrm>
            <a:off x="697694" y="432048"/>
            <a:ext cx="0" cy="5904656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4" name="Freeform 73"/>
          <p:cNvSpPr/>
          <p:nvPr/>
        </p:nvSpPr>
        <p:spPr>
          <a:xfrm>
            <a:off x="721259" y="1656184"/>
            <a:ext cx="3542481" cy="1224136"/>
          </a:xfrm>
          <a:custGeom>
            <a:avLst/>
            <a:gdLst>
              <a:gd name="connsiteX0" fmla="*/ 3631695 w 3688845"/>
              <a:gd name="connsiteY0" fmla="*/ 1265654 h 1265654"/>
              <a:gd name="connsiteX1" fmla="*/ 3631695 w 3688845"/>
              <a:gd name="connsiteY1" fmla="*/ 1265654 h 1265654"/>
              <a:gd name="connsiteX2" fmla="*/ 3536445 w 3688845"/>
              <a:gd name="connsiteY2" fmla="*/ 1151354 h 1265654"/>
              <a:gd name="connsiteX3" fmla="*/ 3507870 w 3688845"/>
              <a:gd name="connsiteY3" fmla="*/ 1084679 h 1265654"/>
              <a:gd name="connsiteX4" fmla="*/ 3479295 w 3688845"/>
              <a:gd name="connsiteY4" fmla="*/ 1065629 h 1265654"/>
              <a:gd name="connsiteX5" fmla="*/ 3469770 w 3688845"/>
              <a:gd name="connsiteY5" fmla="*/ 1037054 h 1265654"/>
              <a:gd name="connsiteX6" fmla="*/ 3450720 w 3688845"/>
              <a:gd name="connsiteY6" fmla="*/ 1008479 h 1265654"/>
              <a:gd name="connsiteX7" fmla="*/ 3441195 w 3688845"/>
              <a:gd name="connsiteY7" fmla="*/ 970379 h 1265654"/>
              <a:gd name="connsiteX8" fmla="*/ 3422145 w 3688845"/>
              <a:gd name="connsiteY8" fmla="*/ 941804 h 1265654"/>
              <a:gd name="connsiteX9" fmla="*/ 3403095 w 3688845"/>
              <a:gd name="connsiteY9" fmla="*/ 903704 h 1265654"/>
              <a:gd name="connsiteX10" fmla="*/ 3374520 w 3688845"/>
              <a:gd name="connsiteY10" fmla="*/ 875129 h 1265654"/>
              <a:gd name="connsiteX11" fmla="*/ 3326895 w 3688845"/>
              <a:gd name="connsiteY11" fmla="*/ 827504 h 1265654"/>
              <a:gd name="connsiteX12" fmla="*/ 3307845 w 3688845"/>
              <a:gd name="connsiteY12" fmla="*/ 798929 h 1265654"/>
              <a:gd name="connsiteX13" fmla="*/ 3250695 w 3688845"/>
              <a:gd name="connsiteY13" fmla="*/ 751304 h 1265654"/>
              <a:gd name="connsiteX14" fmla="*/ 3212595 w 3688845"/>
              <a:gd name="connsiteY14" fmla="*/ 732254 h 1265654"/>
              <a:gd name="connsiteX15" fmla="*/ 3184020 w 3688845"/>
              <a:gd name="connsiteY15" fmla="*/ 703679 h 1265654"/>
              <a:gd name="connsiteX16" fmla="*/ 3155445 w 3688845"/>
              <a:gd name="connsiteY16" fmla="*/ 694154 h 1265654"/>
              <a:gd name="connsiteX17" fmla="*/ 3126870 w 3688845"/>
              <a:gd name="connsiteY17" fmla="*/ 675104 h 1265654"/>
              <a:gd name="connsiteX18" fmla="*/ 3098295 w 3688845"/>
              <a:gd name="connsiteY18" fmla="*/ 665579 h 1265654"/>
              <a:gd name="connsiteX19" fmla="*/ 3069720 w 3688845"/>
              <a:gd name="connsiteY19" fmla="*/ 646529 h 1265654"/>
              <a:gd name="connsiteX20" fmla="*/ 2964945 w 3688845"/>
              <a:gd name="connsiteY20" fmla="*/ 617954 h 1265654"/>
              <a:gd name="connsiteX21" fmla="*/ 2907795 w 3688845"/>
              <a:gd name="connsiteY21" fmla="*/ 598904 h 1265654"/>
              <a:gd name="connsiteX22" fmla="*/ 2879220 w 3688845"/>
              <a:gd name="connsiteY22" fmla="*/ 579854 h 1265654"/>
              <a:gd name="connsiteX23" fmla="*/ 2831595 w 3688845"/>
              <a:gd name="connsiteY23" fmla="*/ 570329 h 1265654"/>
              <a:gd name="connsiteX24" fmla="*/ 2679195 w 3688845"/>
              <a:gd name="connsiteY24" fmla="*/ 551279 h 1265654"/>
              <a:gd name="connsiteX25" fmla="*/ 2622045 w 3688845"/>
              <a:gd name="connsiteY25" fmla="*/ 532229 h 1265654"/>
              <a:gd name="connsiteX26" fmla="*/ 2593470 w 3688845"/>
              <a:gd name="connsiteY26" fmla="*/ 522704 h 1265654"/>
              <a:gd name="connsiteX27" fmla="*/ 2574420 w 3688845"/>
              <a:gd name="connsiteY27" fmla="*/ 494129 h 1265654"/>
              <a:gd name="connsiteX28" fmla="*/ 2517270 w 3688845"/>
              <a:gd name="connsiteY28" fmla="*/ 475079 h 1265654"/>
              <a:gd name="connsiteX29" fmla="*/ 2383920 w 3688845"/>
              <a:gd name="connsiteY29" fmla="*/ 456029 h 1265654"/>
              <a:gd name="connsiteX30" fmla="*/ 2241045 w 3688845"/>
              <a:gd name="connsiteY30" fmla="*/ 446504 h 1265654"/>
              <a:gd name="connsiteX31" fmla="*/ 2155320 w 3688845"/>
              <a:gd name="connsiteY31" fmla="*/ 427454 h 1265654"/>
              <a:gd name="connsiteX32" fmla="*/ 2098170 w 3688845"/>
              <a:gd name="connsiteY32" fmla="*/ 408404 h 1265654"/>
              <a:gd name="connsiteX33" fmla="*/ 1469520 w 3688845"/>
              <a:gd name="connsiteY33" fmla="*/ 398879 h 1265654"/>
              <a:gd name="connsiteX34" fmla="*/ 1412370 w 3688845"/>
              <a:gd name="connsiteY34" fmla="*/ 370304 h 1265654"/>
              <a:gd name="connsiteX35" fmla="*/ 1383795 w 3688845"/>
              <a:gd name="connsiteY35" fmla="*/ 360779 h 1265654"/>
              <a:gd name="connsiteX36" fmla="*/ 1326645 w 3688845"/>
              <a:gd name="connsiteY36" fmla="*/ 332204 h 1265654"/>
              <a:gd name="connsiteX37" fmla="*/ 1050420 w 3688845"/>
              <a:gd name="connsiteY37" fmla="*/ 341729 h 1265654"/>
              <a:gd name="connsiteX38" fmla="*/ 983745 w 3688845"/>
              <a:gd name="connsiteY38" fmla="*/ 360779 h 1265654"/>
              <a:gd name="connsiteX39" fmla="*/ 926595 w 3688845"/>
              <a:gd name="connsiteY39" fmla="*/ 370304 h 1265654"/>
              <a:gd name="connsiteX40" fmla="*/ 869445 w 3688845"/>
              <a:gd name="connsiteY40" fmla="*/ 360779 h 1265654"/>
              <a:gd name="connsiteX41" fmla="*/ 802770 w 3688845"/>
              <a:gd name="connsiteY41" fmla="*/ 351254 h 1265654"/>
              <a:gd name="connsiteX42" fmla="*/ 774195 w 3688845"/>
              <a:gd name="connsiteY42" fmla="*/ 341729 h 1265654"/>
              <a:gd name="connsiteX43" fmla="*/ 697995 w 3688845"/>
              <a:gd name="connsiteY43" fmla="*/ 322679 h 1265654"/>
              <a:gd name="connsiteX44" fmla="*/ 659895 w 3688845"/>
              <a:gd name="connsiteY44" fmla="*/ 313154 h 1265654"/>
              <a:gd name="connsiteX45" fmla="*/ 631320 w 3688845"/>
              <a:gd name="connsiteY45" fmla="*/ 303629 h 1265654"/>
              <a:gd name="connsiteX46" fmla="*/ 545595 w 3688845"/>
              <a:gd name="connsiteY46" fmla="*/ 284579 h 1265654"/>
              <a:gd name="connsiteX47" fmla="*/ 526545 w 3688845"/>
              <a:gd name="connsiteY47" fmla="*/ 246479 h 1265654"/>
              <a:gd name="connsiteX48" fmla="*/ 497970 w 3688845"/>
              <a:gd name="connsiteY48" fmla="*/ 236954 h 1265654"/>
              <a:gd name="connsiteX49" fmla="*/ 469395 w 3688845"/>
              <a:gd name="connsiteY49" fmla="*/ 217904 h 1265654"/>
              <a:gd name="connsiteX50" fmla="*/ 440820 w 3688845"/>
              <a:gd name="connsiteY50" fmla="*/ 189329 h 1265654"/>
              <a:gd name="connsiteX51" fmla="*/ 412245 w 3688845"/>
              <a:gd name="connsiteY51" fmla="*/ 179804 h 1265654"/>
              <a:gd name="connsiteX52" fmla="*/ 374145 w 3688845"/>
              <a:gd name="connsiteY52" fmla="*/ 160754 h 1265654"/>
              <a:gd name="connsiteX53" fmla="*/ 336045 w 3688845"/>
              <a:gd name="connsiteY53" fmla="*/ 151229 h 1265654"/>
              <a:gd name="connsiteX54" fmla="*/ 259845 w 3688845"/>
              <a:gd name="connsiteY54" fmla="*/ 132179 h 1265654"/>
              <a:gd name="connsiteX55" fmla="*/ 202695 w 3688845"/>
              <a:gd name="connsiteY55" fmla="*/ 94079 h 1265654"/>
              <a:gd name="connsiteX56" fmla="*/ 174120 w 3688845"/>
              <a:gd name="connsiteY56" fmla="*/ 84554 h 1265654"/>
              <a:gd name="connsiteX57" fmla="*/ 21720 w 3688845"/>
              <a:gd name="connsiteY57" fmla="*/ 65504 h 1265654"/>
              <a:gd name="connsiteX58" fmla="*/ 78870 w 3688845"/>
              <a:gd name="connsiteY58" fmla="*/ 36929 h 1265654"/>
              <a:gd name="connsiteX59" fmla="*/ 136020 w 3688845"/>
              <a:gd name="connsiteY59" fmla="*/ 8354 h 1265654"/>
              <a:gd name="connsiteX60" fmla="*/ 250320 w 3688845"/>
              <a:gd name="connsiteY60" fmla="*/ 17879 h 1265654"/>
              <a:gd name="connsiteX61" fmla="*/ 307470 w 3688845"/>
              <a:gd name="connsiteY61" fmla="*/ 36929 h 1265654"/>
              <a:gd name="connsiteX62" fmla="*/ 336045 w 3688845"/>
              <a:gd name="connsiteY62" fmla="*/ 46454 h 1265654"/>
              <a:gd name="connsiteX63" fmla="*/ 431295 w 3688845"/>
              <a:gd name="connsiteY63" fmla="*/ 36929 h 1265654"/>
              <a:gd name="connsiteX64" fmla="*/ 488445 w 3688845"/>
              <a:gd name="connsiteY64" fmla="*/ 27404 h 1265654"/>
              <a:gd name="connsiteX65" fmla="*/ 526545 w 3688845"/>
              <a:gd name="connsiteY65" fmla="*/ 17879 h 1265654"/>
              <a:gd name="connsiteX66" fmla="*/ 678945 w 3688845"/>
              <a:gd name="connsiteY66" fmla="*/ 8354 h 1265654"/>
              <a:gd name="connsiteX67" fmla="*/ 1402845 w 3688845"/>
              <a:gd name="connsiteY67" fmla="*/ 27404 h 1265654"/>
              <a:gd name="connsiteX68" fmla="*/ 1640970 w 3688845"/>
              <a:gd name="connsiteY68" fmla="*/ 17879 h 1265654"/>
              <a:gd name="connsiteX69" fmla="*/ 3669795 w 3688845"/>
              <a:gd name="connsiteY69" fmla="*/ 36929 h 1265654"/>
              <a:gd name="connsiteX70" fmla="*/ 3679320 w 3688845"/>
              <a:gd name="connsiteY70" fmla="*/ 284579 h 1265654"/>
              <a:gd name="connsiteX71" fmla="*/ 3688845 w 3688845"/>
              <a:gd name="connsiteY71" fmla="*/ 313154 h 1265654"/>
              <a:gd name="connsiteX72" fmla="*/ 3679320 w 3688845"/>
              <a:gd name="connsiteY72" fmla="*/ 808454 h 1265654"/>
              <a:gd name="connsiteX73" fmla="*/ 3660270 w 3688845"/>
              <a:gd name="connsiteY73" fmla="*/ 894179 h 1265654"/>
              <a:gd name="connsiteX74" fmla="*/ 3650745 w 3688845"/>
              <a:gd name="connsiteY74" fmla="*/ 951329 h 1265654"/>
              <a:gd name="connsiteX75" fmla="*/ 3650745 w 3688845"/>
              <a:gd name="connsiteY75" fmla="*/ 1170404 h 1265654"/>
              <a:gd name="connsiteX76" fmla="*/ 3622170 w 3688845"/>
              <a:gd name="connsiteY76" fmla="*/ 1189454 h 1265654"/>
              <a:gd name="connsiteX77" fmla="*/ 3631695 w 3688845"/>
              <a:gd name="connsiteY77" fmla="*/ 1265654 h 12656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</a:cxnLst>
            <a:rect l="l" t="t" r="r" b="b"/>
            <a:pathLst>
              <a:path w="3688845" h="1265654">
                <a:moveTo>
                  <a:pt x="3631695" y="1265654"/>
                </a:moveTo>
                <a:lnTo>
                  <a:pt x="3631695" y="1265654"/>
                </a:lnTo>
                <a:cubicBezTo>
                  <a:pt x="3558455" y="1161026"/>
                  <a:pt x="3597267" y="1191902"/>
                  <a:pt x="3536445" y="1151354"/>
                </a:cubicBezTo>
                <a:cubicBezTo>
                  <a:pt x="3529158" y="1122207"/>
                  <a:pt x="3529796" y="1106605"/>
                  <a:pt x="3507870" y="1084679"/>
                </a:cubicBezTo>
                <a:cubicBezTo>
                  <a:pt x="3499775" y="1076584"/>
                  <a:pt x="3488820" y="1071979"/>
                  <a:pt x="3479295" y="1065629"/>
                </a:cubicBezTo>
                <a:cubicBezTo>
                  <a:pt x="3476120" y="1056104"/>
                  <a:pt x="3474260" y="1046034"/>
                  <a:pt x="3469770" y="1037054"/>
                </a:cubicBezTo>
                <a:cubicBezTo>
                  <a:pt x="3464650" y="1026815"/>
                  <a:pt x="3455229" y="1019001"/>
                  <a:pt x="3450720" y="1008479"/>
                </a:cubicBezTo>
                <a:cubicBezTo>
                  <a:pt x="3445563" y="996447"/>
                  <a:pt x="3446352" y="982411"/>
                  <a:pt x="3441195" y="970379"/>
                </a:cubicBezTo>
                <a:cubicBezTo>
                  <a:pt x="3436686" y="959857"/>
                  <a:pt x="3427825" y="951743"/>
                  <a:pt x="3422145" y="941804"/>
                </a:cubicBezTo>
                <a:cubicBezTo>
                  <a:pt x="3415100" y="929476"/>
                  <a:pt x="3411348" y="915258"/>
                  <a:pt x="3403095" y="903704"/>
                </a:cubicBezTo>
                <a:cubicBezTo>
                  <a:pt x="3395265" y="892743"/>
                  <a:pt x="3383144" y="885477"/>
                  <a:pt x="3374520" y="875129"/>
                </a:cubicBezTo>
                <a:cubicBezTo>
                  <a:pt x="3334832" y="827504"/>
                  <a:pt x="3379282" y="862429"/>
                  <a:pt x="3326895" y="827504"/>
                </a:cubicBezTo>
                <a:cubicBezTo>
                  <a:pt x="3320545" y="817979"/>
                  <a:pt x="3315174" y="807723"/>
                  <a:pt x="3307845" y="798929"/>
                </a:cubicBezTo>
                <a:cubicBezTo>
                  <a:pt x="3289936" y="777438"/>
                  <a:pt x="3274535" y="764927"/>
                  <a:pt x="3250695" y="751304"/>
                </a:cubicBezTo>
                <a:cubicBezTo>
                  <a:pt x="3238367" y="744259"/>
                  <a:pt x="3224149" y="740507"/>
                  <a:pt x="3212595" y="732254"/>
                </a:cubicBezTo>
                <a:cubicBezTo>
                  <a:pt x="3201634" y="724424"/>
                  <a:pt x="3195228" y="711151"/>
                  <a:pt x="3184020" y="703679"/>
                </a:cubicBezTo>
                <a:cubicBezTo>
                  <a:pt x="3175666" y="698110"/>
                  <a:pt x="3164425" y="698644"/>
                  <a:pt x="3155445" y="694154"/>
                </a:cubicBezTo>
                <a:cubicBezTo>
                  <a:pt x="3145206" y="689034"/>
                  <a:pt x="3137109" y="680224"/>
                  <a:pt x="3126870" y="675104"/>
                </a:cubicBezTo>
                <a:cubicBezTo>
                  <a:pt x="3117890" y="670614"/>
                  <a:pt x="3107275" y="670069"/>
                  <a:pt x="3098295" y="665579"/>
                </a:cubicBezTo>
                <a:cubicBezTo>
                  <a:pt x="3088056" y="660459"/>
                  <a:pt x="3080181" y="651178"/>
                  <a:pt x="3069720" y="646529"/>
                </a:cubicBezTo>
                <a:cubicBezTo>
                  <a:pt x="3008766" y="619438"/>
                  <a:pt x="3022945" y="633772"/>
                  <a:pt x="2964945" y="617954"/>
                </a:cubicBezTo>
                <a:cubicBezTo>
                  <a:pt x="2945572" y="612670"/>
                  <a:pt x="2924503" y="610043"/>
                  <a:pt x="2907795" y="598904"/>
                </a:cubicBezTo>
                <a:cubicBezTo>
                  <a:pt x="2898270" y="592554"/>
                  <a:pt x="2889939" y="583874"/>
                  <a:pt x="2879220" y="579854"/>
                </a:cubicBezTo>
                <a:cubicBezTo>
                  <a:pt x="2864061" y="574170"/>
                  <a:pt x="2847523" y="573225"/>
                  <a:pt x="2831595" y="570329"/>
                </a:cubicBezTo>
                <a:cubicBezTo>
                  <a:pt x="2759383" y="557199"/>
                  <a:pt x="2766546" y="560014"/>
                  <a:pt x="2679195" y="551279"/>
                </a:cubicBezTo>
                <a:lnTo>
                  <a:pt x="2622045" y="532229"/>
                </a:lnTo>
                <a:lnTo>
                  <a:pt x="2593470" y="522704"/>
                </a:lnTo>
                <a:cubicBezTo>
                  <a:pt x="2587120" y="513179"/>
                  <a:pt x="2584128" y="500196"/>
                  <a:pt x="2574420" y="494129"/>
                </a:cubicBezTo>
                <a:cubicBezTo>
                  <a:pt x="2557392" y="483486"/>
                  <a:pt x="2536751" y="479949"/>
                  <a:pt x="2517270" y="475079"/>
                </a:cubicBezTo>
                <a:cubicBezTo>
                  <a:pt x="2453440" y="459122"/>
                  <a:pt x="2479458" y="463672"/>
                  <a:pt x="2383920" y="456029"/>
                </a:cubicBezTo>
                <a:cubicBezTo>
                  <a:pt x="2336341" y="452223"/>
                  <a:pt x="2288670" y="449679"/>
                  <a:pt x="2241045" y="446504"/>
                </a:cubicBezTo>
                <a:cubicBezTo>
                  <a:pt x="2159289" y="419252"/>
                  <a:pt x="2289427" y="460981"/>
                  <a:pt x="2155320" y="427454"/>
                </a:cubicBezTo>
                <a:cubicBezTo>
                  <a:pt x="2135839" y="422584"/>
                  <a:pt x="2118248" y="408708"/>
                  <a:pt x="2098170" y="408404"/>
                </a:cubicBezTo>
                <a:lnTo>
                  <a:pt x="1469520" y="398879"/>
                </a:lnTo>
                <a:cubicBezTo>
                  <a:pt x="1397696" y="374938"/>
                  <a:pt x="1486228" y="407233"/>
                  <a:pt x="1412370" y="370304"/>
                </a:cubicBezTo>
                <a:cubicBezTo>
                  <a:pt x="1403390" y="365814"/>
                  <a:pt x="1392775" y="365269"/>
                  <a:pt x="1383795" y="360779"/>
                </a:cubicBezTo>
                <a:cubicBezTo>
                  <a:pt x="1309937" y="323850"/>
                  <a:pt x="1398469" y="356145"/>
                  <a:pt x="1326645" y="332204"/>
                </a:cubicBezTo>
                <a:cubicBezTo>
                  <a:pt x="1234570" y="335379"/>
                  <a:pt x="1142381" y="336156"/>
                  <a:pt x="1050420" y="341729"/>
                </a:cubicBezTo>
                <a:cubicBezTo>
                  <a:pt x="1021896" y="343458"/>
                  <a:pt x="1009924" y="354961"/>
                  <a:pt x="983745" y="360779"/>
                </a:cubicBezTo>
                <a:cubicBezTo>
                  <a:pt x="964892" y="364969"/>
                  <a:pt x="945645" y="367129"/>
                  <a:pt x="926595" y="370304"/>
                </a:cubicBezTo>
                <a:lnTo>
                  <a:pt x="869445" y="360779"/>
                </a:lnTo>
                <a:cubicBezTo>
                  <a:pt x="847255" y="357365"/>
                  <a:pt x="824785" y="355657"/>
                  <a:pt x="802770" y="351254"/>
                </a:cubicBezTo>
                <a:cubicBezTo>
                  <a:pt x="792925" y="349285"/>
                  <a:pt x="783881" y="344371"/>
                  <a:pt x="774195" y="341729"/>
                </a:cubicBezTo>
                <a:cubicBezTo>
                  <a:pt x="748936" y="334840"/>
                  <a:pt x="723395" y="329029"/>
                  <a:pt x="697995" y="322679"/>
                </a:cubicBezTo>
                <a:cubicBezTo>
                  <a:pt x="685295" y="319504"/>
                  <a:pt x="672314" y="317294"/>
                  <a:pt x="659895" y="313154"/>
                </a:cubicBezTo>
                <a:cubicBezTo>
                  <a:pt x="650370" y="309979"/>
                  <a:pt x="641121" y="305807"/>
                  <a:pt x="631320" y="303629"/>
                </a:cubicBezTo>
                <a:cubicBezTo>
                  <a:pt x="530740" y="281278"/>
                  <a:pt x="609921" y="306021"/>
                  <a:pt x="545595" y="284579"/>
                </a:cubicBezTo>
                <a:cubicBezTo>
                  <a:pt x="539245" y="271879"/>
                  <a:pt x="536585" y="256519"/>
                  <a:pt x="526545" y="246479"/>
                </a:cubicBezTo>
                <a:cubicBezTo>
                  <a:pt x="519445" y="239379"/>
                  <a:pt x="506950" y="241444"/>
                  <a:pt x="497970" y="236954"/>
                </a:cubicBezTo>
                <a:cubicBezTo>
                  <a:pt x="487731" y="231834"/>
                  <a:pt x="478189" y="225233"/>
                  <a:pt x="469395" y="217904"/>
                </a:cubicBezTo>
                <a:cubicBezTo>
                  <a:pt x="459047" y="209280"/>
                  <a:pt x="452028" y="196801"/>
                  <a:pt x="440820" y="189329"/>
                </a:cubicBezTo>
                <a:cubicBezTo>
                  <a:pt x="432466" y="183760"/>
                  <a:pt x="421473" y="183759"/>
                  <a:pt x="412245" y="179804"/>
                </a:cubicBezTo>
                <a:cubicBezTo>
                  <a:pt x="399194" y="174211"/>
                  <a:pt x="387440" y="165740"/>
                  <a:pt x="374145" y="160754"/>
                </a:cubicBezTo>
                <a:cubicBezTo>
                  <a:pt x="361888" y="156157"/>
                  <a:pt x="348632" y="154825"/>
                  <a:pt x="336045" y="151229"/>
                </a:cubicBezTo>
                <a:cubicBezTo>
                  <a:pt x="267704" y="131703"/>
                  <a:pt x="356671" y="151544"/>
                  <a:pt x="259845" y="132179"/>
                </a:cubicBezTo>
                <a:cubicBezTo>
                  <a:pt x="240795" y="119479"/>
                  <a:pt x="224415" y="101319"/>
                  <a:pt x="202695" y="94079"/>
                </a:cubicBezTo>
                <a:cubicBezTo>
                  <a:pt x="193170" y="90904"/>
                  <a:pt x="183965" y="86523"/>
                  <a:pt x="174120" y="84554"/>
                </a:cubicBezTo>
                <a:cubicBezTo>
                  <a:pt x="140143" y="77759"/>
                  <a:pt x="51436" y="68806"/>
                  <a:pt x="21720" y="65504"/>
                </a:cubicBezTo>
                <a:cubicBezTo>
                  <a:pt x="103612" y="10909"/>
                  <a:pt x="0" y="76364"/>
                  <a:pt x="78870" y="36929"/>
                </a:cubicBezTo>
                <a:cubicBezTo>
                  <a:pt x="152728" y="0"/>
                  <a:pt x="64196" y="32295"/>
                  <a:pt x="136020" y="8354"/>
                </a:cubicBezTo>
                <a:cubicBezTo>
                  <a:pt x="174120" y="11529"/>
                  <a:pt x="212608" y="11594"/>
                  <a:pt x="250320" y="17879"/>
                </a:cubicBezTo>
                <a:cubicBezTo>
                  <a:pt x="270127" y="21180"/>
                  <a:pt x="288420" y="30579"/>
                  <a:pt x="307470" y="36929"/>
                </a:cubicBezTo>
                <a:lnTo>
                  <a:pt x="336045" y="46454"/>
                </a:lnTo>
                <a:cubicBezTo>
                  <a:pt x="367795" y="43279"/>
                  <a:pt x="399633" y="40887"/>
                  <a:pt x="431295" y="36929"/>
                </a:cubicBezTo>
                <a:cubicBezTo>
                  <a:pt x="450459" y="34534"/>
                  <a:pt x="469507" y="31192"/>
                  <a:pt x="488445" y="27404"/>
                </a:cubicBezTo>
                <a:cubicBezTo>
                  <a:pt x="501282" y="24837"/>
                  <a:pt x="513519" y="19182"/>
                  <a:pt x="526545" y="17879"/>
                </a:cubicBezTo>
                <a:cubicBezTo>
                  <a:pt x="577192" y="12814"/>
                  <a:pt x="628145" y="11529"/>
                  <a:pt x="678945" y="8354"/>
                </a:cubicBezTo>
                <a:lnTo>
                  <a:pt x="1402845" y="27404"/>
                </a:lnTo>
                <a:cubicBezTo>
                  <a:pt x="1482280" y="28190"/>
                  <a:pt x="1561532" y="17879"/>
                  <a:pt x="1640970" y="17879"/>
                </a:cubicBezTo>
                <a:lnTo>
                  <a:pt x="3669795" y="36929"/>
                </a:lnTo>
                <a:cubicBezTo>
                  <a:pt x="3672970" y="119479"/>
                  <a:pt x="3673636" y="202164"/>
                  <a:pt x="3679320" y="284579"/>
                </a:cubicBezTo>
                <a:cubicBezTo>
                  <a:pt x="3680011" y="294595"/>
                  <a:pt x="3688845" y="303114"/>
                  <a:pt x="3688845" y="313154"/>
                </a:cubicBezTo>
                <a:cubicBezTo>
                  <a:pt x="3688845" y="478285"/>
                  <a:pt x="3685011" y="643422"/>
                  <a:pt x="3679320" y="808454"/>
                </a:cubicBezTo>
                <a:cubicBezTo>
                  <a:pt x="3676795" y="881685"/>
                  <a:pt x="3671405" y="844071"/>
                  <a:pt x="3660270" y="894179"/>
                </a:cubicBezTo>
                <a:cubicBezTo>
                  <a:pt x="3656080" y="913032"/>
                  <a:pt x="3653920" y="932279"/>
                  <a:pt x="3650745" y="951329"/>
                </a:cubicBezTo>
                <a:cubicBezTo>
                  <a:pt x="3653963" y="996387"/>
                  <a:pt x="3670582" y="1115853"/>
                  <a:pt x="3650745" y="1170404"/>
                </a:cubicBezTo>
                <a:cubicBezTo>
                  <a:pt x="3646833" y="1181162"/>
                  <a:pt x="3626190" y="1178735"/>
                  <a:pt x="3622170" y="1189454"/>
                </a:cubicBezTo>
                <a:cubicBezTo>
                  <a:pt x="3615481" y="1207291"/>
                  <a:pt x="3630108" y="1252954"/>
                  <a:pt x="3631695" y="1265654"/>
                </a:cubicBezTo>
                <a:close/>
              </a:path>
            </a:pathLst>
          </a:custGeom>
          <a:solidFill>
            <a:schemeClr val="bg1">
              <a:lumMod val="6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80" name="Freeform 79"/>
          <p:cNvSpPr/>
          <p:nvPr/>
        </p:nvSpPr>
        <p:spPr>
          <a:xfrm>
            <a:off x="4901915" y="1648544"/>
            <a:ext cx="3198477" cy="3228975"/>
          </a:xfrm>
          <a:custGeom>
            <a:avLst/>
            <a:gdLst>
              <a:gd name="connsiteX0" fmla="*/ 1181100 w 3198477"/>
              <a:gd name="connsiteY0" fmla="*/ 3228975 h 3228975"/>
              <a:gd name="connsiteX1" fmla="*/ 1181100 w 3198477"/>
              <a:gd name="connsiteY1" fmla="*/ 3228975 h 3228975"/>
              <a:gd name="connsiteX2" fmla="*/ 1190625 w 3198477"/>
              <a:gd name="connsiteY2" fmla="*/ 3143250 h 3228975"/>
              <a:gd name="connsiteX3" fmla="*/ 1238250 w 3198477"/>
              <a:gd name="connsiteY3" fmla="*/ 3057525 h 3228975"/>
              <a:gd name="connsiteX4" fmla="*/ 1285875 w 3198477"/>
              <a:gd name="connsiteY4" fmla="*/ 3000375 h 3228975"/>
              <a:gd name="connsiteX5" fmla="*/ 1314450 w 3198477"/>
              <a:gd name="connsiteY5" fmla="*/ 2990850 h 3228975"/>
              <a:gd name="connsiteX6" fmla="*/ 1362075 w 3198477"/>
              <a:gd name="connsiteY6" fmla="*/ 2952750 h 3228975"/>
              <a:gd name="connsiteX7" fmla="*/ 1400175 w 3198477"/>
              <a:gd name="connsiteY7" fmla="*/ 2905125 h 3228975"/>
              <a:gd name="connsiteX8" fmla="*/ 1447800 w 3198477"/>
              <a:gd name="connsiteY8" fmla="*/ 2867025 h 3228975"/>
              <a:gd name="connsiteX9" fmla="*/ 1476375 w 3198477"/>
              <a:gd name="connsiteY9" fmla="*/ 2838450 h 3228975"/>
              <a:gd name="connsiteX10" fmla="*/ 1514475 w 3198477"/>
              <a:gd name="connsiteY10" fmla="*/ 2809875 h 3228975"/>
              <a:gd name="connsiteX11" fmla="*/ 1533525 w 3198477"/>
              <a:gd name="connsiteY11" fmla="*/ 2781300 h 3228975"/>
              <a:gd name="connsiteX12" fmla="*/ 1562100 w 3198477"/>
              <a:gd name="connsiteY12" fmla="*/ 2762250 h 3228975"/>
              <a:gd name="connsiteX13" fmla="*/ 1647825 w 3198477"/>
              <a:gd name="connsiteY13" fmla="*/ 2686050 h 3228975"/>
              <a:gd name="connsiteX14" fmla="*/ 1685925 w 3198477"/>
              <a:gd name="connsiteY14" fmla="*/ 2638425 h 3228975"/>
              <a:gd name="connsiteX15" fmla="*/ 1704975 w 3198477"/>
              <a:gd name="connsiteY15" fmla="*/ 2609850 h 3228975"/>
              <a:gd name="connsiteX16" fmla="*/ 1800225 w 3198477"/>
              <a:gd name="connsiteY16" fmla="*/ 2524125 h 3228975"/>
              <a:gd name="connsiteX17" fmla="*/ 1819275 w 3198477"/>
              <a:gd name="connsiteY17" fmla="*/ 2495550 h 3228975"/>
              <a:gd name="connsiteX18" fmla="*/ 1847850 w 3198477"/>
              <a:gd name="connsiteY18" fmla="*/ 2476500 h 3228975"/>
              <a:gd name="connsiteX19" fmla="*/ 1857375 w 3198477"/>
              <a:gd name="connsiteY19" fmla="*/ 2447925 h 3228975"/>
              <a:gd name="connsiteX20" fmla="*/ 1914525 w 3198477"/>
              <a:gd name="connsiteY20" fmla="*/ 2390775 h 3228975"/>
              <a:gd name="connsiteX21" fmla="*/ 1943100 w 3198477"/>
              <a:gd name="connsiteY21" fmla="*/ 2362200 h 3228975"/>
              <a:gd name="connsiteX22" fmla="*/ 1962150 w 3198477"/>
              <a:gd name="connsiteY22" fmla="*/ 2333625 h 3228975"/>
              <a:gd name="connsiteX23" fmla="*/ 1990725 w 3198477"/>
              <a:gd name="connsiteY23" fmla="*/ 2324100 h 3228975"/>
              <a:gd name="connsiteX24" fmla="*/ 2028825 w 3198477"/>
              <a:gd name="connsiteY24" fmla="*/ 2305050 h 3228975"/>
              <a:gd name="connsiteX25" fmla="*/ 2038350 w 3198477"/>
              <a:gd name="connsiteY25" fmla="*/ 2276475 h 3228975"/>
              <a:gd name="connsiteX26" fmla="*/ 2076450 w 3198477"/>
              <a:gd name="connsiteY26" fmla="*/ 2266950 h 3228975"/>
              <a:gd name="connsiteX27" fmla="*/ 2133600 w 3198477"/>
              <a:gd name="connsiteY27" fmla="*/ 2238375 h 3228975"/>
              <a:gd name="connsiteX28" fmla="*/ 2162175 w 3198477"/>
              <a:gd name="connsiteY28" fmla="*/ 2228850 h 3228975"/>
              <a:gd name="connsiteX29" fmla="*/ 2228850 w 3198477"/>
              <a:gd name="connsiteY29" fmla="*/ 2181225 h 3228975"/>
              <a:gd name="connsiteX30" fmla="*/ 2257425 w 3198477"/>
              <a:gd name="connsiteY30" fmla="*/ 2162175 h 3228975"/>
              <a:gd name="connsiteX31" fmla="*/ 2295525 w 3198477"/>
              <a:gd name="connsiteY31" fmla="*/ 2152650 h 3228975"/>
              <a:gd name="connsiteX32" fmla="*/ 2362200 w 3198477"/>
              <a:gd name="connsiteY32" fmla="*/ 2114550 h 3228975"/>
              <a:gd name="connsiteX33" fmla="*/ 2390775 w 3198477"/>
              <a:gd name="connsiteY33" fmla="*/ 2105025 h 3228975"/>
              <a:gd name="connsiteX34" fmla="*/ 2447925 w 3198477"/>
              <a:gd name="connsiteY34" fmla="*/ 2076450 h 3228975"/>
              <a:gd name="connsiteX35" fmla="*/ 2495550 w 3198477"/>
              <a:gd name="connsiteY35" fmla="*/ 2038350 h 3228975"/>
              <a:gd name="connsiteX36" fmla="*/ 2533650 w 3198477"/>
              <a:gd name="connsiteY36" fmla="*/ 2000250 h 3228975"/>
              <a:gd name="connsiteX37" fmla="*/ 2581275 w 3198477"/>
              <a:gd name="connsiteY37" fmla="*/ 1971675 h 3228975"/>
              <a:gd name="connsiteX38" fmla="*/ 2590800 w 3198477"/>
              <a:gd name="connsiteY38" fmla="*/ 1943100 h 3228975"/>
              <a:gd name="connsiteX39" fmla="*/ 2628900 w 3198477"/>
              <a:gd name="connsiteY39" fmla="*/ 1905000 h 3228975"/>
              <a:gd name="connsiteX40" fmla="*/ 2705100 w 3198477"/>
              <a:gd name="connsiteY40" fmla="*/ 1847850 h 3228975"/>
              <a:gd name="connsiteX41" fmla="*/ 2733675 w 3198477"/>
              <a:gd name="connsiteY41" fmla="*/ 1838325 h 3228975"/>
              <a:gd name="connsiteX42" fmla="*/ 2790825 w 3198477"/>
              <a:gd name="connsiteY42" fmla="*/ 1790700 h 3228975"/>
              <a:gd name="connsiteX43" fmla="*/ 2847975 w 3198477"/>
              <a:gd name="connsiteY43" fmla="*/ 1743075 h 3228975"/>
              <a:gd name="connsiteX44" fmla="*/ 2867025 w 3198477"/>
              <a:gd name="connsiteY44" fmla="*/ 1714500 h 3228975"/>
              <a:gd name="connsiteX45" fmla="*/ 2924175 w 3198477"/>
              <a:gd name="connsiteY45" fmla="*/ 1695450 h 3228975"/>
              <a:gd name="connsiteX46" fmla="*/ 3000375 w 3198477"/>
              <a:gd name="connsiteY46" fmla="*/ 1600200 h 3228975"/>
              <a:gd name="connsiteX47" fmla="*/ 3028950 w 3198477"/>
              <a:gd name="connsiteY47" fmla="*/ 1571625 h 3228975"/>
              <a:gd name="connsiteX48" fmla="*/ 3057525 w 3198477"/>
              <a:gd name="connsiteY48" fmla="*/ 1562100 h 3228975"/>
              <a:gd name="connsiteX49" fmla="*/ 3086100 w 3198477"/>
              <a:gd name="connsiteY49" fmla="*/ 1543050 h 3228975"/>
              <a:gd name="connsiteX50" fmla="*/ 3114675 w 3198477"/>
              <a:gd name="connsiteY50" fmla="*/ 1485900 h 3228975"/>
              <a:gd name="connsiteX51" fmla="*/ 3143250 w 3198477"/>
              <a:gd name="connsiteY51" fmla="*/ 1466850 h 3228975"/>
              <a:gd name="connsiteX52" fmla="*/ 3152775 w 3198477"/>
              <a:gd name="connsiteY52" fmla="*/ 1438275 h 3228975"/>
              <a:gd name="connsiteX53" fmla="*/ 3171825 w 3198477"/>
              <a:gd name="connsiteY53" fmla="*/ 1343025 h 3228975"/>
              <a:gd name="connsiteX54" fmla="*/ 3181350 w 3198477"/>
              <a:gd name="connsiteY54" fmla="*/ 904875 h 3228975"/>
              <a:gd name="connsiteX55" fmla="*/ 3181350 w 3198477"/>
              <a:gd name="connsiteY55" fmla="*/ 209550 h 3228975"/>
              <a:gd name="connsiteX56" fmla="*/ 3152775 w 3198477"/>
              <a:gd name="connsiteY56" fmla="*/ 152400 h 3228975"/>
              <a:gd name="connsiteX57" fmla="*/ 3124200 w 3198477"/>
              <a:gd name="connsiteY57" fmla="*/ 85725 h 3228975"/>
              <a:gd name="connsiteX58" fmla="*/ 3143250 w 3198477"/>
              <a:gd name="connsiteY58" fmla="*/ 57150 h 3228975"/>
              <a:gd name="connsiteX59" fmla="*/ 3152775 w 3198477"/>
              <a:gd name="connsiteY59" fmla="*/ 28575 h 3228975"/>
              <a:gd name="connsiteX60" fmla="*/ 2895600 w 3198477"/>
              <a:gd name="connsiteY60" fmla="*/ 0 h 3228975"/>
              <a:gd name="connsiteX61" fmla="*/ 1590675 w 3198477"/>
              <a:gd name="connsiteY61" fmla="*/ 9525 h 3228975"/>
              <a:gd name="connsiteX62" fmla="*/ 390525 w 3198477"/>
              <a:gd name="connsiteY62" fmla="*/ 19050 h 3228975"/>
              <a:gd name="connsiteX63" fmla="*/ 314325 w 3198477"/>
              <a:gd name="connsiteY63" fmla="*/ 28575 h 3228975"/>
              <a:gd name="connsiteX64" fmla="*/ 152400 w 3198477"/>
              <a:gd name="connsiteY64" fmla="*/ 47625 h 3228975"/>
              <a:gd name="connsiteX65" fmla="*/ 104775 w 3198477"/>
              <a:gd name="connsiteY65" fmla="*/ 57150 h 3228975"/>
              <a:gd name="connsiteX66" fmla="*/ 57150 w 3198477"/>
              <a:gd name="connsiteY66" fmla="*/ 76200 h 3228975"/>
              <a:gd name="connsiteX67" fmla="*/ 38100 w 3198477"/>
              <a:gd name="connsiteY67" fmla="*/ 142875 h 3228975"/>
              <a:gd name="connsiteX68" fmla="*/ 28575 w 3198477"/>
              <a:gd name="connsiteY68" fmla="*/ 209550 h 3228975"/>
              <a:gd name="connsiteX69" fmla="*/ 19050 w 3198477"/>
              <a:gd name="connsiteY69" fmla="*/ 238125 h 3228975"/>
              <a:gd name="connsiteX70" fmla="*/ 9525 w 3198477"/>
              <a:gd name="connsiteY70" fmla="*/ 285750 h 3228975"/>
              <a:gd name="connsiteX71" fmla="*/ 0 w 3198477"/>
              <a:gd name="connsiteY71" fmla="*/ 523875 h 3228975"/>
              <a:gd name="connsiteX72" fmla="*/ 9525 w 3198477"/>
              <a:gd name="connsiteY72" fmla="*/ 733425 h 3228975"/>
              <a:gd name="connsiteX73" fmla="*/ 19050 w 3198477"/>
              <a:gd name="connsiteY73" fmla="*/ 781050 h 3228975"/>
              <a:gd name="connsiteX74" fmla="*/ 28575 w 3198477"/>
              <a:gd name="connsiteY74" fmla="*/ 876300 h 3228975"/>
              <a:gd name="connsiteX75" fmla="*/ 47625 w 3198477"/>
              <a:gd name="connsiteY75" fmla="*/ 1209675 h 3228975"/>
              <a:gd name="connsiteX76" fmla="*/ 38100 w 3198477"/>
              <a:gd name="connsiteY76" fmla="*/ 1314450 h 3228975"/>
              <a:gd name="connsiteX77" fmla="*/ 19050 w 3198477"/>
              <a:gd name="connsiteY77" fmla="*/ 1609725 h 3228975"/>
              <a:gd name="connsiteX78" fmla="*/ 28575 w 3198477"/>
              <a:gd name="connsiteY78" fmla="*/ 1762125 h 3228975"/>
              <a:gd name="connsiteX79" fmla="*/ 38100 w 3198477"/>
              <a:gd name="connsiteY79" fmla="*/ 1790700 h 3228975"/>
              <a:gd name="connsiteX80" fmla="*/ 47625 w 3198477"/>
              <a:gd name="connsiteY80" fmla="*/ 1933575 h 3228975"/>
              <a:gd name="connsiteX81" fmla="*/ 47625 w 3198477"/>
              <a:gd name="connsiteY81" fmla="*/ 2143125 h 3228975"/>
              <a:gd name="connsiteX82" fmla="*/ 66675 w 3198477"/>
              <a:gd name="connsiteY82" fmla="*/ 2171700 h 3228975"/>
              <a:gd name="connsiteX83" fmla="*/ 133350 w 3198477"/>
              <a:gd name="connsiteY83" fmla="*/ 2219325 h 3228975"/>
              <a:gd name="connsiteX84" fmla="*/ 171450 w 3198477"/>
              <a:gd name="connsiteY84" fmla="*/ 2266950 h 3228975"/>
              <a:gd name="connsiteX85" fmla="*/ 200025 w 3198477"/>
              <a:gd name="connsiteY85" fmla="*/ 2295525 h 3228975"/>
              <a:gd name="connsiteX86" fmla="*/ 266700 w 3198477"/>
              <a:gd name="connsiteY86" fmla="*/ 2333625 h 3228975"/>
              <a:gd name="connsiteX87" fmla="*/ 295275 w 3198477"/>
              <a:gd name="connsiteY87" fmla="*/ 2352675 h 3228975"/>
              <a:gd name="connsiteX88" fmla="*/ 314325 w 3198477"/>
              <a:gd name="connsiteY88" fmla="*/ 2381250 h 3228975"/>
              <a:gd name="connsiteX89" fmla="*/ 342900 w 3198477"/>
              <a:gd name="connsiteY89" fmla="*/ 2409825 h 3228975"/>
              <a:gd name="connsiteX90" fmla="*/ 381000 w 3198477"/>
              <a:gd name="connsiteY90" fmla="*/ 2447925 h 3228975"/>
              <a:gd name="connsiteX91" fmla="*/ 457200 w 3198477"/>
              <a:gd name="connsiteY91" fmla="*/ 2562225 h 3228975"/>
              <a:gd name="connsiteX92" fmla="*/ 476250 w 3198477"/>
              <a:gd name="connsiteY92" fmla="*/ 2590800 h 3228975"/>
              <a:gd name="connsiteX93" fmla="*/ 495300 w 3198477"/>
              <a:gd name="connsiteY93" fmla="*/ 2619375 h 3228975"/>
              <a:gd name="connsiteX94" fmla="*/ 552450 w 3198477"/>
              <a:gd name="connsiteY94" fmla="*/ 2657475 h 3228975"/>
              <a:gd name="connsiteX95" fmla="*/ 600075 w 3198477"/>
              <a:gd name="connsiteY95" fmla="*/ 2743200 h 3228975"/>
              <a:gd name="connsiteX96" fmla="*/ 628650 w 3198477"/>
              <a:gd name="connsiteY96" fmla="*/ 2762250 h 3228975"/>
              <a:gd name="connsiteX97" fmla="*/ 647700 w 3198477"/>
              <a:gd name="connsiteY97" fmla="*/ 2790825 h 3228975"/>
              <a:gd name="connsiteX98" fmla="*/ 704850 w 3198477"/>
              <a:gd name="connsiteY98" fmla="*/ 2847975 h 3228975"/>
              <a:gd name="connsiteX99" fmla="*/ 752475 w 3198477"/>
              <a:gd name="connsiteY99" fmla="*/ 2886075 h 3228975"/>
              <a:gd name="connsiteX100" fmla="*/ 781050 w 3198477"/>
              <a:gd name="connsiteY100" fmla="*/ 2924175 h 3228975"/>
              <a:gd name="connsiteX101" fmla="*/ 838200 w 3198477"/>
              <a:gd name="connsiteY101" fmla="*/ 2981325 h 3228975"/>
              <a:gd name="connsiteX102" fmla="*/ 857250 w 3198477"/>
              <a:gd name="connsiteY102" fmla="*/ 3048000 h 3228975"/>
              <a:gd name="connsiteX103" fmla="*/ 914400 w 3198477"/>
              <a:gd name="connsiteY103" fmla="*/ 3095625 h 3228975"/>
              <a:gd name="connsiteX104" fmla="*/ 952500 w 3198477"/>
              <a:gd name="connsiteY104" fmla="*/ 3114675 h 3228975"/>
              <a:gd name="connsiteX105" fmla="*/ 1009650 w 3198477"/>
              <a:gd name="connsiteY105" fmla="*/ 3124200 h 3228975"/>
              <a:gd name="connsiteX106" fmla="*/ 1028700 w 3198477"/>
              <a:gd name="connsiteY106" fmla="*/ 3152775 h 3228975"/>
              <a:gd name="connsiteX107" fmla="*/ 1114425 w 3198477"/>
              <a:gd name="connsiteY107" fmla="*/ 3200400 h 3228975"/>
              <a:gd name="connsiteX108" fmla="*/ 1143000 w 3198477"/>
              <a:gd name="connsiteY108" fmla="*/ 3219450 h 3228975"/>
              <a:gd name="connsiteX109" fmla="*/ 1181100 w 3198477"/>
              <a:gd name="connsiteY109" fmla="*/ 3228975 h 32289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</a:cxnLst>
            <a:rect l="l" t="t" r="r" b="b"/>
            <a:pathLst>
              <a:path w="3198477" h="3228975">
                <a:moveTo>
                  <a:pt x="1181100" y="3228975"/>
                </a:moveTo>
                <a:lnTo>
                  <a:pt x="1181100" y="3228975"/>
                </a:lnTo>
                <a:cubicBezTo>
                  <a:pt x="1184275" y="3200400"/>
                  <a:pt x="1185898" y="3171610"/>
                  <a:pt x="1190625" y="3143250"/>
                </a:cubicBezTo>
                <a:cubicBezTo>
                  <a:pt x="1196213" y="3109720"/>
                  <a:pt x="1220068" y="3084799"/>
                  <a:pt x="1238250" y="3057525"/>
                </a:cubicBezTo>
                <a:cubicBezTo>
                  <a:pt x="1252307" y="3036440"/>
                  <a:pt x="1263873" y="3015043"/>
                  <a:pt x="1285875" y="3000375"/>
                </a:cubicBezTo>
                <a:cubicBezTo>
                  <a:pt x="1294229" y="2994806"/>
                  <a:pt x="1304925" y="2994025"/>
                  <a:pt x="1314450" y="2990850"/>
                </a:cubicBezTo>
                <a:cubicBezTo>
                  <a:pt x="1375706" y="2898966"/>
                  <a:pt x="1290507" y="3014094"/>
                  <a:pt x="1362075" y="2952750"/>
                </a:cubicBezTo>
                <a:cubicBezTo>
                  <a:pt x="1377511" y="2939519"/>
                  <a:pt x="1385800" y="2919500"/>
                  <a:pt x="1400175" y="2905125"/>
                </a:cubicBezTo>
                <a:cubicBezTo>
                  <a:pt x="1414550" y="2890750"/>
                  <a:pt x="1432500" y="2880412"/>
                  <a:pt x="1447800" y="2867025"/>
                </a:cubicBezTo>
                <a:cubicBezTo>
                  <a:pt x="1457937" y="2858155"/>
                  <a:pt x="1466148" y="2847216"/>
                  <a:pt x="1476375" y="2838450"/>
                </a:cubicBezTo>
                <a:cubicBezTo>
                  <a:pt x="1488428" y="2828119"/>
                  <a:pt x="1503250" y="2821100"/>
                  <a:pt x="1514475" y="2809875"/>
                </a:cubicBezTo>
                <a:cubicBezTo>
                  <a:pt x="1522570" y="2801780"/>
                  <a:pt x="1525430" y="2789395"/>
                  <a:pt x="1533525" y="2781300"/>
                </a:cubicBezTo>
                <a:cubicBezTo>
                  <a:pt x="1541620" y="2773205"/>
                  <a:pt x="1553544" y="2769855"/>
                  <a:pt x="1562100" y="2762250"/>
                </a:cubicBezTo>
                <a:cubicBezTo>
                  <a:pt x="1659967" y="2675257"/>
                  <a:pt x="1582972" y="2729285"/>
                  <a:pt x="1647825" y="2686050"/>
                </a:cubicBezTo>
                <a:cubicBezTo>
                  <a:pt x="1666368" y="2630420"/>
                  <a:pt x="1642841" y="2681509"/>
                  <a:pt x="1685925" y="2638425"/>
                </a:cubicBezTo>
                <a:cubicBezTo>
                  <a:pt x="1694020" y="2630330"/>
                  <a:pt x="1697317" y="2618359"/>
                  <a:pt x="1704975" y="2609850"/>
                </a:cubicBezTo>
                <a:cubicBezTo>
                  <a:pt x="1761052" y="2547542"/>
                  <a:pt x="1752306" y="2556071"/>
                  <a:pt x="1800225" y="2524125"/>
                </a:cubicBezTo>
                <a:cubicBezTo>
                  <a:pt x="1806575" y="2514600"/>
                  <a:pt x="1811180" y="2503645"/>
                  <a:pt x="1819275" y="2495550"/>
                </a:cubicBezTo>
                <a:cubicBezTo>
                  <a:pt x="1827370" y="2487455"/>
                  <a:pt x="1840699" y="2485439"/>
                  <a:pt x="1847850" y="2476500"/>
                </a:cubicBezTo>
                <a:cubicBezTo>
                  <a:pt x="1854122" y="2468660"/>
                  <a:pt x="1851211" y="2455850"/>
                  <a:pt x="1857375" y="2447925"/>
                </a:cubicBezTo>
                <a:cubicBezTo>
                  <a:pt x="1873915" y="2426659"/>
                  <a:pt x="1895475" y="2409825"/>
                  <a:pt x="1914525" y="2390775"/>
                </a:cubicBezTo>
                <a:cubicBezTo>
                  <a:pt x="1924050" y="2381250"/>
                  <a:pt x="1935628" y="2373408"/>
                  <a:pt x="1943100" y="2362200"/>
                </a:cubicBezTo>
                <a:cubicBezTo>
                  <a:pt x="1949450" y="2352675"/>
                  <a:pt x="1953211" y="2340776"/>
                  <a:pt x="1962150" y="2333625"/>
                </a:cubicBezTo>
                <a:cubicBezTo>
                  <a:pt x="1969990" y="2327353"/>
                  <a:pt x="1981497" y="2328055"/>
                  <a:pt x="1990725" y="2324100"/>
                </a:cubicBezTo>
                <a:cubicBezTo>
                  <a:pt x="2003776" y="2318507"/>
                  <a:pt x="2016125" y="2311400"/>
                  <a:pt x="2028825" y="2305050"/>
                </a:cubicBezTo>
                <a:cubicBezTo>
                  <a:pt x="2032000" y="2295525"/>
                  <a:pt x="2030510" y="2282747"/>
                  <a:pt x="2038350" y="2276475"/>
                </a:cubicBezTo>
                <a:cubicBezTo>
                  <a:pt x="2048572" y="2268297"/>
                  <a:pt x="2063863" y="2270546"/>
                  <a:pt x="2076450" y="2266950"/>
                </a:cubicBezTo>
                <a:cubicBezTo>
                  <a:pt x="2132313" y="2250989"/>
                  <a:pt x="2077940" y="2266205"/>
                  <a:pt x="2133600" y="2238375"/>
                </a:cubicBezTo>
                <a:cubicBezTo>
                  <a:pt x="2142580" y="2233885"/>
                  <a:pt x="2153195" y="2233340"/>
                  <a:pt x="2162175" y="2228850"/>
                </a:cubicBezTo>
                <a:cubicBezTo>
                  <a:pt x="2177140" y="2221367"/>
                  <a:pt x="2218783" y="2188416"/>
                  <a:pt x="2228850" y="2181225"/>
                </a:cubicBezTo>
                <a:cubicBezTo>
                  <a:pt x="2238165" y="2174571"/>
                  <a:pt x="2246903" y="2166684"/>
                  <a:pt x="2257425" y="2162175"/>
                </a:cubicBezTo>
                <a:cubicBezTo>
                  <a:pt x="2269457" y="2157018"/>
                  <a:pt x="2283268" y="2157247"/>
                  <a:pt x="2295525" y="2152650"/>
                </a:cubicBezTo>
                <a:cubicBezTo>
                  <a:pt x="2362321" y="2127602"/>
                  <a:pt x="2306930" y="2142185"/>
                  <a:pt x="2362200" y="2114550"/>
                </a:cubicBezTo>
                <a:cubicBezTo>
                  <a:pt x="2371180" y="2110060"/>
                  <a:pt x="2381795" y="2109515"/>
                  <a:pt x="2390775" y="2105025"/>
                </a:cubicBezTo>
                <a:cubicBezTo>
                  <a:pt x="2464633" y="2068096"/>
                  <a:pt x="2376101" y="2100391"/>
                  <a:pt x="2447925" y="2076450"/>
                </a:cubicBezTo>
                <a:cubicBezTo>
                  <a:pt x="2494345" y="2006821"/>
                  <a:pt x="2436995" y="2080175"/>
                  <a:pt x="2495550" y="2038350"/>
                </a:cubicBezTo>
                <a:cubicBezTo>
                  <a:pt x="2510165" y="2027911"/>
                  <a:pt x="2519473" y="2011277"/>
                  <a:pt x="2533650" y="2000250"/>
                </a:cubicBezTo>
                <a:cubicBezTo>
                  <a:pt x="2548263" y="1988884"/>
                  <a:pt x="2565400" y="1981200"/>
                  <a:pt x="2581275" y="1971675"/>
                </a:cubicBezTo>
                <a:cubicBezTo>
                  <a:pt x="2584450" y="1962150"/>
                  <a:pt x="2584964" y="1951270"/>
                  <a:pt x="2590800" y="1943100"/>
                </a:cubicBezTo>
                <a:cubicBezTo>
                  <a:pt x="2601239" y="1928485"/>
                  <a:pt x="2615476" y="1916932"/>
                  <a:pt x="2628900" y="1905000"/>
                </a:cubicBezTo>
                <a:cubicBezTo>
                  <a:pt x="2637912" y="1896989"/>
                  <a:pt x="2686386" y="1857207"/>
                  <a:pt x="2705100" y="1847850"/>
                </a:cubicBezTo>
                <a:cubicBezTo>
                  <a:pt x="2714080" y="1843360"/>
                  <a:pt x="2724150" y="1841500"/>
                  <a:pt x="2733675" y="1838325"/>
                </a:cubicBezTo>
                <a:cubicBezTo>
                  <a:pt x="2817157" y="1754843"/>
                  <a:pt x="2711259" y="1857005"/>
                  <a:pt x="2790825" y="1790700"/>
                </a:cubicBezTo>
                <a:cubicBezTo>
                  <a:pt x="2864164" y="1729584"/>
                  <a:pt x="2777029" y="1790373"/>
                  <a:pt x="2847975" y="1743075"/>
                </a:cubicBezTo>
                <a:cubicBezTo>
                  <a:pt x="2854325" y="1733550"/>
                  <a:pt x="2857317" y="1720567"/>
                  <a:pt x="2867025" y="1714500"/>
                </a:cubicBezTo>
                <a:cubicBezTo>
                  <a:pt x="2884053" y="1703857"/>
                  <a:pt x="2924175" y="1695450"/>
                  <a:pt x="2924175" y="1695450"/>
                </a:cubicBezTo>
                <a:cubicBezTo>
                  <a:pt x="2955853" y="1647933"/>
                  <a:pt x="2945004" y="1661724"/>
                  <a:pt x="3000375" y="1600200"/>
                </a:cubicBezTo>
                <a:cubicBezTo>
                  <a:pt x="3009386" y="1590188"/>
                  <a:pt x="3017742" y="1579097"/>
                  <a:pt x="3028950" y="1571625"/>
                </a:cubicBezTo>
                <a:cubicBezTo>
                  <a:pt x="3037304" y="1566056"/>
                  <a:pt x="3048545" y="1566590"/>
                  <a:pt x="3057525" y="1562100"/>
                </a:cubicBezTo>
                <a:cubicBezTo>
                  <a:pt x="3067764" y="1556980"/>
                  <a:pt x="3076575" y="1549400"/>
                  <a:pt x="3086100" y="1543050"/>
                </a:cubicBezTo>
                <a:cubicBezTo>
                  <a:pt x="3093847" y="1519809"/>
                  <a:pt x="3096211" y="1504364"/>
                  <a:pt x="3114675" y="1485900"/>
                </a:cubicBezTo>
                <a:cubicBezTo>
                  <a:pt x="3122770" y="1477805"/>
                  <a:pt x="3133725" y="1473200"/>
                  <a:pt x="3143250" y="1466850"/>
                </a:cubicBezTo>
                <a:cubicBezTo>
                  <a:pt x="3146425" y="1457325"/>
                  <a:pt x="3150806" y="1448120"/>
                  <a:pt x="3152775" y="1438275"/>
                </a:cubicBezTo>
                <a:cubicBezTo>
                  <a:pt x="3174665" y="1328826"/>
                  <a:pt x="3150306" y="1407583"/>
                  <a:pt x="3171825" y="1343025"/>
                </a:cubicBezTo>
                <a:cubicBezTo>
                  <a:pt x="3175000" y="1196975"/>
                  <a:pt x="3177914" y="1050919"/>
                  <a:pt x="3181350" y="904875"/>
                </a:cubicBezTo>
                <a:cubicBezTo>
                  <a:pt x="3189101" y="575471"/>
                  <a:pt x="3198477" y="526402"/>
                  <a:pt x="3181350" y="209550"/>
                </a:cubicBezTo>
                <a:cubicBezTo>
                  <a:pt x="3180047" y="185440"/>
                  <a:pt x="3163893" y="171856"/>
                  <a:pt x="3152775" y="152400"/>
                </a:cubicBezTo>
                <a:cubicBezTo>
                  <a:pt x="3133943" y="119444"/>
                  <a:pt x="3134886" y="117783"/>
                  <a:pt x="3124200" y="85725"/>
                </a:cubicBezTo>
                <a:cubicBezTo>
                  <a:pt x="3130550" y="76200"/>
                  <a:pt x="3138130" y="67389"/>
                  <a:pt x="3143250" y="57150"/>
                </a:cubicBezTo>
                <a:cubicBezTo>
                  <a:pt x="3147740" y="48170"/>
                  <a:pt x="3161289" y="33896"/>
                  <a:pt x="3152775" y="28575"/>
                </a:cubicBezTo>
                <a:cubicBezTo>
                  <a:pt x="3111331" y="2673"/>
                  <a:pt x="2900433" y="269"/>
                  <a:pt x="2895600" y="0"/>
                </a:cubicBezTo>
                <a:cubicBezTo>
                  <a:pt x="2326580" y="59897"/>
                  <a:pt x="2870652" y="9525"/>
                  <a:pt x="1590675" y="9525"/>
                </a:cubicBezTo>
                <a:lnTo>
                  <a:pt x="390525" y="19050"/>
                </a:lnTo>
                <a:lnTo>
                  <a:pt x="314325" y="28575"/>
                </a:lnTo>
                <a:cubicBezTo>
                  <a:pt x="200036" y="40605"/>
                  <a:pt x="238789" y="31918"/>
                  <a:pt x="152400" y="47625"/>
                </a:cubicBezTo>
                <a:cubicBezTo>
                  <a:pt x="136472" y="50521"/>
                  <a:pt x="120282" y="52498"/>
                  <a:pt x="104775" y="57150"/>
                </a:cubicBezTo>
                <a:cubicBezTo>
                  <a:pt x="88398" y="62063"/>
                  <a:pt x="73025" y="69850"/>
                  <a:pt x="57150" y="76200"/>
                </a:cubicBezTo>
                <a:cubicBezTo>
                  <a:pt x="48989" y="100683"/>
                  <a:pt x="42884" y="116563"/>
                  <a:pt x="38100" y="142875"/>
                </a:cubicBezTo>
                <a:cubicBezTo>
                  <a:pt x="34084" y="164964"/>
                  <a:pt x="32978" y="187535"/>
                  <a:pt x="28575" y="209550"/>
                </a:cubicBezTo>
                <a:cubicBezTo>
                  <a:pt x="26606" y="219395"/>
                  <a:pt x="21485" y="228385"/>
                  <a:pt x="19050" y="238125"/>
                </a:cubicBezTo>
                <a:cubicBezTo>
                  <a:pt x="15123" y="253831"/>
                  <a:pt x="12700" y="269875"/>
                  <a:pt x="9525" y="285750"/>
                </a:cubicBezTo>
                <a:cubicBezTo>
                  <a:pt x="6350" y="365125"/>
                  <a:pt x="0" y="444437"/>
                  <a:pt x="0" y="523875"/>
                </a:cubicBezTo>
                <a:cubicBezTo>
                  <a:pt x="0" y="593797"/>
                  <a:pt x="4360" y="663694"/>
                  <a:pt x="9525" y="733425"/>
                </a:cubicBezTo>
                <a:cubicBezTo>
                  <a:pt x="10721" y="749570"/>
                  <a:pt x="16910" y="765003"/>
                  <a:pt x="19050" y="781050"/>
                </a:cubicBezTo>
                <a:cubicBezTo>
                  <a:pt x="23267" y="812678"/>
                  <a:pt x="25686" y="844523"/>
                  <a:pt x="28575" y="876300"/>
                </a:cubicBezTo>
                <a:cubicBezTo>
                  <a:pt x="42871" y="1033551"/>
                  <a:pt x="38924" y="1009550"/>
                  <a:pt x="47625" y="1209675"/>
                </a:cubicBezTo>
                <a:cubicBezTo>
                  <a:pt x="44450" y="1244600"/>
                  <a:pt x="40599" y="1279470"/>
                  <a:pt x="38100" y="1314450"/>
                </a:cubicBezTo>
                <a:cubicBezTo>
                  <a:pt x="31073" y="1412829"/>
                  <a:pt x="19050" y="1609725"/>
                  <a:pt x="19050" y="1609725"/>
                </a:cubicBezTo>
                <a:cubicBezTo>
                  <a:pt x="22225" y="1660525"/>
                  <a:pt x="23247" y="1711506"/>
                  <a:pt x="28575" y="1762125"/>
                </a:cubicBezTo>
                <a:cubicBezTo>
                  <a:pt x="29626" y="1772110"/>
                  <a:pt x="36991" y="1780721"/>
                  <a:pt x="38100" y="1790700"/>
                </a:cubicBezTo>
                <a:cubicBezTo>
                  <a:pt x="43371" y="1838139"/>
                  <a:pt x="44450" y="1885950"/>
                  <a:pt x="47625" y="1933575"/>
                </a:cubicBezTo>
                <a:cubicBezTo>
                  <a:pt x="39038" y="2019449"/>
                  <a:pt x="29769" y="2053843"/>
                  <a:pt x="47625" y="2143125"/>
                </a:cubicBezTo>
                <a:cubicBezTo>
                  <a:pt x="49870" y="2154350"/>
                  <a:pt x="58580" y="2163605"/>
                  <a:pt x="66675" y="2171700"/>
                </a:cubicBezTo>
                <a:cubicBezTo>
                  <a:pt x="78490" y="2183515"/>
                  <a:pt x="117125" y="2208508"/>
                  <a:pt x="133350" y="2219325"/>
                </a:cubicBezTo>
                <a:cubicBezTo>
                  <a:pt x="148987" y="2266235"/>
                  <a:pt x="131680" y="2233809"/>
                  <a:pt x="171450" y="2266950"/>
                </a:cubicBezTo>
                <a:cubicBezTo>
                  <a:pt x="181798" y="2275574"/>
                  <a:pt x="189677" y="2286901"/>
                  <a:pt x="200025" y="2295525"/>
                </a:cubicBezTo>
                <a:cubicBezTo>
                  <a:pt x="225341" y="2316622"/>
                  <a:pt x="237057" y="2316686"/>
                  <a:pt x="266700" y="2333625"/>
                </a:cubicBezTo>
                <a:cubicBezTo>
                  <a:pt x="276639" y="2339305"/>
                  <a:pt x="285750" y="2346325"/>
                  <a:pt x="295275" y="2352675"/>
                </a:cubicBezTo>
                <a:cubicBezTo>
                  <a:pt x="301625" y="2362200"/>
                  <a:pt x="306996" y="2372456"/>
                  <a:pt x="314325" y="2381250"/>
                </a:cubicBezTo>
                <a:cubicBezTo>
                  <a:pt x="322949" y="2391598"/>
                  <a:pt x="335428" y="2398617"/>
                  <a:pt x="342900" y="2409825"/>
                </a:cubicBezTo>
                <a:cubicBezTo>
                  <a:pt x="371929" y="2453368"/>
                  <a:pt x="326571" y="2429782"/>
                  <a:pt x="381000" y="2447925"/>
                </a:cubicBezTo>
                <a:lnTo>
                  <a:pt x="457200" y="2562225"/>
                </a:lnTo>
                <a:lnTo>
                  <a:pt x="476250" y="2590800"/>
                </a:lnTo>
                <a:cubicBezTo>
                  <a:pt x="482600" y="2600325"/>
                  <a:pt x="485775" y="2613025"/>
                  <a:pt x="495300" y="2619375"/>
                </a:cubicBezTo>
                <a:lnTo>
                  <a:pt x="552450" y="2657475"/>
                </a:lnTo>
                <a:cubicBezTo>
                  <a:pt x="570855" y="2712689"/>
                  <a:pt x="560591" y="2710297"/>
                  <a:pt x="600075" y="2743200"/>
                </a:cubicBezTo>
                <a:cubicBezTo>
                  <a:pt x="608869" y="2750529"/>
                  <a:pt x="619125" y="2755900"/>
                  <a:pt x="628650" y="2762250"/>
                </a:cubicBezTo>
                <a:cubicBezTo>
                  <a:pt x="635000" y="2771775"/>
                  <a:pt x="640095" y="2782269"/>
                  <a:pt x="647700" y="2790825"/>
                </a:cubicBezTo>
                <a:cubicBezTo>
                  <a:pt x="665598" y="2810961"/>
                  <a:pt x="689906" y="2825559"/>
                  <a:pt x="704850" y="2847975"/>
                </a:cubicBezTo>
                <a:cubicBezTo>
                  <a:pt x="729469" y="2884904"/>
                  <a:pt x="713040" y="2872930"/>
                  <a:pt x="752475" y="2886075"/>
                </a:cubicBezTo>
                <a:cubicBezTo>
                  <a:pt x="762000" y="2898775"/>
                  <a:pt x="770430" y="2912375"/>
                  <a:pt x="781050" y="2924175"/>
                </a:cubicBezTo>
                <a:cubicBezTo>
                  <a:pt x="799072" y="2944200"/>
                  <a:pt x="838200" y="2981325"/>
                  <a:pt x="838200" y="2981325"/>
                </a:cubicBezTo>
                <a:cubicBezTo>
                  <a:pt x="839470" y="2986406"/>
                  <a:pt x="851784" y="3039801"/>
                  <a:pt x="857250" y="3048000"/>
                </a:cubicBezTo>
                <a:cubicBezTo>
                  <a:pt x="869373" y="3066185"/>
                  <a:pt x="895477" y="3084812"/>
                  <a:pt x="914400" y="3095625"/>
                </a:cubicBezTo>
                <a:cubicBezTo>
                  <a:pt x="926728" y="3102670"/>
                  <a:pt x="938900" y="3110595"/>
                  <a:pt x="952500" y="3114675"/>
                </a:cubicBezTo>
                <a:cubicBezTo>
                  <a:pt x="970998" y="3120224"/>
                  <a:pt x="990600" y="3121025"/>
                  <a:pt x="1009650" y="3124200"/>
                </a:cubicBezTo>
                <a:cubicBezTo>
                  <a:pt x="1016000" y="3133725"/>
                  <a:pt x="1020085" y="3145237"/>
                  <a:pt x="1028700" y="3152775"/>
                </a:cubicBezTo>
                <a:cubicBezTo>
                  <a:pt x="1108787" y="3222851"/>
                  <a:pt x="1057735" y="3172055"/>
                  <a:pt x="1114425" y="3200400"/>
                </a:cubicBezTo>
                <a:cubicBezTo>
                  <a:pt x="1124664" y="3205520"/>
                  <a:pt x="1131894" y="3216674"/>
                  <a:pt x="1143000" y="3219450"/>
                </a:cubicBezTo>
                <a:lnTo>
                  <a:pt x="1181100" y="3228975"/>
                </a:lnTo>
                <a:close/>
              </a:path>
            </a:pathLst>
          </a:custGeom>
          <a:solidFill>
            <a:schemeClr val="bg1">
              <a:lumMod val="65000"/>
            </a:schemeClr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cxnSp>
        <p:nvCxnSpPr>
          <p:cNvPr id="42" name="Straight Connector 41"/>
          <p:cNvCxnSpPr/>
          <p:nvPr/>
        </p:nvCxnSpPr>
        <p:spPr>
          <a:xfrm flipV="1">
            <a:off x="4897723" y="1656184"/>
            <a:ext cx="0" cy="3816424"/>
          </a:xfrm>
          <a:prstGeom prst="line">
            <a:avLst/>
          </a:prstGeom>
          <a:ln w="1016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Connector 48"/>
          <p:cNvCxnSpPr/>
          <p:nvPr/>
        </p:nvCxnSpPr>
        <p:spPr>
          <a:xfrm flipV="1">
            <a:off x="4249651" y="1656184"/>
            <a:ext cx="0" cy="3816424"/>
          </a:xfrm>
          <a:prstGeom prst="line">
            <a:avLst/>
          </a:prstGeom>
          <a:ln w="1016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Connector 49"/>
          <p:cNvCxnSpPr/>
          <p:nvPr/>
        </p:nvCxnSpPr>
        <p:spPr>
          <a:xfrm>
            <a:off x="697694" y="1656184"/>
            <a:ext cx="3551957" cy="0"/>
          </a:xfrm>
          <a:prstGeom prst="line">
            <a:avLst/>
          </a:prstGeom>
          <a:ln w="1016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Connector 47"/>
          <p:cNvCxnSpPr/>
          <p:nvPr/>
        </p:nvCxnSpPr>
        <p:spPr>
          <a:xfrm>
            <a:off x="4897723" y="1656184"/>
            <a:ext cx="3168352" cy="0"/>
          </a:xfrm>
          <a:prstGeom prst="line">
            <a:avLst/>
          </a:prstGeom>
          <a:ln w="1016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8" name="Slide Number Placeholder 7"/>
          <p:cNvSpPr>
            <a:spLocks noGrp="1"/>
          </p:cNvSpPr>
          <p:nvPr>
            <p:ph type="sldNum" sz="quarter" idx="4294967295"/>
          </p:nvPr>
        </p:nvSpPr>
        <p:spPr>
          <a:xfrm>
            <a:off x="8604448" y="6391869"/>
            <a:ext cx="2133600" cy="365125"/>
          </a:xfrm>
          <a:prstGeom prst="rect">
            <a:avLst/>
          </a:prstGeom>
        </p:spPr>
        <p:txBody>
          <a:bodyPr/>
          <a:lstStyle/>
          <a:p>
            <a:pPr algn="l"/>
            <a:r>
              <a:rPr lang="hr-HR" dirty="0" smtClean="0"/>
              <a:t>17</a:t>
            </a:r>
            <a:endParaRPr lang="hr-HR" dirty="0"/>
          </a:p>
        </p:txBody>
      </p:sp>
      <p:sp>
        <p:nvSpPr>
          <p:cNvPr id="61" name="Rezervirano mjesto datuma 3"/>
          <p:cNvSpPr>
            <a:spLocks noGrp="1"/>
          </p:cNvSpPr>
          <p:nvPr>
            <p:ph type="dt" sz="quarter" idx="10"/>
          </p:nvPr>
        </p:nvSpPr>
        <p:spPr>
          <a:xfrm>
            <a:off x="107950" y="6381750"/>
            <a:ext cx="3959994" cy="359618"/>
          </a:xfrm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hr-HR" altLang="sr-Latn-RS" dirty="0" smtClean="0">
                <a:latin typeface="Arial Narrow" panose="020B0606020202030204" pitchFamily="34" charset="0"/>
              </a:rPr>
              <a:t>Prof.dr.sc. Ivica Boko, Doc.dr.sc. Neno </a:t>
            </a:r>
            <a:r>
              <a:rPr lang="hr-HR" altLang="sr-Latn-RS" dirty="0">
                <a:latin typeface="Arial Narrow" panose="020B0606020202030204" pitchFamily="34" charset="0"/>
              </a:rPr>
              <a:t>Torić, Slobodan </a:t>
            </a:r>
            <a:r>
              <a:rPr lang="hr-HR" altLang="sr-Latn-RS" dirty="0" smtClean="0">
                <a:latin typeface="Arial Narrow" panose="020B0606020202030204" pitchFamily="34" charset="0"/>
              </a:rPr>
              <a:t>Blanuša</a:t>
            </a:r>
            <a:endParaRPr lang="hr-HR" altLang="sr-Latn-RS" dirty="0"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54962503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0" name="Rectangle 2"/>
          <p:cNvSpPr>
            <a:spLocks noGrp="1" noChangeArrowheads="1"/>
          </p:cNvSpPr>
          <p:nvPr>
            <p:ph type="title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hr-HR" altLang="sr-Latn-RS" sz="32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Otpornost čeličnih konstrukcija na djelovanje požara prema HRN EN 1993-1-2</a:t>
            </a:r>
          </a:p>
        </p:txBody>
      </p:sp>
      <p:sp>
        <p:nvSpPr>
          <p:cNvPr id="4101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indent="0">
              <a:buNone/>
            </a:pPr>
            <a:endParaRPr lang="hr-HR" altLang="sr-Latn-RS" sz="2200" b="1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indent="0">
              <a:buNone/>
            </a:pPr>
            <a:r>
              <a:rPr lang="hr-HR" altLang="sr-Latn-RS" sz="22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Tlačni elementi</a:t>
            </a:r>
          </a:p>
        </p:txBody>
      </p:sp>
      <p:graphicFrame>
        <p:nvGraphicFramePr>
          <p:cNvPr id="13" name="Object 2"/>
          <p:cNvGraphicFramePr>
            <a:graphicFrameLocks noChangeAspect="1"/>
          </p:cNvGraphicFramePr>
          <p:nvPr/>
        </p:nvGraphicFramePr>
        <p:xfrm>
          <a:off x="827584" y="2636912"/>
          <a:ext cx="3490912" cy="8683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97" name="Equation" r:id="rId4" imgW="2349500" imgH="584200" progId="Equation.DSMT4">
                  <p:embed/>
                </p:oleObj>
              </mc:Choice>
              <mc:Fallback>
                <p:oleObj name="Equation" r:id="rId4" imgW="2349500" imgH="584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27584" y="2636912"/>
                        <a:ext cx="3490912" cy="86836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4" name="Picture 10"/>
          <p:cNvPicPr>
            <a:picLocks noChangeAspect="1" noChangeArrowheads="1"/>
          </p:cNvPicPr>
          <p:nvPr/>
        </p:nvPicPr>
        <p:blipFill>
          <a:blip r:embed="rId6" cstate="print"/>
          <a:srcRect l="25987" t="18565" r="65744" b="14598"/>
          <a:stretch>
            <a:fillRect/>
          </a:stretch>
        </p:blipFill>
        <p:spPr bwMode="auto">
          <a:xfrm>
            <a:off x="7380684" y="2348880"/>
            <a:ext cx="647700" cy="2778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5" name="Curved Connector 14"/>
          <p:cNvCxnSpPr/>
          <p:nvPr/>
        </p:nvCxnSpPr>
        <p:spPr>
          <a:xfrm rot="10800000">
            <a:off x="7668517" y="3429967"/>
            <a:ext cx="719138" cy="287338"/>
          </a:xfrm>
          <a:prstGeom prst="curvedConnector3">
            <a:avLst>
              <a:gd name="adj1" fmla="val 50000"/>
            </a:avLst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Curved Connector 15"/>
          <p:cNvCxnSpPr/>
          <p:nvPr/>
        </p:nvCxnSpPr>
        <p:spPr>
          <a:xfrm rot="10800000">
            <a:off x="7668517" y="4222130"/>
            <a:ext cx="360363" cy="287337"/>
          </a:xfrm>
          <a:prstGeom prst="curvedConnector3">
            <a:avLst>
              <a:gd name="adj1" fmla="val 50000"/>
            </a:avLst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Curved Connector 16"/>
          <p:cNvCxnSpPr/>
          <p:nvPr/>
        </p:nvCxnSpPr>
        <p:spPr>
          <a:xfrm rot="10800000">
            <a:off x="7668517" y="3861767"/>
            <a:ext cx="655638" cy="215900"/>
          </a:xfrm>
          <a:prstGeom prst="curvedConnector3">
            <a:avLst>
              <a:gd name="adj1" fmla="val 50000"/>
            </a:avLst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8" name="Picture 17" descr="11954351131708850731zeimusu_Fire_Icon.svg.hi.png"/>
          <p:cNvPicPr>
            <a:picLocks noChangeAspect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8244780" y="4293567"/>
            <a:ext cx="557212" cy="792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9" name="Straight Connector 18"/>
          <p:cNvCxnSpPr/>
          <p:nvPr/>
        </p:nvCxnSpPr>
        <p:spPr>
          <a:xfrm flipH="1">
            <a:off x="8244780" y="5085730"/>
            <a:ext cx="64770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Rectangle 5"/>
          <p:cNvSpPr>
            <a:spLocks noChangeArrowheads="1"/>
          </p:cNvSpPr>
          <p:nvPr/>
        </p:nvSpPr>
        <p:spPr bwMode="auto">
          <a:xfrm>
            <a:off x="539552" y="3645024"/>
            <a:ext cx="6192688" cy="15327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marL="446088" indent="-446088">
              <a:lnSpc>
                <a:spcPct val="130000"/>
              </a:lnSpc>
            </a:pPr>
            <a:r>
              <a:rPr lang="hr-HR" b="1" dirty="0">
                <a:cs typeface="Arial" charset="0"/>
                <a:sym typeface="Symbol" pitchFamily="18" charset="2"/>
              </a:rPr>
              <a:t></a:t>
            </a:r>
            <a:r>
              <a:rPr lang="hr-HR" b="1" baseline="-25000" dirty="0" err="1">
                <a:cs typeface="Arial" charset="0"/>
                <a:sym typeface="Symbol" pitchFamily="18" charset="2"/>
              </a:rPr>
              <a:t>fi</a:t>
            </a:r>
            <a:r>
              <a:rPr lang="hr-HR" b="1" dirty="0">
                <a:cs typeface="Arial" charset="0"/>
              </a:rPr>
              <a:t>  	- </a:t>
            </a:r>
            <a:r>
              <a:rPr lang="hr-HR" dirty="0">
                <a:cs typeface="Arial" charset="0"/>
              </a:rPr>
              <a:t>faktor redukcije koji uzima u obzir izvijanje elementa</a:t>
            </a:r>
          </a:p>
          <a:p>
            <a:pPr marL="542925" indent="-542925">
              <a:lnSpc>
                <a:spcPct val="130000"/>
              </a:lnSpc>
            </a:pPr>
            <a:r>
              <a:rPr lang="hr-HR" dirty="0">
                <a:cs typeface="Arial" charset="0"/>
              </a:rPr>
              <a:t>	u slučaju požara,</a:t>
            </a:r>
          </a:p>
          <a:p>
            <a:pPr marL="542925" indent="-542925">
              <a:lnSpc>
                <a:spcPct val="130000"/>
              </a:lnSpc>
            </a:pPr>
            <a:r>
              <a:rPr lang="hr-HR" b="1" dirty="0" err="1">
                <a:cs typeface="Arial" charset="0"/>
              </a:rPr>
              <a:t>k</a:t>
            </a:r>
            <a:r>
              <a:rPr lang="hr-HR" b="1" baseline="-25000" dirty="0" err="1">
                <a:cs typeface="Arial" charset="0"/>
              </a:rPr>
              <a:t>y</a:t>
            </a:r>
            <a:r>
              <a:rPr lang="hr-HR" b="1" baseline="-25000" dirty="0">
                <a:cs typeface="Arial" charset="0"/>
              </a:rPr>
              <a:t>,</a:t>
            </a:r>
            <a:r>
              <a:rPr lang="hr-HR" b="1" baseline="-25000" dirty="0">
                <a:cs typeface="Arial" charset="0"/>
                <a:sym typeface="Symbol" pitchFamily="18" charset="2"/>
              </a:rPr>
              <a:t></a:t>
            </a:r>
            <a:r>
              <a:rPr lang="hr-HR" b="1" dirty="0">
                <a:cs typeface="Arial" charset="0"/>
              </a:rPr>
              <a:t>  - </a:t>
            </a:r>
            <a:r>
              <a:rPr lang="hr-HR" dirty="0">
                <a:cs typeface="Arial" charset="0"/>
              </a:rPr>
              <a:t>faktor redukcije za granicu popuštanja čelika pri temperaturi </a:t>
            </a:r>
            <a:r>
              <a:rPr lang="hr-HR" b="1" dirty="0" smtClean="0">
                <a:cs typeface="Arial" charset="0"/>
                <a:sym typeface="Symbol" pitchFamily="18" charset="2"/>
              </a:rPr>
              <a:t> </a:t>
            </a:r>
            <a:r>
              <a:rPr lang="hr-HR" dirty="0" smtClean="0">
                <a:cs typeface="Arial" charset="0"/>
                <a:sym typeface="Symbol" pitchFamily="18" charset="2"/>
              </a:rPr>
              <a:t>koja </a:t>
            </a:r>
            <a:r>
              <a:rPr lang="hr-HR" dirty="0">
                <a:cs typeface="Arial" charset="0"/>
                <a:sym typeface="Symbol" pitchFamily="18" charset="2"/>
              </a:rPr>
              <a:t>je dosegnuta u trenutku </a:t>
            </a:r>
            <a:r>
              <a:rPr lang="hr-HR" b="1" dirty="0">
                <a:cs typeface="Arial" charset="0"/>
                <a:sym typeface="Symbol" pitchFamily="18" charset="2"/>
              </a:rPr>
              <a:t>t</a:t>
            </a:r>
            <a:r>
              <a:rPr lang="hr-HR" dirty="0">
                <a:cs typeface="Arial" charset="0"/>
                <a:sym typeface="Symbol" pitchFamily="18" charset="2"/>
              </a:rPr>
              <a:t>.</a:t>
            </a:r>
            <a:endParaRPr lang="hr-HR" b="1" dirty="0">
              <a:cs typeface="Arial" charset="0"/>
              <a:sym typeface="Symbol" pitchFamily="18" charset="2"/>
            </a:endParaRPr>
          </a:p>
        </p:txBody>
      </p:sp>
      <p:sp>
        <p:nvSpPr>
          <p:cNvPr id="24" name="Oval 23"/>
          <p:cNvSpPr/>
          <p:nvPr/>
        </p:nvSpPr>
        <p:spPr>
          <a:xfrm>
            <a:off x="1763688" y="2785194"/>
            <a:ext cx="576263" cy="504825"/>
          </a:xfrm>
          <a:prstGeom prst="ellipse">
            <a:avLst/>
          </a:prstGeom>
          <a:noFill/>
          <a:ln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hr-HR"/>
          </a:p>
        </p:txBody>
      </p:sp>
      <p:sp>
        <p:nvSpPr>
          <p:cNvPr id="26" name="Oval 25"/>
          <p:cNvSpPr/>
          <p:nvPr/>
        </p:nvSpPr>
        <p:spPr>
          <a:xfrm>
            <a:off x="2338934" y="2784425"/>
            <a:ext cx="576262" cy="504825"/>
          </a:xfrm>
          <a:prstGeom prst="ellipse">
            <a:avLst/>
          </a:prstGeom>
          <a:noFill/>
          <a:ln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hr-HR"/>
          </a:p>
        </p:txBody>
      </p:sp>
      <p:sp>
        <p:nvSpPr>
          <p:cNvPr id="22" name="Slide Number Placeholder 7"/>
          <p:cNvSpPr>
            <a:spLocks noGrp="1"/>
          </p:cNvSpPr>
          <p:nvPr>
            <p:ph type="sldNum" sz="quarter" idx="4294967295"/>
          </p:nvPr>
        </p:nvSpPr>
        <p:spPr>
          <a:xfrm>
            <a:off x="8604448" y="6391869"/>
            <a:ext cx="2133600" cy="365125"/>
          </a:xfrm>
          <a:prstGeom prst="rect">
            <a:avLst/>
          </a:prstGeom>
        </p:spPr>
        <p:txBody>
          <a:bodyPr/>
          <a:lstStyle/>
          <a:p>
            <a:pPr algn="l"/>
            <a:r>
              <a:rPr lang="hr-HR" dirty="0" smtClean="0"/>
              <a:t>18</a:t>
            </a:r>
            <a:endParaRPr lang="hr-HR" dirty="0"/>
          </a:p>
        </p:txBody>
      </p:sp>
      <p:sp>
        <p:nvSpPr>
          <p:cNvPr id="20" name="Rezervirano mjesto datuma 3"/>
          <p:cNvSpPr>
            <a:spLocks noGrp="1"/>
          </p:cNvSpPr>
          <p:nvPr>
            <p:ph type="dt" sz="quarter" idx="10"/>
          </p:nvPr>
        </p:nvSpPr>
        <p:spPr>
          <a:xfrm>
            <a:off x="107950" y="6381750"/>
            <a:ext cx="3959994" cy="359618"/>
          </a:xfrm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hr-HR" altLang="sr-Latn-RS" dirty="0" smtClean="0">
                <a:latin typeface="Arial Narrow" panose="020B0606020202030204" pitchFamily="34" charset="0"/>
              </a:rPr>
              <a:t>Prof.dr.sc. Ivica Boko, Doc.dr.sc. Neno </a:t>
            </a:r>
            <a:r>
              <a:rPr lang="hr-HR" altLang="sr-Latn-RS" dirty="0">
                <a:latin typeface="Arial Narrow" panose="020B0606020202030204" pitchFamily="34" charset="0"/>
              </a:rPr>
              <a:t>Torić, Slobodan </a:t>
            </a:r>
            <a:r>
              <a:rPr lang="hr-HR" altLang="sr-Latn-RS" dirty="0" smtClean="0">
                <a:latin typeface="Arial Narrow" panose="020B0606020202030204" pitchFamily="34" charset="0"/>
              </a:rPr>
              <a:t>Blanuša</a:t>
            </a:r>
            <a:endParaRPr lang="hr-HR" altLang="sr-Latn-RS" dirty="0"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74713016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  <p:bldP spid="26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zervirano mjesto datuma 3"/>
          <p:cNvSpPr>
            <a:spLocks noGrp="1"/>
          </p:cNvSpPr>
          <p:nvPr>
            <p:ph type="dt" sz="quarter" idx="10"/>
          </p:nvPr>
        </p:nvSpPr>
        <p:spPr>
          <a:xfrm>
            <a:off x="107950" y="6381750"/>
            <a:ext cx="3887986" cy="476250"/>
          </a:xfrm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hr-HR" altLang="sr-Latn-RS" dirty="0" smtClean="0">
                <a:latin typeface="Arial Narrow" panose="020B0606020202030204" pitchFamily="34" charset="0"/>
              </a:rPr>
              <a:t>Prof.dr.sc. Ivica Boko, Doc.dr.sc. Neno </a:t>
            </a:r>
            <a:r>
              <a:rPr lang="hr-HR" altLang="sr-Latn-RS" dirty="0" smtClean="0">
                <a:latin typeface="Arial Narrow" panose="020B0606020202030204" pitchFamily="34" charset="0"/>
              </a:rPr>
              <a:t>Torić, Slobodan Blanuša</a:t>
            </a:r>
            <a:endParaRPr lang="hr-HR" altLang="sr-Latn-RS" dirty="0">
              <a:latin typeface="Arial Narrow" panose="020B0606020202030204" pitchFamily="34" charset="0"/>
            </a:endParaRPr>
          </a:p>
        </p:txBody>
      </p:sp>
      <p:sp>
        <p:nvSpPr>
          <p:cNvPr id="14" name="Slide Number Placeholder 7"/>
          <p:cNvSpPr>
            <a:spLocks noGrp="1"/>
          </p:cNvSpPr>
          <p:nvPr>
            <p:ph type="sldNum" sz="quarter" idx="4294967295"/>
          </p:nvPr>
        </p:nvSpPr>
        <p:spPr>
          <a:xfrm>
            <a:off x="8604448" y="6391869"/>
            <a:ext cx="2133600" cy="365125"/>
          </a:xfrm>
          <a:prstGeom prst="rect">
            <a:avLst/>
          </a:prstGeom>
        </p:spPr>
        <p:txBody>
          <a:bodyPr/>
          <a:lstStyle/>
          <a:p>
            <a:pPr algn="l"/>
            <a:r>
              <a:rPr lang="hr-HR" dirty="0" smtClean="0"/>
              <a:t>1</a:t>
            </a:r>
            <a:endParaRPr lang="hr-HR" dirty="0"/>
          </a:p>
        </p:txBody>
      </p:sp>
      <p:sp>
        <p:nvSpPr>
          <p:cNvPr id="15" name="Rectangle 3"/>
          <p:cNvSpPr>
            <a:spLocks noChangeArrowheads="1"/>
          </p:cNvSpPr>
          <p:nvPr/>
        </p:nvSpPr>
        <p:spPr bwMode="auto">
          <a:xfrm>
            <a:off x="323528" y="476672"/>
            <a:ext cx="8458200" cy="14157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eaLnBrk="0" hangingPunct="0">
              <a:spcBef>
                <a:spcPct val="20000"/>
              </a:spcBef>
              <a:buChar char="•"/>
              <a:tabLst>
                <a:tab pos="685800" algn="l"/>
              </a:tabLst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eaLnBrk="0" hangingPunct="0">
              <a:spcBef>
                <a:spcPct val="20000"/>
              </a:spcBef>
              <a:buChar char="–"/>
              <a:tabLst>
                <a:tab pos="685800" algn="l"/>
              </a:tabLs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tabLst>
                <a:tab pos="685800" algn="l"/>
              </a:tabLs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tabLst>
                <a:tab pos="685800" algn="l"/>
              </a:tabLs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tabLst>
                <a:tab pos="685800" algn="l"/>
              </a:tabLs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685800" algn="l"/>
              </a:tabLs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685800" algn="l"/>
              </a:tabLs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685800" algn="l"/>
              </a:tabLs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685800" algn="l"/>
              </a:tabLs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lvl="1" algn="ctr" eaLnBrk="1" hangingPunct="1">
              <a:spcBef>
                <a:spcPct val="0"/>
              </a:spcBef>
              <a:buFontTx/>
              <a:buNone/>
            </a:pPr>
            <a:r>
              <a:rPr lang="pl-PL" altLang="sr-Latn-RS" b="1" dirty="0" smtClean="0">
                <a:latin typeface="+mj-lt"/>
                <a:cs typeface="Times New Roman" pitchFamily="18" charset="0"/>
              </a:rPr>
              <a:t>EURO</a:t>
            </a:r>
            <a:r>
              <a:rPr lang="hr-HR" altLang="sr-Latn-RS" b="1" dirty="0" smtClean="0">
                <a:latin typeface="+mj-lt"/>
                <a:cs typeface="Times New Roman" pitchFamily="18" charset="0"/>
              </a:rPr>
              <a:t>KOD</a:t>
            </a:r>
            <a:endParaRPr lang="hr-HR" altLang="sr-Latn-RS" sz="1800" dirty="0" smtClean="0">
              <a:latin typeface="+mj-lt"/>
              <a:cs typeface="Times New Roman" pitchFamily="18" charset="0"/>
            </a:endParaRPr>
          </a:p>
          <a:p>
            <a:pPr algn="just" eaLnBrk="1" hangingPunct="1">
              <a:spcBef>
                <a:spcPct val="0"/>
              </a:spcBef>
              <a:buFontTx/>
              <a:buNone/>
            </a:pPr>
            <a:endParaRPr lang="hr-HR" altLang="sr-Latn-RS" sz="1000" dirty="0">
              <a:latin typeface="+mj-lt"/>
              <a:cs typeface="Times New Roman" pitchFamily="18" charset="0"/>
            </a:endParaRPr>
          </a:p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vi-VN" altLang="sr-Latn-RS" sz="1600" dirty="0">
                <a:latin typeface="Calibri" panose="020F0502020204030204" pitchFamily="34" charset="0"/>
                <a:cs typeface="Times New Roman" pitchFamily="18" charset="0"/>
              </a:rPr>
              <a:t>Suvremena europska regulativa </a:t>
            </a:r>
            <a:r>
              <a:rPr lang="vi-VN" altLang="sr-Latn-RS" sz="1600" dirty="0" smtClean="0">
                <a:latin typeface="Calibri" panose="020F0502020204030204" pitchFamily="34" charset="0"/>
                <a:cs typeface="Times New Roman" pitchFamily="18" charset="0"/>
              </a:rPr>
              <a:t>Euro</a:t>
            </a:r>
            <a:r>
              <a:rPr lang="hr-HR" altLang="sr-Latn-RS" sz="1600" dirty="0" smtClean="0">
                <a:latin typeface="Calibri" panose="020F0502020204030204" pitchFamily="34" charset="0"/>
                <a:cs typeface="Times New Roman" pitchFamily="18" charset="0"/>
              </a:rPr>
              <a:t>kod</a:t>
            </a:r>
            <a:r>
              <a:rPr lang="vi-VN" altLang="sr-Latn-RS" sz="1600" dirty="0" smtClean="0">
                <a:latin typeface="Calibri" panose="020F0502020204030204" pitchFamily="34" charset="0"/>
                <a:cs typeface="Times New Roman" pitchFamily="18" charset="0"/>
              </a:rPr>
              <a:t>ovi tretiraju </a:t>
            </a:r>
            <a:r>
              <a:rPr lang="vi-VN" altLang="sr-Latn-RS" sz="1600" dirty="0">
                <a:latin typeface="Calibri" panose="020F0502020204030204" pitchFamily="34" charset="0"/>
                <a:cs typeface="Times New Roman" pitchFamily="18" charset="0"/>
              </a:rPr>
              <a:t>djelovanje požara kao izvanredno (udesno) djelovanje na nosivu konstrukciju. Eurocode-ovi su sastavljeni iz 10 različitih dijelova, a u ovisnosti o području kojim se bave problematika požara je zastupljena u njih 7 kako je prikazano na crtežu</a:t>
            </a:r>
            <a:r>
              <a:rPr lang="hr-HR" altLang="sr-Latn-RS" sz="1600" dirty="0">
                <a:latin typeface="Calibri" panose="020F0502020204030204" pitchFamily="34" charset="0"/>
                <a:cs typeface="Times New Roman" pitchFamily="18" charset="0"/>
              </a:rPr>
              <a:t>:</a:t>
            </a:r>
            <a:endParaRPr lang="vi-VN" altLang="sr-Latn-RS" sz="1600" dirty="0">
              <a:latin typeface="Calibri" panose="020F0502020204030204" pitchFamily="34" charset="0"/>
              <a:cs typeface="Times New Roman" pitchFamily="18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944" t="17263" r="35254" b="24499"/>
          <a:stretch/>
        </p:blipFill>
        <p:spPr bwMode="auto">
          <a:xfrm>
            <a:off x="1030987" y="1916832"/>
            <a:ext cx="6709365" cy="43223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685923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74848" y="274638"/>
            <a:ext cx="8229600" cy="11430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hr-HR" altLang="sr-Latn-RS" sz="32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Otpornost aluminijskih konstrukcija na djelovanje požara prema HRN EN 1999-1-2</a:t>
            </a:r>
          </a:p>
        </p:txBody>
      </p:sp>
      <p:sp>
        <p:nvSpPr>
          <p:cNvPr id="14" name="Rectangle 3"/>
          <p:cNvSpPr txBox="1">
            <a:spLocks noChangeArrowheads="1"/>
          </p:cNvSpPr>
          <p:nvPr/>
        </p:nvSpPr>
        <p:spPr bwMode="auto">
          <a:xfrm>
            <a:off x="457200" y="1063277"/>
            <a:ext cx="8229600" cy="4525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charset="0"/>
              <a:buNone/>
            </a:pPr>
            <a:endParaRPr lang="hr-HR" altLang="sr-Latn-RS" sz="1600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indent="0">
              <a:buFont typeface="Arial" charset="0"/>
              <a:buNone/>
            </a:pPr>
            <a:endParaRPr lang="hr-HR" altLang="sr-Latn-RS" sz="1600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indent="0">
              <a:buFont typeface="Arial" charset="0"/>
              <a:buNone/>
            </a:pPr>
            <a:endParaRPr lang="hr-HR" altLang="sr-Latn-RS" sz="1600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indent="0">
              <a:buFont typeface="Arial" charset="0"/>
              <a:buNone/>
            </a:pPr>
            <a:r>
              <a:rPr lang="hr-HR" altLang="sr-Latn-RS" sz="22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Tlačni elementi</a:t>
            </a:r>
          </a:p>
          <a:p>
            <a:pPr marL="0" indent="0">
              <a:buFont typeface="Arial" charset="0"/>
              <a:buNone/>
            </a:pPr>
            <a:endParaRPr lang="hr-HR" altLang="sr-Latn-RS" sz="1600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indent="0">
              <a:buFont typeface="Arial" charset="0"/>
              <a:buNone/>
            </a:pPr>
            <a:endParaRPr lang="hr-HR" altLang="sr-Latn-RS" sz="1600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graphicFrame>
        <p:nvGraphicFramePr>
          <p:cNvPr id="9" name="Object 2"/>
          <p:cNvGraphicFramePr>
            <a:graphicFrameLocks noChangeAspect="1"/>
          </p:cNvGraphicFramePr>
          <p:nvPr/>
        </p:nvGraphicFramePr>
        <p:xfrm>
          <a:off x="683568" y="2604045"/>
          <a:ext cx="3700463" cy="8874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21" name="Equation" r:id="rId4" imgW="2489200" imgH="596900" progId="Equation.DSMT4">
                  <p:embed/>
                </p:oleObj>
              </mc:Choice>
              <mc:Fallback>
                <p:oleObj name="Equation" r:id="rId4" imgW="2489200" imgH="5969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3568" y="2604045"/>
                        <a:ext cx="3700463" cy="88741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Rectangle 5"/>
          <p:cNvSpPr>
            <a:spLocks noChangeArrowheads="1"/>
          </p:cNvSpPr>
          <p:nvPr/>
        </p:nvSpPr>
        <p:spPr bwMode="auto">
          <a:xfrm>
            <a:off x="323528" y="3696531"/>
            <a:ext cx="6696744" cy="11726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marL="895350" indent="-809625">
              <a:lnSpc>
                <a:spcPct val="130000"/>
              </a:lnSpc>
              <a:tabLst>
                <a:tab pos="361950" algn="l"/>
              </a:tabLst>
            </a:pPr>
            <a:r>
              <a:rPr lang="hr-HR" b="1" dirty="0" smtClean="0">
                <a:cs typeface="Arial" charset="0"/>
              </a:rPr>
              <a:t>k</a:t>
            </a:r>
            <a:r>
              <a:rPr lang="hr-HR" b="1" baseline="-25000" dirty="0" smtClean="0">
                <a:cs typeface="Arial" charset="0"/>
              </a:rPr>
              <a:t>0,</a:t>
            </a:r>
            <a:r>
              <a:rPr lang="hr-HR" b="1" baseline="-25000" dirty="0" smtClean="0">
                <a:cs typeface="Arial" charset="0"/>
                <a:sym typeface="Symbol" pitchFamily="18" charset="2"/>
              </a:rPr>
              <a:t>,</a:t>
            </a:r>
            <a:r>
              <a:rPr lang="hr-HR" b="1" baseline="-25000" dirty="0" err="1" smtClean="0">
                <a:cs typeface="Arial" charset="0"/>
                <a:sym typeface="Symbol" pitchFamily="18" charset="2"/>
              </a:rPr>
              <a:t>max</a:t>
            </a:r>
            <a:r>
              <a:rPr lang="hr-HR" b="1" dirty="0" smtClean="0">
                <a:cs typeface="Arial" charset="0"/>
              </a:rPr>
              <a:t>  - </a:t>
            </a:r>
            <a:r>
              <a:rPr lang="hr-HR" dirty="0">
                <a:cs typeface="Arial" charset="0"/>
              </a:rPr>
              <a:t>faktor redukcije za </a:t>
            </a:r>
            <a:r>
              <a:rPr lang="hr-HR" dirty="0" smtClean="0">
                <a:cs typeface="Arial" charset="0"/>
              </a:rPr>
              <a:t>naprezanje pri 0.2% deformacije na </a:t>
            </a:r>
            <a:r>
              <a:rPr lang="hr-HR" dirty="0">
                <a:cs typeface="Arial" charset="0"/>
              </a:rPr>
              <a:t>temperaturi </a:t>
            </a:r>
            <a:r>
              <a:rPr lang="hr-HR" b="1" dirty="0" smtClean="0">
                <a:cs typeface="Arial" charset="0"/>
                <a:sym typeface="Symbol" pitchFamily="18" charset="2"/>
              </a:rPr>
              <a:t></a:t>
            </a:r>
            <a:r>
              <a:rPr lang="hr-HR" dirty="0" smtClean="0">
                <a:cs typeface="Arial" charset="0"/>
                <a:sym typeface="Symbol" pitchFamily="18" charset="2"/>
              </a:rPr>
              <a:t> koja </a:t>
            </a:r>
            <a:r>
              <a:rPr lang="hr-HR" dirty="0">
                <a:cs typeface="Arial" charset="0"/>
                <a:sym typeface="Symbol" pitchFamily="18" charset="2"/>
              </a:rPr>
              <a:t>je dosegnuta u trenutku </a:t>
            </a:r>
            <a:r>
              <a:rPr lang="hr-HR" b="1" dirty="0">
                <a:cs typeface="Arial" charset="0"/>
                <a:sym typeface="Symbol" pitchFamily="18" charset="2"/>
              </a:rPr>
              <a:t>t</a:t>
            </a:r>
            <a:r>
              <a:rPr lang="hr-HR" dirty="0" smtClean="0">
                <a:cs typeface="Arial" charset="0"/>
                <a:sym typeface="Symbol" pitchFamily="18" charset="2"/>
              </a:rPr>
              <a:t>.</a:t>
            </a:r>
          </a:p>
          <a:p>
            <a:pPr marL="895350" indent="-809625">
              <a:lnSpc>
                <a:spcPct val="130000"/>
              </a:lnSpc>
              <a:tabLst>
                <a:tab pos="361950" algn="l"/>
              </a:tabLst>
            </a:pPr>
            <a:r>
              <a:rPr lang="hr-HR" b="1" dirty="0" smtClean="0">
                <a:cs typeface="Arial" charset="0"/>
                <a:sym typeface="Symbol" pitchFamily="18" charset="2"/>
              </a:rPr>
              <a:t>N</a:t>
            </a:r>
            <a:r>
              <a:rPr lang="hr-HR" b="1" baseline="-25000" dirty="0" smtClean="0">
                <a:cs typeface="Arial" charset="0"/>
                <a:sym typeface="Symbol" pitchFamily="18" charset="2"/>
              </a:rPr>
              <a:t>b,</a:t>
            </a:r>
            <a:r>
              <a:rPr lang="hr-HR" b="1" baseline="-25000" dirty="0" err="1" smtClean="0">
                <a:cs typeface="Arial" charset="0"/>
                <a:sym typeface="Symbol" pitchFamily="18" charset="2"/>
              </a:rPr>
              <a:t>Rd</a:t>
            </a:r>
            <a:r>
              <a:rPr lang="hr-HR" b="1" baseline="-25000" dirty="0" smtClean="0">
                <a:cs typeface="Arial" charset="0"/>
                <a:sym typeface="Symbol" pitchFamily="18" charset="2"/>
              </a:rPr>
              <a:t> </a:t>
            </a:r>
            <a:r>
              <a:rPr lang="hr-HR" dirty="0" smtClean="0">
                <a:cs typeface="Arial" charset="0"/>
                <a:sym typeface="Symbol" pitchFamily="18" charset="2"/>
              </a:rPr>
              <a:t>– otpornost elementa na izvijanje pri normalnoj temperaturi</a:t>
            </a:r>
            <a:endParaRPr lang="hr-HR" dirty="0">
              <a:cs typeface="Arial" charset="0"/>
              <a:sym typeface="Symbol" pitchFamily="18" charset="2"/>
            </a:endParaRPr>
          </a:p>
        </p:txBody>
      </p:sp>
      <p:sp>
        <p:nvSpPr>
          <p:cNvPr id="11" name="Oval 10"/>
          <p:cNvSpPr/>
          <p:nvPr/>
        </p:nvSpPr>
        <p:spPr>
          <a:xfrm>
            <a:off x="1763688" y="2748061"/>
            <a:ext cx="720080" cy="634356"/>
          </a:xfrm>
          <a:prstGeom prst="ellipse">
            <a:avLst/>
          </a:prstGeom>
          <a:noFill/>
          <a:ln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hr-HR"/>
          </a:p>
        </p:txBody>
      </p:sp>
      <p:sp>
        <p:nvSpPr>
          <p:cNvPr id="12" name="Oval 11"/>
          <p:cNvSpPr/>
          <p:nvPr/>
        </p:nvSpPr>
        <p:spPr>
          <a:xfrm>
            <a:off x="2627784" y="2761777"/>
            <a:ext cx="720080" cy="562348"/>
          </a:xfrm>
          <a:prstGeom prst="ellipse">
            <a:avLst/>
          </a:prstGeom>
          <a:noFill/>
          <a:ln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hr-HR"/>
          </a:p>
        </p:txBody>
      </p:sp>
      <p:pic>
        <p:nvPicPr>
          <p:cNvPr id="8" name="Picture 10"/>
          <p:cNvPicPr>
            <a:picLocks noChangeAspect="1" noChangeArrowheads="1"/>
          </p:cNvPicPr>
          <p:nvPr/>
        </p:nvPicPr>
        <p:blipFill>
          <a:blip r:embed="rId6" cstate="print"/>
          <a:srcRect l="25987" t="18565" r="65744" b="14598"/>
          <a:stretch>
            <a:fillRect/>
          </a:stretch>
        </p:blipFill>
        <p:spPr bwMode="auto">
          <a:xfrm>
            <a:off x="7452320" y="2348880"/>
            <a:ext cx="647700" cy="2778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3" name="Curved Connector 12"/>
          <p:cNvCxnSpPr/>
          <p:nvPr/>
        </p:nvCxnSpPr>
        <p:spPr>
          <a:xfrm rot="10800000">
            <a:off x="7668517" y="3429967"/>
            <a:ext cx="719138" cy="287338"/>
          </a:xfrm>
          <a:prstGeom prst="curvedConnector3">
            <a:avLst>
              <a:gd name="adj1" fmla="val 50000"/>
            </a:avLst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Curved Connector 14"/>
          <p:cNvCxnSpPr/>
          <p:nvPr/>
        </p:nvCxnSpPr>
        <p:spPr>
          <a:xfrm rot="10800000">
            <a:off x="7668517" y="4222130"/>
            <a:ext cx="360363" cy="287337"/>
          </a:xfrm>
          <a:prstGeom prst="curvedConnector3">
            <a:avLst>
              <a:gd name="adj1" fmla="val 50000"/>
            </a:avLst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Curved Connector 15"/>
          <p:cNvCxnSpPr/>
          <p:nvPr/>
        </p:nvCxnSpPr>
        <p:spPr>
          <a:xfrm rot="10800000">
            <a:off x="7668517" y="3861767"/>
            <a:ext cx="655638" cy="215900"/>
          </a:xfrm>
          <a:prstGeom prst="curvedConnector3">
            <a:avLst>
              <a:gd name="adj1" fmla="val 50000"/>
            </a:avLst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7" name="Picture 16" descr="11954351131708850731zeimusu_Fire_Icon.svg.hi.png"/>
          <p:cNvPicPr>
            <a:picLocks noChangeAspect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8244780" y="4293567"/>
            <a:ext cx="557212" cy="792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8" name="Straight Connector 17"/>
          <p:cNvCxnSpPr/>
          <p:nvPr/>
        </p:nvCxnSpPr>
        <p:spPr>
          <a:xfrm flipH="1">
            <a:off x="8244780" y="5085730"/>
            <a:ext cx="64770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Slide Number Placeholder 7"/>
          <p:cNvSpPr>
            <a:spLocks noGrp="1"/>
          </p:cNvSpPr>
          <p:nvPr>
            <p:ph type="sldNum" sz="quarter" idx="4294967295"/>
          </p:nvPr>
        </p:nvSpPr>
        <p:spPr>
          <a:xfrm>
            <a:off x="8604448" y="6391869"/>
            <a:ext cx="2133600" cy="365125"/>
          </a:xfrm>
          <a:prstGeom prst="rect">
            <a:avLst/>
          </a:prstGeom>
        </p:spPr>
        <p:txBody>
          <a:bodyPr/>
          <a:lstStyle/>
          <a:p>
            <a:pPr algn="l"/>
            <a:r>
              <a:rPr lang="hr-HR" dirty="0" smtClean="0"/>
              <a:t>19</a:t>
            </a:r>
            <a:endParaRPr lang="hr-HR" dirty="0"/>
          </a:p>
        </p:txBody>
      </p:sp>
      <p:sp>
        <p:nvSpPr>
          <p:cNvPr id="19" name="Rezervirano mjesto datuma 3"/>
          <p:cNvSpPr>
            <a:spLocks noGrp="1"/>
          </p:cNvSpPr>
          <p:nvPr>
            <p:ph type="dt" sz="quarter" idx="10"/>
          </p:nvPr>
        </p:nvSpPr>
        <p:spPr>
          <a:xfrm>
            <a:off x="107950" y="6381750"/>
            <a:ext cx="3959994" cy="359618"/>
          </a:xfrm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hr-HR" altLang="sr-Latn-RS" dirty="0" smtClean="0">
                <a:latin typeface="Arial Narrow" panose="020B0606020202030204" pitchFamily="34" charset="0"/>
              </a:rPr>
              <a:t>Prof.dr.sc. Ivica Boko, Doc.dr.sc. Neno </a:t>
            </a:r>
            <a:r>
              <a:rPr lang="hr-HR" altLang="sr-Latn-RS" dirty="0">
                <a:latin typeface="Arial Narrow" panose="020B0606020202030204" pitchFamily="34" charset="0"/>
              </a:rPr>
              <a:t>Torić, Slobodan </a:t>
            </a:r>
            <a:r>
              <a:rPr lang="hr-HR" altLang="sr-Latn-RS" dirty="0" smtClean="0">
                <a:latin typeface="Arial Narrow" panose="020B0606020202030204" pitchFamily="34" charset="0"/>
              </a:rPr>
              <a:t>Blanuša</a:t>
            </a:r>
            <a:endParaRPr lang="hr-HR" altLang="sr-Latn-RS" dirty="0"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25216625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2"/>
          <p:cNvSpPr txBox="1">
            <a:spLocks/>
          </p:cNvSpPr>
          <p:nvPr/>
        </p:nvSpPr>
        <p:spPr>
          <a:xfrm>
            <a:off x="-1260648" y="-27384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hr-HR" dirty="0" smtClean="0">
                <a:latin typeface="Calibri" panose="020F0502020204030204" pitchFamily="34" charset="0"/>
              </a:rPr>
              <a:t>REZULTATI ISTRAŽIVANJA</a:t>
            </a:r>
            <a:endParaRPr lang="hr-HR" dirty="0">
              <a:latin typeface="Calibri" panose="020F0502020204030204" pitchFamily="34" charset="0"/>
            </a:endParaRPr>
          </a:p>
        </p:txBody>
      </p:sp>
      <p:pic>
        <p:nvPicPr>
          <p:cNvPr id="5" name="Picture 10" descr="D:\PREZENTACIJE\ASFE_2015\logo_001_B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24328" y="116632"/>
            <a:ext cx="1295400" cy="1296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35303" y="116632"/>
            <a:ext cx="1089025" cy="12954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</p:pic>
      <p:pic>
        <p:nvPicPr>
          <p:cNvPr id="7" name="Picture 6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1484784"/>
            <a:ext cx="5688632" cy="3528392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TextBox 7"/>
          <p:cNvSpPr txBox="1"/>
          <p:nvPr/>
        </p:nvSpPr>
        <p:spPr>
          <a:xfrm>
            <a:off x="971600" y="5025950"/>
            <a:ext cx="727280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hr-HR" dirty="0" smtClean="0"/>
              <a:t>Krivulje naprezanje-deformacija (mehanička) i usporedba s EC3 – prijedlog za model bez implicitnog puzanja (1% deformacija pri dosezanju granice popuštanja</a:t>
            </a:r>
            <a:endParaRPr lang="hr-HR" dirty="0"/>
          </a:p>
        </p:txBody>
      </p:sp>
      <p:sp>
        <p:nvSpPr>
          <p:cNvPr id="11" name="Slide Number Placeholder 7"/>
          <p:cNvSpPr>
            <a:spLocks noGrp="1"/>
          </p:cNvSpPr>
          <p:nvPr>
            <p:ph type="sldNum" sz="quarter" idx="4294967295"/>
          </p:nvPr>
        </p:nvSpPr>
        <p:spPr>
          <a:xfrm>
            <a:off x="8604448" y="6391869"/>
            <a:ext cx="2133600" cy="365125"/>
          </a:xfrm>
          <a:prstGeom prst="rect">
            <a:avLst/>
          </a:prstGeom>
        </p:spPr>
        <p:txBody>
          <a:bodyPr/>
          <a:lstStyle/>
          <a:p>
            <a:pPr algn="l"/>
            <a:r>
              <a:rPr lang="hr-HR" dirty="0" smtClean="0"/>
              <a:t>20</a:t>
            </a:r>
            <a:endParaRPr lang="hr-HR" dirty="0"/>
          </a:p>
        </p:txBody>
      </p:sp>
      <p:sp>
        <p:nvSpPr>
          <p:cNvPr id="9" name="Rezervirano mjesto datuma 3"/>
          <p:cNvSpPr>
            <a:spLocks noGrp="1"/>
          </p:cNvSpPr>
          <p:nvPr>
            <p:ph type="dt" sz="quarter" idx="10"/>
          </p:nvPr>
        </p:nvSpPr>
        <p:spPr>
          <a:xfrm>
            <a:off x="107950" y="6381750"/>
            <a:ext cx="3959994" cy="359618"/>
          </a:xfrm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hr-HR" altLang="sr-Latn-RS" dirty="0" smtClean="0">
                <a:latin typeface="Arial Narrow" panose="020B0606020202030204" pitchFamily="34" charset="0"/>
              </a:rPr>
              <a:t>Prof.dr.sc. Ivica Boko, Doc.dr.sc. Neno </a:t>
            </a:r>
            <a:r>
              <a:rPr lang="hr-HR" altLang="sr-Latn-RS" dirty="0">
                <a:latin typeface="Arial Narrow" panose="020B0606020202030204" pitchFamily="34" charset="0"/>
              </a:rPr>
              <a:t>Torić, Slobodan </a:t>
            </a:r>
            <a:r>
              <a:rPr lang="hr-HR" altLang="sr-Latn-RS" dirty="0" smtClean="0">
                <a:latin typeface="Arial Narrow" panose="020B0606020202030204" pitchFamily="34" charset="0"/>
              </a:rPr>
              <a:t>Blanuša</a:t>
            </a:r>
            <a:endParaRPr lang="hr-HR" altLang="sr-Latn-RS" dirty="0"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06794836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1844824"/>
            <a:ext cx="5760640" cy="3168352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TextBox 4"/>
          <p:cNvSpPr txBox="1"/>
          <p:nvPr/>
        </p:nvSpPr>
        <p:spPr>
          <a:xfrm>
            <a:off x="1043608" y="5086925"/>
            <a:ext cx="72728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hr-HR" dirty="0" smtClean="0"/>
              <a:t>Krivulje naprezanje-deformacija (mehanička) i usporedba s eksperimentima korištenim za definiranje EC3 modela (</a:t>
            </a:r>
            <a:r>
              <a:rPr lang="hr-HR" dirty="0" err="1" smtClean="0"/>
              <a:t>Kirby</a:t>
            </a:r>
            <a:r>
              <a:rPr lang="hr-HR" dirty="0" smtClean="0"/>
              <a:t>, </a:t>
            </a:r>
            <a:r>
              <a:rPr lang="hr-HR" dirty="0" err="1" smtClean="0"/>
              <a:t>Preston</a:t>
            </a:r>
            <a:r>
              <a:rPr lang="hr-HR" dirty="0" smtClean="0"/>
              <a:t> 1988.)</a:t>
            </a:r>
            <a:endParaRPr lang="hr-HR" dirty="0"/>
          </a:p>
        </p:txBody>
      </p:sp>
      <p:sp>
        <p:nvSpPr>
          <p:cNvPr id="6" name="Title 2"/>
          <p:cNvSpPr txBox="1">
            <a:spLocks/>
          </p:cNvSpPr>
          <p:nvPr/>
        </p:nvSpPr>
        <p:spPr>
          <a:xfrm>
            <a:off x="-1260648" y="-27384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hr-HR" dirty="0" smtClean="0">
                <a:latin typeface="Calibri" panose="020F0502020204030204" pitchFamily="34" charset="0"/>
              </a:rPr>
              <a:t>REZULTATI ISTRAŽIVANJA</a:t>
            </a:r>
            <a:endParaRPr lang="hr-HR" dirty="0">
              <a:latin typeface="Calibri" panose="020F0502020204030204" pitchFamily="34" charset="0"/>
            </a:endParaRPr>
          </a:p>
        </p:txBody>
      </p:sp>
      <p:pic>
        <p:nvPicPr>
          <p:cNvPr id="7" name="Picture 10" descr="D:\PREZENTACIJE\ASFE_2015\logo_001_B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24328" y="116632"/>
            <a:ext cx="1295400" cy="1296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435303" y="116632"/>
            <a:ext cx="1089025" cy="12954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</p:pic>
      <p:sp>
        <p:nvSpPr>
          <p:cNvPr id="11" name="Slide Number Placeholder 7"/>
          <p:cNvSpPr>
            <a:spLocks noGrp="1"/>
          </p:cNvSpPr>
          <p:nvPr>
            <p:ph type="sldNum" sz="quarter" idx="4294967295"/>
          </p:nvPr>
        </p:nvSpPr>
        <p:spPr>
          <a:xfrm>
            <a:off x="8604448" y="6391869"/>
            <a:ext cx="2133600" cy="365125"/>
          </a:xfrm>
          <a:prstGeom prst="rect">
            <a:avLst/>
          </a:prstGeom>
        </p:spPr>
        <p:txBody>
          <a:bodyPr/>
          <a:lstStyle/>
          <a:p>
            <a:pPr algn="l"/>
            <a:r>
              <a:rPr lang="hr-HR" dirty="0" smtClean="0"/>
              <a:t>21</a:t>
            </a:r>
            <a:endParaRPr lang="hr-HR" dirty="0"/>
          </a:p>
        </p:txBody>
      </p:sp>
      <p:sp>
        <p:nvSpPr>
          <p:cNvPr id="9" name="Rezervirano mjesto datuma 3"/>
          <p:cNvSpPr>
            <a:spLocks noGrp="1"/>
          </p:cNvSpPr>
          <p:nvPr>
            <p:ph type="dt" sz="quarter" idx="10"/>
          </p:nvPr>
        </p:nvSpPr>
        <p:spPr>
          <a:xfrm>
            <a:off x="107950" y="6381750"/>
            <a:ext cx="3959994" cy="359618"/>
          </a:xfrm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hr-HR" altLang="sr-Latn-RS" dirty="0" smtClean="0">
                <a:latin typeface="Arial Narrow" panose="020B0606020202030204" pitchFamily="34" charset="0"/>
              </a:rPr>
              <a:t>Prof.dr.sc. Ivica Boko, Doc.dr.sc. Neno </a:t>
            </a:r>
            <a:r>
              <a:rPr lang="hr-HR" altLang="sr-Latn-RS" dirty="0">
                <a:latin typeface="Arial Narrow" panose="020B0606020202030204" pitchFamily="34" charset="0"/>
              </a:rPr>
              <a:t>Torić, Slobodan </a:t>
            </a:r>
            <a:r>
              <a:rPr lang="hr-HR" altLang="sr-Latn-RS" dirty="0" smtClean="0">
                <a:latin typeface="Arial Narrow" panose="020B0606020202030204" pitchFamily="34" charset="0"/>
              </a:rPr>
              <a:t>Blanuša</a:t>
            </a:r>
            <a:endParaRPr lang="hr-HR" altLang="sr-Latn-RS" dirty="0"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09612378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2"/>
          <p:cNvSpPr txBox="1">
            <a:spLocks/>
          </p:cNvSpPr>
          <p:nvPr/>
        </p:nvSpPr>
        <p:spPr>
          <a:xfrm>
            <a:off x="-1260648" y="-27384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hr-HR" dirty="0" smtClean="0">
                <a:latin typeface="Calibri" panose="020F0502020204030204" pitchFamily="34" charset="0"/>
              </a:rPr>
              <a:t>REZULTATI ISTRAŽIVANJA</a:t>
            </a:r>
            <a:endParaRPr lang="hr-HR" dirty="0">
              <a:latin typeface="Calibri" panose="020F0502020204030204" pitchFamily="34" charset="0"/>
            </a:endParaRPr>
          </a:p>
        </p:txBody>
      </p:sp>
      <p:pic>
        <p:nvPicPr>
          <p:cNvPr id="5" name="Picture 10" descr="D:\PREZENTACIJE\ASFE_2015\logo_001_B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24328" y="116632"/>
            <a:ext cx="1295400" cy="1296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35303" y="116632"/>
            <a:ext cx="1089025" cy="12954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</p:pic>
      <p:pic>
        <p:nvPicPr>
          <p:cNvPr id="7" name="Picture 6"/>
          <p:cNvPicPr/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3783"/>
          <a:stretch/>
        </p:blipFill>
        <p:spPr bwMode="auto">
          <a:xfrm>
            <a:off x="467544" y="1988840"/>
            <a:ext cx="3600400" cy="2592288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8" name="Picture 7"/>
          <p:cNvPicPr/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4349"/>
          <a:stretch/>
        </p:blipFill>
        <p:spPr bwMode="auto">
          <a:xfrm>
            <a:off x="4716016" y="1988840"/>
            <a:ext cx="3744416" cy="2592288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9" name="Rectangle 8"/>
          <p:cNvSpPr/>
          <p:nvPr/>
        </p:nvSpPr>
        <p:spPr>
          <a:xfrm>
            <a:off x="1187624" y="4581128"/>
            <a:ext cx="285790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r-HR" dirty="0" smtClean="0">
                <a:latin typeface="Calibri" pitchFamily="34" charset="0"/>
              </a:rPr>
              <a:t>Faktori redukcije za granicu popuštanja čelika</a:t>
            </a:r>
            <a:endParaRPr lang="hr-HR" dirty="0"/>
          </a:p>
        </p:txBody>
      </p:sp>
      <p:sp>
        <p:nvSpPr>
          <p:cNvPr id="10" name="Rectangle 9"/>
          <p:cNvSpPr/>
          <p:nvPr/>
        </p:nvSpPr>
        <p:spPr>
          <a:xfrm>
            <a:off x="5436096" y="4582869"/>
            <a:ext cx="285790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r-HR" dirty="0" smtClean="0">
                <a:latin typeface="Calibri" pitchFamily="34" charset="0"/>
              </a:rPr>
              <a:t>Faktori redukcije za modul elastičnosti čelika</a:t>
            </a:r>
            <a:endParaRPr lang="hr-HR" dirty="0"/>
          </a:p>
        </p:txBody>
      </p:sp>
      <p:sp>
        <p:nvSpPr>
          <p:cNvPr id="14" name="Slide Number Placeholder 7"/>
          <p:cNvSpPr>
            <a:spLocks noGrp="1"/>
          </p:cNvSpPr>
          <p:nvPr>
            <p:ph type="sldNum" sz="quarter" idx="4294967295"/>
          </p:nvPr>
        </p:nvSpPr>
        <p:spPr>
          <a:xfrm>
            <a:off x="8604448" y="6391869"/>
            <a:ext cx="2133600" cy="365125"/>
          </a:xfrm>
          <a:prstGeom prst="rect">
            <a:avLst/>
          </a:prstGeom>
        </p:spPr>
        <p:txBody>
          <a:bodyPr/>
          <a:lstStyle/>
          <a:p>
            <a:pPr algn="l"/>
            <a:r>
              <a:rPr lang="hr-HR" dirty="0" smtClean="0"/>
              <a:t>22</a:t>
            </a:r>
            <a:endParaRPr lang="hr-HR" dirty="0"/>
          </a:p>
        </p:txBody>
      </p:sp>
      <p:sp>
        <p:nvSpPr>
          <p:cNvPr id="11" name="Rezervirano mjesto datuma 3"/>
          <p:cNvSpPr>
            <a:spLocks noGrp="1"/>
          </p:cNvSpPr>
          <p:nvPr>
            <p:ph type="dt" sz="quarter" idx="10"/>
          </p:nvPr>
        </p:nvSpPr>
        <p:spPr>
          <a:xfrm>
            <a:off x="107950" y="6381750"/>
            <a:ext cx="3959994" cy="359618"/>
          </a:xfrm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hr-HR" altLang="sr-Latn-RS" dirty="0" smtClean="0">
                <a:latin typeface="Arial Narrow" panose="020B0606020202030204" pitchFamily="34" charset="0"/>
              </a:rPr>
              <a:t>Prof.dr.sc. Ivica Boko, Doc.dr.sc. Neno </a:t>
            </a:r>
            <a:r>
              <a:rPr lang="hr-HR" altLang="sr-Latn-RS" dirty="0">
                <a:latin typeface="Arial Narrow" panose="020B0606020202030204" pitchFamily="34" charset="0"/>
              </a:rPr>
              <a:t>Torić, Slobodan </a:t>
            </a:r>
            <a:r>
              <a:rPr lang="hr-HR" altLang="sr-Latn-RS" dirty="0" smtClean="0">
                <a:latin typeface="Arial Narrow" panose="020B0606020202030204" pitchFamily="34" charset="0"/>
              </a:rPr>
              <a:t>Blanuša</a:t>
            </a:r>
            <a:endParaRPr lang="hr-HR" altLang="sr-Latn-RS" dirty="0"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39715057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076056" y="3649514"/>
            <a:ext cx="2857907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r-HR" dirty="0" smtClean="0">
                <a:latin typeface="Calibri" pitchFamily="34" charset="0"/>
              </a:rPr>
              <a:t>Deformacija od puzanja čeličnih epruveta na temperaturi 500°C</a:t>
            </a:r>
            <a:endParaRPr lang="hr-HR" dirty="0"/>
          </a:p>
        </p:txBody>
      </p:sp>
      <p:sp>
        <p:nvSpPr>
          <p:cNvPr id="4" name="Title 2"/>
          <p:cNvSpPr txBox="1">
            <a:spLocks/>
          </p:cNvSpPr>
          <p:nvPr/>
        </p:nvSpPr>
        <p:spPr>
          <a:xfrm>
            <a:off x="-1260648" y="-27384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hr-HR" dirty="0" smtClean="0">
                <a:latin typeface="Calibri" panose="020F0502020204030204" pitchFamily="34" charset="0"/>
              </a:rPr>
              <a:t>REZULTATI ISTRAŽIVANJA</a:t>
            </a:r>
            <a:endParaRPr lang="hr-HR" dirty="0">
              <a:latin typeface="Calibri" panose="020F0502020204030204" pitchFamily="34" charset="0"/>
            </a:endParaRPr>
          </a:p>
        </p:txBody>
      </p:sp>
      <p:pic>
        <p:nvPicPr>
          <p:cNvPr id="5" name="Picture 10" descr="D:\PREZENTACIJE\ASFE_2015\logo_001_B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24328" y="116632"/>
            <a:ext cx="1295400" cy="1296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35303" y="116632"/>
            <a:ext cx="1089025" cy="12954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</p:pic>
      <p:sp>
        <p:nvSpPr>
          <p:cNvPr id="7" name="Rectangle 6"/>
          <p:cNvSpPr/>
          <p:nvPr/>
        </p:nvSpPr>
        <p:spPr>
          <a:xfrm>
            <a:off x="5006349" y="1545680"/>
            <a:ext cx="2857907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r-HR" dirty="0" smtClean="0">
                <a:latin typeface="Calibri" pitchFamily="34" charset="0"/>
              </a:rPr>
              <a:t>Deformacija od puzanja čeličnih epruveta na temperaturi 400°C</a:t>
            </a:r>
            <a:endParaRPr lang="hr-HR" dirty="0"/>
          </a:p>
        </p:txBody>
      </p:sp>
      <p:pic>
        <p:nvPicPr>
          <p:cNvPr id="8" name="Picture 7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124744"/>
            <a:ext cx="4392488" cy="2448272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Picture 8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3717032"/>
            <a:ext cx="4392488" cy="2458813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Rectangle 9"/>
          <p:cNvSpPr/>
          <p:nvPr/>
        </p:nvSpPr>
        <p:spPr>
          <a:xfrm>
            <a:off x="5055944" y="2409776"/>
            <a:ext cx="140775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 smtClean="0"/>
              <a:t>0.</a:t>
            </a:r>
            <a:r>
              <a:rPr lang="hr-HR" dirty="0" smtClean="0"/>
              <a:t>70</a:t>
            </a:r>
            <a:r>
              <a:rPr lang="en-GB" dirty="0" smtClean="0"/>
              <a:t>-0.</a:t>
            </a:r>
            <a:r>
              <a:rPr lang="hr-HR" dirty="0" smtClean="0"/>
              <a:t>90</a:t>
            </a:r>
            <a:r>
              <a:rPr lang="en-GB" dirty="0" smtClean="0">
                <a:sym typeface="Symbol"/>
              </a:rPr>
              <a:t></a:t>
            </a:r>
            <a:r>
              <a:rPr lang="en-GB" baseline="-25000" dirty="0" smtClean="0"/>
              <a:t>0.2</a:t>
            </a:r>
            <a:endParaRPr lang="hr-HR" dirty="0"/>
          </a:p>
        </p:txBody>
      </p:sp>
      <p:sp>
        <p:nvSpPr>
          <p:cNvPr id="11" name="Rectangle 10"/>
          <p:cNvSpPr/>
          <p:nvPr/>
        </p:nvSpPr>
        <p:spPr>
          <a:xfrm>
            <a:off x="5197659" y="4572844"/>
            <a:ext cx="140775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 smtClean="0"/>
              <a:t>0.</a:t>
            </a:r>
            <a:r>
              <a:rPr lang="hr-HR" dirty="0" smtClean="0"/>
              <a:t>45</a:t>
            </a:r>
            <a:r>
              <a:rPr lang="en-GB" dirty="0" smtClean="0"/>
              <a:t>-0.</a:t>
            </a:r>
            <a:r>
              <a:rPr lang="hr-HR" dirty="0" smtClean="0"/>
              <a:t>80</a:t>
            </a:r>
            <a:r>
              <a:rPr lang="en-GB" dirty="0" smtClean="0">
                <a:sym typeface="Symbol"/>
              </a:rPr>
              <a:t></a:t>
            </a:r>
            <a:r>
              <a:rPr lang="en-GB" baseline="-25000" dirty="0" smtClean="0"/>
              <a:t>0.2</a:t>
            </a:r>
            <a:endParaRPr lang="hr-HR" dirty="0"/>
          </a:p>
        </p:txBody>
      </p:sp>
      <p:sp>
        <p:nvSpPr>
          <p:cNvPr id="14" name="Slide Number Placeholder 7"/>
          <p:cNvSpPr>
            <a:spLocks noGrp="1"/>
          </p:cNvSpPr>
          <p:nvPr>
            <p:ph type="sldNum" sz="quarter" idx="4294967295"/>
          </p:nvPr>
        </p:nvSpPr>
        <p:spPr>
          <a:xfrm>
            <a:off x="8604448" y="6391869"/>
            <a:ext cx="2133600" cy="365125"/>
          </a:xfrm>
          <a:prstGeom prst="rect">
            <a:avLst/>
          </a:prstGeom>
        </p:spPr>
        <p:txBody>
          <a:bodyPr/>
          <a:lstStyle/>
          <a:p>
            <a:pPr algn="l"/>
            <a:r>
              <a:rPr lang="hr-HR" dirty="0" smtClean="0"/>
              <a:t>23</a:t>
            </a:r>
            <a:endParaRPr lang="hr-HR" dirty="0"/>
          </a:p>
        </p:txBody>
      </p:sp>
      <p:sp>
        <p:nvSpPr>
          <p:cNvPr id="15" name="Rezervirano mjesto datuma 3"/>
          <p:cNvSpPr>
            <a:spLocks noGrp="1"/>
          </p:cNvSpPr>
          <p:nvPr>
            <p:ph type="dt" sz="quarter" idx="10"/>
          </p:nvPr>
        </p:nvSpPr>
        <p:spPr>
          <a:xfrm>
            <a:off x="107950" y="6381750"/>
            <a:ext cx="3959994" cy="359618"/>
          </a:xfrm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hr-HR" altLang="sr-Latn-RS" dirty="0" smtClean="0">
                <a:latin typeface="Arial Narrow" panose="020B0606020202030204" pitchFamily="34" charset="0"/>
              </a:rPr>
              <a:t>Prof.dr.sc. Ivica Boko, Doc.dr.sc. Neno </a:t>
            </a:r>
            <a:r>
              <a:rPr lang="hr-HR" altLang="sr-Latn-RS" dirty="0">
                <a:latin typeface="Arial Narrow" panose="020B0606020202030204" pitchFamily="34" charset="0"/>
              </a:rPr>
              <a:t>Torić, Slobodan </a:t>
            </a:r>
            <a:r>
              <a:rPr lang="hr-HR" altLang="sr-Latn-RS" dirty="0" smtClean="0">
                <a:latin typeface="Arial Narrow" panose="020B0606020202030204" pitchFamily="34" charset="0"/>
              </a:rPr>
              <a:t>Blanuša</a:t>
            </a:r>
            <a:endParaRPr lang="hr-HR" altLang="sr-Latn-RS" dirty="0"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28115033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2"/>
          <p:cNvSpPr txBox="1">
            <a:spLocks/>
          </p:cNvSpPr>
          <p:nvPr/>
        </p:nvSpPr>
        <p:spPr>
          <a:xfrm>
            <a:off x="-1260648" y="-27384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hr-HR" dirty="0" smtClean="0">
                <a:latin typeface="Calibri" panose="020F0502020204030204" pitchFamily="34" charset="0"/>
              </a:rPr>
              <a:t>REZULTATI ISTRAŽIVANJA</a:t>
            </a:r>
            <a:endParaRPr lang="hr-HR" dirty="0">
              <a:latin typeface="Calibri" panose="020F0502020204030204" pitchFamily="34" charset="0"/>
            </a:endParaRPr>
          </a:p>
        </p:txBody>
      </p:sp>
      <p:pic>
        <p:nvPicPr>
          <p:cNvPr id="5" name="Picture 10" descr="D:\PREZENTACIJE\ASFE_2015\logo_001_B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24328" y="116632"/>
            <a:ext cx="1295400" cy="1296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35303" y="116632"/>
            <a:ext cx="1089025" cy="12954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</p:pic>
      <p:sp>
        <p:nvSpPr>
          <p:cNvPr id="7" name="Rectangle 6"/>
          <p:cNvSpPr/>
          <p:nvPr/>
        </p:nvSpPr>
        <p:spPr>
          <a:xfrm>
            <a:off x="4499992" y="1569566"/>
            <a:ext cx="2857907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r-HR" dirty="0" smtClean="0">
                <a:latin typeface="Calibri" pitchFamily="34" charset="0"/>
              </a:rPr>
              <a:t>Deformacija od puzanja čeličnih epruveta na temperaturi 600°C</a:t>
            </a:r>
            <a:endParaRPr lang="hr-HR" dirty="0"/>
          </a:p>
        </p:txBody>
      </p:sp>
      <p:pic>
        <p:nvPicPr>
          <p:cNvPr id="8" name="Picture 7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96" y="1556792"/>
            <a:ext cx="4536504" cy="2617093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Rectangle 8"/>
          <p:cNvSpPr/>
          <p:nvPr/>
        </p:nvSpPr>
        <p:spPr>
          <a:xfrm>
            <a:off x="1763688" y="4149080"/>
            <a:ext cx="129073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 smtClean="0"/>
              <a:t>0.25-0.3</a:t>
            </a:r>
            <a:r>
              <a:rPr lang="en-GB" dirty="0" smtClean="0">
                <a:sym typeface="Symbol"/>
              </a:rPr>
              <a:t></a:t>
            </a:r>
            <a:r>
              <a:rPr lang="en-GB" baseline="-25000" dirty="0" smtClean="0"/>
              <a:t>0.2</a:t>
            </a:r>
            <a:endParaRPr lang="hr-HR" dirty="0"/>
          </a:p>
        </p:txBody>
      </p:sp>
      <p:pic>
        <p:nvPicPr>
          <p:cNvPr id="10" name="Picture 9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992" y="3356992"/>
            <a:ext cx="4464496" cy="2592288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Rectangle 10"/>
          <p:cNvSpPr/>
          <p:nvPr/>
        </p:nvSpPr>
        <p:spPr>
          <a:xfrm>
            <a:off x="6188578" y="5877272"/>
            <a:ext cx="140775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 smtClean="0"/>
              <a:t>0.65-0.75</a:t>
            </a:r>
            <a:r>
              <a:rPr lang="en-GB" dirty="0" smtClean="0">
                <a:sym typeface="Symbol"/>
              </a:rPr>
              <a:t></a:t>
            </a:r>
            <a:r>
              <a:rPr lang="en-GB" baseline="-25000" dirty="0" smtClean="0"/>
              <a:t>0.2</a:t>
            </a:r>
            <a:endParaRPr lang="hr-HR" dirty="0"/>
          </a:p>
        </p:txBody>
      </p:sp>
      <p:sp>
        <p:nvSpPr>
          <p:cNvPr id="14" name="Slide Number Placeholder 7"/>
          <p:cNvSpPr>
            <a:spLocks noGrp="1"/>
          </p:cNvSpPr>
          <p:nvPr>
            <p:ph type="sldNum" sz="quarter" idx="4294967295"/>
          </p:nvPr>
        </p:nvSpPr>
        <p:spPr>
          <a:xfrm>
            <a:off x="8604448" y="6391869"/>
            <a:ext cx="2133600" cy="365125"/>
          </a:xfrm>
          <a:prstGeom prst="rect">
            <a:avLst/>
          </a:prstGeom>
        </p:spPr>
        <p:txBody>
          <a:bodyPr/>
          <a:lstStyle/>
          <a:p>
            <a:pPr algn="l"/>
            <a:r>
              <a:rPr lang="hr-HR" dirty="0" smtClean="0"/>
              <a:t>24</a:t>
            </a:r>
            <a:endParaRPr lang="hr-HR" dirty="0"/>
          </a:p>
        </p:txBody>
      </p:sp>
      <p:sp>
        <p:nvSpPr>
          <p:cNvPr id="12" name="Rezervirano mjesto datuma 3"/>
          <p:cNvSpPr>
            <a:spLocks noGrp="1"/>
          </p:cNvSpPr>
          <p:nvPr>
            <p:ph type="dt" sz="quarter" idx="10"/>
          </p:nvPr>
        </p:nvSpPr>
        <p:spPr>
          <a:xfrm>
            <a:off x="107950" y="6381750"/>
            <a:ext cx="3959994" cy="359618"/>
          </a:xfrm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hr-HR" altLang="sr-Latn-RS" dirty="0" smtClean="0">
                <a:latin typeface="Arial Narrow" panose="020B0606020202030204" pitchFamily="34" charset="0"/>
              </a:rPr>
              <a:t>Prof.dr.sc. Ivica Boko, Doc.dr.sc. Neno </a:t>
            </a:r>
            <a:r>
              <a:rPr lang="hr-HR" altLang="sr-Latn-RS" dirty="0">
                <a:latin typeface="Arial Narrow" panose="020B0606020202030204" pitchFamily="34" charset="0"/>
              </a:rPr>
              <a:t>Torić, Slobodan </a:t>
            </a:r>
            <a:r>
              <a:rPr lang="hr-HR" altLang="sr-Latn-RS" dirty="0" smtClean="0">
                <a:latin typeface="Arial Narrow" panose="020B0606020202030204" pitchFamily="34" charset="0"/>
              </a:rPr>
              <a:t>Blanuša</a:t>
            </a:r>
            <a:endParaRPr lang="hr-HR" altLang="sr-Latn-RS" dirty="0"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65214649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75656" y="1988840"/>
            <a:ext cx="6116434" cy="35283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itle 2"/>
          <p:cNvSpPr txBox="1">
            <a:spLocks/>
          </p:cNvSpPr>
          <p:nvPr/>
        </p:nvSpPr>
        <p:spPr>
          <a:xfrm>
            <a:off x="-1260648" y="-27384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hr-HR" dirty="0" smtClean="0">
                <a:latin typeface="Calibri" panose="020F0502020204030204" pitchFamily="34" charset="0"/>
              </a:rPr>
              <a:t>REZULTATI ISTRAŽIVANJA</a:t>
            </a:r>
            <a:endParaRPr lang="hr-HR" dirty="0">
              <a:latin typeface="Calibri" panose="020F0502020204030204" pitchFamily="34" charset="0"/>
            </a:endParaRPr>
          </a:p>
        </p:txBody>
      </p:sp>
      <p:pic>
        <p:nvPicPr>
          <p:cNvPr id="6" name="Picture 10" descr="D:\PREZENTACIJE\ASFE_2015\logo_001_B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24328" y="116632"/>
            <a:ext cx="1295400" cy="1296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435303" y="116632"/>
            <a:ext cx="1089025" cy="12954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/>
        </p:nvSpPr>
        <p:spPr>
          <a:xfrm>
            <a:off x="1835696" y="5579948"/>
            <a:ext cx="60486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hr-HR" dirty="0" smtClean="0"/>
              <a:t>Krivulje naprezanje-deformacija (mehanička) za aluminij</a:t>
            </a:r>
            <a:endParaRPr lang="hr-HR" dirty="0"/>
          </a:p>
        </p:txBody>
      </p:sp>
      <p:sp>
        <p:nvSpPr>
          <p:cNvPr id="11" name="Slide Number Placeholder 7"/>
          <p:cNvSpPr>
            <a:spLocks noGrp="1"/>
          </p:cNvSpPr>
          <p:nvPr>
            <p:ph type="sldNum" sz="quarter" idx="4294967295"/>
          </p:nvPr>
        </p:nvSpPr>
        <p:spPr>
          <a:xfrm>
            <a:off x="8604448" y="6391869"/>
            <a:ext cx="2133600" cy="365125"/>
          </a:xfrm>
          <a:prstGeom prst="rect">
            <a:avLst/>
          </a:prstGeom>
        </p:spPr>
        <p:txBody>
          <a:bodyPr/>
          <a:lstStyle/>
          <a:p>
            <a:pPr algn="l"/>
            <a:r>
              <a:rPr lang="hr-HR" dirty="0" smtClean="0"/>
              <a:t>25</a:t>
            </a:r>
            <a:endParaRPr lang="hr-HR" dirty="0"/>
          </a:p>
        </p:txBody>
      </p:sp>
      <p:sp>
        <p:nvSpPr>
          <p:cNvPr id="9" name="Rezervirano mjesto datuma 3"/>
          <p:cNvSpPr>
            <a:spLocks noGrp="1"/>
          </p:cNvSpPr>
          <p:nvPr>
            <p:ph type="dt" sz="quarter" idx="10"/>
          </p:nvPr>
        </p:nvSpPr>
        <p:spPr>
          <a:xfrm>
            <a:off x="107950" y="6381750"/>
            <a:ext cx="3959994" cy="359618"/>
          </a:xfrm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hr-HR" altLang="sr-Latn-RS" dirty="0" smtClean="0">
                <a:latin typeface="Arial Narrow" panose="020B0606020202030204" pitchFamily="34" charset="0"/>
              </a:rPr>
              <a:t>Prof.dr.sc. Ivica Boko, Doc.dr.sc. Neno </a:t>
            </a:r>
            <a:r>
              <a:rPr lang="hr-HR" altLang="sr-Latn-RS" dirty="0">
                <a:latin typeface="Arial Narrow" panose="020B0606020202030204" pitchFamily="34" charset="0"/>
              </a:rPr>
              <a:t>Torić, Slobodan </a:t>
            </a:r>
            <a:r>
              <a:rPr lang="hr-HR" altLang="sr-Latn-RS" dirty="0" smtClean="0">
                <a:latin typeface="Arial Narrow" panose="020B0606020202030204" pitchFamily="34" charset="0"/>
              </a:rPr>
              <a:t>Blanuša</a:t>
            </a:r>
            <a:endParaRPr lang="hr-HR" altLang="sr-Latn-RS" dirty="0"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22921924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2"/>
          <p:cNvSpPr txBox="1">
            <a:spLocks/>
          </p:cNvSpPr>
          <p:nvPr/>
        </p:nvSpPr>
        <p:spPr>
          <a:xfrm>
            <a:off x="-1260648" y="-27384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hr-HR" dirty="0" smtClean="0">
                <a:latin typeface="Calibri" panose="020F0502020204030204" pitchFamily="34" charset="0"/>
              </a:rPr>
              <a:t>REZULTATI ISTRAŽIVANJA</a:t>
            </a:r>
            <a:endParaRPr lang="hr-HR" dirty="0">
              <a:latin typeface="Calibri" panose="020F0502020204030204" pitchFamily="34" charset="0"/>
            </a:endParaRPr>
          </a:p>
        </p:txBody>
      </p:sp>
      <p:pic>
        <p:nvPicPr>
          <p:cNvPr id="5" name="Picture 10" descr="D:\PREZENTACIJE\ASFE_2015\logo_001_B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24328" y="116632"/>
            <a:ext cx="1295400" cy="1296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35303" y="116632"/>
            <a:ext cx="1089025" cy="12954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</p:pic>
      <p:pic>
        <p:nvPicPr>
          <p:cNvPr id="35842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496" y="980728"/>
            <a:ext cx="4680520" cy="24860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ectangle 7"/>
          <p:cNvSpPr/>
          <p:nvPr/>
        </p:nvSpPr>
        <p:spPr>
          <a:xfrm>
            <a:off x="467544" y="3466757"/>
            <a:ext cx="403244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r-HR" dirty="0" smtClean="0">
                <a:latin typeface="Calibri" pitchFamily="34" charset="0"/>
              </a:rPr>
              <a:t>Faktori redukcije za naprezanje pri 0.2% deformacije za aluminij</a:t>
            </a:r>
            <a:endParaRPr lang="hr-HR" dirty="0"/>
          </a:p>
        </p:txBody>
      </p:sp>
      <p:sp>
        <p:nvSpPr>
          <p:cNvPr id="9" name="Rectangle 8"/>
          <p:cNvSpPr/>
          <p:nvPr/>
        </p:nvSpPr>
        <p:spPr>
          <a:xfrm>
            <a:off x="5076056" y="5734997"/>
            <a:ext cx="285790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r-HR" dirty="0" smtClean="0">
                <a:latin typeface="Calibri" pitchFamily="34" charset="0"/>
              </a:rPr>
              <a:t>Faktori redukcije za modul elastičnosti za aluminij</a:t>
            </a:r>
            <a:endParaRPr lang="hr-HR" dirty="0"/>
          </a:p>
        </p:txBody>
      </p:sp>
      <p:pic>
        <p:nvPicPr>
          <p:cNvPr id="35843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427984" y="3284984"/>
            <a:ext cx="4635757" cy="24517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Slide Number Placeholder 7"/>
          <p:cNvSpPr>
            <a:spLocks noGrp="1"/>
          </p:cNvSpPr>
          <p:nvPr>
            <p:ph type="sldNum" sz="quarter" idx="4294967295"/>
          </p:nvPr>
        </p:nvSpPr>
        <p:spPr>
          <a:xfrm>
            <a:off x="8604448" y="6391869"/>
            <a:ext cx="2133600" cy="365125"/>
          </a:xfrm>
          <a:prstGeom prst="rect">
            <a:avLst/>
          </a:prstGeom>
        </p:spPr>
        <p:txBody>
          <a:bodyPr/>
          <a:lstStyle/>
          <a:p>
            <a:pPr algn="l"/>
            <a:r>
              <a:rPr lang="hr-HR" dirty="0" smtClean="0"/>
              <a:t>26</a:t>
            </a:r>
            <a:endParaRPr lang="hr-HR" dirty="0"/>
          </a:p>
        </p:txBody>
      </p:sp>
      <p:sp>
        <p:nvSpPr>
          <p:cNvPr id="13" name="Rezervirano mjesto datuma 3"/>
          <p:cNvSpPr>
            <a:spLocks noGrp="1"/>
          </p:cNvSpPr>
          <p:nvPr>
            <p:ph type="dt" sz="quarter" idx="10"/>
          </p:nvPr>
        </p:nvSpPr>
        <p:spPr>
          <a:xfrm>
            <a:off x="107950" y="6381750"/>
            <a:ext cx="3959994" cy="359618"/>
          </a:xfrm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hr-HR" altLang="sr-Latn-RS" dirty="0" smtClean="0">
                <a:latin typeface="Arial Narrow" panose="020B0606020202030204" pitchFamily="34" charset="0"/>
              </a:rPr>
              <a:t>Prof.dr.sc. Ivica Boko, Doc.dr.sc. Neno </a:t>
            </a:r>
            <a:r>
              <a:rPr lang="hr-HR" altLang="sr-Latn-RS" dirty="0">
                <a:latin typeface="Arial Narrow" panose="020B0606020202030204" pitchFamily="34" charset="0"/>
              </a:rPr>
              <a:t>Torić, Slobodan </a:t>
            </a:r>
            <a:r>
              <a:rPr lang="hr-HR" altLang="sr-Latn-RS" dirty="0" smtClean="0">
                <a:latin typeface="Arial Narrow" panose="020B0606020202030204" pitchFamily="34" charset="0"/>
              </a:rPr>
              <a:t>Blanuša</a:t>
            </a:r>
            <a:endParaRPr lang="hr-HR" altLang="sr-Latn-RS" dirty="0"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92301053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2"/>
          <p:cNvSpPr txBox="1">
            <a:spLocks/>
          </p:cNvSpPr>
          <p:nvPr/>
        </p:nvSpPr>
        <p:spPr>
          <a:xfrm>
            <a:off x="-1260648" y="-27384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hr-HR" dirty="0" smtClean="0">
                <a:latin typeface="Calibri" panose="020F0502020204030204" pitchFamily="34" charset="0"/>
              </a:rPr>
              <a:t>REZULTATI ISTRAŽIVANJA</a:t>
            </a:r>
            <a:endParaRPr lang="hr-HR" dirty="0">
              <a:latin typeface="Calibri" panose="020F0502020204030204" pitchFamily="34" charset="0"/>
            </a:endParaRPr>
          </a:p>
        </p:txBody>
      </p:sp>
      <p:pic>
        <p:nvPicPr>
          <p:cNvPr id="5" name="Picture 10" descr="D:\PREZENTACIJE\ASFE_2015\logo_001_B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24328" y="116632"/>
            <a:ext cx="1295400" cy="1296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35303" y="116632"/>
            <a:ext cx="1089025" cy="12954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</p:pic>
      <p:pic>
        <p:nvPicPr>
          <p:cNvPr id="36866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7504" y="1988840"/>
            <a:ext cx="4190902" cy="2448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6867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788024" y="1988840"/>
            <a:ext cx="4104456" cy="23867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Rectangle 8"/>
          <p:cNvSpPr/>
          <p:nvPr/>
        </p:nvSpPr>
        <p:spPr>
          <a:xfrm>
            <a:off x="467544" y="4437112"/>
            <a:ext cx="36004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r-HR" dirty="0" smtClean="0">
                <a:latin typeface="Calibri" pitchFamily="34" charset="0"/>
              </a:rPr>
              <a:t>Deformacija od puzanja aluminijskih epruveta na temperaturi 160°C</a:t>
            </a:r>
            <a:endParaRPr lang="hr-HR" dirty="0"/>
          </a:p>
        </p:txBody>
      </p:sp>
      <p:sp>
        <p:nvSpPr>
          <p:cNvPr id="10" name="Rectangle 9"/>
          <p:cNvSpPr/>
          <p:nvPr/>
        </p:nvSpPr>
        <p:spPr>
          <a:xfrm>
            <a:off x="5220072" y="4437112"/>
            <a:ext cx="36004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r-HR" dirty="0" smtClean="0">
                <a:latin typeface="Calibri" pitchFamily="34" charset="0"/>
              </a:rPr>
              <a:t>Deformacija od puzanja aluminijskih epruveta na temperaturi 200°C</a:t>
            </a:r>
            <a:endParaRPr lang="hr-HR" dirty="0"/>
          </a:p>
        </p:txBody>
      </p:sp>
      <p:sp>
        <p:nvSpPr>
          <p:cNvPr id="11" name="Rectangle 10"/>
          <p:cNvSpPr/>
          <p:nvPr/>
        </p:nvSpPr>
        <p:spPr>
          <a:xfrm>
            <a:off x="6156176" y="5157192"/>
            <a:ext cx="167385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r-HR" dirty="0" smtClean="0">
                <a:sym typeface="Symbol"/>
              </a:rPr>
              <a:t></a:t>
            </a:r>
            <a:r>
              <a:rPr lang="hr-HR" dirty="0" smtClean="0"/>
              <a:t>/f</a:t>
            </a:r>
            <a:r>
              <a:rPr lang="hr-HR" baseline="-25000" dirty="0" smtClean="0"/>
              <a:t>0.2,</a:t>
            </a:r>
            <a:r>
              <a:rPr lang="hr-HR" baseline="-25000" dirty="0" smtClean="0">
                <a:sym typeface="Symbol"/>
              </a:rPr>
              <a:t></a:t>
            </a:r>
            <a:r>
              <a:rPr lang="hr-HR" dirty="0" smtClean="0">
                <a:sym typeface="Symbol"/>
              </a:rPr>
              <a:t> = 0.2-0.5</a:t>
            </a:r>
            <a:endParaRPr lang="hr-HR" dirty="0"/>
          </a:p>
        </p:txBody>
      </p:sp>
      <p:sp>
        <p:nvSpPr>
          <p:cNvPr id="12" name="Rectangle 11"/>
          <p:cNvSpPr/>
          <p:nvPr/>
        </p:nvSpPr>
        <p:spPr>
          <a:xfrm>
            <a:off x="1403648" y="5147900"/>
            <a:ext cx="131157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r-HR" dirty="0" smtClean="0">
                <a:sym typeface="Symbol"/>
              </a:rPr>
              <a:t></a:t>
            </a:r>
            <a:r>
              <a:rPr lang="hr-HR" dirty="0" smtClean="0"/>
              <a:t>/f</a:t>
            </a:r>
            <a:r>
              <a:rPr lang="hr-HR" baseline="-25000" dirty="0" smtClean="0"/>
              <a:t>0.2,</a:t>
            </a:r>
            <a:r>
              <a:rPr lang="hr-HR" baseline="-25000" dirty="0" smtClean="0">
                <a:sym typeface="Symbol"/>
              </a:rPr>
              <a:t></a:t>
            </a:r>
            <a:r>
              <a:rPr lang="hr-HR" dirty="0" smtClean="0">
                <a:sym typeface="Symbol"/>
              </a:rPr>
              <a:t> = 0.7</a:t>
            </a:r>
            <a:endParaRPr lang="hr-HR" dirty="0"/>
          </a:p>
        </p:txBody>
      </p:sp>
      <p:sp>
        <p:nvSpPr>
          <p:cNvPr id="15" name="Slide Number Placeholder 7"/>
          <p:cNvSpPr>
            <a:spLocks noGrp="1"/>
          </p:cNvSpPr>
          <p:nvPr>
            <p:ph type="sldNum" sz="quarter" idx="4294967295"/>
          </p:nvPr>
        </p:nvSpPr>
        <p:spPr>
          <a:xfrm>
            <a:off x="8604448" y="6391869"/>
            <a:ext cx="2133600" cy="365125"/>
          </a:xfrm>
          <a:prstGeom prst="rect">
            <a:avLst/>
          </a:prstGeom>
        </p:spPr>
        <p:txBody>
          <a:bodyPr/>
          <a:lstStyle/>
          <a:p>
            <a:pPr algn="l"/>
            <a:r>
              <a:rPr lang="hr-HR" dirty="0" smtClean="0"/>
              <a:t>27</a:t>
            </a:r>
            <a:endParaRPr lang="hr-HR" dirty="0"/>
          </a:p>
        </p:txBody>
      </p:sp>
      <p:sp>
        <p:nvSpPr>
          <p:cNvPr id="13" name="Rezervirano mjesto datuma 3"/>
          <p:cNvSpPr>
            <a:spLocks noGrp="1"/>
          </p:cNvSpPr>
          <p:nvPr>
            <p:ph type="dt" sz="quarter" idx="10"/>
          </p:nvPr>
        </p:nvSpPr>
        <p:spPr>
          <a:xfrm>
            <a:off x="107950" y="6381750"/>
            <a:ext cx="3959994" cy="359618"/>
          </a:xfrm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hr-HR" altLang="sr-Latn-RS" dirty="0" smtClean="0">
                <a:latin typeface="Arial Narrow" panose="020B0606020202030204" pitchFamily="34" charset="0"/>
              </a:rPr>
              <a:t>Prof.dr.sc. Ivica Boko, Doc.dr.sc. Neno </a:t>
            </a:r>
            <a:r>
              <a:rPr lang="hr-HR" altLang="sr-Latn-RS" dirty="0">
                <a:latin typeface="Arial Narrow" panose="020B0606020202030204" pitchFamily="34" charset="0"/>
              </a:rPr>
              <a:t>Torić, Slobodan </a:t>
            </a:r>
            <a:r>
              <a:rPr lang="hr-HR" altLang="sr-Latn-RS" dirty="0" smtClean="0">
                <a:latin typeface="Arial Narrow" panose="020B0606020202030204" pitchFamily="34" charset="0"/>
              </a:rPr>
              <a:t>Blanuša</a:t>
            </a:r>
            <a:endParaRPr lang="hr-HR" altLang="sr-Latn-RS" dirty="0"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74838495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2"/>
          <p:cNvSpPr txBox="1">
            <a:spLocks/>
          </p:cNvSpPr>
          <p:nvPr/>
        </p:nvSpPr>
        <p:spPr>
          <a:xfrm>
            <a:off x="-1260648" y="-27384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hr-HR" dirty="0" smtClean="0">
                <a:latin typeface="Calibri" panose="020F0502020204030204" pitchFamily="34" charset="0"/>
              </a:rPr>
              <a:t>REZULTATI ISTRAŽIVANJA</a:t>
            </a:r>
            <a:endParaRPr lang="hr-HR" dirty="0">
              <a:latin typeface="Calibri" panose="020F0502020204030204" pitchFamily="34" charset="0"/>
            </a:endParaRPr>
          </a:p>
        </p:txBody>
      </p:sp>
      <p:pic>
        <p:nvPicPr>
          <p:cNvPr id="5" name="Picture 10" descr="D:\PREZENTACIJE\ASFE_2015\logo_001_B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24328" y="116632"/>
            <a:ext cx="1295400" cy="1296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35303" y="116632"/>
            <a:ext cx="1089025" cy="12954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</p:pic>
      <p:pic>
        <p:nvPicPr>
          <p:cNvPr id="37890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5642" y="1916832"/>
            <a:ext cx="4324350" cy="251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7891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716016" y="1916832"/>
            <a:ext cx="4337050" cy="2527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Rectangle 8"/>
          <p:cNvSpPr/>
          <p:nvPr/>
        </p:nvSpPr>
        <p:spPr>
          <a:xfrm>
            <a:off x="467544" y="4437112"/>
            <a:ext cx="36004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r-HR" dirty="0" smtClean="0">
                <a:latin typeface="Calibri" pitchFamily="34" charset="0"/>
              </a:rPr>
              <a:t>Deformacija od puzanja aluminijskih epruveta na temperaturi 250°C</a:t>
            </a:r>
            <a:endParaRPr lang="hr-HR" dirty="0"/>
          </a:p>
        </p:txBody>
      </p:sp>
      <p:sp>
        <p:nvSpPr>
          <p:cNvPr id="10" name="Rectangle 9"/>
          <p:cNvSpPr/>
          <p:nvPr/>
        </p:nvSpPr>
        <p:spPr>
          <a:xfrm>
            <a:off x="5220072" y="4437112"/>
            <a:ext cx="36004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r-HR" dirty="0" smtClean="0">
                <a:latin typeface="Calibri" pitchFamily="34" charset="0"/>
              </a:rPr>
              <a:t>Deformacija od puzanja aluminijskih epruveta na temperaturi 300°C</a:t>
            </a:r>
            <a:endParaRPr lang="hr-HR" dirty="0"/>
          </a:p>
        </p:txBody>
      </p:sp>
      <p:sp>
        <p:nvSpPr>
          <p:cNvPr id="11" name="Rectangle 10"/>
          <p:cNvSpPr/>
          <p:nvPr/>
        </p:nvSpPr>
        <p:spPr>
          <a:xfrm>
            <a:off x="1187624" y="5219908"/>
            <a:ext cx="179087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r-HR" dirty="0" smtClean="0">
                <a:sym typeface="Symbol"/>
              </a:rPr>
              <a:t></a:t>
            </a:r>
            <a:r>
              <a:rPr lang="hr-HR" dirty="0" smtClean="0"/>
              <a:t>/f</a:t>
            </a:r>
            <a:r>
              <a:rPr lang="hr-HR" baseline="-25000" dirty="0" smtClean="0"/>
              <a:t>0.2,</a:t>
            </a:r>
            <a:r>
              <a:rPr lang="hr-HR" baseline="-25000" dirty="0" smtClean="0">
                <a:sym typeface="Symbol"/>
              </a:rPr>
              <a:t></a:t>
            </a:r>
            <a:r>
              <a:rPr lang="hr-HR" dirty="0" smtClean="0">
                <a:sym typeface="Symbol"/>
              </a:rPr>
              <a:t> = 0.15-0.5</a:t>
            </a:r>
            <a:endParaRPr lang="hr-HR" dirty="0"/>
          </a:p>
        </p:txBody>
      </p:sp>
      <p:sp>
        <p:nvSpPr>
          <p:cNvPr id="12" name="Rectangle 11"/>
          <p:cNvSpPr/>
          <p:nvPr/>
        </p:nvSpPr>
        <p:spPr>
          <a:xfrm>
            <a:off x="6165501" y="5229200"/>
            <a:ext cx="179087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r-HR" dirty="0" smtClean="0">
                <a:sym typeface="Symbol"/>
              </a:rPr>
              <a:t></a:t>
            </a:r>
            <a:r>
              <a:rPr lang="hr-HR" dirty="0" smtClean="0"/>
              <a:t>/f</a:t>
            </a:r>
            <a:r>
              <a:rPr lang="hr-HR" baseline="-25000" dirty="0" smtClean="0"/>
              <a:t>0.2,</a:t>
            </a:r>
            <a:r>
              <a:rPr lang="hr-HR" baseline="-25000" dirty="0" smtClean="0">
                <a:sym typeface="Symbol"/>
              </a:rPr>
              <a:t></a:t>
            </a:r>
            <a:r>
              <a:rPr lang="hr-HR" dirty="0" smtClean="0">
                <a:sym typeface="Symbol"/>
              </a:rPr>
              <a:t> = 0.15-0.5</a:t>
            </a:r>
            <a:endParaRPr lang="hr-HR" dirty="0"/>
          </a:p>
        </p:txBody>
      </p:sp>
      <p:sp>
        <p:nvSpPr>
          <p:cNvPr id="15" name="Slide Number Placeholder 7"/>
          <p:cNvSpPr>
            <a:spLocks noGrp="1"/>
          </p:cNvSpPr>
          <p:nvPr>
            <p:ph type="sldNum" sz="quarter" idx="4294967295"/>
          </p:nvPr>
        </p:nvSpPr>
        <p:spPr>
          <a:xfrm>
            <a:off x="8604448" y="6391869"/>
            <a:ext cx="2133600" cy="365125"/>
          </a:xfrm>
          <a:prstGeom prst="rect">
            <a:avLst/>
          </a:prstGeom>
        </p:spPr>
        <p:txBody>
          <a:bodyPr/>
          <a:lstStyle/>
          <a:p>
            <a:pPr algn="l"/>
            <a:r>
              <a:rPr lang="hr-HR" dirty="0" smtClean="0"/>
              <a:t>28</a:t>
            </a:r>
            <a:endParaRPr lang="hr-HR" dirty="0"/>
          </a:p>
        </p:txBody>
      </p:sp>
      <p:sp>
        <p:nvSpPr>
          <p:cNvPr id="13" name="Rezervirano mjesto datuma 3"/>
          <p:cNvSpPr>
            <a:spLocks noGrp="1"/>
          </p:cNvSpPr>
          <p:nvPr>
            <p:ph type="dt" sz="quarter" idx="10"/>
          </p:nvPr>
        </p:nvSpPr>
        <p:spPr>
          <a:xfrm>
            <a:off x="107950" y="6381750"/>
            <a:ext cx="3959994" cy="359618"/>
          </a:xfrm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hr-HR" altLang="sr-Latn-RS" dirty="0" smtClean="0">
                <a:latin typeface="Arial Narrow" panose="020B0606020202030204" pitchFamily="34" charset="0"/>
              </a:rPr>
              <a:t>Prof.dr.sc. Ivica Boko, Doc.dr.sc. Neno </a:t>
            </a:r>
            <a:r>
              <a:rPr lang="hr-HR" altLang="sr-Latn-RS" dirty="0">
                <a:latin typeface="Arial Narrow" panose="020B0606020202030204" pitchFamily="34" charset="0"/>
              </a:rPr>
              <a:t>Torić, Slobodan </a:t>
            </a:r>
            <a:r>
              <a:rPr lang="hr-HR" altLang="sr-Latn-RS" dirty="0" smtClean="0">
                <a:latin typeface="Arial Narrow" panose="020B0606020202030204" pitchFamily="34" charset="0"/>
              </a:rPr>
              <a:t>Blanuša</a:t>
            </a:r>
            <a:endParaRPr lang="hr-HR" altLang="sr-Latn-RS" dirty="0"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00680472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zervirano mjesto datuma 3"/>
          <p:cNvSpPr>
            <a:spLocks noGrp="1"/>
          </p:cNvSpPr>
          <p:nvPr>
            <p:ph type="dt" sz="quarter" idx="10"/>
          </p:nvPr>
        </p:nvSpPr>
        <p:spPr>
          <a:xfrm>
            <a:off x="107950" y="6381750"/>
            <a:ext cx="3887986" cy="476250"/>
          </a:xfrm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hr-HR" altLang="sr-Latn-RS" dirty="0" smtClean="0">
                <a:latin typeface="Arial Narrow" panose="020B0606020202030204" pitchFamily="34" charset="0"/>
              </a:rPr>
              <a:t>Prof.dr.sc. Ivica Boko, Doc.dr.sc. Neno </a:t>
            </a:r>
            <a:r>
              <a:rPr lang="hr-HR" altLang="sr-Latn-RS" dirty="0" smtClean="0">
                <a:latin typeface="Arial Narrow" panose="020B0606020202030204" pitchFamily="34" charset="0"/>
              </a:rPr>
              <a:t>Torić, Slobodan Blanuša</a:t>
            </a:r>
            <a:endParaRPr lang="hr-HR" altLang="sr-Latn-RS" dirty="0">
              <a:latin typeface="Arial Narrow" panose="020B0606020202030204" pitchFamily="34" charset="0"/>
            </a:endParaRPr>
          </a:p>
        </p:txBody>
      </p:sp>
      <p:sp>
        <p:nvSpPr>
          <p:cNvPr id="14" name="Slide Number Placeholder 7"/>
          <p:cNvSpPr>
            <a:spLocks noGrp="1"/>
          </p:cNvSpPr>
          <p:nvPr>
            <p:ph type="sldNum" sz="quarter" idx="4294967295"/>
          </p:nvPr>
        </p:nvSpPr>
        <p:spPr>
          <a:xfrm>
            <a:off x="8604448" y="6391869"/>
            <a:ext cx="2133600" cy="365125"/>
          </a:xfrm>
          <a:prstGeom prst="rect">
            <a:avLst/>
          </a:prstGeom>
        </p:spPr>
        <p:txBody>
          <a:bodyPr/>
          <a:lstStyle/>
          <a:p>
            <a:pPr algn="l"/>
            <a:r>
              <a:rPr lang="hr-HR" dirty="0"/>
              <a:t>2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051" t="9634" r="18378" b="18349"/>
          <a:stretch/>
        </p:blipFill>
        <p:spPr bwMode="auto">
          <a:xfrm>
            <a:off x="107504" y="476672"/>
            <a:ext cx="8849302" cy="52730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84614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2"/>
          <p:cNvSpPr txBox="1">
            <a:spLocks/>
          </p:cNvSpPr>
          <p:nvPr/>
        </p:nvSpPr>
        <p:spPr>
          <a:xfrm>
            <a:off x="-1260648" y="-27384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hr-HR" dirty="0" smtClean="0">
                <a:latin typeface="Calibri" panose="020F0502020204030204" pitchFamily="34" charset="0"/>
              </a:rPr>
              <a:t>REZULTATI ISTRAŽIVANJA</a:t>
            </a:r>
            <a:endParaRPr lang="hr-HR" dirty="0">
              <a:latin typeface="Calibri" panose="020F0502020204030204" pitchFamily="34" charset="0"/>
            </a:endParaRPr>
          </a:p>
        </p:txBody>
      </p:sp>
      <p:pic>
        <p:nvPicPr>
          <p:cNvPr id="6" name="Picture 10" descr="D:\PREZENTACIJE\ASFE_2015\logo_001_B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24328" y="116632"/>
            <a:ext cx="1295400" cy="1296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35303" y="116632"/>
            <a:ext cx="1089025" cy="12954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</p:pic>
      <p:sp>
        <p:nvSpPr>
          <p:cNvPr id="8" name="Rectangle 7"/>
          <p:cNvSpPr/>
          <p:nvPr/>
        </p:nvSpPr>
        <p:spPr>
          <a:xfrm>
            <a:off x="323528" y="1280373"/>
            <a:ext cx="5328592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hr-HR" sz="2600" b="1" dirty="0" smtClean="0">
                <a:latin typeface="Calibri" pitchFamily="34" charset="0"/>
              </a:rPr>
              <a:t>  Čelični stupovi (vitkost 81)</a:t>
            </a:r>
          </a:p>
        </p:txBody>
      </p:sp>
      <p:sp>
        <p:nvSpPr>
          <p:cNvPr id="9" name="Rectangle 8"/>
          <p:cNvSpPr/>
          <p:nvPr/>
        </p:nvSpPr>
        <p:spPr>
          <a:xfrm>
            <a:off x="323528" y="1784429"/>
            <a:ext cx="5328592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hr-HR" sz="2600" b="1" dirty="0" smtClean="0">
                <a:latin typeface="Calibri" pitchFamily="34" charset="0"/>
              </a:rPr>
              <a:t>  Aluminijski stupovi (vitkost 70)</a:t>
            </a:r>
          </a:p>
        </p:txBody>
      </p:sp>
      <p:pic>
        <p:nvPicPr>
          <p:cNvPr id="10" name="Picture 9" descr="E:\COLUMN_CREEP_ALUMINIUM_21_06\Slike_uzorci\IMG_3771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20" y="2506655"/>
            <a:ext cx="4917232" cy="3816424"/>
          </a:xfrm>
          <a:prstGeom prst="rect">
            <a:avLst/>
          </a:prstGeom>
          <a:noFill/>
          <a:ln>
            <a:noFill/>
          </a:ln>
        </p:spPr>
      </p:pic>
      <p:sp>
        <p:nvSpPr>
          <p:cNvPr id="12" name="Slide Number Placeholder 7"/>
          <p:cNvSpPr>
            <a:spLocks noGrp="1"/>
          </p:cNvSpPr>
          <p:nvPr>
            <p:ph type="sldNum" sz="quarter" idx="4294967295"/>
          </p:nvPr>
        </p:nvSpPr>
        <p:spPr>
          <a:xfrm>
            <a:off x="8604448" y="6391869"/>
            <a:ext cx="2133600" cy="365125"/>
          </a:xfrm>
          <a:prstGeom prst="rect">
            <a:avLst/>
          </a:prstGeom>
        </p:spPr>
        <p:txBody>
          <a:bodyPr/>
          <a:lstStyle/>
          <a:p>
            <a:pPr algn="l"/>
            <a:r>
              <a:rPr lang="hr-HR" dirty="0" smtClean="0"/>
              <a:t>29</a:t>
            </a:r>
            <a:endParaRPr lang="hr-HR" dirty="0"/>
          </a:p>
        </p:txBody>
      </p:sp>
      <p:sp>
        <p:nvSpPr>
          <p:cNvPr id="13" name="Rezervirano mjesto datuma 3"/>
          <p:cNvSpPr>
            <a:spLocks noGrp="1"/>
          </p:cNvSpPr>
          <p:nvPr>
            <p:ph type="dt" sz="quarter" idx="10"/>
          </p:nvPr>
        </p:nvSpPr>
        <p:spPr>
          <a:xfrm>
            <a:off x="107950" y="6381750"/>
            <a:ext cx="3959994" cy="359618"/>
          </a:xfrm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hr-HR" altLang="sr-Latn-RS" dirty="0" smtClean="0">
                <a:latin typeface="Arial Narrow" panose="020B0606020202030204" pitchFamily="34" charset="0"/>
              </a:rPr>
              <a:t>Prof.dr.sc. Ivica Boko, Doc.dr.sc. Neno </a:t>
            </a:r>
            <a:r>
              <a:rPr lang="hr-HR" altLang="sr-Latn-RS" dirty="0">
                <a:latin typeface="Arial Narrow" panose="020B0606020202030204" pitchFamily="34" charset="0"/>
              </a:rPr>
              <a:t>Torić, Slobodan </a:t>
            </a:r>
            <a:r>
              <a:rPr lang="hr-HR" altLang="sr-Latn-RS" dirty="0" smtClean="0">
                <a:latin typeface="Arial Narrow" panose="020B0606020202030204" pitchFamily="34" charset="0"/>
              </a:rPr>
              <a:t>Blanuša</a:t>
            </a:r>
            <a:endParaRPr lang="hr-HR" altLang="sr-Latn-RS" dirty="0"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202614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2"/>
          <p:cNvSpPr txBox="1">
            <a:spLocks/>
          </p:cNvSpPr>
          <p:nvPr/>
        </p:nvSpPr>
        <p:spPr>
          <a:xfrm>
            <a:off x="-1260648" y="-27384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hr-HR" dirty="0" smtClean="0">
                <a:latin typeface="Calibri" panose="020F0502020204030204" pitchFamily="34" charset="0"/>
              </a:rPr>
              <a:t>REZULTATI ISTRAŽIVANJA</a:t>
            </a:r>
            <a:endParaRPr lang="hr-HR" dirty="0">
              <a:latin typeface="Calibri" panose="020F0502020204030204" pitchFamily="34" charset="0"/>
            </a:endParaRPr>
          </a:p>
        </p:txBody>
      </p:sp>
      <p:pic>
        <p:nvPicPr>
          <p:cNvPr id="5" name="Picture 10" descr="D:\PREZENTACIJE\ASFE_2015\logo_001_B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24328" y="116632"/>
            <a:ext cx="1295400" cy="1296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35303" y="116632"/>
            <a:ext cx="1089025" cy="12954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</p:pic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4186993"/>
              </p:ext>
            </p:extLst>
          </p:nvPr>
        </p:nvGraphicFramePr>
        <p:xfrm>
          <a:off x="1079500" y="1628800"/>
          <a:ext cx="6877052" cy="4606926"/>
        </p:xfrm>
        <a:graphic>
          <a:graphicData uri="http://schemas.openxmlformats.org/drawingml/2006/table">
            <a:tbl>
              <a:tblPr/>
              <a:tblGrid>
                <a:gridCol w="1315584"/>
                <a:gridCol w="1315584"/>
                <a:gridCol w="1315584"/>
                <a:gridCol w="1010500"/>
                <a:gridCol w="959900"/>
                <a:gridCol w="959900"/>
              </a:tblGrid>
              <a:tr h="274366">
                <a:tc gridSpan="3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tabLst>
                          <a:tab pos="450215" algn="l"/>
                        </a:tabLst>
                      </a:pPr>
                      <a:r>
                        <a:rPr lang="pt-BR" sz="1200" b="1" dirty="0">
                          <a:latin typeface="Times New Roman"/>
                          <a:ea typeface="SimSun"/>
                          <a:cs typeface="Times New Roman"/>
                        </a:rPr>
                        <a:t>Testing method</a:t>
                      </a:r>
                      <a:endParaRPr lang="hr-HR" sz="1200" dirty="0">
                        <a:latin typeface="Arial"/>
                        <a:ea typeface="SimSun"/>
                        <a:cs typeface="Times New Roman"/>
                      </a:endParaRPr>
                    </a:p>
                  </a:txBody>
                  <a:tcPr marL="44050" marR="440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hr-H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r-HR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tabLst>
                          <a:tab pos="450215" algn="l"/>
                        </a:tabLst>
                      </a:pPr>
                      <a:r>
                        <a:rPr lang="pt-BR" sz="1200" b="1" dirty="0" smtClean="0">
                          <a:latin typeface="Times New Roman"/>
                          <a:ea typeface="SimSun"/>
                          <a:cs typeface="Times New Roman"/>
                        </a:rPr>
                        <a:t>Steady-state</a:t>
                      </a:r>
                      <a:r>
                        <a:rPr lang="hr-HR" sz="1200" b="1" dirty="0" smtClean="0">
                          <a:latin typeface="Times New Roman"/>
                          <a:ea typeface="SimSun"/>
                          <a:cs typeface="Times New Roman"/>
                        </a:rPr>
                        <a:t> </a:t>
                      </a:r>
                      <a:r>
                        <a:rPr lang="hr-HR" sz="1200" b="1" dirty="0" err="1" smtClean="0">
                          <a:latin typeface="Times New Roman"/>
                          <a:ea typeface="SimSun"/>
                          <a:cs typeface="Times New Roman"/>
                        </a:rPr>
                        <a:t>creep</a:t>
                      </a:r>
                      <a:endParaRPr lang="hr-HR" sz="1200" dirty="0">
                        <a:latin typeface="Arial"/>
                        <a:ea typeface="SimSun"/>
                        <a:cs typeface="Times New Roman"/>
                      </a:endParaRPr>
                    </a:p>
                  </a:txBody>
                  <a:tcPr marL="44050" marR="440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hr-H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r-HR"/>
                    </a:p>
                  </a:txBody>
                  <a:tcPr/>
                </a:tc>
              </a:tr>
              <a:tr h="274366">
                <a:tc gridSpan="3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tabLst>
                          <a:tab pos="450215" algn="l"/>
                        </a:tabLst>
                      </a:pPr>
                      <a:r>
                        <a:rPr lang="pt-BR" sz="1200" b="1" dirty="0">
                          <a:latin typeface="Times New Roman"/>
                          <a:ea typeface="SimSun"/>
                          <a:cs typeface="Times New Roman"/>
                        </a:rPr>
                        <a:t>Load type</a:t>
                      </a:r>
                      <a:endParaRPr lang="hr-HR" sz="1200" dirty="0">
                        <a:latin typeface="Arial"/>
                        <a:ea typeface="SimSun"/>
                        <a:cs typeface="Times New Roman"/>
                      </a:endParaRPr>
                    </a:p>
                  </a:txBody>
                  <a:tcPr marL="44050" marR="440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hr-H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r-HR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tabLst>
                          <a:tab pos="450215" algn="l"/>
                        </a:tabLst>
                      </a:pPr>
                      <a:r>
                        <a:rPr lang="en-GB" sz="1200" b="1">
                          <a:latin typeface="Times New Roman"/>
                          <a:ea typeface="SimSun"/>
                          <a:cs typeface="Times New Roman"/>
                        </a:rPr>
                        <a:t>Bending+Axial compression</a:t>
                      </a:r>
                      <a:endParaRPr lang="hr-HR" sz="1200">
                        <a:latin typeface="Arial"/>
                        <a:ea typeface="SimSun"/>
                        <a:cs typeface="Times New Roman"/>
                      </a:endParaRPr>
                    </a:p>
                  </a:txBody>
                  <a:tcPr marL="44050" marR="440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hr-H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r-HR"/>
                    </a:p>
                  </a:txBody>
                  <a:tcPr/>
                </a:tc>
              </a:tr>
              <a:tr h="274366">
                <a:tc gridSpan="3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tabLst>
                          <a:tab pos="450215" algn="l"/>
                        </a:tabLst>
                      </a:pPr>
                      <a:r>
                        <a:rPr lang="en-GB" sz="1200" b="1" dirty="0">
                          <a:latin typeface="Times New Roman"/>
                          <a:ea typeface="SimSun"/>
                          <a:cs typeface="Times New Roman"/>
                        </a:rPr>
                        <a:t>Target temperature (°C)</a:t>
                      </a:r>
                      <a:endParaRPr lang="hr-HR" sz="1200" dirty="0">
                        <a:latin typeface="Arial"/>
                        <a:ea typeface="SimSun"/>
                        <a:cs typeface="Times New Roman"/>
                      </a:endParaRPr>
                    </a:p>
                  </a:txBody>
                  <a:tcPr marL="44050" marR="4405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hr-H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r-H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tabLst>
                          <a:tab pos="450215" algn="l"/>
                        </a:tabLst>
                      </a:pPr>
                      <a:r>
                        <a:rPr lang="en-GB" sz="1200" b="1">
                          <a:latin typeface="Times New Roman"/>
                          <a:ea typeface="SimSun"/>
                          <a:cs typeface="Times New Roman"/>
                        </a:rPr>
                        <a:t>400</a:t>
                      </a:r>
                      <a:endParaRPr lang="hr-HR" sz="1200">
                        <a:latin typeface="Arial"/>
                        <a:ea typeface="SimSun"/>
                        <a:cs typeface="Times New Roman"/>
                      </a:endParaRPr>
                    </a:p>
                  </a:txBody>
                  <a:tcPr marL="44050" marR="4405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tabLst>
                          <a:tab pos="450215" algn="l"/>
                        </a:tabLst>
                      </a:pPr>
                      <a:r>
                        <a:rPr lang="en-GB" sz="1200" b="1">
                          <a:latin typeface="Times New Roman"/>
                          <a:ea typeface="SimSun"/>
                          <a:cs typeface="Times New Roman"/>
                        </a:rPr>
                        <a:t>500</a:t>
                      </a:r>
                      <a:endParaRPr lang="hr-HR" sz="1200">
                        <a:latin typeface="Arial"/>
                        <a:ea typeface="SimSun"/>
                        <a:cs typeface="Times New Roman"/>
                      </a:endParaRPr>
                    </a:p>
                  </a:txBody>
                  <a:tcPr marL="44050" marR="4405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tabLst>
                          <a:tab pos="450215" algn="l"/>
                        </a:tabLst>
                      </a:pPr>
                      <a:r>
                        <a:rPr lang="en-GB" sz="1200" b="1">
                          <a:latin typeface="Times New Roman"/>
                          <a:ea typeface="SimSun"/>
                          <a:cs typeface="Times New Roman"/>
                        </a:rPr>
                        <a:t>600</a:t>
                      </a:r>
                      <a:endParaRPr lang="hr-HR" sz="1200">
                        <a:latin typeface="Arial"/>
                        <a:ea typeface="SimSun"/>
                        <a:cs typeface="Times New Roman"/>
                      </a:endParaRPr>
                    </a:p>
                  </a:txBody>
                  <a:tcPr marL="44050" marR="4405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274366">
                <a:tc rowSpan="12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tabLst>
                          <a:tab pos="450215" algn="l"/>
                        </a:tabLst>
                      </a:pPr>
                      <a:r>
                        <a:rPr lang="en-GB" sz="1200" dirty="0">
                          <a:latin typeface="Times New Roman"/>
                          <a:ea typeface="SimSun"/>
                          <a:cs typeface="Times New Roman"/>
                        </a:rPr>
                        <a:t>Max. force (</a:t>
                      </a:r>
                      <a:r>
                        <a:rPr lang="en-GB" sz="1200" dirty="0" err="1">
                          <a:latin typeface="Times New Roman"/>
                          <a:ea typeface="SimSun"/>
                          <a:cs typeface="Times New Roman"/>
                        </a:rPr>
                        <a:t>kN</a:t>
                      </a:r>
                      <a:r>
                        <a:rPr lang="en-GB" sz="1200" dirty="0">
                          <a:latin typeface="Times New Roman"/>
                          <a:ea typeface="SimSun"/>
                          <a:cs typeface="Times New Roman"/>
                        </a:rPr>
                        <a:t>)</a:t>
                      </a:r>
                      <a:endParaRPr lang="hr-HR" sz="1200" dirty="0">
                        <a:latin typeface="Arial"/>
                        <a:ea typeface="SimSun"/>
                        <a:cs typeface="Times New Roman"/>
                      </a:endParaRPr>
                    </a:p>
                  </a:txBody>
                  <a:tcPr marL="44050" marR="440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rowSpan="4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tabLst>
                          <a:tab pos="450215" algn="l"/>
                        </a:tabLst>
                      </a:pPr>
                      <a:r>
                        <a:rPr lang="en-GB" sz="1200" dirty="0">
                          <a:latin typeface="Times New Roman"/>
                          <a:ea typeface="SimSun"/>
                          <a:cs typeface="Times New Roman"/>
                        </a:rPr>
                        <a:t>Test 1</a:t>
                      </a:r>
                      <a:endParaRPr lang="hr-HR" sz="1200" dirty="0">
                        <a:latin typeface="Arial"/>
                        <a:ea typeface="SimSun"/>
                        <a:cs typeface="Times New Roman"/>
                      </a:endParaRPr>
                    </a:p>
                  </a:txBody>
                  <a:tcPr marL="44050" marR="440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tabLst>
                          <a:tab pos="450215" algn="l"/>
                        </a:tabLst>
                      </a:pPr>
                      <a:r>
                        <a:rPr lang="en-GB" sz="1200">
                          <a:latin typeface="Times New Roman"/>
                          <a:ea typeface="SimSun"/>
                          <a:cs typeface="Times New Roman"/>
                        </a:rPr>
                        <a:t>Axial</a:t>
                      </a:r>
                      <a:endParaRPr lang="hr-HR" sz="1200">
                        <a:latin typeface="Arial"/>
                        <a:ea typeface="SimSun"/>
                        <a:cs typeface="Times New Roman"/>
                      </a:endParaRPr>
                    </a:p>
                  </a:txBody>
                  <a:tcPr marL="44050" marR="440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tabLst>
                          <a:tab pos="450215" algn="l"/>
                        </a:tabLst>
                      </a:pPr>
                      <a:r>
                        <a:rPr lang="en-GB" sz="1200">
                          <a:latin typeface="Times New Roman"/>
                          <a:ea typeface="SimSun"/>
                          <a:cs typeface="Times New Roman"/>
                        </a:rPr>
                        <a:t>488.0</a:t>
                      </a:r>
                      <a:endParaRPr lang="hr-HR" sz="1200">
                        <a:latin typeface="Arial"/>
                        <a:ea typeface="SimSun"/>
                        <a:cs typeface="Times New Roman"/>
                      </a:endParaRPr>
                    </a:p>
                  </a:txBody>
                  <a:tcPr marL="44050" marR="440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tabLst>
                          <a:tab pos="450215" algn="l"/>
                        </a:tabLst>
                      </a:pPr>
                      <a:r>
                        <a:rPr lang="en-GB" sz="1200">
                          <a:latin typeface="Times New Roman"/>
                          <a:ea typeface="SimSun"/>
                          <a:cs typeface="Times New Roman"/>
                        </a:rPr>
                        <a:t>335.0</a:t>
                      </a:r>
                      <a:endParaRPr lang="hr-HR" sz="1200">
                        <a:latin typeface="Arial"/>
                        <a:ea typeface="SimSun"/>
                        <a:cs typeface="Times New Roman"/>
                      </a:endParaRPr>
                    </a:p>
                  </a:txBody>
                  <a:tcPr marL="44050" marR="440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tabLst>
                          <a:tab pos="450215" algn="l"/>
                        </a:tabLst>
                      </a:pPr>
                      <a:r>
                        <a:rPr lang="en-GB" sz="1200">
                          <a:latin typeface="Times New Roman"/>
                          <a:ea typeface="SimSun"/>
                          <a:cs typeface="Times New Roman"/>
                        </a:rPr>
                        <a:t>214.0</a:t>
                      </a:r>
                      <a:endParaRPr lang="hr-HR" sz="1200">
                        <a:latin typeface="Arial"/>
                        <a:ea typeface="SimSun"/>
                        <a:cs typeface="Times New Roman"/>
                      </a:endParaRPr>
                    </a:p>
                  </a:txBody>
                  <a:tcPr marL="44050" marR="440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274366">
                <a:tc vMerge="1">
                  <a:txBody>
                    <a:bodyPr/>
                    <a:lstStyle/>
                    <a:p>
                      <a:endParaRPr lang="hr-H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hr-H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tabLst>
                          <a:tab pos="450215" algn="l"/>
                        </a:tabLst>
                      </a:pPr>
                      <a:r>
                        <a:rPr lang="en-GB" sz="1200" dirty="0" err="1">
                          <a:latin typeface="Times New Roman"/>
                          <a:ea typeface="SimSun"/>
                          <a:cs typeface="Times New Roman"/>
                        </a:rPr>
                        <a:t>Ve</a:t>
                      </a:r>
                      <a:r>
                        <a:rPr lang="pt-BR" sz="1200" dirty="0">
                          <a:latin typeface="Times New Roman"/>
                          <a:ea typeface="SimSun"/>
                          <a:cs typeface="Times New Roman"/>
                        </a:rPr>
                        <a:t>rtical</a:t>
                      </a:r>
                      <a:endParaRPr lang="hr-HR" sz="1200" dirty="0">
                        <a:latin typeface="Arial"/>
                        <a:ea typeface="SimSun"/>
                        <a:cs typeface="Times New Roman"/>
                      </a:endParaRPr>
                    </a:p>
                  </a:txBody>
                  <a:tcPr marL="44050" marR="440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tabLst>
                          <a:tab pos="450215" algn="l"/>
                        </a:tabLst>
                      </a:pPr>
                      <a:r>
                        <a:rPr lang="pt-BR" sz="1200">
                          <a:latin typeface="Times New Roman"/>
                          <a:ea typeface="SimSun"/>
                          <a:cs typeface="Times New Roman"/>
                        </a:rPr>
                        <a:t>37.0</a:t>
                      </a:r>
                      <a:endParaRPr lang="hr-HR" sz="1200">
                        <a:latin typeface="Arial"/>
                        <a:ea typeface="SimSun"/>
                        <a:cs typeface="Times New Roman"/>
                      </a:endParaRPr>
                    </a:p>
                  </a:txBody>
                  <a:tcPr marL="44050" marR="440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tabLst>
                          <a:tab pos="450215" algn="l"/>
                        </a:tabLst>
                      </a:pPr>
                      <a:r>
                        <a:rPr lang="pt-BR" sz="1200">
                          <a:latin typeface="Times New Roman"/>
                          <a:ea typeface="SimSun"/>
                          <a:cs typeface="Times New Roman"/>
                        </a:rPr>
                        <a:t>30.0</a:t>
                      </a:r>
                      <a:endParaRPr lang="hr-HR" sz="1200">
                        <a:latin typeface="Arial"/>
                        <a:ea typeface="SimSun"/>
                        <a:cs typeface="Times New Roman"/>
                      </a:endParaRPr>
                    </a:p>
                  </a:txBody>
                  <a:tcPr marL="44050" marR="440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tabLst>
                          <a:tab pos="450215" algn="l"/>
                        </a:tabLst>
                      </a:pPr>
                      <a:r>
                        <a:rPr lang="pt-BR" sz="1200">
                          <a:latin typeface="Times New Roman"/>
                          <a:ea typeface="SimSun"/>
                          <a:cs typeface="Times New Roman"/>
                        </a:rPr>
                        <a:t>16.0</a:t>
                      </a:r>
                      <a:endParaRPr lang="hr-HR" sz="1200">
                        <a:latin typeface="Arial"/>
                        <a:ea typeface="SimSun"/>
                        <a:cs typeface="Times New Roman"/>
                      </a:endParaRPr>
                    </a:p>
                  </a:txBody>
                  <a:tcPr marL="44050" marR="440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284632">
                <a:tc vMerge="1">
                  <a:txBody>
                    <a:bodyPr/>
                    <a:lstStyle/>
                    <a:p>
                      <a:endParaRPr lang="hr-H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hr-H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tabLst>
                          <a:tab pos="450215" algn="l"/>
                        </a:tabLst>
                      </a:pPr>
                      <a:r>
                        <a:rPr lang="en-GB" sz="1200" dirty="0">
                          <a:latin typeface="Times New Roman"/>
                          <a:ea typeface="SimSun"/>
                          <a:cs typeface="Times New Roman"/>
                        </a:rPr>
                        <a:t>Load ratio (%)</a:t>
                      </a:r>
                      <a:endParaRPr lang="hr-HR" sz="1200" dirty="0">
                        <a:latin typeface="Arial"/>
                        <a:ea typeface="SimSun"/>
                        <a:cs typeface="Times New Roman"/>
                      </a:endParaRPr>
                    </a:p>
                  </a:txBody>
                  <a:tcPr marL="44050" marR="440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tabLst>
                          <a:tab pos="450215" algn="l"/>
                        </a:tabLst>
                      </a:pPr>
                      <a:r>
                        <a:rPr lang="pt-BR" sz="1200" dirty="0">
                          <a:latin typeface="Times New Roman"/>
                          <a:ea typeface="SimSun"/>
                          <a:cs typeface="Times New Roman"/>
                        </a:rPr>
                        <a:t>87</a:t>
                      </a:r>
                      <a:endParaRPr lang="hr-HR" sz="1200" dirty="0">
                        <a:latin typeface="Arial"/>
                        <a:ea typeface="SimSun"/>
                        <a:cs typeface="Times New Roman"/>
                      </a:endParaRPr>
                    </a:p>
                  </a:txBody>
                  <a:tcPr marL="44050" marR="440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tabLst>
                          <a:tab pos="450215" algn="l"/>
                        </a:tabLst>
                      </a:pPr>
                      <a:r>
                        <a:rPr lang="pt-BR" sz="1200" dirty="0">
                          <a:latin typeface="Times New Roman"/>
                          <a:ea typeface="SimSun"/>
                          <a:cs typeface="Times New Roman"/>
                        </a:rPr>
                        <a:t>63</a:t>
                      </a:r>
                      <a:endParaRPr lang="hr-HR" sz="1200" dirty="0">
                        <a:latin typeface="Arial"/>
                        <a:ea typeface="SimSun"/>
                        <a:cs typeface="Times New Roman"/>
                      </a:endParaRPr>
                    </a:p>
                  </a:txBody>
                  <a:tcPr marL="44050" marR="440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tabLst>
                          <a:tab pos="450215" algn="l"/>
                        </a:tabLst>
                      </a:pPr>
                      <a:r>
                        <a:rPr lang="pt-BR" sz="1200" dirty="0">
                          <a:latin typeface="Times New Roman"/>
                          <a:ea typeface="SimSun"/>
                          <a:cs typeface="Times New Roman"/>
                        </a:rPr>
                        <a:t>57</a:t>
                      </a:r>
                      <a:endParaRPr lang="hr-HR" sz="1200" dirty="0">
                        <a:latin typeface="Arial"/>
                        <a:ea typeface="SimSun"/>
                        <a:cs typeface="Times New Roman"/>
                      </a:endParaRPr>
                    </a:p>
                  </a:txBody>
                  <a:tcPr marL="44050" marR="440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370600">
                <a:tc vMerge="1">
                  <a:txBody>
                    <a:bodyPr/>
                    <a:lstStyle/>
                    <a:p>
                      <a:endParaRPr lang="hr-H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hr-H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tabLst>
                          <a:tab pos="450215" algn="l"/>
                        </a:tabLst>
                      </a:pPr>
                      <a:r>
                        <a:rPr lang="en-GB" sz="1200" dirty="0">
                          <a:latin typeface="Times New Roman"/>
                          <a:ea typeface="SimSun"/>
                          <a:cs typeface="Times New Roman"/>
                        </a:rPr>
                        <a:t>Failure time (min)</a:t>
                      </a:r>
                      <a:endParaRPr lang="hr-HR" sz="1200" dirty="0">
                        <a:latin typeface="Arial"/>
                        <a:ea typeface="SimSun"/>
                        <a:cs typeface="Times New Roman"/>
                      </a:endParaRPr>
                    </a:p>
                  </a:txBody>
                  <a:tcPr marL="44050" marR="440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tabLst>
                          <a:tab pos="450215" algn="l"/>
                        </a:tabLst>
                      </a:pPr>
                      <a:r>
                        <a:rPr lang="pt-BR" sz="1200" dirty="0">
                          <a:latin typeface="Times New Roman"/>
                          <a:ea typeface="SimSun"/>
                          <a:cs typeface="Times New Roman"/>
                        </a:rPr>
                        <a:t>37.8</a:t>
                      </a:r>
                      <a:endParaRPr lang="hr-HR" sz="1200" dirty="0">
                        <a:latin typeface="Arial"/>
                        <a:ea typeface="SimSun"/>
                        <a:cs typeface="Times New Roman"/>
                      </a:endParaRPr>
                    </a:p>
                  </a:txBody>
                  <a:tcPr marL="44050" marR="440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tabLst>
                          <a:tab pos="450215" algn="l"/>
                        </a:tabLst>
                      </a:pPr>
                      <a:r>
                        <a:rPr lang="pt-BR" sz="1200" dirty="0">
                          <a:latin typeface="Times New Roman"/>
                          <a:ea typeface="SimSun"/>
                          <a:cs typeface="Times New Roman"/>
                        </a:rPr>
                        <a:t>233.4</a:t>
                      </a:r>
                      <a:endParaRPr lang="hr-HR" sz="1200" dirty="0">
                        <a:latin typeface="Arial"/>
                        <a:ea typeface="SimSun"/>
                        <a:cs typeface="Times New Roman"/>
                      </a:endParaRPr>
                    </a:p>
                  </a:txBody>
                  <a:tcPr marL="44050" marR="440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tabLst>
                          <a:tab pos="450215" algn="l"/>
                        </a:tabLst>
                      </a:pPr>
                      <a:r>
                        <a:rPr lang="pt-BR" sz="1200" dirty="0">
                          <a:latin typeface="Times New Roman"/>
                          <a:ea typeface="SimSun"/>
                          <a:cs typeface="Times New Roman"/>
                        </a:rPr>
                        <a:t>212.2</a:t>
                      </a:r>
                      <a:endParaRPr lang="hr-HR" sz="1200" dirty="0">
                        <a:latin typeface="Arial"/>
                        <a:ea typeface="SimSun"/>
                        <a:cs typeface="Times New Roman"/>
                      </a:endParaRPr>
                    </a:p>
                  </a:txBody>
                  <a:tcPr marL="44050" marR="440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</a:tr>
              <a:tr h="274366">
                <a:tc vMerge="1">
                  <a:txBody>
                    <a:bodyPr/>
                    <a:lstStyle/>
                    <a:p>
                      <a:endParaRPr lang="hr-HR"/>
                    </a:p>
                  </a:txBody>
                  <a:tcPr/>
                </a:tc>
                <a:tc rowSpan="4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tabLst>
                          <a:tab pos="450215" algn="l"/>
                        </a:tabLst>
                      </a:pPr>
                      <a:r>
                        <a:rPr lang="en-GB" sz="1200" dirty="0">
                          <a:latin typeface="Times New Roman"/>
                          <a:ea typeface="SimSun"/>
                          <a:cs typeface="Times New Roman"/>
                        </a:rPr>
                        <a:t>Test 2</a:t>
                      </a:r>
                      <a:endParaRPr lang="hr-HR" sz="1200" dirty="0">
                        <a:latin typeface="Arial"/>
                        <a:ea typeface="SimSun"/>
                        <a:cs typeface="Times New Roman"/>
                      </a:endParaRPr>
                    </a:p>
                  </a:txBody>
                  <a:tcPr marL="44050" marR="440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tabLst>
                          <a:tab pos="450215" algn="l"/>
                        </a:tabLst>
                      </a:pPr>
                      <a:r>
                        <a:rPr lang="en-GB" sz="1200" dirty="0">
                          <a:latin typeface="Times New Roman"/>
                          <a:ea typeface="SimSun"/>
                          <a:cs typeface="Times New Roman"/>
                        </a:rPr>
                        <a:t>Axial</a:t>
                      </a:r>
                      <a:endParaRPr lang="hr-HR" sz="1200" dirty="0">
                        <a:latin typeface="Arial"/>
                        <a:ea typeface="SimSun"/>
                        <a:cs typeface="Times New Roman"/>
                      </a:endParaRPr>
                    </a:p>
                  </a:txBody>
                  <a:tcPr marL="44050" marR="440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tabLst>
                          <a:tab pos="450215" algn="l"/>
                        </a:tabLst>
                      </a:pPr>
                      <a:r>
                        <a:rPr lang="pt-BR" sz="1200" dirty="0">
                          <a:latin typeface="Times New Roman"/>
                          <a:ea typeface="SimSun"/>
                          <a:cs typeface="Times New Roman"/>
                        </a:rPr>
                        <a:t>518.0</a:t>
                      </a:r>
                      <a:endParaRPr lang="hr-HR" sz="1200" dirty="0">
                        <a:latin typeface="Arial"/>
                        <a:ea typeface="SimSun"/>
                        <a:cs typeface="Times New Roman"/>
                      </a:endParaRPr>
                    </a:p>
                  </a:txBody>
                  <a:tcPr marL="44050" marR="440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tabLst>
                          <a:tab pos="450215" algn="l"/>
                        </a:tabLst>
                      </a:pPr>
                      <a:r>
                        <a:rPr lang="pt-BR" sz="1200" dirty="0">
                          <a:latin typeface="Times New Roman"/>
                          <a:ea typeface="SimSun"/>
                          <a:cs typeface="Times New Roman"/>
                        </a:rPr>
                        <a:t>450.0</a:t>
                      </a:r>
                      <a:endParaRPr lang="hr-HR" sz="1200" dirty="0">
                        <a:latin typeface="Arial"/>
                        <a:ea typeface="SimSun"/>
                        <a:cs typeface="Times New Roman"/>
                      </a:endParaRPr>
                    </a:p>
                  </a:txBody>
                  <a:tcPr marL="44050" marR="440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tabLst>
                          <a:tab pos="450215" algn="l"/>
                        </a:tabLst>
                      </a:pPr>
                      <a:r>
                        <a:rPr lang="en-GB" sz="1200" dirty="0">
                          <a:latin typeface="Times New Roman"/>
                          <a:ea typeface="SimSun"/>
                          <a:cs typeface="Times New Roman"/>
                        </a:rPr>
                        <a:t>274.0</a:t>
                      </a:r>
                      <a:endParaRPr lang="hr-HR" sz="1200" dirty="0">
                        <a:latin typeface="Arial"/>
                        <a:ea typeface="SimSun"/>
                        <a:cs typeface="Times New Roman"/>
                      </a:endParaRPr>
                    </a:p>
                  </a:txBody>
                  <a:tcPr marL="44050" marR="440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274366">
                <a:tc vMerge="1">
                  <a:txBody>
                    <a:bodyPr/>
                    <a:lstStyle/>
                    <a:p>
                      <a:endParaRPr lang="hr-H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hr-H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tabLst>
                          <a:tab pos="450215" algn="l"/>
                        </a:tabLst>
                      </a:pPr>
                      <a:r>
                        <a:rPr lang="en-GB" sz="1200">
                          <a:latin typeface="Times New Roman"/>
                          <a:ea typeface="SimSun"/>
                          <a:cs typeface="Times New Roman"/>
                        </a:rPr>
                        <a:t>Ve</a:t>
                      </a:r>
                      <a:r>
                        <a:rPr lang="pt-BR" sz="1200">
                          <a:latin typeface="Times New Roman"/>
                          <a:ea typeface="SimSun"/>
                          <a:cs typeface="Times New Roman"/>
                        </a:rPr>
                        <a:t>rtical</a:t>
                      </a:r>
                      <a:endParaRPr lang="hr-HR" sz="1200">
                        <a:latin typeface="Arial"/>
                        <a:ea typeface="SimSun"/>
                        <a:cs typeface="Times New Roman"/>
                      </a:endParaRPr>
                    </a:p>
                  </a:txBody>
                  <a:tcPr marL="44050" marR="440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tabLst>
                          <a:tab pos="450215" algn="l"/>
                        </a:tabLst>
                      </a:pPr>
                      <a:r>
                        <a:rPr lang="pt-BR" sz="1200" dirty="0">
                          <a:latin typeface="Times New Roman"/>
                          <a:ea typeface="SimSun"/>
                          <a:cs typeface="Times New Roman"/>
                        </a:rPr>
                        <a:t>37.0</a:t>
                      </a:r>
                      <a:endParaRPr lang="hr-HR" sz="1200" dirty="0">
                        <a:latin typeface="Arial"/>
                        <a:ea typeface="SimSun"/>
                        <a:cs typeface="Times New Roman"/>
                      </a:endParaRPr>
                    </a:p>
                  </a:txBody>
                  <a:tcPr marL="44050" marR="440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tabLst>
                          <a:tab pos="450215" algn="l"/>
                        </a:tabLst>
                      </a:pPr>
                      <a:r>
                        <a:rPr lang="pt-BR" sz="1200" dirty="0">
                          <a:latin typeface="Times New Roman"/>
                          <a:ea typeface="SimSun"/>
                          <a:cs typeface="Times New Roman"/>
                        </a:rPr>
                        <a:t>30.0</a:t>
                      </a:r>
                      <a:endParaRPr lang="hr-HR" sz="1200" dirty="0">
                        <a:latin typeface="Arial"/>
                        <a:ea typeface="SimSun"/>
                        <a:cs typeface="Times New Roman"/>
                      </a:endParaRPr>
                    </a:p>
                  </a:txBody>
                  <a:tcPr marL="44050" marR="440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tabLst>
                          <a:tab pos="450215" algn="l"/>
                        </a:tabLst>
                      </a:pPr>
                      <a:r>
                        <a:rPr lang="pt-BR" sz="1200" dirty="0">
                          <a:latin typeface="Times New Roman"/>
                          <a:ea typeface="SimSun"/>
                          <a:cs typeface="Times New Roman"/>
                        </a:rPr>
                        <a:t>16.0</a:t>
                      </a:r>
                      <a:endParaRPr lang="hr-HR" sz="1200" dirty="0">
                        <a:latin typeface="Arial"/>
                        <a:ea typeface="SimSun"/>
                        <a:cs typeface="Times New Roman"/>
                      </a:endParaRPr>
                    </a:p>
                  </a:txBody>
                  <a:tcPr marL="44050" marR="440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370600">
                <a:tc vMerge="1">
                  <a:txBody>
                    <a:bodyPr/>
                    <a:lstStyle/>
                    <a:p>
                      <a:endParaRPr lang="hr-H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hr-H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tabLst>
                          <a:tab pos="450215" algn="l"/>
                        </a:tabLst>
                      </a:pPr>
                      <a:r>
                        <a:rPr lang="en-GB" sz="1200">
                          <a:latin typeface="Times New Roman"/>
                          <a:ea typeface="SimSun"/>
                          <a:cs typeface="Times New Roman"/>
                        </a:rPr>
                        <a:t>Load ratio (%)</a:t>
                      </a:r>
                      <a:endParaRPr lang="hr-HR" sz="1200">
                        <a:latin typeface="Arial"/>
                        <a:ea typeface="SimSun"/>
                        <a:cs typeface="Times New Roman"/>
                      </a:endParaRPr>
                    </a:p>
                  </a:txBody>
                  <a:tcPr marL="44050" marR="440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tabLst>
                          <a:tab pos="450215" algn="l"/>
                        </a:tabLst>
                      </a:pPr>
                      <a:r>
                        <a:rPr lang="pt-BR" sz="1200" dirty="0">
                          <a:latin typeface="Times New Roman"/>
                          <a:ea typeface="SimSun"/>
                          <a:cs typeface="Times New Roman"/>
                        </a:rPr>
                        <a:t>93</a:t>
                      </a:r>
                      <a:endParaRPr lang="hr-HR" sz="1200" dirty="0">
                        <a:latin typeface="Arial"/>
                        <a:ea typeface="SimSun"/>
                        <a:cs typeface="Times New Roman"/>
                      </a:endParaRPr>
                    </a:p>
                  </a:txBody>
                  <a:tcPr marL="44050" marR="440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tabLst>
                          <a:tab pos="450215" algn="l"/>
                        </a:tabLst>
                      </a:pPr>
                      <a:r>
                        <a:rPr lang="pt-BR" sz="1200" dirty="0">
                          <a:latin typeface="Times New Roman"/>
                          <a:ea typeface="SimSun"/>
                          <a:cs typeface="Times New Roman"/>
                        </a:rPr>
                        <a:t>85</a:t>
                      </a:r>
                      <a:endParaRPr lang="hr-HR" sz="1200" dirty="0">
                        <a:latin typeface="Arial"/>
                        <a:ea typeface="SimSun"/>
                        <a:cs typeface="Times New Roman"/>
                      </a:endParaRPr>
                    </a:p>
                  </a:txBody>
                  <a:tcPr marL="44050" marR="440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tabLst>
                          <a:tab pos="450215" algn="l"/>
                        </a:tabLst>
                      </a:pPr>
                      <a:r>
                        <a:rPr lang="pt-BR" sz="1200" dirty="0">
                          <a:latin typeface="Times New Roman"/>
                          <a:ea typeface="SimSun"/>
                          <a:cs typeface="Times New Roman"/>
                        </a:rPr>
                        <a:t>73</a:t>
                      </a:r>
                      <a:endParaRPr lang="hr-HR" sz="1200" dirty="0">
                        <a:latin typeface="Arial"/>
                        <a:ea typeface="SimSun"/>
                        <a:cs typeface="Times New Roman"/>
                      </a:endParaRPr>
                    </a:p>
                  </a:txBody>
                  <a:tcPr marL="44050" marR="440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370600">
                <a:tc vMerge="1">
                  <a:txBody>
                    <a:bodyPr/>
                    <a:lstStyle/>
                    <a:p>
                      <a:endParaRPr lang="hr-H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hr-H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tabLst>
                          <a:tab pos="450215" algn="l"/>
                        </a:tabLst>
                      </a:pPr>
                      <a:r>
                        <a:rPr lang="en-GB" sz="1200">
                          <a:latin typeface="Times New Roman"/>
                          <a:ea typeface="SimSun"/>
                          <a:cs typeface="Times New Roman"/>
                        </a:rPr>
                        <a:t>Failure time (min)</a:t>
                      </a:r>
                      <a:endParaRPr lang="hr-HR" sz="1200">
                        <a:latin typeface="Arial"/>
                        <a:ea typeface="SimSun"/>
                        <a:cs typeface="Times New Roman"/>
                      </a:endParaRPr>
                    </a:p>
                  </a:txBody>
                  <a:tcPr marL="44050" marR="440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tabLst>
                          <a:tab pos="450215" algn="l"/>
                        </a:tabLst>
                      </a:pPr>
                      <a:r>
                        <a:rPr lang="pt-BR" sz="1200" dirty="0">
                          <a:latin typeface="Times New Roman"/>
                          <a:ea typeface="SimSun"/>
                          <a:cs typeface="Times New Roman"/>
                        </a:rPr>
                        <a:t>7.5</a:t>
                      </a:r>
                      <a:endParaRPr lang="hr-HR" sz="1200" dirty="0">
                        <a:latin typeface="Arial"/>
                        <a:ea typeface="SimSun"/>
                        <a:cs typeface="Times New Roman"/>
                      </a:endParaRPr>
                    </a:p>
                  </a:txBody>
                  <a:tcPr marL="44050" marR="440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tabLst>
                          <a:tab pos="450215" algn="l"/>
                        </a:tabLst>
                      </a:pPr>
                      <a:r>
                        <a:rPr lang="pt-BR" sz="1200" dirty="0">
                          <a:latin typeface="Times New Roman"/>
                          <a:ea typeface="SimSun"/>
                          <a:cs typeface="Times New Roman"/>
                        </a:rPr>
                        <a:t>95.8</a:t>
                      </a:r>
                      <a:endParaRPr lang="hr-HR" sz="1200" dirty="0">
                        <a:latin typeface="Arial"/>
                        <a:ea typeface="SimSun"/>
                        <a:cs typeface="Times New Roman"/>
                      </a:endParaRPr>
                    </a:p>
                  </a:txBody>
                  <a:tcPr marL="44050" marR="440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tabLst>
                          <a:tab pos="450215" algn="l"/>
                        </a:tabLst>
                      </a:pPr>
                      <a:r>
                        <a:rPr lang="pt-BR" sz="1200" dirty="0">
                          <a:latin typeface="Times New Roman"/>
                          <a:ea typeface="SimSun"/>
                          <a:cs typeface="Times New Roman"/>
                        </a:rPr>
                        <a:t>159.9</a:t>
                      </a:r>
                      <a:endParaRPr lang="hr-HR" sz="1200" dirty="0">
                        <a:latin typeface="Arial"/>
                        <a:ea typeface="SimSun"/>
                        <a:cs typeface="Times New Roman"/>
                      </a:endParaRPr>
                    </a:p>
                  </a:txBody>
                  <a:tcPr marL="44050" marR="440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</a:tr>
              <a:tr h="274366">
                <a:tc vMerge="1">
                  <a:txBody>
                    <a:bodyPr/>
                    <a:lstStyle/>
                    <a:p>
                      <a:endParaRPr lang="hr-HR"/>
                    </a:p>
                  </a:txBody>
                  <a:tcPr/>
                </a:tc>
                <a:tc rowSpan="4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tabLst>
                          <a:tab pos="450215" algn="l"/>
                        </a:tabLst>
                      </a:pPr>
                      <a:r>
                        <a:rPr lang="en-GB" sz="1200">
                          <a:latin typeface="Times New Roman"/>
                          <a:ea typeface="SimSun"/>
                          <a:cs typeface="Times New Roman"/>
                        </a:rPr>
                        <a:t>Test 3</a:t>
                      </a:r>
                      <a:endParaRPr lang="hr-HR" sz="1200">
                        <a:latin typeface="Arial"/>
                        <a:ea typeface="SimSun"/>
                        <a:cs typeface="Times New Roman"/>
                      </a:endParaRPr>
                    </a:p>
                  </a:txBody>
                  <a:tcPr marL="44050" marR="440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tabLst>
                          <a:tab pos="450215" algn="l"/>
                        </a:tabLst>
                      </a:pPr>
                      <a:r>
                        <a:rPr lang="en-GB" sz="1200">
                          <a:latin typeface="Times New Roman"/>
                          <a:ea typeface="SimSun"/>
                          <a:cs typeface="Times New Roman"/>
                        </a:rPr>
                        <a:t>Axial</a:t>
                      </a:r>
                      <a:endParaRPr lang="hr-HR" sz="1200">
                        <a:latin typeface="Arial"/>
                        <a:ea typeface="SimSun"/>
                        <a:cs typeface="Times New Roman"/>
                      </a:endParaRPr>
                    </a:p>
                  </a:txBody>
                  <a:tcPr marL="44050" marR="440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tabLst>
                          <a:tab pos="450215" algn="l"/>
                        </a:tabLst>
                      </a:pPr>
                      <a:r>
                        <a:rPr lang="pt-BR" sz="1200" dirty="0">
                          <a:latin typeface="Times New Roman"/>
                          <a:ea typeface="SimSun"/>
                          <a:cs typeface="Times New Roman"/>
                        </a:rPr>
                        <a:t>535.0</a:t>
                      </a:r>
                      <a:endParaRPr lang="hr-HR" sz="1200" dirty="0">
                        <a:latin typeface="Arial"/>
                        <a:ea typeface="SimSun"/>
                        <a:cs typeface="Times New Roman"/>
                      </a:endParaRPr>
                    </a:p>
                  </a:txBody>
                  <a:tcPr marL="44050" marR="440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tabLst>
                          <a:tab pos="450215" algn="l"/>
                        </a:tabLst>
                      </a:pPr>
                      <a:r>
                        <a:rPr lang="pt-BR" sz="1200" dirty="0">
                          <a:latin typeface="Times New Roman"/>
                          <a:ea typeface="SimSun"/>
                          <a:cs typeface="Times New Roman"/>
                        </a:rPr>
                        <a:t>486.0</a:t>
                      </a:r>
                      <a:endParaRPr lang="hr-HR" sz="1200" dirty="0">
                        <a:latin typeface="Arial"/>
                        <a:ea typeface="SimSun"/>
                        <a:cs typeface="Times New Roman"/>
                      </a:endParaRPr>
                    </a:p>
                  </a:txBody>
                  <a:tcPr marL="44050" marR="440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tabLst>
                          <a:tab pos="450215" algn="l"/>
                        </a:tabLst>
                      </a:pPr>
                      <a:r>
                        <a:rPr lang="en-GB" sz="1200" dirty="0">
                          <a:latin typeface="Times New Roman"/>
                          <a:ea typeface="SimSun"/>
                          <a:cs typeface="Times New Roman"/>
                        </a:rPr>
                        <a:t>305.0</a:t>
                      </a:r>
                      <a:endParaRPr lang="hr-HR" sz="1200" dirty="0">
                        <a:latin typeface="Arial"/>
                        <a:ea typeface="SimSun"/>
                        <a:cs typeface="Times New Roman"/>
                      </a:endParaRPr>
                    </a:p>
                  </a:txBody>
                  <a:tcPr marL="44050" marR="440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274366">
                <a:tc vMerge="1">
                  <a:txBody>
                    <a:bodyPr/>
                    <a:lstStyle/>
                    <a:p>
                      <a:endParaRPr lang="hr-H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hr-H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tabLst>
                          <a:tab pos="450215" algn="l"/>
                        </a:tabLst>
                      </a:pPr>
                      <a:r>
                        <a:rPr lang="en-GB" sz="1200" dirty="0" err="1">
                          <a:latin typeface="Times New Roman"/>
                          <a:ea typeface="SimSun"/>
                          <a:cs typeface="Times New Roman"/>
                        </a:rPr>
                        <a:t>Ve</a:t>
                      </a:r>
                      <a:r>
                        <a:rPr lang="pt-BR" sz="1200" dirty="0">
                          <a:latin typeface="Times New Roman"/>
                          <a:ea typeface="SimSun"/>
                          <a:cs typeface="Times New Roman"/>
                        </a:rPr>
                        <a:t>rtical</a:t>
                      </a:r>
                      <a:endParaRPr lang="hr-HR" sz="1200" dirty="0">
                        <a:latin typeface="Arial"/>
                        <a:ea typeface="SimSun"/>
                        <a:cs typeface="Times New Roman"/>
                      </a:endParaRPr>
                    </a:p>
                  </a:txBody>
                  <a:tcPr marL="44050" marR="440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tabLst>
                          <a:tab pos="450215" algn="l"/>
                        </a:tabLst>
                      </a:pPr>
                      <a:r>
                        <a:rPr lang="pt-BR" sz="1200" dirty="0">
                          <a:latin typeface="Times New Roman"/>
                          <a:ea typeface="SimSun"/>
                          <a:cs typeface="Times New Roman"/>
                        </a:rPr>
                        <a:t>37.0</a:t>
                      </a:r>
                      <a:endParaRPr lang="hr-HR" sz="1200" dirty="0">
                        <a:latin typeface="Arial"/>
                        <a:ea typeface="SimSun"/>
                        <a:cs typeface="Times New Roman"/>
                      </a:endParaRPr>
                    </a:p>
                  </a:txBody>
                  <a:tcPr marL="44050" marR="440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tabLst>
                          <a:tab pos="450215" algn="l"/>
                        </a:tabLst>
                      </a:pPr>
                      <a:r>
                        <a:rPr lang="pt-BR" sz="1200" dirty="0">
                          <a:latin typeface="Times New Roman"/>
                          <a:ea typeface="SimSun"/>
                          <a:cs typeface="Times New Roman"/>
                        </a:rPr>
                        <a:t>30.0</a:t>
                      </a:r>
                      <a:endParaRPr lang="hr-HR" sz="1200" dirty="0">
                        <a:latin typeface="Arial"/>
                        <a:ea typeface="SimSun"/>
                        <a:cs typeface="Times New Roman"/>
                      </a:endParaRPr>
                    </a:p>
                  </a:txBody>
                  <a:tcPr marL="44050" marR="440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tabLst>
                          <a:tab pos="450215" algn="l"/>
                        </a:tabLst>
                      </a:pPr>
                      <a:r>
                        <a:rPr lang="pt-BR" sz="1200" dirty="0">
                          <a:latin typeface="Times New Roman"/>
                          <a:ea typeface="SimSun"/>
                          <a:cs typeface="Times New Roman"/>
                        </a:rPr>
                        <a:t>16.0</a:t>
                      </a:r>
                      <a:endParaRPr lang="hr-HR" sz="1200" dirty="0">
                        <a:latin typeface="Arial"/>
                        <a:ea typeface="SimSun"/>
                        <a:cs typeface="Times New Roman"/>
                      </a:endParaRPr>
                    </a:p>
                  </a:txBody>
                  <a:tcPr marL="44050" marR="440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370600">
                <a:tc vMerge="1">
                  <a:txBody>
                    <a:bodyPr/>
                    <a:lstStyle/>
                    <a:p>
                      <a:endParaRPr lang="hr-H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hr-H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tabLst>
                          <a:tab pos="450215" algn="l"/>
                        </a:tabLst>
                      </a:pPr>
                      <a:r>
                        <a:rPr lang="en-GB" sz="1200">
                          <a:latin typeface="Times New Roman"/>
                          <a:ea typeface="SimSun"/>
                          <a:cs typeface="Times New Roman"/>
                        </a:rPr>
                        <a:t>Load ratio (%)</a:t>
                      </a:r>
                      <a:endParaRPr lang="hr-HR" sz="1200">
                        <a:latin typeface="Arial"/>
                        <a:ea typeface="SimSun"/>
                        <a:cs typeface="Times New Roman"/>
                      </a:endParaRPr>
                    </a:p>
                  </a:txBody>
                  <a:tcPr marL="44050" marR="440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tabLst>
                          <a:tab pos="450215" algn="l"/>
                        </a:tabLst>
                      </a:pPr>
                      <a:r>
                        <a:rPr lang="pt-BR" sz="1200" dirty="0">
                          <a:latin typeface="Times New Roman"/>
                          <a:ea typeface="SimSun"/>
                          <a:cs typeface="Times New Roman"/>
                        </a:rPr>
                        <a:t>96</a:t>
                      </a:r>
                      <a:endParaRPr lang="hr-HR" sz="1200" dirty="0">
                        <a:latin typeface="Arial"/>
                        <a:ea typeface="SimSun"/>
                        <a:cs typeface="Times New Roman"/>
                      </a:endParaRPr>
                    </a:p>
                  </a:txBody>
                  <a:tcPr marL="44050" marR="440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tabLst>
                          <a:tab pos="450215" algn="l"/>
                        </a:tabLst>
                      </a:pPr>
                      <a:r>
                        <a:rPr lang="pt-BR" sz="1200" dirty="0">
                          <a:latin typeface="Times New Roman"/>
                          <a:ea typeface="SimSun"/>
                          <a:cs typeface="Times New Roman"/>
                        </a:rPr>
                        <a:t>92</a:t>
                      </a:r>
                      <a:endParaRPr lang="hr-HR" sz="1200" dirty="0">
                        <a:latin typeface="Arial"/>
                        <a:ea typeface="SimSun"/>
                        <a:cs typeface="Times New Roman"/>
                      </a:endParaRPr>
                    </a:p>
                  </a:txBody>
                  <a:tcPr marL="44050" marR="440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tabLst>
                          <a:tab pos="450215" algn="l"/>
                        </a:tabLst>
                      </a:pPr>
                      <a:r>
                        <a:rPr lang="pt-BR" sz="1200" dirty="0">
                          <a:latin typeface="Times New Roman"/>
                          <a:ea typeface="SimSun"/>
                          <a:cs typeface="Times New Roman"/>
                        </a:rPr>
                        <a:t>81</a:t>
                      </a:r>
                      <a:endParaRPr lang="hr-HR" sz="1200" dirty="0">
                        <a:latin typeface="Arial"/>
                        <a:ea typeface="SimSun"/>
                        <a:cs typeface="Times New Roman"/>
                      </a:endParaRPr>
                    </a:p>
                  </a:txBody>
                  <a:tcPr marL="44050" marR="440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370600">
                <a:tc vMerge="1">
                  <a:txBody>
                    <a:bodyPr/>
                    <a:lstStyle/>
                    <a:p>
                      <a:endParaRPr lang="hr-H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hr-H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tabLst>
                          <a:tab pos="450215" algn="l"/>
                        </a:tabLst>
                      </a:pPr>
                      <a:r>
                        <a:rPr lang="en-GB" sz="1200">
                          <a:latin typeface="Times New Roman"/>
                          <a:ea typeface="SimSun"/>
                          <a:cs typeface="Times New Roman"/>
                        </a:rPr>
                        <a:t>Failure time (min)</a:t>
                      </a:r>
                      <a:endParaRPr lang="hr-HR" sz="1200">
                        <a:latin typeface="Arial"/>
                        <a:ea typeface="SimSun"/>
                        <a:cs typeface="Times New Roman"/>
                      </a:endParaRPr>
                    </a:p>
                  </a:txBody>
                  <a:tcPr marL="44050" marR="440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tabLst>
                          <a:tab pos="450215" algn="l"/>
                        </a:tabLst>
                      </a:pPr>
                      <a:r>
                        <a:rPr lang="pt-BR" sz="1200" dirty="0">
                          <a:latin typeface="Times New Roman"/>
                          <a:ea typeface="SimSun"/>
                          <a:cs typeface="Times New Roman"/>
                        </a:rPr>
                        <a:t>6.1</a:t>
                      </a:r>
                      <a:endParaRPr lang="hr-HR" sz="1200" dirty="0">
                        <a:latin typeface="Arial"/>
                        <a:ea typeface="SimSun"/>
                        <a:cs typeface="Times New Roman"/>
                      </a:endParaRPr>
                    </a:p>
                  </a:txBody>
                  <a:tcPr marL="44050" marR="440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tabLst>
                          <a:tab pos="450215" algn="l"/>
                        </a:tabLst>
                      </a:pPr>
                      <a:r>
                        <a:rPr lang="pt-BR" sz="1200" dirty="0">
                          <a:latin typeface="Times New Roman"/>
                          <a:ea typeface="SimSun"/>
                          <a:cs typeface="Times New Roman"/>
                        </a:rPr>
                        <a:t>5.7</a:t>
                      </a:r>
                      <a:endParaRPr lang="hr-HR" sz="1200" dirty="0">
                        <a:latin typeface="Arial"/>
                        <a:ea typeface="SimSun"/>
                        <a:cs typeface="Times New Roman"/>
                      </a:endParaRPr>
                    </a:p>
                  </a:txBody>
                  <a:tcPr marL="44050" marR="440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tabLst>
                          <a:tab pos="450215" algn="l"/>
                        </a:tabLst>
                      </a:pPr>
                      <a:r>
                        <a:rPr lang="pt-BR" sz="1200" dirty="0">
                          <a:latin typeface="Times New Roman"/>
                          <a:ea typeface="SimSun"/>
                          <a:cs typeface="Times New Roman"/>
                        </a:rPr>
                        <a:t>25.6</a:t>
                      </a:r>
                      <a:endParaRPr lang="hr-HR" sz="1200" dirty="0">
                        <a:latin typeface="Arial"/>
                        <a:ea typeface="SimSun"/>
                        <a:cs typeface="Times New Roman"/>
                      </a:endParaRPr>
                    </a:p>
                  </a:txBody>
                  <a:tcPr marL="44050" marR="440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8" name="Rectangle 7"/>
          <p:cNvSpPr/>
          <p:nvPr/>
        </p:nvSpPr>
        <p:spPr>
          <a:xfrm>
            <a:off x="323528" y="1064349"/>
            <a:ext cx="5328592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hr-HR" sz="2600" b="1" dirty="0" smtClean="0">
                <a:latin typeface="Calibri" pitchFamily="34" charset="0"/>
              </a:rPr>
              <a:t>  Čelični stupovi</a:t>
            </a:r>
          </a:p>
        </p:txBody>
      </p:sp>
      <p:sp>
        <p:nvSpPr>
          <p:cNvPr id="11" name="Slide Number Placeholder 7"/>
          <p:cNvSpPr>
            <a:spLocks noGrp="1"/>
          </p:cNvSpPr>
          <p:nvPr>
            <p:ph type="sldNum" sz="quarter" idx="4294967295"/>
          </p:nvPr>
        </p:nvSpPr>
        <p:spPr>
          <a:xfrm>
            <a:off x="8604448" y="6391869"/>
            <a:ext cx="2133600" cy="365125"/>
          </a:xfrm>
          <a:prstGeom prst="rect">
            <a:avLst/>
          </a:prstGeom>
        </p:spPr>
        <p:txBody>
          <a:bodyPr/>
          <a:lstStyle/>
          <a:p>
            <a:pPr algn="l"/>
            <a:r>
              <a:rPr lang="hr-HR" dirty="0" smtClean="0"/>
              <a:t>30</a:t>
            </a:r>
            <a:endParaRPr lang="hr-HR" dirty="0"/>
          </a:p>
        </p:txBody>
      </p:sp>
      <p:sp>
        <p:nvSpPr>
          <p:cNvPr id="9" name="Rezervirano mjesto datuma 3"/>
          <p:cNvSpPr>
            <a:spLocks noGrp="1"/>
          </p:cNvSpPr>
          <p:nvPr>
            <p:ph type="dt" sz="quarter" idx="10"/>
          </p:nvPr>
        </p:nvSpPr>
        <p:spPr>
          <a:xfrm>
            <a:off x="107950" y="6381750"/>
            <a:ext cx="3959994" cy="359618"/>
          </a:xfrm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hr-HR" altLang="sr-Latn-RS" dirty="0" smtClean="0">
                <a:latin typeface="Arial Narrow" panose="020B0606020202030204" pitchFamily="34" charset="0"/>
              </a:rPr>
              <a:t>Prof.dr.sc. Ivica Boko, Doc.dr.sc. Neno </a:t>
            </a:r>
            <a:r>
              <a:rPr lang="hr-HR" altLang="sr-Latn-RS" dirty="0">
                <a:latin typeface="Arial Narrow" panose="020B0606020202030204" pitchFamily="34" charset="0"/>
              </a:rPr>
              <a:t>Torić, Slobodan </a:t>
            </a:r>
            <a:r>
              <a:rPr lang="hr-HR" altLang="sr-Latn-RS" dirty="0" smtClean="0">
                <a:latin typeface="Arial Narrow" panose="020B0606020202030204" pitchFamily="34" charset="0"/>
              </a:rPr>
              <a:t>Blanuša</a:t>
            </a:r>
            <a:endParaRPr lang="hr-HR" altLang="sr-Latn-RS" dirty="0"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43666505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2"/>
          <p:cNvSpPr txBox="1">
            <a:spLocks/>
          </p:cNvSpPr>
          <p:nvPr/>
        </p:nvSpPr>
        <p:spPr>
          <a:xfrm>
            <a:off x="-1260648" y="-27384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hr-HR" dirty="0" smtClean="0">
                <a:latin typeface="Calibri" panose="020F0502020204030204" pitchFamily="34" charset="0"/>
              </a:rPr>
              <a:t>REZULTATI ISTRAŽIVANJA</a:t>
            </a:r>
            <a:endParaRPr lang="hr-HR" dirty="0">
              <a:latin typeface="Calibri" panose="020F0502020204030204" pitchFamily="34" charset="0"/>
            </a:endParaRPr>
          </a:p>
        </p:txBody>
      </p:sp>
      <p:pic>
        <p:nvPicPr>
          <p:cNvPr id="5" name="Picture 10" descr="D:\PREZENTACIJE\ASFE_2015\logo_001_B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24328" y="116632"/>
            <a:ext cx="1295400" cy="1296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35303" y="116632"/>
            <a:ext cx="1089025" cy="12954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</p:pic>
      <p:sp>
        <p:nvSpPr>
          <p:cNvPr id="7" name="Rectangle 6"/>
          <p:cNvSpPr/>
          <p:nvPr/>
        </p:nvSpPr>
        <p:spPr>
          <a:xfrm>
            <a:off x="323528" y="993927"/>
            <a:ext cx="5328592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hr-HR" sz="2600" b="1" dirty="0" smtClean="0">
                <a:latin typeface="Calibri" pitchFamily="34" charset="0"/>
              </a:rPr>
              <a:t>  Aluminijski stupovi</a:t>
            </a:r>
          </a:p>
        </p:txBody>
      </p:sp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48034200"/>
              </p:ext>
            </p:extLst>
          </p:nvPr>
        </p:nvGraphicFramePr>
        <p:xfrm>
          <a:off x="1043608" y="1630386"/>
          <a:ext cx="6877052" cy="4606926"/>
        </p:xfrm>
        <a:graphic>
          <a:graphicData uri="http://schemas.openxmlformats.org/drawingml/2006/table">
            <a:tbl>
              <a:tblPr/>
              <a:tblGrid>
                <a:gridCol w="1315584"/>
                <a:gridCol w="1315584"/>
                <a:gridCol w="1315584"/>
                <a:gridCol w="1010500"/>
                <a:gridCol w="959900"/>
                <a:gridCol w="959900"/>
              </a:tblGrid>
              <a:tr h="274366">
                <a:tc gridSpan="3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tabLst>
                          <a:tab pos="450215" algn="l"/>
                        </a:tabLst>
                      </a:pPr>
                      <a:r>
                        <a:rPr lang="pt-BR" sz="1200" b="1" dirty="0">
                          <a:latin typeface="Times New Roman" pitchFamily="18" charset="0"/>
                          <a:ea typeface="SimSun"/>
                          <a:cs typeface="Times New Roman" pitchFamily="18" charset="0"/>
                        </a:rPr>
                        <a:t>Testing method</a:t>
                      </a:r>
                      <a:endParaRPr lang="hr-HR" sz="1200" dirty="0">
                        <a:latin typeface="Times New Roman" pitchFamily="18" charset="0"/>
                        <a:ea typeface="SimSun"/>
                        <a:cs typeface="Times New Roman" pitchFamily="18" charset="0"/>
                      </a:endParaRPr>
                    </a:p>
                  </a:txBody>
                  <a:tcPr marL="44050" marR="440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hr-H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r-HR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tabLst>
                          <a:tab pos="450215" algn="l"/>
                        </a:tabLst>
                      </a:pPr>
                      <a:r>
                        <a:rPr lang="pt-BR" sz="1200" b="1" dirty="0" smtClean="0">
                          <a:latin typeface="Times New Roman" pitchFamily="18" charset="0"/>
                          <a:ea typeface="SimSun"/>
                          <a:cs typeface="Times New Roman" pitchFamily="18" charset="0"/>
                        </a:rPr>
                        <a:t>Steady-state</a:t>
                      </a:r>
                      <a:r>
                        <a:rPr lang="hr-HR" sz="1200" b="1" dirty="0" smtClean="0">
                          <a:latin typeface="Times New Roman" pitchFamily="18" charset="0"/>
                          <a:ea typeface="SimSun"/>
                          <a:cs typeface="Times New Roman" pitchFamily="18" charset="0"/>
                        </a:rPr>
                        <a:t> </a:t>
                      </a:r>
                      <a:r>
                        <a:rPr lang="hr-HR" sz="1200" b="1" dirty="0" err="1" smtClean="0">
                          <a:latin typeface="Times New Roman" pitchFamily="18" charset="0"/>
                          <a:ea typeface="SimSun"/>
                          <a:cs typeface="Times New Roman" pitchFamily="18" charset="0"/>
                        </a:rPr>
                        <a:t>creep</a:t>
                      </a:r>
                      <a:endParaRPr lang="hr-HR" sz="1200" dirty="0">
                        <a:latin typeface="Times New Roman" pitchFamily="18" charset="0"/>
                        <a:ea typeface="SimSun"/>
                        <a:cs typeface="Times New Roman" pitchFamily="18" charset="0"/>
                      </a:endParaRPr>
                    </a:p>
                  </a:txBody>
                  <a:tcPr marL="44050" marR="440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hr-H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r-HR"/>
                    </a:p>
                  </a:txBody>
                  <a:tcPr/>
                </a:tc>
              </a:tr>
              <a:tr h="274366">
                <a:tc gridSpan="3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tabLst>
                          <a:tab pos="450215" algn="l"/>
                        </a:tabLst>
                      </a:pPr>
                      <a:r>
                        <a:rPr lang="pt-BR" sz="1200" b="1" dirty="0">
                          <a:latin typeface="Times New Roman" pitchFamily="18" charset="0"/>
                          <a:ea typeface="SimSun"/>
                          <a:cs typeface="Times New Roman" pitchFamily="18" charset="0"/>
                        </a:rPr>
                        <a:t>Load type</a:t>
                      </a:r>
                      <a:endParaRPr lang="hr-HR" sz="1200" dirty="0">
                        <a:latin typeface="Times New Roman" pitchFamily="18" charset="0"/>
                        <a:ea typeface="SimSun"/>
                        <a:cs typeface="Times New Roman" pitchFamily="18" charset="0"/>
                      </a:endParaRPr>
                    </a:p>
                  </a:txBody>
                  <a:tcPr marL="44050" marR="440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hr-H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r-HR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tabLst>
                          <a:tab pos="450215" algn="l"/>
                        </a:tabLst>
                      </a:pPr>
                      <a:r>
                        <a:rPr lang="en-GB" sz="1200" b="1">
                          <a:latin typeface="Times New Roman" pitchFamily="18" charset="0"/>
                          <a:ea typeface="SimSun"/>
                          <a:cs typeface="Times New Roman" pitchFamily="18" charset="0"/>
                        </a:rPr>
                        <a:t>Bending+Axial compression</a:t>
                      </a:r>
                      <a:endParaRPr lang="hr-HR" sz="1200">
                        <a:latin typeface="Times New Roman" pitchFamily="18" charset="0"/>
                        <a:ea typeface="SimSun"/>
                        <a:cs typeface="Times New Roman" pitchFamily="18" charset="0"/>
                      </a:endParaRPr>
                    </a:p>
                  </a:txBody>
                  <a:tcPr marL="44050" marR="440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hr-H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r-HR"/>
                    </a:p>
                  </a:txBody>
                  <a:tcPr/>
                </a:tc>
              </a:tr>
              <a:tr h="274366">
                <a:tc gridSpan="3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tabLst>
                          <a:tab pos="450215" algn="l"/>
                        </a:tabLst>
                      </a:pPr>
                      <a:r>
                        <a:rPr lang="en-GB" sz="1200" b="1" dirty="0">
                          <a:latin typeface="Times New Roman" pitchFamily="18" charset="0"/>
                          <a:ea typeface="SimSun"/>
                          <a:cs typeface="Times New Roman" pitchFamily="18" charset="0"/>
                        </a:rPr>
                        <a:t>Target temperature (°C)</a:t>
                      </a:r>
                      <a:endParaRPr lang="hr-HR" sz="1200" dirty="0">
                        <a:latin typeface="Times New Roman" pitchFamily="18" charset="0"/>
                        <a:ea typeface="SimSun"/>
                        <a:cs typeface="Times New Roman" pitchFamily="18" charset="0"/>
                      </a:endParaRPr>
                    </a:p>
                  </a:txBody>
                  <a:tcPr marL="44050" marR="4405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hr-H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r-H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tabLst>
                          <a:tab pos="450215" algn="l"/>
                        </a:tabLst>
                      </a:pPr>
                      <a:r>
                        <a:rPr lang="hr-HR" sz="1200" b="1" dirty="0" smtClean="0">
                          <a:latin typeface="Times New Roman" pitchFamily="18" charset="0"/>
                          <a:ea typeface="SimSun"/>
                          <a:cs typeface="Times New Roman" pitchFamily="18" charset="0"/>
                        </a:rPr>
                        <a:t>160</a:t>
                      </a:r>
                      <a:endParaRPr lang="hr-HR" sz="1200" dirty="0">
                        <a:latin typeface="Times New Roman" pitchFamily="18" charset="0"/>
                        <a:ea typeface="SimSun"/>
                        <a:cs typeface="Times New Roman" pitchFamily="18" charset="0"/>
                      </a:endParaRPr>
                    </a:p>
                  </a:txBody>
                  <a:tcPr marL="44050" marR="4405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tabLst>
                          <a:tab pos="450215" algn="l"/>
                        </a:tabLst>
                      </a:pPr>
                      <a:r>
                        <a:rPr lang="hr-HR" sz="1200" b="1" dirty="0" smtClean="0">
                          <a:latin typeface="Times New Roman" pitchFamily="18" charset="0"/>
                          <a:ea typeface="SimSun"/>
                          <a:cs typeface="Times New Roman" pitchFamily="18" charset="0"/>
                        </a:rPr>
                        <a:t>220</a:t>
                      </a:r>
                      <a:endParaRPr lang="hr-HR" sz="1200" dirty="0">
                        <a:latin typeface="Times New Roman" pitchFamily="18" charset="0"/>
                        <a:ea typeface="SimSun"/>
                        <a:cs typeface="Times New Roman" pitchFamily="18" charset="0"/>
                      </a:endParaRPr>
                    </a:p>
                  </a:txBody>
                  <a:tcPr marL="44050" marR="4405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tabLst>
                          <a:tab pos="450215" algn="l"/>
                        </a:tabLst>
                      </a:pPr>
                      <a:r>
                        <a:rPr lang="hr-HR" sz="1200" b="1" dirty="0" smtClean="0">
                          <a:latin typeface="Times New Roman" pitchFamily="18" charset="0"/>
                          <a:ea typeface="SimSun"/>
                          <a:cs typeface="Times New Roman" pitchFamily="18" charset="0"/>
                        </a:rPr>
                        <a:t>260</a:t>
                      </a:r>
                      <a:endParaRPr lang="hr-HR" sz="1200" dirty="0">
                        <a:latin typeface="Times New Roman" pitchFamily="18" charset="0"/>
                        <a:ea typeface="SimSun"/>
                        <a:cs typeface="Times New Roman" pitchFamily="18" charset="0"/>
                      </a:endParaRPr>
                    </a:p>
                  </a:txBody>
                  <a:tcPr marL="44050" marR="4405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274366">
                <a:tc rowSpan="12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tabLst>
                          <a:tab pos="450215" algn="l"/>
                        </a:tabLst>
                      </a:pPr>
                      <a:r>
                        <a:rPr lang="en-GB" sz="1200" dirty="0">
                          <a:latin typeface="Times New Roman"/>
                          <a:ea typeface="SimSun"/>
                          <a:cs typeface="Times New Roman"/>
                        </a:rPr>
                        <a:t>Max. force (</a:t>
                      </a:r>
                      <a:r>
                        <a:rPr lang="en-GB" sz="1200" dirty="0" err="1">
                          <a:latin typeface="Times New Roman"/>
                          <a:ea typeface="SimSun"/>
                          <a:cs typeface="Times New Roman"/>
                        </a:rPr>
                        <a:t>kN</a:t>
                      </a:r>
                      <a:r>
                        <a:rPr lang="en-GB" sz="1200" dirty="0">
                          <a:latin typeface="Times New Roman"/>
                          <a:ea typeface="SimSun"/>
                          <a:cs typeface="Times New Roman"/>
                        </a:rPr>
                        <a:t>)</a:t>
                      </a:r>
                      <a:endParaRPr lang="hr-HR" sz="1200" dirty="0">
                        <a:latin typeface="Arial"/>
                        <a:ea typeface="SimSun"/>
                        <a:cs typeface="Times New Roman"/>
                      </a:endParaRPr>
                    </a:p>
                  </a:txBody>
                  <a:tcPr marL="44050" marR="440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rowSpan="4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tabLst>
                          <a:tab pos="450215" algn="l"/>
                        </a:tabLst>
                      </a:pPr>
                      <a:r>
                        <a:rPr lang="en-GB" sz="1200" dirty="0">
                          <a:latin typeface="Times New Roman" pitchFamily="18" charset="0"/>
                          <a:ea typeface="SimSun"/>
                          <a:cs typeface="Times New Roman" pitchFamily="18" charset="0"/>
                        </a:rPr>
                        <a:t>Test 1</a:t>
                      </a:r>
                      <a:endParaRPr lang="hr-HR" sz="1200" dirty="0">
                        <a:latin typeface="Times New Roman" pitchFamily="18" charset="0"/>
                        <a:ea typeface="SimSun"/>
                        <a:cs typeface="Times New Roman" pitchFamily="18" charset="0"/>
                      </a:endParaRPr>
                    </a:p>
                  </a:txBody>
                  <a:tcPr marL="44050" marR="440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tabLst>
                          <a:tab pos="450215" algn="l"/>
                        </a:tabLst>
                      </a:pPr>
                      <a:r>
                        <a:rPr lang="en-GB" sz="1200">
                          <a:latin typeface="Times New Roman" pitchFamily="18" charset="0"/>
                          <a:ea typeface="SimSun"/>
                          <a:cs typeface="Times New Roman" pitchFamily="18" charset="0"/>
                        </a:rPr>
                        <a:t>Axial</a:t>
                      </a:r>
                      <a:endParaRPr lang="hr-HR" sz="1200">
                        <a:latin typeface="Times New Roman" pitchFamily="18" charset="0"/>
                        <a:ea typeface="SimSun"/>
                        <a:cs typeface="Times New Roman" pitchFamily="18" charset="0"/>
                      </a:endParaRPr>
                    </a:p>
                  </a:txBody>
                  <a:tcPr marL="44050" marR="440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tabLst>
                          <a:tab pos="450215" algn="l"/>
                        </a:tabLst>
                      </a:pPr>
                      <a:r>
                        <a:rPr lang="hr-HR" sz="1200" dirty="0" smtClean="0">
                          <a:latin typeface="Times New Roman" pitchFamily="18" charset="0"/>
                          <a:ea typeface="SimSun"/>
                          <a:cs typeface="Times New Roman" pitchFamily="18" charset="0"/>
                        </a:rPr>
                        <a:t>427.0</a:t>
                      </a:r>
                      <a:endParaRPr lang="hr-HR" sz="1200" dirty="0">
                        <a:latin typeface="Times New Roman" pitchFamily="18" charset="0"/>
                        <a:ea typeface="SimSun"/>
                        <a:cs typeface="Times New Roman" pitchFamily="18" charset="0"/>
                      </a:endParaRPr>
                    </a:p>
                  </a:txBody>
                  <a:tcPr marL="44050" marR="440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tabLst>
                          <a:tab pos="450215" algn="l"/>
                        </a:tabLst>
                      </a:pPr>
                      <a:r>
                        <a:rPr lang="hr-HR" sz="1200" dirty="0" smtClean="0">
                          <a:latin typeface="Times New Roman" pitchFamily="18" charset="0"/>
                          <a:ea typeface="SimSun"/>
                          <a:cs typeface="Times New Roman" pitchFamily="18" charset="0"/>
                        </a:rPr>
                        <a:t>524.6</a:t>
                      </a:r>
                      <a:endParaRPr lang="hr-HR" sz="1200" dirty="0">
                        <a:latin typeface="Times New Roman" pitchFamily="18" charset="0"/>
                        <a:ea typeface="SimSun"/>
                        <a:cs typeface="Times New Roman" pitchFamily="18" charset="0"/>
                      </a:endParaRPr>
                    </a:p>
                  </a:txBody>
                  <a:tcPr marL="44050" marR="440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tabLst>
                          <a:tab pos="450215" algn="l"/>
                        </a:tabLst>
                      </a:pPr>
                      <a:r>
                        <a:rPr lang="hr-HR" sz="1200" dirty="0" smtClean="0">
                          <a:latin typeface="Times New Roman" pitchFamily="18" charset="0"/>
                          <a:ea typeface="SimSun"/>
                          <a:cs typeface="Times New Roman" pitchFamily="18" charset="0"/>
                        </a:rPr>
                        <a:t>305.0</a:t>
                      </a:r>
                      <a:endParaRPr lang="hr-HR" sz="1200" dirty="0">
                        <a:latin typeface="Times New Roman" pitchFamily="18" charset="0"/>
                        <a:ea typeface="SimSun"/>
                        <a:cs typeface="Times New Roman" pitchFamily="18" charset="0"/>
                      </a:endParaRPr>
                    </a:p>
                  </a:txBody>
                  <a:tcPr marL="44050" marR="440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274366">
                <a:tc vMerge="1">
                  <a:txBody>
                    <a:bodyPr/>
                    <a:lstStyle/>
                    <a:p>
                      <a:endParaRPr lang="hr-H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hr-H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tabLst>
                          <a:tab pos="450215" algn="l"/>
                        </a:tabLst>
                      </a:pPr>
                      <a:r>
                        <a:rPr lang="en-GB" sz="1200">
                          <a:latin typeface="Times New Roman" pitchFamily="18" charset="0"/>
                          <a:ea typeface="SimSun"/>
                          <a:cs typeface="Times New Roman" pitchFamily="18" charset="0"/>
                        </a:rPr>
                        <a:t>Ve</a:t>
                      </a:r>
                      <a:r>
                        <a:rPr lang="pt-BR" sz="1200">
                          <a:latin typeface="Times New Roman" pitchFamily="18" charset="0"/>
                          <a:ea typeface="SimSun"/>
                          <a:cs typeface="Times New Roman" pitchFamily="18" charset="0"/>
                        </a:rPr>
                        <a:t>rtical</a:t>
                      </a:r>
                      <a:endParaRPr lang="hr-HR" sz="1200">
                        <a:latin typeface="Times New Roman" pitchFamily="18" charset="0"/>
                        <a:ea typeface="SimSun"/>
                        <a:cs typeface="Times New Roman" pitchFamily="18" charset="0"/>
                      </a:endParaRPr>
                    </a:p>
                  </a:txBody>
                  <a:tcPr marL="44050" marR="440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tabLst>
                          <a:tab pos="450215" algn="l"/>
                        </a:tabLst>
                      </a:pPr>
                      <a:r>
                        <a:rPr lang="hr-HR" sz="1200" dirty="0" smtClean="0">
                          <a:latin typeface="Times New Roman" pitchFamily="18" charset="0"/>
                          <a:ea typeface="SimSun"/>
                          <a:cs typeface="Times New Roman" pitchFamily="18" charset="0"/>
                        </a:rPr>
                        <a:t>48.0</a:t>
                      </a:r>
                      <a:endParaRPr lang="hr-HR" sz="1200" dirty="0">
                        <a:latin typeface="Times New Roman" pitchFamily="18" charset="0"/>
                        <a:ea typeface="SimSun"/>
                        <a:cs typeface="Times New Roman" pitchFamily="18" charset="0"/>
                      </a:endParaRPr>
                    </a:p>
                  </a:txBody>
                  <a:tcPr marL="44050" marR="440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tabLst>
                          <a:tab pos="450215" algn="l"/>
                        </a:tabLst>
                      </a:pPr>
                      <a:r>
                        <a:rPr lang="hr-HR" sz="1200" dirty="0" smtClean="0">
                          <a:latin typeface="Times New Roman" pitchFamily="18" charset="0"/>
                          <a:ea typeface="SimSun"/>
                          <a:cs typeface="Times New Roman" pitchFamily="18" charset="0"/>
                        </a:rPr>
                        <a:t>37.7</a:t>
                      </a:r>
                      <a:endParaRPr lang="hr-HR" sz="1200" dirty="0">
                        <a:latin typeface="Times New Roman" pitchFamily="18" charset="0"/>
                        <a:ea typeface="SimSun"/>
                        <a:cs typeface="Times New Roman" pitchFamily="18" charset="0"/>
                      </a:endParaRPr>
                    </a:p>
                  </a:txBody>
                  <a:tcPr marL="44050" marR="440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tabLst>
                          <a:tab pos="450215" algn="l"/>
                        </a:tabLst>
                      </a:pPr>
                      <a:r>
                        <a:rPr lang="hr-HR" sz="1200" dirty="0" smtClean="0">
                          <a:latin typeface="Times New Roman" pitchFamily="18" charset="0"/>
                          <a:ea typeface="SimSun"/>
                          <a:cs typeface="Times New Roman" pitchFamily="18" charset="0"/>
                        </a:rPr>
                        <a:t>26.0</a:t>
                      </a:r>
                      <a:endParaRPr lang="hr-HR" sz="1200" dirty="0">
                        <a:latin typeface="Times New Roman" pitchFamily="18" charset="0"/>
                        <a:ea typeface="SimSun"/>
                        <a:cs typeface="Times New Roman" pitchFamily="18" charset="0"/>
                      </a:endParaRPr>
                    </a:p>
                  </a:txBody>
                  <a:tcPr marL="44050" marR="440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284632">
                <a:tc vMerge="1">
                  <a:txBody>
                    <a:bodyPr/>
                    <a:lstStyle/>
                    <a:p>
                      <a:endParaRPr lang="hr-H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hr-H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tabLst>
                          <a:tab pos="450215" algn="l"/>
                        </a:tabLst>
                      </a:pPr>
                      <a:r>
                        <a:rPr lang="en-GB" sz="1200">
                          <a:latin typeface="Times New Roman" pitchFamily="18" charset="0"/>
                          <a:ea typeface="SimSun"/>
                          <a:cs typeface="Times New Roman" pitchFamily="18" charset="0"/>
                        </a:rPr>
                        <a:t>Load ratio (%)</a:t>
                      </a:r>
                      <a:endParaRPr lang="hr-HR" sz="1200">
                        <a:latin typeface="Times New Roman" pitchFamily="18" charset="0"/>
                        <a:ea typeface="SimSun"/>
                        <a:cs typeface="Times New Roman" pitchFamily="18" charset="0"/>
                      </a:endParaRPr>
                    </a:p>
                  </a:txBody>
                  <a:tcPr marL="44050" marR="440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tabLst>
                          <a:tab pos="450215" algn="l"/>
                        </a:tabLst>
                      </a:pPr>
                      <a:r>
                        <a:rPr lang="hr-HR" sz="1200" dirty="0" smtClean="0">
                          <a:latin typeface="Times New Roman" pitchFamily="18" charset="0"/>
                          <a:ea typeface="SimSun"/>
                          <a:cs typeface="Times New Roman" pitchFamily="18" charset="0"/>
                        </a:rPr>
                        <a:t>87</a:t>
                      </a:r>
                      <a:endParaRPr lang="hr-HR" sz="1200" dirty="0">
                        <a:latin typeface="Times New Roman" pitchFamily="18" charset="0"/>
                        <a:ea typeface="SimSun"/>
                        <a:cs typeface="Times New Roman" pitchFamily="18" charset="0"/>
                      </a:endParaRPr>
                    </a:p>
                  </a:txBody>
                  <a:tcPr marL="44050" marR="440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tabLst>
                          <a:tab pos="450215" algn="l"/>
                        </a:tabLst>
                      </a:pPr>
                      <a:r>
                        <a:rPr lang="hr-HR" sz="1200" dirty="0" smtClean="0">
                          <a:latin typeface="Times New Roman" pitchFamily="18" charset="0"/>
                          <a:ea typeface="SimSun"/>
                          <a:cs typeface="Times New Roman" pitchFamily="18" charset="0"/>
                        </a:rPr>
                        <a:t>82</a:t>
                      </a:r>
                      <a:endParaRPr lang="hr-HR" sz="1200" dirty="0">
                        <a:latin typeface="Times New Roman" pitchFamily="18" charset="0"/>
                        <a:ea typeface="SimSun"/>
                        <a:cs typeface="Times New Roman" pitchFamily="18" charset="0"/>
                      </a:endParaRPr>
                    </a:p>
                  </a:txBody>
                  <a:tcPr marL="44050" marR="440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tabLst>
                          <a:tab pos="450215" algn="l"/>
                        </a:tabLst>
                      </a:pPr>
                      <a:r>
                        <a:rPr lang="hr-HR" sz="1200" dirty="0" smtClean="0">
                          <a:latin typeface="Times New Roman" pitchFamily="18" charset="0"/>
                          <a:ea typeface="SimSun"/>
                          <a:cs typeface="Times New Roman" pitchFamily="18" charset="0"/>
                        </a:rPr>
                        <a:t>77</a:t>
                      </a:r>
                      <a:endParaRPr lang="hr-HR" sz="1200" dirty="0">
                        <a:latin typeface="Times New Roman" pitchFamily="18" charset="0"/>
                        <a:ea typeface="SimSun"/>
                        <a:cs typeface="Times New Roman" pitchFamily="18" charset="0"/>
                      </a:endParaRPr>
                    </a:p>
                  </a:txBody>
                  <a:tcPr marL="44050" marR="440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370600">
                <a:tc vMerge="1">
                  <a:txBody>
                    <a:bodyPr/>
                    <a:lstStyle/>
                    <a:p>
                      <a:endParaRPr lang="hr-H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hr-H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tabLst>
                          <a:tab pos="450215" algn="l"/>
                        </a:tabLst>
                      </a:pPr>
                      <a:r>
                        <a:rPr lang="en-GB" sz="1200">
                          <a:latin typeface="Times New Roman" pitchFamily="18" charset="0"/>
                          <a:ea typeface="SimSun"/>
                          <a:cs typeface="Times New Roman" pitchFamily="18" charset="0"/>
                        </a:rPr>
                        <a:t>Failure time (min)</a:t>
                      </a:r>
                      <a:endParaRPr lang="hr-HR" sz="1200">
                        <a:latin typeface="Times New Roman" pitchFamily="18" charset="0"/>
                        <a:ea typeface="SimSun"/>
                        <a:cs typeface="Times New Roman" pitchFamily="18" charset="0"/>
                      </a:endParaRPr>
                    </a:p>
                  </a:txBody>
                  <a:tcPr marL="44050" marR="440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tabLst>
                          <a:tab pos="450215" algn="l"/>
                        </a:tabLst>
                      </a:pPr>
                      <a:r>
                        <a:rPr lang="hr-HR" sz="1200" dirty="0" smtClean="0">
                          <a:latin typeface="Times New Roman" pitchFamily="18" charset="0"/>
                          <a:ea typeface="SimSun"/>
                          <a:cs typeface="Times New Roman" pitchFamily="18" charset="0"/>
                        </a:rPr>
                        <a:t>151.7</a:t>
                      </a:r>
                      <a:endParaRPr lang="hr-HR" sz="1200" dirty="0">
                        <a:latin typeface="Times New Roman" pitchFamily="18" charset="0"/>
                        <a:ea typeface="SimSun"/>
                        <a:cs typeface="Times New Roman" pitchFamily="18" charset="0"/>
                      </a:endParaRPr>
                    </a:p>
                  </a:txBody>
                  <a:tcPr marL="44050" marR="440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tabLst>
                          <a:tab pos="450215" algn="l"/>
                        </a:tabLst>
                      </a:pPr>
                      <a:r>
                        <a:rPr lang="hr-HR" sz="1200" dirty="0" smtClean="0">
                          <a:latin typeface="Times New Roman" pitchFamily="18" charset="0"/>
                          <a:ea typeface="SimSun"/>
                          <a:cs typeface="Times New Roman" pitchFamily="18" charset="0"/>
                        </a:rPr>
                        <a:t>5.12</a:t>
                      </a:r>
                      <a:endParaRPr lang="hr-HR" sz="1200" dirty="0">
                        <a:latin typeface="Times New Roman" pitchFamily="18" charset="0"/>
                        <a:ea typeface="SimSun"/>
                        <a:cs typeface="Times New Roman" pitchFamily="18" charset="0"/>
                      </a:endParaRPr>
                    </a:p>
                  </a:txBody>
                  <a:tcPr marL="44050" marR="440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tabLst>
                          <a:tab pos="450215" algn="l"/>
                        </a:tabLst>
                      </a:pPr>
                      <a:r>
                        <a:rPr lang="hr-HR" sz="1200" dirty="0" smtClean="0">
                          <a:latin typeface="Times New Roman" pitchFamily="18" charset="0"/>
                          <a:ea typeface="SimSun"/>
                          <a:cs typeface="Times New Roman" pitchFamily="18" charset="0"/>
                        </a:rPr>
                        <a:t>66.7</a:t>
                      </a:r>
                      <a:endParaRPr lang="hr-HR" sz="1200" dirty="0">
                        <a:latin typeface="Times New Roman" pitchFamily="18" charset="0"/>
                        <a:ea typeface="SimSun"/>
                        <a:cs typeface="Times New Roman" pitchFamily="18" charset="0"/>
                      </a:endParaRPr>
                    </a:p>
                  </a:txBody>
                  <a:tcPr marL="44050" marR="440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</a:tr>
              <a:tr h="274366">
                <a:tc vMerge="1">
                  <a:txBody>
                    <a:bodyPr/>
                    <a:lstStyle/>
                    <a:p>
                      <a:endParaRPr lang="hr-HR"/>
                    </a:p>
                  </a:txBody>
                  <a:tcPr/>
                </a:tc>
                <a:tc rowSpan="4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tabLst>
                          <a:tab pos="450215" algn="l"/>
                        </a:tabLst>
                      </a:pPr>
                      <a:r>
                        <a:rPr lang="en-GB" sz="1200" dirty="0">
                          <a:latin typeface="Times New Roman" pitchFamily="18" charset="0"/>
                          <a:ea typeface="SimSun"/>
                          <a:cs typeface="Times New Roman" pitchFamily="18" charset="0"/>
                        </a:rPr>
                        <a:t>Test 2</a:t>
                      </a:r>
                      <a:endParaRPr lang="hr-HR" sz="1200" dirty="0">
                        <a:latin typeface="Times New Roman" pitchFamily="18" charset="0"/>
                        <a:ea typeface="SimSun"/>
                        <a:cs typeface="Times New Roman" pitchFamily="18" charset="0"/>
                      </a:endParaRPr>
                    </a:p>
                  </a:txBody>
                  <a:tcPr marL="44050" marR="440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tabLst>
                          <a:tab pos="450215" algn="l"/>
                        </a:tabLst>
                      </a:pPr>
                      <a:r>
                        <a:rPr lang="en-GB" sz="1200">
                          <a:latin typeface="Times New Roman" pitchFamily="18" charset="0"/>
                          <a:ea typeface="SimSun"/>
                          <a:cs typeface="Times New Roman" pitchFamily="18" charset="0"/>
                        </a:rPr>
                        <a:t>Axial</a:t>
                      </a:r>
                      <a:endParaRPr lang="hr-HR" sz="1200">
                        <a:latin typeface="Times New Roman" pitchFamily="18" charset="0"/>
                        <a:ea typeface="SimSun"/>
                        <a:cs typeface="Times New Roman" pitchFamily="18" charset="0"/>
                      </a:endParaRPr>
                    </a:p>
                  </a:txBody>
                  <a:tcPr marL="44050" marR="440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tabLst>
                          <a:tab pos="450215" algn="l"/>
                        </a:tabLst>
                      </a:pPr>
                      <a:r>
                        <a:rPr lang="hr-HR" sz="1200" dirty="0" smtClean="0">
                          <a:latin typeface="Times New Roman" pitchFamily="18" charset="0"/>
                          <a:ea typeface="SimSun"/>
                          <a:cs typeface="Times New Roman" pitchFamily="18" charset="0"/>
                        </a:rPr>
                        <a:t>457.5</a:t>
                      </a:r>
                      <a:endParaRPr lang="hr-HR" sz="1200" dirty="0">
                        <a:latin typeface="Times New Roman" pitchFamily="18" charset="0"/>
                        <a:ea typeface="SimSun"/>
                        <a:cs typeface="Times New Roman" pitchFamily="18" charset="0"/>
                      </a:endParaRPr>
                    </a:p>
                  </a:txBody>
                  <a:tcPr marL="44050" marR="440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tabLst>
                          <a:tab pos="450215" algn="l"/>
                        </a:tabLst>
                      </a:pPr>
                      <a:r>
                        <a:rPr lang="hr-HR" sz="1200" dirty="0" smtClean="0">
                          <a:latin typeface="Times New Roman" pitchFamily="18" charset="0"/>
                          <a:ea typeface="SimSun"/>
                          <a:cs typeface="Times New Roman" pitchFamily="18" charset="0"/>
                        </a:rPr>
                        <a:t>536.8</a:t>
                      </a:r>
                    </a:p>
                  </a:txBody>
                  <a:tcPr marL="44050" marR="440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tabLst>
                          <a:tab pos="450215" algn="l"/>
                        </a:tabLst>
                      </a:pPr>
                      <a:r>
                        <a:rPr lang="hr-HR" sz="1200" dirty="0" smtClean="0">
                          <a:latin typeface="Times New Roman" pitchFamily="18" charset="0"/>
                          <a:ea typeface="SimSun"/>
                          <a:cs typeface="Times New Roman" pitchFamily="18" charset="0"/>
                        </a:rPr>
                        <a:t>332.5</a:t>
                      </a:r>
                      <a:endParaRPr lang="hr-HR" sz="1200" dirty="0">
                        <a:latin typeface="Times New Roman" pitchFamily="18" charset="0"/>
                        <a:ea typeface="SimSun"/>
                        <a:cs typeface="Times New Roman" pitchFamily="18" charset="0"/>
                      </a:endParaRPr>
                    </a:p>
                  </a:txBody>
                  <a:tcPr marL="44050" marR="440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274366">
                <a:tc vMerge="1">
                  <a:txBody>
                    <a:bodyPr/>
                    <a:lstStyle/>
                    <a:p>
                      <a:endParaRPr lang="hr-H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hr-H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tabLst>
                          <a:tab pos="450215" algn="l"/>
                        </a:tabLst>
                      </a:pPr>
                      <a:r>
                        <a:rPr lang="en-GB" sz="1200">
                          <a:latin typeface="Times New Roman" pitchFamily="18" charset="0"/>
                          <a:ea typeface="SimSun"/>
                          <a:cs typeface="Times New Roman" pitchFamily="18" charset="0"/>
                        </a:rPr>
                        <a:t>Ve</a:t>
                      </a:r>
                      <a:r>
                        <a:rPr lang="pt-BR" sz="1200">
                          <a:latin typeface="Times New Roman" pitchFamily="18" charset="0"/>
                          <a:ea typeface="SimSun"/>
                          <a:cs typeface="Times New Roman" pitchFamily="18" charset="0"/>
                        </a:rPr>
                        <a:t>rtical</a:t>
                      </a:r>
                      <a:endParaRPr lang="hr-HR" sz="1200">
                        <a:latin typeface="Times New Roman" pitchFamily="18" charset="0"/>
                        <a:ea typeface="SimSun"/>
                        <a:cs typeface="Times New Roman" pitchFamily="18" charset="0"/>
                      </a:endParaRPr>
                    </a:p>
                  </a:txBody>
                  <a:tcPr marL="44050" marR="440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tabLst>
                          <a:tab pos="450215" algn="l"/>
                        </a:tabLst>
                      </a:pPr>
                      <a:r>
                        <a:rPr lang="hr-HR" sz="1200" dirty="0" smtClean="0">
                          <a:latin typeface="Times New Roman" pitchFamily="18" charset="0"/>
                          <a:ea typeface="SimSun"/>
                          <a:cs typeface="Times New Roman" pitchFamily="18" charset="0"/>
                        </a:rPr>
                        <a:t>48.0</a:t>
                      </a:r>
                      <a:endParaRPr lang="hr-HR" sz="1200" dirty="0">
                        <a:latin typeface="Times New Roman" pitchFamily="18" charset="0"/>
                        <a:ea typeface="SimSun"/>
                        <a:cs typeface="Times New Roman" pitchFamily="18" charset="0"/>
                      </a:endParaRPr>
                    </a:p>
                  </a:txBody>
                  <a:tcPr marL="44050" marR="440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>
                          <a:tab pos="450215" algn="l"/>
                        </a:tabLst>
                        <a:defRPr/>
                      </a:pPr>
                      <a:r>
                        <a:rPr lang="hr-HR" sz="1200" dirty="0" smtClean="0">
                          <a:latin typeface="Times New Roman" pitchFamily="18" charset="0"/>
                          <a:ea typeface="SimSun"/>
                          <a:cs typeface="Times New Roman" pitchFamily="18" charset="0"/>
                        </a:rPr>
                        <a:t>37.7</a:t>
                      </a:r>
                    </a:p>
                  </a:txBody>
                  <a:tcPr marL="44050" marR="440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tabLst>
                          <a:tab pos="450215" algn="l"/>
                        </a:tabLst>
                      </a:pPr>
                      <a:r>
                        <a:rPr lang="hr-HR" sz="1200" dirty="0" smtClean="0">
                          <a:latin typeface="Times New Roman" pitchFamily="18" charset="0"/>
                          <a:ea typeface="SimSun"/>
                          <a:cs typeface="Times New Roman" pitchFamily="18" charset="0"/>
                        </a:rPr>
                        <a:t>26.0</a:t>
                      </a:r>
                      <a:endParaRPr lang="hr-HR" sz="1200" dirty="0">
                        <a:latin typeface="Times New Roman" pitchFamily="18" charset="0"/>
                        <a:ea typeface="SimSun"/>
                        <a:cs typeface="Times New Roman" pitchFamily="18" charset="0"/>
                      </a:endParaRPr>
                    </a:p>
                  </a:txBody>
                  <a:tcPr marL="44050" marR="440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370600">
                <a:tc vMerge="1">
                  <a:txBody>
                    <a:bodyPr/>
                    <a:lstStyle/>
                    <a:p>
                      <a:endParaRPr lang="hr-H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hr-H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tabLst>
                          <a:tab pos="450215" algn="l"/>
                        </a:tabLst>
                      </a:pPr>
                      <a:r>
                        <a:rPr lang="en-GB" sz="1200">
                          <a:latin typeface="Times New Roman" pitchFamily="18" charset="0"/>
                          <a:ea typeface="SimSun"/>
                          <a:cs typeface="Times New Roman" pitchFamily="18" charset="0"/>
                        </a:rPr>
                        <a:t>Load ratio (%)</a:t>
                      </a:r>
                      <a:endParaRPr lang="hr-HR" sz="1200">
                        <a:latin typeface="Times New Roman" pitchFamily="18" charset="0"/>
                        <a:ea typeface="SimSun"/>
                        <a:cs typeface="Times New Roman" pitchFamily="18" charset="0"/>
                      </a:endParaRPr>
                    </a:p>
                  </a:txBody>
                  <a:tcPr marL="44050" marR="440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tabLst>
                          <a:tab pos="450215" algn="l"/>
                        </a:tabLst>
                      </a:pPr>
                      <a:r>
                        <a:rPr lang="hr-HR" sz="1200" dirty="0" smtClean="0">
                          <a:latin typeface="Times New Roman" pitchFamily="18" charset="0"/>
                          <a:ea typeface="SimSun"/>
                          <a:cs typeface="Times New Roman" pitchFamily="18" charset="0"/>
                        </a:rPr>
                        <a:t>93</a:t>
                      </a:r>
                      <a:endParaRPr lang="hr-HR" sz="1200" dirty="0">
                        <a:latin typeface="Times New Roman" pitchFamily="18" charset="0"/>
                        <a:ea typeface="SimSun"/>
                        <a:cs typeface="Times New Roman" pitchFamily="18" charset="0"/>
                      </a:endParaRPr>
                    </a:p>
                  </a:txBody>
                  <a:tcPr marL="44050" marR="440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tabLst>
                          <a:tab pos="450215" algn="l"/>
                        </a:tabLst>
                      </a:pPr>
                      <a:r>
                        <a:rPr lang="hr-HR" sz="1200" dirty="0" smtClean="0">
                          <a:latin typeface="Times New Roman" pitchFamily="18" charset="0"/>
                          <a:ea typeface="SimSun"/>
                          <a:cs typeface="Times New Roman" pitchFamily="18" charset="0"/>
                        </a:rPr>
                        <a:t>84</a:t>
                      </a:r>
                      <a:endParaRPr lang="hr-HR" sz="1200" dirty="0">
                        <a:latin typeface="Times New Roman" pitchFamily="18" charset="0"/>
                        <a:ea typeface="SimSun"/>
                        <a:cs typeface="Times New Roman" pitchFamily="18" charset="0"/>
                      </a:endParaRPr>
                    </a:p>
                  </a:txBody>
                  <a:tcPr marL="44050" marR="440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tabLst>
                          <a:tab pos="450215" algn="l"/>
                        </a:tabLst>
                      </a:pPr>
                      <a:r>
                        <a:rPr lang="hr-HR" sz="1200" dirty="0" smtClean="0">
                          <a:latin typeface="Times New Roman" pitchFamily="18" charset="0"/>
                          <a:ea typeface="SimSun"/>
                          <a:cs typeface="Times New Roman" pitchFamily="18" charset="0"/>
                        </a:rPr>
                        <a:t>84</a:t>
                      </a:r>
                      <a:endParaRPr lang="hr-HR" sz="1200" dirty="0">
                        <a:latin typeface="Times New Roman" pitchFamily="18" charset="0"/>
                        <a:ea typeface="SimSun"/>
                        <a:cs typeface="Times New Roman" pitchFamily="18" charset="0"/>
                      </a:endParaRPr>
                    </a:p>
                  </a:txBody>
                  <a:tcPr marL="44050" marR="440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370600">
                <a:tc vMerge="1">
                  <a:txBody>
                    <a:bodyPr/>
                    <a:lstStyle/>
                    <a:p>
                      <a:endParaRPr lang="hr-H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hr-H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tabLst>
                          <a:tab pos="450215" algn="l"/>
                        </a:tabLst>
                      </a:pPr>
                      <a:r>
                        <a:rPr lang="en-GB" sz="1200">
                          <a:latin typeface="Times New Roman" pitchFamily="18" charset="0"/>
                          <a:ea typeface="SimSun"/>
                          <a:cs typeface="Times New Roman" pitchFamily="18" charset="0"/>
                        </a:rPr>
                        <a:t>Failure time (min)</a:t>
                      </a:r>
                      <a:endParaRPr lang="hr-HR" sz="1200">
                        <a:latin typeface="Times New Roman" pitchFamily="18" charset="0"/>
                        <a:ea typeface="SimSun"/>
                        <a:cs typeface="Times New Roman" pitchFamily="18" charset="0"/>
                      </a:endParaRPr>
                    </a:p>
                  </a:txBody>
                  <a:tcPr marL="44050" marR="440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tabLst>
                          <a:tab pos="450215" algn="l"/>
                        </a:tabLst>
                      </a:pPr>
                      <a:r>
                        <a:rPr lang="hr-HR" sz="1200" dirty="0" smtClean="0">
                          <a:latin typeface="Times New Roman" pitchFamily="18" charset="0"/>
                          <a:ea typeface="SimSun"/>
                          <a:cs typeface="Times New Roman" pitchFamily="18" charset="0"/>
                        </a:rPr>
                        <a:t>25.9</a:t>
                      </a:r>
                      <a:endParaRPr lang="hr-HR" sz="1200" dirty="0">
                        <a:latin typeface="Times New Roman" pitchFamily="18" charset="0"/>
                        <a:ea typeface="SimSun"/>
                        <a:cs typeface="Times New Roman" pitchFamily="18" charset="0"/>
                      </a:endParaRPr>
                    </a:p>
                  </a:txBody>
                  <a:tcPr marL="44050" marR="440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tabLst>
                          <a:tab pos="450215" algn="l"/>
                        </a:tabLst>
                      </a:pPr>
                      <a:r>
                        <a:rPr lang="hr-HR" sz="1200" dirty="0" smtClean="0">
                          <a:latin typeface="Times New Roman" pitchFamily="18" charset="0"/>
                          <a:ea typeface="SimSun"/>
                          <a:cs typeface="Times New Roman" pitchFamily="18" charset="0"/>
                        </a:rPr>
                        <a:t>4.58</a:t>
                      </a:r>
                      <a:endParaRPr lang="hr-HR" sz="1200" dirty="0">
                        <a:latin typeface="Times New Roman" pitchFamily="18" charset="0"/>
                        <a:ea typeface="SimSun"/>
                        <a:cs typeface="Times New Roman" pitchFamily="18" charset="0"/>
                      </a:endParaRPr>
                    </a:p>
                  </a:txBody>
                  <a:tcPr marL="44050" marR="440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tabLst>
                          <a:tab pos="450215" algn="l"/>
                        </a:tabLst>
                      </a:pPr>
                      <a:r>
                        <a:rPr lang="hr-HR" sz="1200" dirty="0" smtClean="0">
                          <a:latin typeface="Times New Roman" pitchFamily="18" charset="0"/>
                          <a:ea typeface="SimSun"/>
                          <a:cs typeface="Times New Roman" pitchFamily="18" charset="0"/>
                        </a:rPr>
                        <a:t>25.3</a:t>
                      </a:r>
                      <a:endParaRPr lang="hr-HR" sz="1200" dirty="0">
                        <a:latin typeface="Times New Roman" pitchFamily="18" charset="0"/>
                        <a:ea typeface="SimSun"/>
                        <a:cs typeface="Times New Roman" pitchFamily="18" charset="0"/>
                      </a:endParaRPr>
                    </a:p>
                  </a:txBody>
                  <a:tcPr marL="44050" marR="440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</a:tr>
              <a:tr h="274366">
                <a:tc vMerge="1">
                  <a:txBody>
                    <a:bodyPr/>
                    <a:lstStyle/>
                    <a:p>
                      <a:endParaRPr lang="hr-HR"/>
                    </a:p>
                  </a:txBody>
                  <a:tcPr/>
                </a:tc>
                <a:tc rowSpan="4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tabLst>
                          <a:tab pos="450215" algn="l"/>
                        </a:tabLst>
                      </a:pPr>
                      <a:r>
                        <a:rPr lang="en-GB" sz="1200">
                          <a:latin typeface="Times New Roman" pitchFamily="18" charset="0"/>
                          <a:ea typeface="SimSun"/>
                          <a:cs typeface="Times New Roman" pitchFamily="18" charset="0"/>
                        </a:rPr>
                        <a:t>Test 3</a:t>
                      </a:r>
                      <a:endParaRPr lang="hr-HR" sz="1200">
                        <a:latin typeface="Times New Roman" pitchFamily="18" charset="0"/>
                        <a:ea typeface="SimSun"/>
                        <a:cs typeface="Times New Roman" pitchFamily="18" charset="0"/>
                      </a:endParaRPr>
                    </a:p>
                  </a:txBody>
                  <a:tcPr marL="44050" marR="440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tabLst>
                          <a:tab pos="450215" algn="l"/>
                        </a:tabLst>
                      </a:pPr>
                      <a:r>
                        <a:rPr lang="en-GB" sz="1200">
                          <a:latin typeface="Times New Roman" pitchFamily="18" charset="0"/>
                          <a:ea typeface="SimSun"/>
                          <a:cs typeface="Times New Roman" pitchFamily="18" charset="0"/>
                        </a:rPr>
                        <a:t>Axial</a:t>
                      </a:r>
                      <a:endParaRPr lang="hr-HR" sz="1200">
                        <a:latin typeface="Times New Roman" pitchFamily="18" charset="0"/>
                        <a:ea typeface="SimSun"/>
                        <a:cs typeface="Times New Roman" pitchFamily="18" charset="0"/>
                      </a:endParaRPr>
                    </a:p>
                  </a:txBody>
                  <a:tcPr marL="44050" marR="440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tabLst>
                          <a:tab pos="450215" algn="l"/>
                        </a:tabLst>
                      </a:pPr>
                      <a:r>
                        <a:rPr lang="hr-HR" sz="1200" dirty="0" smtClean="0">
                          <a:latin typeface="Times New Roman" pitchFamily="18" charset="0"/>
                          <a:ea typeface="SimSun"/>
                          <a:cs typeface="Times New Roman" pitchFamily="18" charset="0"/>
                        </a:rPr>
                        <a:t>475.8</a:t>
                      </a:r>
                      <a:endParaRPr lang="hr-HR" sz="1200" dirty="0">
                        <a:latin typeface="Times New Roman" pitchFamily="18" charset="0"/>
                        <a:ea typeface="SimSun"/>
                        <a:cs typeface="Times New Roman" pitchFamily="18" charset="0"/>
                      </a:endParaRPr>
                    </a:p>
                  </a:txBody>
                  <a:tcPr marL="44050" marR="440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>
                          <a:tab pos="450215" algn="l"/>
                        </a:tabLst>
                        <a:defRPr/>
                      </a:pPr>
                      <a:r>
                        <a:rPr lang="hr-HR" sz="1200" dirty="0" smtClean="0">
                          <a:latin typeface="Times New Roman" pitchFamily="18" charset="0"/>
                          <a:ea typeface="SimSun"/>
                          <a:cs typeface="Times New Roman" pitchFamily="18" charset="0"/>
                        </a:rPr>
                        <a:t>573.4</a:t>
                      </a:r>
                    </a:p>
                  </a:txBody>
                  <a:tcPr marL="44050" marR="440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>
                          <a:tab pos="450215" algn="l"/>
                        </a:tabLst>
                        <a:defRPr/>
                      </a:pPr>
                      <a:r>
                        <a:rPr lang="hr-HR" sz="1200" dirty="0" smtClean="0">
                          <a:latin typeface="Times New Roman" pitchFamily="18" charset="0"/>
                          <a:ea typeface="SimSun"/>
                          <a:cs typeface="Times New Roman" pitchFamily="18" charset="0"/>
                        </a:rPr>
                        <a:t>353.8</a:t>
                      </a:r>
                    </a:p>
                  </a:txBody>
                  <a:tcPr marL="44050" marR="440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274366">
                <a:tc vMerge="1">
                  <a:txBody>
                    <a:bodyPr/>
                    <a:lstStyle/>
                    <a:p>
                      <a:endParaRPr lang="hr-H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hr-H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tabLst>
                          <a:tab pos="450215" algn="l"/>
                        </a:tabLst>
                      </a:pPr>
                      <a:r>
                        <a:rPr lang="en-GB" sz="1200" dirty="0" err="1">
                          <a:latin typeface="Times New Roman" pitchFamily="18" charset="0"/>
                          <a:ea typeface="SimSun"/>
                          <a:cs typeface="Times New Roman" pitchFamily="18" charset="0"/>
                        </a:rPr>
                        <a:t>Ve</a:t>
                      </a:r>
                      <a:r>
                        <a:rPr lang="pt-BR" sz="1200" dirty="0">
                          <a:latin typeface="Times New Roman" pitchFamily="18" charset="0"/>
                          <a:ea typeface="SimSun"/>
                          <a:cs typeface="Times New Roman" pitchFamily="18" charset="0"/>
                        </a:rPr>
                        <a:t>rtical</a:t>
                      </a:r>
                      <a:endParaRPr lang="hr-HR" sz="1200" dirty="0">
                        <a:latin typeface="Times New Roman" pitchFamily="18" charset="0"/>
                        <a:ea typeface="SimSun"/>
                        <a:cs typeface="Times New Roman" pitchFamily="18" charset="0"/>
                      </a:endParaRPr>
                    </a:p>
                  </a:txBody>
                  <a:tcPr marL="44050" marR="440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tabLst>
                          <a:tab pos="450215" algn="l"/>
                        </a:tabLst>
                      </a:pPr>
                      <a:r>
                        <a:rPr lang="hr-HR" sz="1200" dirty="0" smtClean="0">
                          <a:latin typeface="Times New Roman" pitchFamily="18" charset="0"/>
                          <a:ea typeface="SimSun"/>
                          <a:cs typeface="Times New Roman" pitchFamily="18" charset="0"/>
                        </a:rPr>
                        <a:t>48.0</a:t>
                      </a:r>
                      <a:endParaRPr lang="hr-HR" sz="1200" dirty="0">
                        <a:latin typeface="Times New Roman" pitchFamily="18" charset="0"/>
                        <a:ea typeface="SimSun"/>
                        <a:cs typeface="Times New Roman" pitchFamily="18" charset="0"/>
                      </a:endParaRPr>
                    </a:p>
                  </a:txBody>
                  <a:tcPr marL="44050" marR="440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tabLst>
                          <a:tab pos="450215" algn="l"/>
                        </a:tabLst>
                      </a:pPr>
                      <a:r>
                        <a:rPr lang="hr-HR" sz="1200" dirty="0" smtClean="0">
                          <a:latin typeface="Times New Roman" pitchFamily="18" charset="0"/>
                          <a:ea typeface="SimSun"/>
                          <a:cs typeface="Times New Roman" pitchFamily="18" charset="0"/>
                        </a:rPr>
                        <a:t>37.7</a:t>
                      </a:r>
                      <a:endParaRPr lang="hr-HR" sz="1200" dirty="0">
                        <a:latin typeface="Times New Roman" pitchFamily="18" charset="0"/>
                        <a:ea typeface="SimSun"/>
                        <a:cs typeface="Times New Roman" pitchFamily="18" charset="0"/>
                      </a:endParaRPr>
                    </a:p>
                  </a:txBody>
                  <a:tcPr marL="44050" marR="440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tabLst>
                          <a:tab pos="450215" algn="l"/>
                        </a:tabLst>
                      </a:pPr>
                      <a:r>
                        <a:rPr lang="hr-HR" sz="1200" dirty="0" smtClean="0">
                          <a:latin typeface="Times New Roman" pitchFamily="18" charset="0"/>
                          <a:ea typeface="SimSun"/>
                          <a:cs typeface="Times New Roman" pitchFamily="18" charset="0"/>
                        </a:rPr>
                        <a:t>26.0</a:t>
                      </a:r>
                      <a:endParaRPr lang="hr-HR" sz="1200" dirty="0">
                        <a:latin typeface="Times New Roman" pitchFamily="18" charset="0"/>
                        <a:ea typeface="SimSun"/>
                        <a:cs typeface="Times New Roman" pitchFamily="18" charset="0"/>
                      </a:endParaRPr>
                    </a:p>
                  </a:txBody>
                  <a:tcPr marL="44050" marR="440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370600">
                <a:tc vMerge="1">
                  <a:txBody>
                    <a:bodyPr/>
                    <a:lstStyle/>
                    <a:p>
                      <a:endParaRPr lang="hr-H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hr-H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tabLst>
                          <a:tab pos="450215" algn="l"/>
                        </a:tabLst>
                      </a:pPr>
                      <a:r>
                        <a:rPr lang="en-GB" sz="1200">
                          <a:latin typeface="Times New Roman" pitchFamily="18" charset="0"/>
                          <a:ea typeface="SimSun"/>
                          <a:cs typeface="Times New Roman" pitchFamily="18" charset="0"/>
                        </a:rPr>
                        <a:t>Load ratio (%)</a:t>
                      </a:r>
                      <a:endParaRPr lang="hr-HR" sz="1200">
                        <a:latin typeface="Times New Roman" pitchFamily="18" charset="0"/>
                        <a:ea typeface="SimSun"/>
                        <a:cs typeface="Times New Roman" pitchFamily="18" charset="0"/>
                      </a:endParaRPr>
                    </a:p>
                  </a:txBody>
                  <a:tcPr marL="44050" marR="440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tabLst>
                          <a:tab pos="450215" algn="l"/>
                        </a:tabLst>
                      </a:pPr>
                      <a:r>
                        <a:rPr lang="hr-HR" sz="1200" dirty="0" smtClean="0">
                          <a:latin typeface="Times New Roman" pitchFamily="18" charset="0"/>
                          <a:ea typeface="SimSun"/>
                          <a:cs typeface="Times New Roman" pitchFamily="18" charset="0"/>
                        </a:rPr>
                        <a:t>96</a:t>
                      </a:r>
                      <a:endParaRPr lang="hr-HR" sz="1200" dirty="0">
                        <a:latin typeface="Times New Roman" pitchFamily="18" charset="0"/>
                        <a:ea typeface="SimSun"/>
                        <a:cs typeface="Times New Roman" pitchFamily="18" charset="0"/>
                      </a:endParaRPr>
                    </a:p>
                  </a:txBody>
                  <a:tcPr marL="44050" marR="440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tabLst>
                          <a:tab pos="450215" algn="l"/>
                        </a:tabLst>
                      </a:pPr>
                      <a:r>
                        <a:rPr lang="hr-HR" sz="1200" dirty="0" smtClean="0">
                          <a:latin typeface="Times New Roman" pitchFamily="18" charset="0"/>
                          <a:ea typeface="SimSun"/>
                          <a:cs typeface="Times New Roman" pitchFamily="18" charset="0"/>
                        </a:rPr>
                        <a:t>89</a:t>
                      </a:r>
                      <a:endParaRPr lang="hr-HR" sz="1200" dirty="0">
                        <a:latin typeface="Times New Roman" pitchFamily="18" charset="0"/>
                        <a:ea typeface="SimSun"/>
                        <a:cs typeface="Times New Roman" pitchFamily="18" charset="0"/>
                      </a:endParaRPr>
                    </a:p>
                  </a:txBody>
                  <a:tcPr marL="44050" marR="440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tabLst>
                          <a:tab pos="450215" algn="l"/>
                        </a:tabLst>
                      </a:pPr>
                      <a:r>
                        <a:rPr lang="hr-HR" sz="1200" dirty="0" smtClean="0">
                          <a:latin typeface="Times New Roman" pitchFamily="18" charset="0"/>
                          <a:ea typeface="SimSun"/>
                          <a:cs typeface="Times New Roman" pitchFamily="18" charset="0"/>
                        </a:rPr>
                        <a:t>89</a:t>
                      </a:r>
                      <a:endParaRPr lang="hr-HR" sz="1200" dirty="0">
                        <a:latin typeface="Times New Roman" pitchFamily="18" charset="0"/>
                        <a:ea typeface="SimSun"/>
                        <a:cs typeface="Times New Roman" pitchFamily="18" charset="0"/>
                      </a:endParaRPr>
                    </a:p>
                  </a:txBody>
                  <a:tcPr marL="44050" marR="440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370600">
                <a:tc vMerge="1">
                  <a:txBody>
                    <a:bodyPr/>
                    <a:lstStyle/>
                    <a:p>
                      <a:endParaRPr lang="hr-H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hr-H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tabLst>
                          <a:tab pos="450215" algn="l"/>
                        </a:tabLst>
                      </a:pPr>
                      <a:r>
                        <a:rPr lang="en-GB" sz="1200">
                          <a:latin typeface="Times New Roman" pitchFamily="18" charset="0"/>
                          <a:ea typeface="SimSun"/>
                          <a:cs typeface="Times New Roman" pitchFamily="18" charset="0"/>
                        </a:rPr>
                        <a:t>Failure time (min)</a:t>
                      </a:r>
                      <a:endParaRPr lang="hr-HR" sz="1200">
                        <a:latin typeface="Times New Roman" pitchFamily="18" charset="0"/>
                        <a:ea typeface="SimSun"/>
                        <a:cs typeface="Times New Roman" pitchFamily="18" charset="0"/>
                      </a:endParaRPr>
                    </a:p>
                  </a:txBody>
                  <a:tcPr marL="44050" marR="440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tabLst>
                          <a:tab pos="450215" algn="l"/>
                        </a:tabLst>
                      </a:pPr>
                      <a:r>
                        <a:rPr lang="hr-HR" sz="1200" dirty="0" smtClean="0">
                          <a:latin typeface="Times New Roman" pitchFamily="18" charset="0"/>
                          <a:ea typeface="SimSun"/>
                          <a:cs typeface="Times New Roman" pitchFamily="18" charset="0"/>
                        </a:rPr>
                        <a:t>3.6</a:t>
                      </a:r>
                      <a:endParaRPr lang="hr-HR" sz="1200" dirty="0">
                        <a:latin typeface="Times New Roman" pitchFamily="18" charset="0"/>
                        <a:ea typeface="SimSun"/>
                        <a:cs typeface="Times New Roman" pitchFamily="18" charset="0"/>
                      </a:endParaRPr>
                    </a:p>
                  </a:txBody>
                  <a:tcPr marL="44050" marR="440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tabLst>
                          <a:tab pos="450215" algn="l"/>
                        </a:tabLst>
                      </a:pPr>
                      <a:r>
                        <a:rPr lang="hr-HR" sz="1200" dirty="0" smtClean="0">
                          <a:latin typeface="Times New Roman" pitchFamily="18" charset="0"/>
                          <a:ea typeface="SimSun"/>
                          <a:cs typeface="Times New Roman" pitchFamily="18" charset="0"/>
                        </a:rPr>
                        <a:t>3.25</a:t>
                      </a:r>
                      <a:endParaRPr lang="hr-HR" sz="1200" dirty="0">
                        <a:latin typeface="Times New Roman" pitchFamily="18" charset="0"/>
                        <a:ea typeface="SimSun"/>
                        <a:cs typeface="Times New Roman" pitchFamily="18" charset="0"/>
                      </a:endParaRPr>
                    </a:p>
                  </a:txBody>
                  <a:tcPr marL="44050" marR="440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tabLst>
                          <a:tab pos="450215" algn="l"/>
                        </a:tabLst>
                      </a:pPr>
                      <a:r>
                        <a:rPr lang="hr-HR" sz="1200" dirty="0" smtClean="0">
                          <a:latin typeface="Times New Roman" pitchFamily="18" charset="0"/>
                          <a:ea typeface="SimSun"/>
                          <a:cs typeface="Times New Roman" pitchFamily="18" charset="0"/>
                        </a:rPr>
                        <a:t>5.0</a:t>
                      </a:r>
                      <a:endParaRPr lang="hr-HR" sz="1200" dirty="0">
                        <a:latin typeface="Times New Roman" pitchFamily="18" charset="0"/>
                        <a:ea typeface="SimSun"/>
                        <a:cs typeface="Times New Roman" pitchFamily="18" charset="0"/>
                      </a:endParaRPr>
                    </a:p>
                  </a:txBody>
                  <a:tcPr marL="44050" marR="440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11" name="Slide Number Placeholder 7"/>
          <p:cNvSpPr>
            <a:spLocks noGrp="1"/>
          </p:cNvSpPr>
          <p:nvPr>
            <p:ph type="sldNum" sz="quarter" idx="4294967295"/>
          </p:nvPr>
        </p:nvSpPr>
        <p:spPr>
          <a:xfrm>
            <a:off x="8604448" y="6391869"/>
            <a:ext cx="2133600" cy="365125"/>
          </a:xfrm>
          <a:prstGeom prst="rect">
            <a:avLst/>
          </a:prstGeom>
        </p:spPr>
        <p:txBody>
          <a:bodyPr/>
          <a:lstStyle/>
          <a:p>
            <a:pPr algn="l"/>
            <a:r>
              <a:rPr lang="hr-HR" dirty="0" smtClean="0"/>
              <a:t>31</a:t>
            </a:r>
            <a:endParaRPr lang="hr-HR" dirty="0" smtClean="0"/>
          </a:p>
        </p:txBody>
      </p:sp>
    </p:spTree>
    <p:extLst>
      <p:ext uri="{BB962C8B-B14F-4D97-AF65-F5344CB8AC3E}">
        <p14:creationId xmlns:p14="http://schemas.microsoft.com/office/powerpoint/2010/main" val="315462858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2"/>
          <p:cNvSpPr txBox="1">
            <a:spLocks/>
          </p:cNvSpPr>
          <p:nvPr/>
        </p:nvSpPr>
        <p:spPr>
          <a:xfrm>
            <a:off x="-1260648" y="-27384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hr-HR" dirty="0" smtClean="0">
                <a:latin typeface="Calibri" panose="020F0502020204030204" pitchFamily="34" charset="0"/>
              </a:rPr>
              <a:t>REZULTATI ISTRAŽIVANJA</a:t>
            </a:r>
            <a:endParaRPr lang="hr-HR" dirty="0">
              <a:latin typeface="Calibri" panose="020F0502020204030204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81423" y="1508504"/>
            <a:ext cx="6211087" cy="360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Rectangle 13"/>
          <p:cNvSpPr/>
          <p:nvPr/>
        </p:nvSpPr>
        <p:spPr>
          <a:xfrm>
            <a:off x="690522" y="5183483"/>
            <a:ext cx="7992888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66700" indent="-180975" algn="just"/>
            <a:r>
              <a:rPr lang="en-US" sz="2000" dirty="0" smtClean="0"/>
              <a:t>•</a:t>
            </a:r>
            <a:r>
              <a:rPr lang="hr-HR" sz="2000" dirty="0" smtClean="0"/>
              <a:t> Rezultati numeričkog modeliranja uz korištenje eksperimentalnog modela puzanja usporedivi su s eksperimentalno određenim vremenom u kojem čelični stupovi otkazuju od utjecaja puzanja</a:t>
            </a:r>
          </a:p>
        </p:txBody>
      </p:sp>
      <p:pic>
        <p:nvPicPr>
          <p:cNvPr id="6" name="Picture 10" descr="D:\PREZENTACIJE\ASFE_2015\logo_001_B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24328" y="116632"/>
            <a:ext cx="1295400" cy="1296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435303" y="116632"/>
            <a:ext cx="1089025" cy="12954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</p:pic>
      <p:sp>
        <p:nvSpPr>
          <p:cNvPr id="10" name="Slide Number Placeholder 7"/>
          <p:cNvSpPr>
            <a:spLocks noGrp="1"/>
          </p:cNvSpPr>
          <p:nvPr>
            <p:ph type="sldNum" sz="quarter" idx="4294967295"/>
          </p:nvPr>
        </p:nvSpPr>
        <p:spPr>
          <a:xfrm>
            <a:off x="8604448" y="6391869"/>
            <a:ext cx="2133600" cy="365125"/>
          </a:xfrm>
          <a:prstGeom prst="rect">
            <a:avLst/>
          </a:prstGeom>
        </p:spPr>
        <p:txBody>
          <a:bodyPr/>
          <a:lstStyle/>
          <a:p>
            <a:pPr algn="l"/>
            <a:r>
              <a:rPr lang="hr-HR" dirty="0" smtClean="0"/>
              <a:t>32</a:t>
            </a:r>
            <a:endParaRPr lang="hr-HR" dirty="0"/>
          </a:p>
        </p:txBody>
      </p:sp>
      <p:sp>
        <p:nvSpPr>
          <p:cNvPr id="11" name="Rezervirano mjesto datuma 3"/>
          <p:cNvSpPr>
            <a:spLocks noGrp="1"/>
          </p:cNvSpPr>
          <p:nvPr>
            <p:ph type="dt" sz="quarter" idx="10"/>
          </p:nvPr>
        </p:nvSpPr>
        <p:spPr>
          <a:xfrm>
            <a:off x="107950" y="6381750"/>
            <a:ext cx="3959994" cy="359618"/>
          </a:xfrm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hr-HR" altLang="sr-Latn-RS" dirty="0" smtClean="0">
                <a:latin typeface="Arial Narrow" panose="020B0606020202030204" pitchFamily="34" charset="0"/>
              </a:rPr>
              <a:t>Prof.dr.sc. Ivica Boko, Doc.dr.sc. Neno </a:t>
            </a:r>
            <a:r>
              <a:rPr lang="hr-HR" altLang="sr-Latn-RS" dirty="0">
                <a:latin typeface="Arial Narrow" panose="020B0606020202030204" pitchFamily="34" charset="0"/>
              </a:rPr>
              <a:t>Torić, Slobodan </a:t>
            </a:r>
            <a:r>
              <a:rPr lang="hr-HR" altLang="sr-Latn-RS" dirty="0" smtClean="0">
                <a:latin typeface="Arial Narrow" panose="020B0606020202030204" pitchFamily="34" charset="0"/>
              </a:rPr>
              <a:t>Blanuša</a:t>
            </a:r>
            <a:endParaRPr lang="hr-HR" altLang="sr-Latn-RS" dirty="0"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16708628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20" y="1485901"/>
            <a:ext cx="5612732" cy="34156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itle 2"/>
          <p:cNvSpPr txBox="1">
            <a:spLocks/>
          </p:cNvSpPr>
          <p:nvPr/>
        </p:nvSpPr>
        <p:spPr>
          <a:xfrm>
            <a:off x="-1260648" y="-27384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hr-HR" dirty="0" smtClean="0">
                <a:latin typeface="Calibri" panose="020F0502020204030204" pitchFamily="34" charset="0"/>
              </a:rPr>
              <a:t>REZULTATI ISTRAŽIVANJA</a:t>
            </a:r>
            <a:endParaRPr lang="hr-HR" dirty="0">
              <a:latin typeface="Calibri" panose="020F0502020204030204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711778" y="4953800"/>
            <a:ext cx="8107949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58775" indent="-358775" algn="just"/>
            <a:r>
              <a:rPr lang="en-US" sz="2000" dirty="0" smtClean="0"/>
              <a:t>•</a:t>
            </a:r>
            <a:r>
              <a:rPr lang="hr-HR" sz="2000" dirty="0" smtClean="0"/>
              <a:t>	Procjena nosivosti stupa uz korištenje materijalnog modela iz </a:t>
            </a:r>
            <a:r>
              <a:rPr lang="hr-HR" sz="2000" dirty="0" err="1" smtClean="0"/>
              <a:t>Eurokoda</a:t>
            </a:r>
            <a:r>
              <a:rPr lang="hr-HR" sz="2000" dirty="0" smtClean="0"/>
              <a:t> 3 dio 1.2 pokazuje da materijalni model iz </a:t>
            </a:r>
            <a:r>
              <a:rPr lang="hr-HR" sz="2000" dirty="0" err="1" smtClean="0"/>
              <a:t>Eurokoda</a:t>
            </a:r>
            <a:r>
              <a:rPr lang="hr-HR" sz="2000" dirty="0" smtClean="0"/>
              <a:t> ne može uzeti u obzir redukciju nosivosti uslijed puzanja za sve nivoe opterećenja</a:t>
            </a:r>
          </a:p>
        </p:txBody>
      </p:sp>
      <p:pic>
        <p:nvPicPr>
          <p:cNvPr id="7" name="Picture 10" descr="D:\PREZENTACIJE\ASFE_2015\logo_001_B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24328" y="116632"/>
            <a:ext cx="1295400" cy="1296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435303" y="116632"/>
            <a:ext cx="1089025" cy="12954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</p:pic>
      <p:sp>
        <p:nvSpPr>
          <p:cNvPr id="11" name="Slide Number Placeholder 7"/>
          <p:cNvSpPr>
            <a:spLocks noGrp="1"/>
          </p:cNvSpPr>
          <p:nvPr>
            <p:ph type="sldNum" sz="quarter" idx="4294967295"/>
          </p:nvPr>
        </p:nvSpPr>
        <p:spPr>
          <a:xfrm>
            <a:off x="8604448" y="6391869"/>
            <a:ext cx="2133600" cy="365125"/>
          </a:xfrm>
          <a:prstGeom prst="rect">
            <a:avLst/>
          </a:prstGeom>
        </p:spPr>
        <p:txBody>
          <a:bodyPr/>
          <a:lstStyle/>
          <a:p>
            <a:pPr algn="l"/>
            <a:r>
              <a:rPr lang="hr-HR" dirty="0" smtClean="0"/>
              <a:t>33</a:t>
            </a:r>
            <a:endParaRPr lang="hr-HR" dirty="0"/>
          </a:p>
        </p:txBody>
      </p:sp>
      <p:sp>
        <p:nvSpPr>
          <p:cNvPr id="9" name="Rezervirano mjesto datuma 3"/>
          <p:cNvSpPr>
            <a:spLocks noGrp="1"/>
          </p:cNvSpPr>
          <p:nvPr>
            <p:ph type="dt" sz="quarter" idx="10"/>
          </p:nvPr>
        </p:nvSpPr>
        <p:spPr>
          <a:xfrm>
            <a:off x="107950" y="6381750"/>
            <a:ext cx="3959994" cy="359618"/>
          </a:xfrm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hr-HR" altLang="sr-Latn-RS" dirty="0" smtClean="0">
                <a:latin typeface="Arial Narrow" panose="020B0606020202030204" pitchFamily="34" charset="0"/>
              </a:rPr>
              <a:t>Prof.dr.sc. Ivica Boko, Doc.dr.sc. Neno </a:t>
            </a:r>
            <a:r>
              <a:rPr lang="hr-HR" altLang="sr-Latn-RS" dirty="0">
                <a:latin typeface="Arial Narrow" panose="020B0606020202030204" pitchFamily="34" charset="0"/>
              </a:rPr>
              <a:t>Torić, Slobodan </a:t>
            </a:r>
            <a:r>
              <a:rPr lang="hr-HR" altLang="sr-Latn-RS" dirty="0" smtClean="0">
                <a:latin typeface="Arial Narrow" panose="020B0606020202030204" pitchFamily="34" charset="0"/>
              </a:rPr>
              <a:t>Blanuša</a:t>
            </a:r>
            <a:endParaRPr lang="hr-HR" altLang="sr-Latn-RS" dirty="0"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44558088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2"/>
          <p:cNvSpPr txBox="1">
            <a:spLocks/>
          </p:cNvSpPr>
          <p:nvPr/>
        </p:nvSpPr>
        <p:spPr>
          <a:xfrm>
            <a:off x="-1260648" y="-27384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hr-HR" dirty="0" smtClean="0">
                <a:latin typeface="Calibri" panose="020F0502020204030204" pitchFamily="34" charset="0"/>
              </a:rPr>
              <a:t>REZULTATI ISTRAŽIVANJA</a:t>
            </a:r>
            <a:endParaRPr lang="hr-HR" dirty="0">
              <a:latin typeface="Calibri" panose="020F0502020204030204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47887" y="1527909"/>
            <a:ext cx="6408712" cy="37181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Rectangle 8"/>
          <p:cNvSpPr/>
          <p:nvPr/>
        </p:nvSpPr>
        <p:spPr>
          <a:xfrm>
            <a:off x="467544" y="5247662"/>
            <a:ext cx="8460432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58775" indent="-358775" algn="just"/>
            <a:r>
              <a:rPr lang="en-US" sz="2000" dirty="0" smtClean="0"/>
              <a:t>•</a:t>
            </a:r>
            <a:r>
              <a:rPr lang="hr-HR" sz="2000" dirty="0" smtClean="0"/>
              <a:t> Rezultati numeričkog modeliranja uz korištenje eksperimentalnog modela puzanja usporedivi su s eksperimentalno određenim vremenom u kojem aluminijski stupovi otkazuju od utjecaja puzanja</a:t>
            </a:r>
          </a:p>
          <a:p>
            <a:pPr marL="358775" indent="-358775" algn="just"/>
            <a:endParaRPr lang="hr-HR" sz="2000" dirty="0" smtClean="0"/>
          </a:p>
        </p:txBody>
      </p:sp>
      <p:pic>
        <p:nvPicPr>
          <p:cNvPr id="6" name="Picture 10" descr="D:\PREZENTACIJE\ASFE_2015\logo_001_B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24328" y="116632"/>
            <a:ext cx="1295400" cy="1296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435303" y="116632"/>
            <a:ext cx="1089025" cy="12954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</p:pic>
      <p:sp>
        <p:nvSpPr>
          <p:cNvPr id="11" name="Slide Number Placeholder 7"/>
          <p:cNvSpPr>
            <a:spLocks noGrp="1"/>
          </p:cNvSpPr>
          <p:nvPr>
            <p:ph type="sldNum" sz="quarter" idx="4294967295"/>
          </p:nvPr>
        </p:nvSpPr>
        <p:spPr>
          <a:xfrm>
            <a:off x="8604448" y="6391869"/>
            <a:ext cx="2133600" cy="365125"/>
          </a:xfrm>
          <a:prstGeom prst="rect">
            <a:avLst/>
          </a:prstGeom>
        </p:spPr>
        <p:txBody>
          <a:bodyPr/>
          <a:lstStyle/>
          <a:p>
            <a:pPr algn="l"/>
            <a:r>
              <a:rPr lang="hr-HR" dirty="0" smtClean="0"/>
              <a:t>34</a:t>
            </a:r>
            <a:endParaRPr lang="hr-HR" dirty="0"/>
          </a:p>
        </p:txBody>
      </p:sp>
      <p:sp>
        <p:nvSpPr>
          <p:cNvPr id="12" name="Rezervirano mjesto datuma 3"/>
          <p:cNvSpPr>
            <a:spLocks noGrp="1"/>
          </p:cNvSpPr>
          <p:nvPr>
            <p:ph type="dt" sz="quarter" idx="10"/>
          </p:nvPr>
        </p:nvSpPr>
        <p:spPr>
          <a:xfrm>
            <a:off x="107950" y="6381750"/>
            <a:ext cx="3959994" cy="359618"/>
          </a:xfrm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hr-HR" altLang="sr-Latn-RS" dirty="0" smtClean="0">
                <a:latin typeface="Arial Narrow" panose="020B0606020202030204" pitchFamily="34" charset="0"/>
              </a:rPr>
              <a:t>Prof.dr.sc. Ivica Boko, Doc.dr.sc. Neno </a:t>
            </a:r>
            <a:r>
              <a:rPr lang="hr-HR" altLang="sr-Latn-RS" dirty="0">
                <a:latin typeface="Arial Narrow" panose="020B0606020202030204" pitchFamily="34" charset="0"/>
              </a:rPr>
              <a:t>Torić, Slobodan </a:t>
            </a:r>
            <a:r>
              <a:rPr lang="hr-HR" altLang="sr-Latn-RS" dirty="0" smtClean="0">
                <a:latin typeface="Arial Narrow" panose="020B0606020202030204" pitchFamily="34" charset="0"/>
              </a:rPr>
              <a:t>Blanuša</a:t>
            </a:r>
            <a:endParaRPr lang="hr-HR" altLang="sr-Latn-RS" dirty="0"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27791292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2"/>
          <p:cNvSpPr txBox="1">
            <a:spLocks/>
          </p:cNvSpPr>
          <p:nvPr/>
        </p:nvSpPr>
        <p:spPr>
          <a:xfrm>
            <a:off x="-1260648" y="44624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hr-HR" dirty="0" smtClean="0">
                <a:latin typeface="Calibri" panose="020F0502020204030204" pitchFamily="34" charset="0"/>
              </a:rPr>
              <a:t>REZULTATI ISTRAŽIVANJA</a:t>
            </a:r>
            <a:endParaRPr lang="hr-HR" dirty="0">
              <a:latin typeface="Calibri" panose="020F0502020204030204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95536" y="1628800"/>
            <a:ext cx="8352928" cy="44319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58775" indent="-358775" algn="just"/>
            <a:r>
              <a:rPr lang="en-US" sz="2200" dirty="0" smtClean="0"/>
              <a:t>•</a:t>
            </a:r>
            <a:r>
              <a:rPr lang="hr-HR" sz="2200" dirty="0" smtClean="0"/>
              <a:t>  	</a:t>
            </a:r>
            <a:r>
              <a:rPr lang="hr-HR" sz="2000" dirty="0" smtClean="0"/>
              <a:t>Deformacija od puzanja utječe na redukciju nosivosti čeličnih stupova već pri temperaturi od 400˘C pri nivou opterećenja koje je više od 87% nosivog tlačnog opterećenja stupa na temperaturi od 400°C</a:t>
            </a:r>
          </a:p>
          <a:p>
            <a:pPr marL="358775" indent="-358775" algn="just"/>
            <a:r>
              <a:rPr lang="en-US" sz="2000" dirty="0"/>
              <a:t>•</a:t>
            </a:r>
            <a:r>
              <a:rPr lang="hr-HR" sz="2000" dirty="0"/>
              <a:t>  </a:t>
            </a:r>
            <a:r>
              <a:rPr lang="hr-HR" sz="2000" dirty="0" smtClean="0"/>
              <a:t>	Utjecaj puzanja u slučaju aluminijskih stupova je opažen već pri 160°C pri nivou opterećenja koje je više od 88% nosivog tlačnog opterećenja stupa</a:t>
            </a:r>
            <a:endParaRPr lang="en-US" sz="2000" dirty="0" smtClean="0"/>
          </a:p>
          <a:p>
            <a:pPr marL="358775" indent="-358775" algn="just"/>
            <a:r>
              <a:rPr lang="en-US" sz="2000" dirty="0" smtClean="0"/>
              <a:t>•</a:t>
            </a:r>
            <a:r>
              <a:rPr lang="hr-HR" sz="2000" dirty="0" smtClean="0"/>
              <a:t>	Kratkoročna otpornost na puzanje čeličnih stupova je vrlo niska pri nivou opterećenja koje je više od 90% nosivog tlačnog opterećenja za temperaturni interval 400-600°C</a:t>
            </a:r>
          </a:p>
          <a:p>
            <a:pPr marL="358775" indent="-358775" algn="just"/>
            <a:r>
              <a:rPr lang="en-US" sz="2000" dirty="0"/>
              <a:t>•</a:t>
            </a:r>
            <a:r>
              <a:rPr lang="hr-HR" sz="2000" dirty="0"/>
              <a:t>	Kratkoročna otpornost na puzanje </a:t>
            </a:r>
            <a:r>
              <a:rPr lang="hr-HR" sz="2000" dirty="0" smtClean="0"/>
              <a:t>aluminijskih </a:t>
            </a:r>
            <a:r>
              <a:rPr lang="hr-HR" sz="2000" dirty="0"/>
              <a:t>stupova </a:t>
            </a:r>
            <a:r>
              <a:rPr lang="hr-HR" sz="2000" dirty="0" smtClean="0"/>
              <a:t>je također niska pri nivou opterećenja koje je više od 90% nosivog tlačnog opterećenja za temperaturni interval 160-260°C</a:t>
            </a:r>
          </a:p>
          <a:p>
            <a:pPr marL="358775" indent="-358775" algn="just">
              <a:buFont typeface="Arial" pitchFamily="34" charset="0"/>
              <a:buChar char="•"/>
            </a:pPr>
            <a:r>
              <a:rPr lang="hr-HR" sz="2000" dirty="0" smtClean="0"/>
              <a:t>Opaženo je u eksperimentima da postoji korelacija između nivoa opterećenja u kojem puzanje ima utjecaja na razini epruvete i stupa</a:t>
            </a:r>
            <a:endParaRPr lang="en-US" sz="2000" dirty="0"/>
          </a:p>
        </p:txBody>
      </p:sp>
      <p:pic>
        <p:nvPicPr>
          <p:cNvPr id="6" name="Picture 10" descr="D:\PREZENTACIJE\ASFE_2015\logo_001_B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24328" y="116632"/>
            <a:ext cx="1295400" cy="1296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35303" y="116632"/>
            <a:ext cx="1089025" cy="12954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</p:pic>
      <p:sp>
        <p:nvSpPr>
          <p:cNvPr id="10" name="Slide Number Placeholder 7"/>
          <p:cNvSpPr>
            <a:spLocks noGrp="1"/>
          </p:cNvSpPr>
          <p:nvPr>
            <p:ph type="sldNum" sz="quarter" idx="4294967295"/>
          </p:nvPr>
        </p:nvSpPr>
        <p:spPr>
          <a:xfrm>
            <a:off x="8604448" y="6391869"/>
            <a:ext cx="2133600" cy="365125"/>
          </a:xfrm>
          <a:prstGeom prst="rect">
            <a:avLst/>
          </a:prstGeom>
        </p:spPr>
        <p:txBody>
          <a:bodyPr/>
          <a:lstStyle/>
          <a:p>
            <a:pPr algn="l"/>
            <a:r>
              <a:rPr lang="hr-HR" dirty="0" smtClean="0"/>
              <a:t>35</a:t>
            </a:r>
            <a:endParaRPr lang="hr-HR" dirty="0"/>
          </a:p>
        </p:txBody>
      </p:sp>
      <p:sp>
        <p:nvSpPr>
          <p:cNvPr id="8" name="Rezervirano mjesto datuma 3"/>
          <p:cNvSpPr>
            <a:spLocks noGrp="1"/>
          </p:cNvSpPr>
          <p:nvPr>
            <p:ph type="dt" sz="quarter" idx="10"/>
          </p:nvPr>
        </p:nvSpPr>
        <p:spPr>
          <a:xfrm>
            <a:off x="107950" y="6381750"/>
            <a:ext cx="3959994" cy="359618"/>
          </a:xfrm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hr-HR" altLang="sr-Latn-RS" dirty="0" smtClean="0">
                <a:latin typeface="Arial Narrow" panose="020B0606020202030204" pitchFamily="34" charset="0"/>
              </a:rPr>
              <a:t>Prof.dr.sc. Ivica Boko, Doc.dr.sc. Neno </a:t>
            </a:r>
            <a:r>
              <a:rPr lang="hr-HR" altLang="sr-Latn-RS" dirty="0">
                <a:latin typeface="Arial Narrow" panose="020B0606020202030204" pitchFamily="34" charset="0"/>
              </a:rPr>
              <a:t>Torić, Slobodan </a:t>
            </a:r>
            <a:r>
              <a:rPr lang="hr-HR" altLang="sr-Latn-RS" dirty="0" smtClean="0">
                <a:latin typeface="Arial Narrow" panose="020B0606020202030204" pitchFamily="34" charset="0"/>
              </a:rPr>
              <a:t>Blanuša</a:t>
            </a:r>
            <a:endParaRPr lang="hr-HR" altLang="sr-Latn-RS" dirty="0"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15561515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2"/>
          <p:cNvSpPr txBox="1">
            <a:spLocks/>
          </p:cNvSpPr>
          <p:nvPr/>
        </p:nvSpPr>
        <p:spPr>
          <a:xfrm>
            <a:off x="-1260648" y="-27384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hr-HR" dirty="0" smtClean="0">
                <a:latin typeface="Calibri" panose="020F0502020204030204" pitchFamily="34" charset="0"/>
              </a:rPr>
              <a:t>REZULTATI ISTRAŽIVANJA</a:t>
            </a:r>
            <a:endParaRPr lang="hr-HR" dirty="0">
              <a:latin typeface="Calibri" panose="020F0502020204030204" pitchFamily="34" charset="0"/>
            </a:endParaRPr>
          </a:p>
        </p:txBody>
      </p:sp>
      <p:pic>
        <p:nvPicPr>
          <p:cNvPr id="5" name="Picture 10" descr="D:\PREZENTACIJE\ASFE_2015\logo_001_B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24328" y="116632"/>
            <a:ext cx="1295400" cy="1296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35303" y="116632"/>
            <a:ext cx="1089025" cy="12954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63688" y="2376339"/>
            <a:ext cx="5524266" cy="3428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" name="Rectangle 9"/>
          <p:cNvSpPr/>
          <p:nvPr/>
        </p:nvSpPr>
        <p:spPr>
          <a:xfrm>
            <a:off x="395536" y="1628800"/>
            <a:ext cx="7776864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58775" indent="-358775" algn="just"/>
            <a:r>
              <a:rPr lang="en-US" sz="2400" dirty="0" smtClean="0"/>
              <a:t>•</a:t>
            </a:r>
            <a:r>
              <a:rPr lang="hr-HR" sz="2400" dirty="0" smtClean="0"/>
              <a:t> Utjecaj na građevinsku praksu</a:t>
            </a:r>
          </a:p>
          <a:p>
            <a:pPr marL="358775" indent="-358775" algn="just"/>
            <a:endParaRPr lang="hr-HR" sz="2000" dirty="0" smtClean="0"/>
          </a:p>
        </p:txBody>
      </p:sp>
      <p:sp>
        <p:nvSpPr>
          <p:cNvPr id="11" name="Slide Number Placeholder 7"/>
          <p:cNvSpPr>
            <a:spLocks noGrp="1"/>
          </p:cNvSpPr>
          <p:nvPr>
            <p:ph type="sldNum" sz="quarter" idx="4294967295"/>
          </p:nvPr>
        </p:nvSpPr>
        <p:spPr>
          <a:xfrm>
            <a:off x="8604448" y="6391869"/>
            <a:ext cx="2133600" cy="365125"/>
          </a:xfrm>
          <a:prstGeom prst="rect">
            <a:avLst/>
          </a:prstGeom>
        </p:spPr>
        <p:txBody>
          <a:bodyPr/>
          <a:lstStyle/>
          <a:p>
            <a:pPr algn="l"/>
            <a:r>
              <a:rPr lang="hr-HR" dirty="0" smtClean="0"/>
              <a:t>36</a:t>
            </a:r>
            <a:endParaRPr lang="hr-HR" dirty="0"/>
          </a:p>
        </p:txBody>
      </p:sp>
      <p:sp>
        <p:nvSpPr>
          <p:cNvPr id="12" name="Rezervirano mjesto datuma 3"/>
          <p:cNvSpPr>
            <a:spLocks noGrp="1"/>
          </p:cNvSpPr>
          <p:nvPr>
            <p:ph type="dt" sz="quarter" idx="10"/>
          </p:nvPr>
        </p:nvSpPr>
        <p:spPr>
          <a:xfrm>
            <a:off x="107950" y="6381750"/>
            <a:ext cx="3959994" cy="359618"/>
          </a:xfrm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hr-HR" altLang="sr-Latn-RS" dirty="0" smtClean="0">
                <a:latin typeface="Arial Narrow" panose="020B0606020202030204" pitchFamily="34" charset="0"/>
              </a:rPr>
              <a:t>Prof.dr.sc. Ivica Boko, Doc.dr.sc. Neno </a:t>
            </a:r>
            <a:r>
              <a:rPr lang="hr-HR" altLang="sr-Latn-RS" dirty="0">
                <a:latin typeface="Arial Narrow" panose="020B0606020202030204" pitchFamily="34" charset="0"/>
              </a:rPr>
              <a:t>Torić, Slobodan </a:t>
            </a:r>
            <a:r>
              <a:rPr lang="hr-HR" altLang="sr-Latn-RS" dirty="0" smtClean="0">
                <a:latin typeface="Arial Narrow" panose="020B0606020202030204" pitchFamily="34" charset="0"/>
              </a:rPr>
              <a:t>Blanuša</a:t>
            </a:r>
            <a:endParaRPr lang="hr-HR" altLang="sr-Latn-RS" dirty="0"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03369210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2"/>
          <p:cNvSpPr txBox="1">
            <a:spLocks/>
          </p:cNvSpPr>
          <p:nvPr/>
        </p:nvSpPr>
        <p:spPr>
          <a:xfrm>
            <a:off x="-1260648" y="-27384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hr-HR" dirty="0" smtClean="0">
                <a:latin typeface="Calibri" panose="020F0502020204030204" pitchFamily="34" charset="0"/>
              </a:rPr>
              <a:t>REZULTATI ISTRAŽIVANJA</a:t>
            </a:r>
            <a:endParaRPr lang="hr-HR" dirty="0">
              <a:latin typeface="Calibri" panose="020F0502020204030204" pitchFamily="34" charset="0"/>
            </a:endParaRPr>
          </a:p>
        </p:txBody>
      </p:sp>
      <p:pic>
        <p:nvPicPr>
          <p:cNvPr id="5" name="Picture 10" descr="D:\PREZENTACIJE\ASFE_2015\logo_001_B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24328" y="116632"/>
            <a:ext cx="1295400" cy="1296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35303" y="116632"/>
            <a:ext cx="1089025" cy="12954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</p:pic>
      <p:sp>
        <p:nvSpPr>
          <p:cNvPr id="8" name="Rectangle 7"/>
          <p:cNvSpPr/>
          <p:nvPr/>
        </p:nvSpPr>
        <p:spPr>
          <a:xfrm>
            <a:off x="395536" y="1628800"/>
            <a:ext cx="7776864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58775" indent="-358775" algn="just"/>
            <a:r>
              <a:rPr lang="en-US" sz="2400" dirty="0" smtClean="0"/>
              <a:t>•</a:t>
            </a:r>
            <a:r>
              <a:rPr lang="hr-HR" sz="2400" dirty="0" smtClean="0"/>
              <a:t> Utjecaj na građevinsku praksu</a:t>
            </a:r>
          </a:p>
          <a:p>
            <a:pPr marL="358775" indent="-358775" algn="just"/>
            <a:endParaRPr lang="hr-HR" sz="2000" dirty="0" smtClean="0"/>
          </a:p>
        </p:txBody>
      </p:sp>
      <p:pic>
        <p:nvPicPr>
          <p:cNvPr id="39938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006715" y="2204864"/>
            <a:ext cx="5661629" cy="36724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" name="Slide Number Placeholder 7"/>
          <p:cNvSpPr>
            <a:spLocks noGrp="1"/>
          </p:cNvSpPr>
          <p:nvPr>
            <p:ph type="sldNum" sz="quarter" idx="4294967295"/>
          </p:nvPr>
        </p:nvSpPr>
        <p:spPr>
          <a:xfrm>
            <a:off x="8604448" y="6391869"/>
            <a:ext cx="2133600" cy="365125"/>
          </a:xfrm>
          <a:prstGeom prst="rect">
            <a:avLst/>
          </a:prstGeom>
        </p:spPr>
        <p:txBody>
          <a:bodyPr/>
          <a:lstStyle/>
          <a:p>
            <a:pPr algn="l"/>
            <a:r>
              <a:rPr lang="hr-HR" dirty="0" smtClean="0"/>
              <a:t>37</a:t>
            </a:r>
            <a:endParaRPr lang="hr-HR" dirty="0"/>
          </a:p>
        </p:txBody>
      </p:sp>
      <p:sp>
        <p:nvSpPr>
          <p:cNvPr id="11" name="Rezervirano mjesto datuma 3"/>
          <p:cNvSpPr>
            <a:spLocks noGrp="1"/>
          </p:cNvSpPr>
          <p:nvPr>
            <p:ph type="dt" sz="quarter" idx="10"/>
          </p:nvPr>
        </p:nvSpPr>
        <p:spPr>
          <a:xfrm>
            <a:off x="107950" y="6381750"/>
            <a:ext cx="3959994" cy="359618"/>
          </a:xfrm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hr-HR" altLang="sr-Latn-RS" dirty="0" smtClean="0">
                <a:latin typeface="Arial Narrow" panose="020B0606020202030204" pitchFamily="34" charset="0"/>
              </a:rPr>
              <a:t>Prof.dr.sc. Ivica Boko, Doc.dr.sc. Neno </a:t>
            </a:r>
            <a:r>
              <a:rPr lang="hr-HR" altLang="sr-Latn-RS" dirty="0">
                <a:latin typeface="Arial Narrow" panose="020B0606020202030204" pitchFamily="34" charset="0"/>
              </a:rPr>
              <a:t>Torić, Slobodan </a:t>
            </a:r>
            <a:r>
              <a:rPr lang="hr-HR" altLang="sr-Latn-RS" dirty="0" smtClean="0">
                <a:latin typeface="Arial Narrow" panose="020B0606020202030204" pitchFamily="34" charset="0"/>
              </a:rPr>
              <a:t>Blanuša</a:t>
            </a:r>
            <a:endParaRPr lang="hr-HR" altLang="sr-Latn-RS" dirty="0"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60706302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2"/>
          <p:cNvSpPr txBox="1">
            <a:spLocks/>
          </p:cNvSpPr>
          <p:nvPr/>
        </p:nvSpPr>
        <p:spPr>
          <a:xfrm>
            <a:off x="-1857400" y="-27384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hr-HR" dirty="0" smtClean="0">
                <a:latin typeface="Calibri" panose="020F0502020204030204" pitchFamily="34" charset="0"/>
              </a:rPr>
              <a:t>ZAKLJUČCI STUDIJE</a:t>
            </a:r>
            <a:endParaRPr lang="hr-HR" dirty="0">
              <a:latin typeface="Calibri" panose="020F0502020204030204" pitchFamily="34" charset="0"/>
            </a:endParaRPr>
          </a:p>
        </p:txBody>
      </p:sp>
      <p:pic>
        <p:nvPicPr>
          <p:cNvPr id="5" name="Picture 10" descr="D:\PREZENTACIJE\ASFE_2015\logo_001_B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24328" y="116632"/>
            <a:ext cx="1295400" cy="1296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35303" y="116632"/>
            <a:ext cx="1089025" cy="12954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</p:pic>
      <p:sp>
        <p:nvSpPr>
          <p:cNvPr id="7" name="Rectangle 6"/>
          <p:cNvSpPr/>
          <p:nvPr/>
        </p:nvSpPr>
        <p:spPr>
          <a:xfrm>
            <a:off x="755576" y="1793136"/>
            <a:ext cx="7776864" cy="44627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algn="just"/>
            <a:r>
              <a:rPr lang="en-US" sz="2400" dirty="0" smtClean="0"/>
              <a:t>•</a:t>
            </a:r>
            <a:r>
              <a:rPr lang="hr-HR" sz="2400" dirty="0" smtClean="0"/>
              <a:t>  	Kritični temperaturni interval za čelične konstrukcije s aspekta puzanja pri visokim temperaturama: 400-600°C</a:t>
            </a:r>
          </a:p>
          <a:p>
            <a:pPr marL="457200" indent="-457200" algn="just"/>
            <a:endParaRPr lang="hr-HR" sz="2400" dirty="0" smtClean="0"/>
          </a:p>
          <a:p>
            <a:pPr marL="457200" indent="-457200" algn="just"/>
            <a:r>
              <a:rPr lang="en-US" sz="2400" dirty="0" smtClean="0"/>
              <a:t>•</a:t>
            </a:r>
            <a:r>
              <a:rPr lang="hr-HR" sz="2400" dirty="0"/>
              <a:t>	</a:t>
            </a:r>
            <a:r>
              <a:rPr lang="hr-HR" sz="2400" dirty="0" smtClean="0"/>
              <a:t>Kritični temperaturni interval za aluminijske konstrukcije s aspekta puzanja pri visokim temperaturama: 160-260°C</a:t>
            </a:r>
          </a:p>
          <a:p>
            <a:pPr marL="457200" indent="-457200" algn="just"/>
            <a:endParaRPr lang="hr-HR" sz="2400" dirty="0" smtClean="0"/>
          </a:p>
          <a:p>
            <a:pPr marL="457200" indent="-457200" algn="just"/>
            <a:r>
              <a:rPr lang="en-US" sz="2400" dirty="0" smtClean="0"/>
              <a:t>•</a:t>
            </a:r>
            <a:r>
              <a:rPr lang="hr-HR" sz="2400" dirty="0" smtClean="0"/>
              <a:t>   Vremenski ovisne deformacije imaju značajan utjecaj na redukciju nosivosti stupova kod aluminijskih i čeličnih konstrukcija</a:t>
            </a:r>
          </a:p>
          <a:p>
            <a:pPr marL="358775" indent="-358775" algn="just"/>
            <a:endParaRPr lang="hr-HR" sz="2000" dirty="0" smtClean="0"/>
          </a:p>
        </p:txBody>
      </p:sp>
      <p:sp>
        <p:nvSpPr>
          <p:cNvPr id="10" name="Slide Number Placeholder 7"/>
          <p:cNvSpPr>
            <a:spLocks noGrp="1"/>
          </p:cNvSpPr>
          <p:nvPr>
            <p:ph type="sldNum" sz="quarter" idx="4294967295"/>
          </p:nvPr>
        </p:nvSpPr>
        <p:spPr>
          <a:xfrm>
            <a:off x="8604448" y="6391869"/>
            <a:ext cx="2133600" cy="365125"/>
          </a:xfrm>
          <a:prstGeom prst="rect">
            <a:avLst/>
          </a:prstGeom>
        </p:spPr>
        <p:txBody>
          <a:bodyPr/>
          <a:lstStyle/>
          <a:p>
            <a:pPr algn="l"/>
            <a:r>
              <a:rPr lang="hr-HR" dirty="0" smtClean="0"/>
              <a:t>38</a:t>
            </a:r>
            <a:endParaRPr lang="hr-HR" dirty="0"/>
          </a:p>
        </p:txBody>
      </p:sp>
      <p:sp>
        <p:nvSpPr>
          <p:cNvPr id="8" name="Rezervirano mjesto datuma 3"/>
          <p:cNvSpPr>
            <a:spLocks noGrp="1"/>
          </p:cNvSpPr>
          <p:nvPr>
            <p:ph type="dt" sz="quarter" idx="10"/>
          </p:nvPr>
        </p:nvSpPr>
        <p:spPr>
          <a:xfrm>
            <a:off x="107950" y="6381750"/>
            <a:ext cx="3959994" cy="359618"/>
          </a:xfrm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hr-HR" altLang="sr-Latn-RS" dirty="0" smtClean="0">
                <a:latin typeface="Arial Narrow" panose="020B0606020202030204" pitchFamily="34" charset="0"/>
              </a:rPr>
              <a:t>Prof.dr.sc. Ivica Boko, Doc.dr.sc. Neno </a:t>
            </a:r>
            <a:r>
              <a:rPr lang="hr-HR" altLang="sr-Latn-RS" dirty="0">
                <a:latin typeface="Arial Narrow" panose="020B0606020202030204" pitchFamily="34" charset="0"/>
              </a:rPr>
              <a:t>Torić, Slobodan </a:t>
            </a:r>
            <a:r>
              <a:rPr lang="hr-HR" altLang="sr-Latn-RS" dirty="0" smtClean="0">
                <a:latin typeface="Arial Narrow" panose="020B0606020202030204" pitchFamily="34" charset="0"/>
              </a:rPr>
              <a:t>Blanuša</a:t>
            </a:r>
            <a:endParaRPr lang="hr-HR" altLang="sr-Latn-RS" dirty="0"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9614688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zervirano mjesto datuma 3"/>
          <p:cNvSpPr>
            <a:spLocks noGrp="1"/>
          </p:cNvSpPr>
          <p:nvPr>
            <p:ph type="dt" sz="quarter" idx="10"/>
          </p:nvPr>
        </p:nvSpPr>
        <p:spPr>
          <a:xfrm>
            <a:off x="107950" y="6381750"/>
            <a:ext cx="3887986" cy="476250"/>
          </a:xfrm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hr-HR" altLang="sr-Latn-RS" dirty="0" smtClean="0">
                <a:latin typeface="Arial Narrow" panose="020B0606020202030204" pitchFamily="34" charset="0"/>
              </a:rPr>
              <a:t>Prof.dr.sc. Ivica Boko, Doc.dr.sc. Neno </a:t>
            </a:r>
            <a:r>
              <a:rPr lang="hr-HR" altLang="sr-Latn-RS" dirty="0" smtClean="0">
                <a:latin typeface="Arial Narrow" panose="020B0606020202030204" pitchFamily="34" charset="0"/>
              </a:rPr>
              <a:t>Torić, Slobodan Blanuša</a:t>
            </a:r>
            <a:endParaRPr lang="hr-HR" altLang="sr-Latn-RS" dirty="0">
              <a:latin typeface="Arial Narrow" panose="020B0606020202030204" pitchFamily="34" charset="0"/>
            </a:endParaRPr>
          </a:p>
        </p:txBody>
      </p:sp>
      <p:sp>
        <p:nvSpPr>
          <p:cNvPr id="14" name="Slide Number Placeholder 7"/>
          <p:cNvSpPr>
            <a:spLocks noGrp="1"/>
          </p:cNvSpPr>
          <p:nvPr>
            <p:ph type="sldNum" sz="quarter" idx="4294967295"/>
          </p:nvPr>
        </p:nvSpPr>
        <p:spPr>
          <a:xfrm>
            <a:off x="8604448" y="6391869"/>
            <a:ext cx="2133600" cy="365125"/>
          </a:xfrm>
          <a:prstGeom prst="rect">
            <a:avLst/>
          </a:prstGeom>
        </p:spPr>
        <p:txBody>
          <a:bodyPr/>
          <a:lstStyle/>
          <a:p>
            <a:pPr algn="l"/>
            <a:r>
              <a:rPr lang="hr-HR" dirty="0" smtClean="0"/>
              <a:t>3</a:t>
            </a:r>
            <a:endParaRPr lang="hr-HR" dirty="0"/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824" y="692696"/>
            <a:ext cx="3223245" cy="4963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680222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2"/>
          <p:cNvSpPr>
            <a:spLocks noGrp="1"/>
          </p:cNvSpPr>
          <p:nvPr>
            <p:ph type="title"/>
          </p:nvPr>
        </p:nvSpPr>
        <p:spPr>
          <a:xfrm>
            <a:off x="35496" y="197768"/>
            <a:ext cx="9057184" cy="1143000"/>
          </a:xfrm>
        </p:spPr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hr-HR" dirty="0" smtClean="0">
                <a:latin typeface="Calibri" panose="020F0502020204030204" pitchFamily="34" charset="0"/>
              </a:rPr>
              <a:t>ZAHVALJUJEM NA PAŽNJI </a:t>
            </a:r>
            <a:r>
              <a:rPr lang="hr-HR" dirty="0" smtClean="0">
                <a:latin typeface="Calibri" panose="020F0502020204030204" pitchFamily="34" charset="0"/>
                <a:sym typeface="Wingdings" pitchFamily="2" charset="2"/>
              </a:rPr>
              <a:t></a:t>
            </a:r>
            <a:endParaRPr lang="hr-HR" dirty="0">
              <a:latin typeface="Calibri" panose="020F0502020204030204" pitchFamily="34" charset="0"/>
            </a:endParaRPr>
          </a:p>
        </p:txBody>
      </p:sp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0" y="1510913"/>
            <a:ext cx="9144000" cy="20621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hr-HR" sz="3200" b="1" dirty="0" smtClean="0">
                <a:latin typeface="Calibri" pitchFamily="34" charset="0"/>
              </a:rPr>
              <a:t>PROJEKT HRZZ-a</a:t>
            </a:r>
            <a:r>
              <a:rPr lang="hr-HR" sz="3200" b="1" smtClean="0">
                <a:latin typeface="Calibri" pitchFamily="34" charset="0"/>
              </a:rPr>
              <a:t>: UIP-2014-09-5711 </a:t>
            </a:r>
            <a:r>
              <a:rPr lang="hr-HR" sz="3200" b="1" i="1" dirty="0" smtClean="0">
                <a:latin typeface="Calibri" pitchFamily="34" charset="0"/>
              </a:rPr>
              <a:t>Utjecaj deformacija od puzanja na nosivost čeličnih i aluminijskih stupova pri djelovanju požara</a:t>
            </a:r>
            <a:endParaRPr lang="hr-HR" sz="3200" i="1" dirty="0" smtClean="0">
              <a:latin typeface="Calibri" pitchFamily="34" charset="0"/>
            </a:endParaRPr>
          </a:p>
          <a:p>
            <a:pPr algn="ctr"/>
            <a:endParaRPr lang="hr-HR" sz="3200" b="1" dirty="0">
              <a:latin typeface="Calibri" pitchFamily="34" charset="0"/>
            </a:endParaRPr>
          </a:p>
        </p:txBody>
      </p:sp>
      <p:pic>
        <p:nvPicPr>
          <p:cNvPr id="9" name="Picture 6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90887" y="3501008"/>
            <a:ext cx="1089025" cy="12954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</p:pic>
      <p:pic>
        <p:nvPicPr>
          <p:cNvPr id="11" name="Picture 10" descr="D:\PREZENTACIJE\ASFE_2015\logo_001_B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40696" y="3504183"/>
            <a:ext cx="1295400" cy="1296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7" descr="SVEUC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47931" y="3501008"/>
            <a:ext cx="1363122" cy="1368152"/>
          </a:xfrm>
          <a:prstGeom prst="rect">
            <a:avLst/>
          </a:prstGeom>
          <a:noFill/>
        </p:spPr>
      </p:pic>
      <p:sp>
        <p:nvSpPr>
          <p:cNvPr id="13" name="Title 2"/>
          <p:cNvSpPr txBox="1">
            <a:spLocks/>
          </p:cNvSpPr>
          <p:nvPr/>
        </p:nvSpPr>
        <p:spPr>
          <a:xfrm>
            <a:off x="35496" y="5094312"/>
            <a:ext cx="9057184" cy="1143000"/>
          </a:xfrm>
          <a:prstGeom prst="rect">
            <a:avLst/>
          </a:prstGeom>
        </p:spPr>
        <p:txBody>
          <a:bodyPr vert="horz" rtlCol="0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r-HR" sz="3000" b="1" i="0" u="none" strike="noStrike" kern="1200" cap="none" spc="0" normalizeH="0" baseline="0" noProof="0" dirty="0" smtClean="0">
                <a:ln>
                  <a:noFill/>
                </a:ln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uLnTx/>
                <a:uFillTx/>
                <a:latin typeface="Calibri" panose="020F0502020204030204" pitchFamily="34" charset="0"/>
                <a:ea typeface="+mj-ea"/>
                <a:cs typeface="+mj-cs"/>
              </a:rPr>
              <a:t>ZAHVALA:</a:t>
            </a:r>
            <a:r>
              <a:rPr kumimoji="0" lang="hr-HR" sz="3000" b="1" i="0" u="none" strike="noStrike" kern="1200" cap="none" spc="0" normalizeH="0" noProof="0" dirty="0" smtClean="0">
                <a:ln>
                  <a:noFill/>
                </a:ln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uLnTx/>
                <a:uFillTx/>
                <a:latin typeface="Calibri" panose="020F0502020204030204" pitchFamily="34" charset="0"/>
                <a:ea typeface="+mj-ea"/>
                <a:cs typeface="+mj-cs"/>
              </a:rPr>
              <a:t> Hrvatska zaklada za znanost</a:t>
            </a:r>
          </a:p>
        </p:txBody>
      </p:sp>
      <p:pic>
        <p:nvPicPr>
          <p:cNvPr id="14" name="Picture 13" descr="C:\Users\gf-ntoric\Desktop\hrzz.jpg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2120" y="3573016"/>
            <a:ext cx="2088232" cy="1152128"/>
          </a:xfrm>
          <a:prstGeom prst="rect">
            <a:avLst/>
          </a:prstGeom>
          <a:noFill/>
          <a:ln>
            <a:noFill/>
          </a:ln>
        </p:spPr>
      </p:pic>
      <p:sp>
        <p:nvSpPr>
          <p:cNvPr id="15" name="Slide Number Placeholder 7"/>
          <p:cNvSpPr>
            <a:spLocks noGrp="1"/>
          </p:cNvSpPr>
          <p:nvPr>
            <p:ph type="sldNum" sz="quarter" idx="4294967295"/>
          </p:nvPr>
        </p:nvSpPr>
        <p:spPr>
          <a:xfrm>
            <a:off x="8604448" y="6391869"/>
            <a:ext cx="2133600" cy="365125"/>
          </a:xfrm>
          <a:prstGeom prst="rect">
            <a:avLst/>
          </a:prstGeom>
        </p:spPr>
        <p:txBody>
          <a:bodyPr/>
          <a:lstStyle/>
          <a:p>
            <a:pPr algn="l"/>
            <a:r>
              <a:rPr lang="hr-HR" dirty="0" smtClean="0"/>
              <a:t>39</a:t>
            </a:r>
            <a:endParaRPr lang="hr-HR" dirty="0"/>
          </a:p>
        </p:txBody>
      </p:sp>
      <p:sp>
        <p:nvSpPr>
          <p:cNvPr id="10" name="Rezervirano mjesto datuma 3"/>
          <p:cNvSpPr>
            <a:spLocks noGrp="1"/>
          </p:cNvSpPr>
          <p:nvPr>
            <p:ph type="dt" sz="quarter" idx="10"/>
          </p:nvPr>
        </p:nvSpPr>
        <p:spPr>
          <a:xfrm>
            <a:off x="107950" y="6381750"/>
            <a:ext cx="3959994" cy="359618"/>
          </a:xfrm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hr-HR" altLang="sr-Latn-RS" dirty="0" smtClean="0">
                <a:latin typeface="Arial Narrow" panose="020B0606020202030204" pitchFamily="34" charset="0"/>
              </a:rPr>
              <a:t>Prof.dr.sc. Ivica Boko, Doc.dr.sc. Neno </a:t>
            </a:r>
            <a:r>
              <a:rPr lang="hr-HR" altLang="sr-Latn-RS" dirty="0">
                <a:latin typeface="Arial Narrow" panose="020B0606020202030204" pitchFamily="34" charset="0"/>
              </a:rPr>
              <a:t>Torić, Slobodan </a:t>
            </a:r>
            <a:r>
              <a:rPr lang="hr-HR" altLang="sr-Latn-RS" dirty="0" smtClean="0">
                <a:latin typeface="Arial Narrow" panose="020B0606020202030204" pitchFamily="34" charset="0"/>
              </a:rPr>
              <a:t>Blanuša</a:t>
            </a:r>
            <a:endParaRPr lang="hr-HR" altLang="sr-Latn-RS" dirty="0"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63338145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zervirano mjesto datuma 3"/>
          <p:cNvSpPr>
            <a:spLocks noGrp="1"/>
          </p:cNvSpPr>
          <p:nvPr>
            <p:ph type="dt" sz="quarter" idx="10"/>
          </p:nvPr>
        </p:nvSpPr>
        <p:spPr>
          <a:xfrm>
            <a:off x="107950" y="6381750"/>
            <a:ext cx="3887986" cy="476250"/>
          </a:xfrm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hr-HR" altLang="sr-Latn-RS" dirty="0" smtClean="0">
                <a:latin typeface="Arial Narrow" panose="020B0606020202030204" pitchFamily="34" charset="0"/>
              </a:rPr>
              <a:t>Prof.dr.sc. Ivica Boko, Doc.dr.sc. Neno </a:t>
            </a:r>
            <a:r>
              <a:rPr lang="hr-HR" altLang="sr-Latn-RS" dirty="0" smtClean="0">
                <a:latin typeface="Arial Narrow" panose="020B0606020202030204" pitchFamily="34" charset="0"/>
              </a:rPr>
              <a:t>Torić, Slobodan Blanuša</a:t>
            </a:r>
            <a:endParaRPr lang="hr-HR" altLang="sr-Latn-RS" dirty="0">
              <a:latin typeface="Arial Narrow" panose="020B0606020202030204" pitchFamily="34" charset="0"/>
            </a:endParaRPr>
          </a:p>
        </p:txBody>
      </p:sp>
      <p:sp>
        <p:nvSpPr>
          <p:cNvPr id="14" name="Slide Number Placeholder 7"/>
          <p:cNvSpPr>
            <a:spLocks noGrp="1"/>
          </p:cNvSpPr>
          <p:nvPr>
            <p:ph type="sldNum" sz="quarter" idx="4294967295"/>
          </p:nvPr>
        </p:nvSpPr>
        <p:spPr>
          <a:xfrm>
            <a:off x="8604448" y="6391869"/>
            <a:ext cx="2133600" cy="365125"/>
          </a:xfrm>
          <a:prstGeom prst="rect">
            <a:avLst/>
          </a:prstGeom>
        </p:spPr>
        <p:txBody>
          <a:bodyPr/>
          <a:lstStyle/>
          <a:p>
            <a:pPr algn="l"/>
            <a:r>
              <a:rPr lang="hr-HR" dirty="0" smtClean="0"/>
              <a:t>4</a:t>
            </a:r>
            <a:endParaRPr lang="hr-HR" dirty="0"/>
          </a:p>
        </p:txBody>
      </p:sp>
      <p:sp>
        <p:nvSpPr>
          <p:cNvPr id="5" name="Oval 3"/>
          <p:cNvSpPr>
            <a:spLocks noChangeAspect="1" noChangeArrowheads="1"/>
          </p:cNvSpPr>
          <p:nvPr/>
        </p:nvSpPr>
        <p:spPr bwMode="auto">
          <a:xfrm>
            <a:off x="3203649" y="548680"/>
            <a:ext cx="2922588" cy="1303337"/>
          </a:xfrm>
          <a:prstGeom prst="ellipse">
            <a:avLst/>
          </a:prstGeom>
          <a:gradFill flip="none" rotWithShape="1">
            <a:gsLst>
              <a:gs pos="0">
                <a:srgbClr val="FF0000">
                  <a:tint val="66000"/>
                  <a:satMod val="160000"/>
                </a:srgbClr>
              </a:gs>
              <a:gs pos="50000">
                <a:srgbClr val="FF0000">
                  <a:tint val="44500"/>
                  <a:satMod val="160000"/>
                </a:srgbClr>
              </a:gs>
              <a:gs pos="100000">
                <a:srgbClr val="FF0000">
                  <a:tint val="23500"/>
                  <a:satMod val="160000"/>
                </a:srgbClr>
              </a:gs>
            </a:gsLst>
            <a:lin ang="2700000" scaled="1"/>
            <a:tileRect/>
          </a:gradFill>
          <a:ln w="38100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n-US" altLang="sr-Latn-RS">
              <a:solidFill>
                <a:srgbClr val="FF0000"/>
              </a:solidFill>
              <a:latin typeface="Arial" charset="0"/>
              <a:cs typeface="Arial" charset="0"/>
            </a:endParaRPr>
          </a:p>
        </p:txBody>
      </p:sp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3348112" y="829667"/>
            <a:ext cx="2663825" cy="582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defRPr sz="3600">
                <a:solidFill>
                  <a:schemeClr val="tx2"/>
                </a:solidFill>
                <a:latin typeface="Arial" charset="0"/>
              </a:defRPr>
            </a:lvl1pPr>
            <a:lvl2pPr>
              <a:defRPr sz="3600">
                <a:solidFill>
                  <a:schemeClr val="tx2"/>
                </a:solidFill>
                <a:latin typeface="Arial" charset="0"/>
              </a:defRPr>
            </a:lvl2pPr>
            <a:lvl3pPr>
              <a:defRPr sz="3600">
                <a:solidFill>
                  <a:schemeClr val="tx2"/>
                </a:solidFill>
                <a:latin typeface="Arial" charset="0"/>
              </a:defRPr>
            </a:lvl3pPr>
            <a:lvl4pPr>
              <a:defRPr sz="3600">
                <a:solidFill>
                  <a:schemeClr val="tx2"/>
                </a:solidFill>
                <a:latin typeface="Arial" charset="0"/>
              </a:defRPr>
            </a:lvl4pPr>
            <a:lvl5pPr>
              <a:defRPr sz="3600">
                <a:solidFill>
                  <a:schemeClr val="tx2"/>
                </a:solidFill>
                <a:latin typeface="Arial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charset="0"/>
              </a:defRPr>
            </a:lvl9pPr>
          </a:lstStyle>
          <a:p>
            <a:pPr algn="ctr"/>
            <a:r>
              <a:rPr lang="hr-HR" altLang="sr-Latn-RS" sz="2800" b="1" dirty="0">
                <a:solidFill>
                  <a:srgbClr val="FF0000"/>
                </a:solidFill>
                <a:latin typeface="+mj-lt"/>
              </a:rPr>
              <a:t>PRORAČUN KONSTRUKCIJE</a:t>
            </a:r>
          </a:p>
        </p:txBody>
      </p:sp>
      <p:grpSp>
        <p:nvGrpSpPr>
          <p:cNvPr id="7" name="Group 16"/>
          <p:cNvGrpSpPr>
            <a:grpSpLocks/>
          </p:cNvGrpSpPr>
          <p:nvPr/>
        </p:nvGrpSpPr>
        <p:grpSpPr bwMode="auto">
          <a:xfrm>
            <a:off x="395362" y="1966317"/>
            <a:ext cx="5064125" cy="2921000"/>
            <a:chOff x="113" y="1738"/>
            <a:chExt cx="3190" cy="1840"/>
          </a:xfrm>
        </p:grpSpPr>
        <p:grpSp>
          <p:nvGrpSpPr>
            <p:cNvPr id="8" name="Group 5"/>
            <p:cNvGrpSpPr>
              <a:grpSpLocks/>
            </p:cNvGrpSpPr>
            <p:nvPr/>
          </p:nvGrpSpPr>
          <p:grpSpPr bwMode="auto">
            <a:xfrm>
              <a:off x="567" y="1738"/>
              <a:ext cx="1786" cy="1351"/>
              <a:chOff x="567" y="1738"/>
              <a:chExt cx="1786" cy="1351"/>
            </a:xfrm>
          </p:grpSpPr>
          <p:sp>
            <p:nvSpPr>
              <p:cNvPr id="10" name="AutoShape 6"/>
              <p:cNvSpPr>
                <a:spLocks noChangeArrowheads="1"/>
              </p:cNvSpPr>
              <p:nvPr/>
            </p:nvSpPr>
            <p:spPr bwMode="auto">
              <a:xfrm rot="1990147">
                <a:off x="1973" y="1738"/>
                <a:ext cx="108" cy="422"/>
              </a:xfrm>
              <a:prstGeom prst="downArrow">
                <a:avLst>
                  <a:gd name="adj1" fmla="val 50000"/>
                  <a:gd name="adj2" fmla="val 97685"/>
                </a:avLst>
              </a:prstGeom>
              <a:solidFill>
                <a:srgbClr val="FF5050"/>
              </a:solidFill>
              <a:ln w="9525">
                <a:solidFill>
                  <a:srgbClr val="FF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hr-HR"/>
              </a:p>
            </p:txBody>
          </p:sp>
          <p:sp>
            <p:nvSpPr>
              <p:cNvPr id="11" name="Oval 7"/>
              <p:cNvSpPr>
                <a:spLocks noChangeArrowheads="1"/>
              </p:cNvSpPr>
              <p:nvPr/>
            </p:nvSpPr>
            <p:spPr bwMode="auto">
              <a:xfrm>
                <a:off x="567" y="2160"/>
                <a:ext cx="1786" cy="929"/>
              </a:xfrm>
              <a:prstGeom prst="ellipse">
                <a:avLst/>
              </a:prstGeom>
              <a:gradFill flip="none" rotWithShape="1">
                <a:gsLst>
                  <a:gs pos="0">
                    <a:srgbClr val="FF0000">
                      <a:tint val="66000"/>
                      <a:satMod val="160000"/>
                    </a:srgbClr>
                  </a:gs>
                  <a:gs pos="50000">
                    <a:srgbClr val="FF0000">
                      <a:tint val="44500"/>
                      <a:satMod val="160000"/>
                    </a:srgbClr>
                  </a:gs>
                  <a:gs pos="100000">
                    <a:srgbClr val="FF0000">
                      <a:tint val="23500"/>
                      <a:satMod val="160000"/>
                    </a:srgbClr>
                  </a:gs>
                </a:gsLst>
                <a:lin ang="2700000" scaled="1"/>
                <a:tileRect/>
              </a:gradFill>
              <a:ln w="38100">
                <a:solidFill>
                  <a:srgbClr val="FF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endParaRPr lang="en-US" altLang="sr-Latn-RS">
                  <a:solidFill>
                    <a:srgbClr val="33CC33"/>
                  </a:solidFill>
                  <a:latin typeface="Arial" charset="0"/>
                  <a:cs typeface="Arial" charset="0"/>
                </a:endParaRPr>
              </a:p>
            </p:txBody>
          </p:sp>
          <p:sp>
            <p:nvSpPr>
              <p:cNvPr id="13" name="Rectangle 8"/>
              <p:cNvSpPr>
                <a:spLocks noChangeArrowheads="1"/>
              </p:cNvSpPr>
              <p:nvPr/>
            </p:nvSpPr>
            <p:spPr bwMode="auto">
              <a:xfrm>
                <a:off x="639" y="2281"/>
                <a:ext cx="1678" cy="65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anchor="ctr"/>
              <a:lstStyle>
                <a:lvl1pPr>
                  <a:defRPr sz="3600">
                    <a:solidFill>
                      <a:schemeClr val="tx2"/>
                    </a:solidFill>
                    <a:latin typeface="Arial" charset="0"/>
                  </a:defRPr>
                </a:lvl1pPr>
                <a:lvl2pPr>
                  <a:defRPr sz="3600">
                    <a:solidFill>
                      <a:schemeClr val="tx2"/>
                    </a:solidFill>
                    <a:latin typeface="Arial" charset="0"/>
                  </a:defRPr>
                </a:lvl2pPr>
                <a:lvl3pPr>
                  <a:defRPr sz="3600">
                    <a:solidFill>
                      <a:schemeClr val="tx2"/>
                    </a:solidFill>
                    <a:latin typeface="Arial" charset="0"/>
                  </a:defRPr>
                </a:lvl3pPr>
                <a:lvl4pPr>
                  <a:defRPr sz="3600">
                    <a:solidFill>
                      <a:schemeClr val="tx2"/>
                    </a:solidFill>
                    <a:latin typeface="Arial" charset="0"/>
                  </a:defRPr>
                </a:lvl4pPr>
                <a:lvl5pPr>
                  <a:defRPr sz="3600">
                    <a:solidFill>
                      <a:schemeClr val="tx2"/>
                    </a:solidFill>
                    <a:latin typeface="Arial" charset="0"/>
                  </a:defRPr>
                </a:lvl5pPr>
                <a:lvl6pPr marL="457200" fontAlgn="base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2"/>
                    </a:solidFill>
                    <a:latin typeface="Arial" charset="0"/>
                  </a:defRPr>
                </a:lvl6pPr>
                <a:lvl7pPr marL="914400" fontAlgn="base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2"/>
                    </a:solidFill>
                    <a:latin typeface="Arial" charset="0"/>
                  </a:defRPr>
                </a:lvl7pPr>
                <a:lvl8pPr marL="1371600" fontAlgn="base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2"/>
                    </a:solidFill>
                    <a:latin typeface="Arial" charset="0"/>
                  </a:defRPr>
                </a:lvl8pPr>
                <a:lvl9pPr marL="1828800" fontAlgn="base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2"/>
                    </a:solidFill>
                    <a:latin typeface="Arial" charset="0"/>
                  </a:defRPr>
                </a:lvl9pPr>
              </a:lstStyle>
              <a:p>
                <a:pPr algn="ctr"/>
                <a:r>
                  <a:rPr lang="hr-HR" altLang="sr-Latn-RS" sz="2400" b="1" dirty="0">
                    <a:solidFill>
                      <a:srgbClr val="FF0000"/>
                    </a:solidFill>
                    <a:latin typeface="+mj-lt"/>
                  </a:rPr>
                  <a:t>MEHANIČKO DJELOVANJE</a:t>
                </a:r>
              </a:p>
            </p:txBody>
          </p:sp>
        </p:grpSp>
        <p:pic>
          <p:nvPicPr>
            <p:cNvPr id="9" name="Picture 13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3" y="3233"/>
              <a:ext cx="3190" cy="34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grpSp>
        <p:nvGrpSpPr>
          <p:cNvPr id="15" name="Group 17"/>
          <p:cNvGrpSpPr>
            <a:grpSpLocks/>
          </p:cNvGrpSpPr>
          <p:nvPr/>
        </p:nvGrpSpPr>
        <p:grpSpPr bwMode="auto">
          <a:xfrm>
            <a:off x="5553149" y="1966317"/>
            <a:ext cx="2835275" cy="3046413"/>
            <a:chOff x="3362" y="1738"/>
            <a:chExt cx="1786" cy="1919"/>
          </a:xfrm>
        </p:grpSpPr>
        <p:grpSp>
          <p:nvGrpSpPr>
            <p:cNvPr id="16" name="Group 9"/>
            <p:cNvGrpSpPr>
              <a:grpSpLocks/>
            </p:cNvGrpSpPr>
            <p:nvPr/>
          </p:nvGrpSpPr>
          <p:grpSpPr bwMode="auto">
            <a:xfrm>
              <a:off x="3362" y="1738"/>
              <a:ext cx="1786" cy="1351"/>
              <a:chOff x="3362" y="1738"/>
              <a:chExt cx="1786" cy="1351"/>
            </a:xfrm>
          </p:grpSpPr>
          <p:sp>
            <p:nvSpPr>
              <p:cNvPr id="19" name="AutoShape 10"/>
              <p:cNvSpPr>
                <a:spLocks noChangeArrowheads="1"/>
              </p:cNvSpPr>
              <p:nvPr/>
            </p:nvSpPr>
            <p:spPr bwMode="auto">
              <a:xfrm rot="19609853" flipH="1">
                <a:off x="3588" y="1738"/>
                <a:ext cx="108" cy="422"/>
              </a:xfrm>
              <a:prstGeom prst="downArrow">
                <a:avLst>
                  <a:gd name="adj1" fmla="val 50000"/>
                  <a:gd name="adj2" fmla="val 97685"/>
                </a:avLst>
              </a:prstGeom>
              <a:solidFill>
                <a:srgbClr val="FF5050"/>
              </a:solidFill>
              <a:ln w="9525">
                <a:solidFill>
                  <a:srgbClr val="FF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hr-HR"/>
              </a:p>
            </p:txBody>
          </p:sp>
          <p:sp>
            <p:nvSpPr>
              <p:cNvPr id="20" name="Oval 11"/>
              <p:cNvSpPr>
                <a:spLocks noChangeArrowheads="1"/>
              </p:cNvSpPr>
              <p:nvPr/>
            </p:nvSpPr>
            <p:spPr bwMode="auto">
              <a:xfrm>
                <a:off x="3362" y="2160"/>
                <a:ext cx="1786" cy="929"/>
              </a:xfrm>
              <a:prstGeom prst="ellipse">
                <a:avLst/>
              </a:prstGeom>
              <a:gradFill flip="none" rotWithShape="1">
                <a:gsLst>
                  <a:gs pos="0">
                    <a:srgbClr val="FF0000">
                      <a:tint val="66000"/>
                      <a:satMod val="160000"/>
                    </a:srgbClr>
                  </a:gs>
                  <a:gs pos="50000">
                    <a:srgbClr val="FF0000">
                      <a:tint val="44500"/>
                      <a:satMod val="160000"/>
                    </a:srgbClr>
                  </a:gs>
                  <a:gs pos="100000">
                    <a:srgbClr val="FF0000">
                      <a:tint val="23500"/>
                      <a:satMod val="160000"/>
                    </a:srgbClr>
                  </a:gs>
                </a:gsLst>
                <a:lin ang="2700000" scaled="1"/>
                <a:tileRect/>
              </a:gradFill>
              <a:ln w="38100">
                <a:solidFill>
                  <a:srgbClr val="FF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endParaRPr lang="en-US" altLang="sr-Latn-RS">
                  <a:solidFill>
                    <a:srgbClr val="33CC33"/>
                  </a:solidFill>
                  <a:latin typeface="Arial" charset="0"/>
                  <a:cs typeface="Arial" charset="0"/>
                </a:endParaRPr>
              </a:p>
            </p:txBody>
          </p:sp>
          <p:sp>
            <p:nvSpPr>
              <p:cNvPr id="21" name="Rectangle 12"/>
              <p:cNvSpPr>
                <a:spLocks noChangeArrowheads="1"/>
              </p:cNvSpPr>
              <p:nvPr/>
            </p:nvSpPr>
            <p:spPr bwMode="auto">
              <a:xfrm>
                <a:off x="3434" y="2281"/>
                <a:ext cx="1678" cy="65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anchor="ctr"/>
              <a:lstStyle>
                <a:lvl1pPr>
                  <a:defRPr sz="3600">
                    <a:solidFill>
                      <a:schemeClr val="tx2"/>
                    </a:solidFill>
                    <a:latin typeface="Arial" charset="0"/>
                  </a:defRPr>
                </a:lvl1pPr>
                <a:lvl2pPr>
                  <a:defRPr sz="3600">
                    <a:solidFill>
                      <a:schemeClr val="tx2"/>
                    </a:solidFill>
                    <a:latin typeface="Arial" charset="0"/>
                  </a:defRPr>
                </a:lvl2pPr>
                <a:lvl3pPr>
                  <a:defRPr sz="3600">
                    <a:solidFill>
                      <a:schemeClr val="tx2"/>
                    </a:solidFill>
                    <a:latin typeface="Arial" charset="0"/>
                  </a:defRPr>
                </a:lvl3pPr>
                <a:lvl4pPr>
                  <a:defRPr sz="3600">
                    <a:solidFill>
                      <a:schemeClr val="tx2"/>
                    </a:solidFill>
                    <a:latin typeface="Arial" charset="0"/>
                  </a:defRPr>
                </a:lvl4pPr>
                <a:lvl5pPr>
                  <a:defRPr sz="3600">
                    <a:solidFill>
                      <a:schemeClr val="tx2"/>
                    </a:solidFill>
                    <a:latin typeface="Arial" charset="0"/>
                  </a:defRPr>
                </a:lvl5pPr>
                <a:lvl6pPr marL="457200" fontAlgn="base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2"/>
                    </a:solidFill>
                    <a:latin typeface="Arial" charset="0"/>
                  </a:defRPr>
                </a:lvl6pPr>
                <a:lvl7pPr marL="914400" fontAlgn="base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2"/>
                    </a:solidFill>
                    <a:latin typeface="Arial" charset="0"/>
                  </a:defRPr>
                </a:lvl7pPr>
                <a:lvl8pPr marL="1371600" fontAlgn="base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2"/>
                    </a:solidFill>
                    <a:latin typeface="Arial" charset="0"/>
                  </a:defRPr>
                </a:lvl8pPr>
                <a:lvl9pPr marL="1828800" fontAlgn="base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2"/>
                    </a:solidFill>
                    <a:latin typeface="Arial" charset="0"/>
                  </a:defRPr>
                </a:lvl9pPr>
              </a:lstStyle>
              <a:p>
                <a:pPr algn="ctr"/>
                <a:r>
                  <a:rPr lang="hr-HR" altLang="sr-Latn-RS" sz="2400" b="1" dirty="0">
                    <a:solidFill>
                      <a:srgbClr val="FF0000"/>
                    </a:solidFill>
                    <a:latin typeface="+mj-lt"/>
                  </a:rPr>
                  <a:t>OTPORNOST KONSTRUKCIJE</a:t>
                </a:r>
              </a:p>
            </p:txBody>
          </p:sp>
        </p:grpSp>
        <p:pic>
          <p:nvPicPr>
            <p:cNvPr id="17" name="Picture 14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86" y="3192"/>
              <a:ext cx="304" cy="42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8" name="Oval 15"/>
            <p:cNvSpPr>
              <a:spLocks noChangeArrowheads="1"/>
            </p:cNvSpPr>
            <p:nvPr/>
          </p:nvSpPr>
          <p:spPr bwMode="auto">
            <a:xfrm>
              <a:off x="4195" y="3158"/>
              <a:ext cx="499" cy="499"/>
            </a:xfrm>
            <a:prstGeom prst="ellipse">
              <a:avLst/>
            </a:prstGeom>
            <a:noFill/>
            <a:ln w="19050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99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hr-HR"/>
            </a:p>
          </p:txBody>
        </p:sp>
      </p:grpSp>
    </p:spTree>
    <p:extLst>
      <p:ext uri="{BB962C8B-B14F-4D97-AF65-F5344CB8AC3E}">
        <p14:creationId xmlns:p14="http://schemas.microsoft.com/office/powerpoint/2010/main" val="6792051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zervirano mjesto datuma 3"/>
          <p:cNvSpPr>
            <a:spLocks noGrp="1"/>
          </p:cNvSpPr>
          <p:nvPr>
            <p:ph type="dt" sz="quarter" idx="10"/>
          </p:nvPr>
        </p:nvSpPr>
        <p:spPr>
          <a:xfrm>
            <a:off x="107950" y="6381750"/>
            <a:ext cx="3887986" cy="476250"/>
          </a:xfrm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hr-HR" altLang="sr-Latn-RS" dirty="0" smtClean="0">
                <a:latin typeface="Arial Narrow" panose="020B0606020202030204" pitchFamily="34" charset="0"/>
              </a:rPr>
              <a:t>Prof.dr.sc. Ivica Boko, Doc.dr.sc. Neno </a:t>
            </a:r>
            <a:r>
              <a:rPr lang="hr-HR" altLang="sr-Latn-RS" dirty="0" smtClean="0">
                <a:latin typeface="Arial Narrow" panose="020B0606020202030204" pitchFamily="34" charset="0"/>
              </a:rPr>
              <a:t>Torić, Slobodan Blanuša</a:t>
            </a:r>
            <a:endParaRPr lang="hr-HR" altLang="sr-Latn-RS" dirty="0">
              <a:latin typeface="Arial Narrow" panose="020B0606020202030204" pitchFamily="34" charset="0"/>
            </a:endParaRPr>
          </a:p>
        </p:txBody>
      </p:sp>
      <p:sp>
        <p:nvSpPr>
          <p:cNvPr id="14" name="Slide Number Placeholder 7"/>
          <p:cNvSpPr>
            <a:spLocks noGrp="1"/>
          </p:cNvSpPr>
          <p:nvPr>
            <p:ph type="sldNum" sz="quarter" idx="4294967295"/>
          </p:nvPr>
        </p:nvSpPr>
        <p:spPr>
          <a:xfrm>
            <a:off x="8604448" y="6391869"/>
            <a:ext cx="2133600" cy="365125"/>
          </a:xfrm>
          <a:prstGeom prst="rect">
            <a:avLst/>
          </a:prstGeom>
        </p:spPr>
        <p:txBody>
          <a:bodyPr/>
          <a:lstStyle/>
          <a:p>
            <a:pPr algn="l"/>
            <a:r>
              <a:rPr lang="hr-HR" dirty="0" smtClean="0"/>
              <a:t>5</a:t>
            </a:r>
            <a:endParaRPr lang="hr-HR" dirty="0"/>
          </a:p>
        </p:txBody>
      </p:sp>
      <p:sp>
        <p:nvSpPr>
          <p:cNvPr id="34" name="Rectangle 3"/>
          <p:cNvSpPr txBox="1">
            <a:spLocks noChangeArrowheads="1"/>
          </p:cNvSpPr>
          <p:nvPr/>
        </p:nvSpPr>
        <p:spPr>
          <a:xfrm>
            <a:off x="251520" y="1268760"/>
            <a:ext cx="8641655" cy="1079500"/>
          </a:xfrm>
        </p:spPr>
        <p:txBody>
          <a:bodyPr/>
          <a:lstStyle>
            <a:lvl1pPr marL="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buFont typeface="Wingdings" pitchFamily="2" charset="2"/>
              <a:buNone/>
            </a:pPr>
            <a:r>
              <a:rPr lang="hr-HR" altLang="sr-Latn-RS" sz="2000" dirty="0" smtClean="0">
                <a:solidFill>
                  <a:schemeClr val="tx1"/>
                </a:solidFill>
                <a:latin typeface="+mj-lt"/>
              </a:rPr>
              <a:t>Kod dokaza nosivosti čeličnih nosivih elemenata proračunske vrijednosti </a:t>
            </a:r>
            <a:r>
              <a:rPr lang="hr-HR" altLang="sr-Latn-RS" sz="2000" b="1" dirty="0" smtClean="0">
                <a:solidFill>
                  <a:schemeClr val="tx1"/>
                </a:solidFill>
                <a:latin typeface="+mj-lt"/>
              </a:rPr>
              <a:t>mehaničkih</a:t>
            </a:r>
            <a:r>
              <a:rPr lang="hr-HR" altLang="sr-Latn-RS" sz="2000" dirty="0" smtClean="0">
                <a:solidFill>
                  <a:schemeClr val="tx1"/>
                </a:solidFill>
                <a:latin typeface="+mj-lt"/>
              </a:rPr>
              <a:t> svojstava materijala (naponska i deformacijska svojstva) </a:t>
            </a:r>
            <a:r>
              <a:rPr lang="hr-HR" altLang="sr-Latn-RS" sz="2000" dirty="0" err="1" smtClean="0">
                <a:solidFill>
                  <a:schemeClr val="tx1"/>
                </a:solidFill>
                <a:latin typeface="+mj-lt"/>
              </a:rPr>
              <a:t>X</a:t>
            </a:r>
            <a:r>
              <a:rPr lang="hr-HR" altLang="sr-Latn-RS" sz="2000" baseline="-25000" dirty="0" err="1" smtClean="0">
                <a:solidFill>
                  <a:schemeClr val="tx1"/>
                </a:solidFill>
                <a:latin typeface="+mj-lt"/>
              </a:rPr>
              <a:t>d</a:t>
            </a:r>
            <a:r>
              <a:rPr lang="hr-HR" altLang="sr-Latn-RS" sz="2000" baseline="-25000" dirty="0" smtClean="0">
                <a:solidFill>
                  <a:schemeClr val="tx1"/>
                </a:solidFill>
                <a:latin typeface="+mj-lt"/>
              </a:rPr>
              <a:t>,</a:t>
            </a:r>
            <a:r>
              <a:rPr lang="hr-HR" altLang="sr-Latn-RS" sz="2000" baseline="-25000" dirty="0" err="1" smtClean="0">
                <a:solidFill>
                  <a:schemeClr val="tx1"/>
                </a:solidFill>
                <a:latin typeface="+mj-lt"/>
              </a:rPr>
              <a:t>fi</a:t>
            </a:r>
            <a:r>
              <a:rPr lang="hr-HR" altLang="sr-Latn-RS" sz="2000" dirty="0" smtClean="0">
                <a:solidFill>
                  <a:schemeClr val="tx1"/>
                </a:solidFill>
                <a:latin typeface="+mj-lt"/>
              </a:rPr>
              <a:t> definiraju se na sljedeći način:</a:t>
            </a:r>
            <a:endParaRPr lang="hr-HR" altLang="sr-Latn-RS" sz="2000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35" name="Rectangle 7"/>
          <p:cNvSpPr>
            <a:spLocks noChangeArrowheads="1"/>
          </p:cNvSpPr>
          <p:nvPr/>
        </p:nvSpPr>
        <p:spPr bwMode="auto">
          <a:xfrm>
            <a:off x="0" y="548680"/>
            <a:ext cx="9144000" cy="600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sz="30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sz="26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lr>
                <a:srgbClr val="003366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lr>
                <a:srgbClr val="003366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lr>
                <a:srgbClr val="003366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lr>
                <a:srgbClr val="003366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lr>
                <a:srgbClr val="003366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buFont typeface="Wingdings" pitchFamily="2" charset="2"/>
              <a:buNone/>
            </a:pPr>
            <a:r>
              <a:rPr lang="hr-HR" altLang="sr-Latn-RS" sz="2800" b="1" dirty="0">
                <a:latin typeface="+mj-lt"/>
              </a:rPr>
              <a:t>ČELIČNE KONSTRUKCIJE</a:t>
            </a:r>
          </a:p>
        </p:txBody>
      </p:sp>
      <p:grpSp>
        <p:nvGrpSpPr>
          <p:cNvPr id="36" name="Group 22"/>
          <p:cNvGrpSpPr>
            <a:grpSpLocks/>
          </p:cNvGrpSpPr>
          <p:nvPr/>
        </p:nvGrpSpPr>
        <p:grpSpPr bwMode="auto">
          <a:xfrm>
            <a:off x="1259632" y="4812234"/>
            <a:ext cx="6530975" cy="641350"/>
            <a:chOff x="943" y="3247"/>
            <a:chExt cx="4114" cy="404"/>
          </a:xfrm>
        </p:grpSpPr>
        <p:sp>
          <p:nvSpPr>
            <p:cNvPr id="37" name="Rectangle 14"/>
            <p:cNvSpPr>
              <a:spLocks noChangeArrowheads="1"/>
            </p:cNvSpPr>
            <p:nvPr/>
          </p:nvSpPr>
          <p:spPr bwMode="auto">
            <a:xfrm>
              <a:off x="1125" y="3247"/>
              <a:ext cx="3932" cy="40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>
              <a:lvl1pPr marL="177800" indent="-177800">
                <a:defRPr>
                  <a:solidFill>
                    <a:schemeClr val="tx1"/>
                  </a:solidFill>
                  <a:latin typeface="Arial" charset="0"/>
                </a:defRPr>
              </a:lvl1pPr>
              <a:lvl2pPr>
                <a:defRPr>
                  <a:solidFill>
                    <a:schemeClr val="tx1"/>
                  </a:solidFill>
                  <a:latin typeface="Arial" charset="0"/>
                </a:defRPr>
              </a:lvl2pPr>
              <a:lvl3pPr>
                <a:defRPr>
                  <a:solidFill>
                    <a:schemeClr val="tx1"/>
                  </a:solidFill>
                  <a:latin typeface="Arial" charset="0"/>
                </a:defRPr>
              </a:lvl3pPr>
              <a:lvl4pPr>
                <a:defRPr>
                  <a:solidFill>
                    <a:schemeClr val="tx1"/>
                  </a:solidFill>
                  <a:latin typeface="Arial" charset="0"/>
                </a:defRPr>
              </a:lvl4pPr>
              <a:lvl5pPr>
                <a:defRPr>
                  <a:solidFill>
                    <a:schemeClr val="tx1"/>
                  </a:solidFill>
                  <a:latin typeface="Arial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just">
                <a:buFontTx/>
                <a:buChar char="-"/>
              </a:pPr>
              <a:r>
                <a:rPr lang="hr-HR" altLang="sr-Latn-RS" dirty="0">
                  <a:latin typeface="+mj-lt"/>
                </a:rPr>
                <a:t>parcijalni faktor sigurnosti za odgovarajuće svojstvo materijala, </a:t>
              </a:r>
            </a:p>
            <a:p>
              <a:pPr algn="just"/>
              <a:r>
                <a:rPr lang="hr-HR" altLang="sr-Latn-RS" dirty="0">
                  <a:latin typeface="+mj-lt"/>
                </a:rPr>
                <a:t>	za slučaj požara [1.00]. </a:t>
              </a:r>
            </a:p>
          </p:txBody>
        </p:sp>
        <p:pic>
          <p:nvPicPr>
            <p:cNvPr id="38" name="Picture 15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43" y="3288"/>
              <a:ext cx="304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grpSp>
        <p:nvGrpSpPr>
          <p:cNvPr id="39" name="Group 21"/>
          <p:cNvGrpSpPr>
            <a:grpSpLocks/>
          </p:cNvGrpSpPr>
          <p:nvPr/>
        </p:nvGrpSpPr>
        <p:grpSpPr bwMode="auto">
          <a:xfrm>
            <a:off x="1310432" y="4166121"/>
            <a:ext cx="7140575" cy="641350"/>
            <a:chOff x="975" y="2840"/>
            <a:chExt cx="4498" cy="404"/>
          </a:xfrm>
        </p:grpSpPr>
        <p:sp>
          <p:nvSpPr>
            <p:cNvPr id="40" name="Rectangle 10"/>
            <p:cNvSpPr>
              <a:spLocks noChangeArrowheads="1"/>
            </p:cNvSpPr>
            <p:nvPr/>
          </p:nvSpPr>
          <p:spPr bwMode="auto">
            <a:xfrm>
              <a:off x="1125" y="2840"/>
              <a:ext cx="4348" cy="40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>
              <a:lvl1pPr marL="177800" indent="-177800">
                <a:defRPr>
                  <a:solidFill>
                    <a:schemeClr val="tx1"/>
                  </a:solidFill>
                  <a:latin typeface="Arial" charset="0"/>
                </a:defRPr>
              </a:lvl1pPr>
              <a:lvl2pPr>
                <a:defRPr>
                  <a:solidFill>
                    <a:schemeClr val="tx1"/>
                  </a:solidFill>
                  <a:latin typeface="Arial" charset="0"/>
                </a:defRPr>
              </a:lvl2pPr>
              <a:lvl3pPr>
                <a:defRPr>
                  <a:solidFill>
                    <a:schemeClr val="tx1"/>
                  </a:solidFill>
                  <a:latin typeface="Arial" charset="0"/>
                </a:defRPr>
              </a:lvl3pPr>
              <a:lvl4pPr>
                <a:defRPr>
                  <a:solidFill>
                    <a:schemeClr val="tx1"/>
                  </a:solidFill>
                  <a:latin typeface="Arial" charset="0"/>
                </a:defRPr>
              </a:lvl4pPr>
              <a:lvl5pPr>
                <a:defRPr>
                  <a:solidFill>
                    <a:schemeClr val="tx1"/>
                  </a:solidFill>
                  <a:latin typeface="Arial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just">
                <a:buFontTx/>
                <a:buChar char="-"/>
              </a:pPr>
              <a:r>
                <a:rPr lang="hr-HR" altLang="sr-Latn-RS" dirty="0">
                  <a:latin typeface="+mj-lt"/>
                </a:rPr>
                <a:t>koeficijent redukcije naponskog i deformacijskog svojstva, koji ovisi o </a:t>
              </a:r>
            </a:p>
            <a:p>
              <a:pPr algn="just"/>
              <a:r>
                <a:rPr lang="hr-HR" altLang="sr-Latn-RS" dirty="0">
                  <a:latin typeface="+mj-lt"/>
                </a:rPr>
                <a:t>	promatranoj temperaturi u odnosu na atmosfersku temperaturu, </a:t>
              </a:r>
            </a:p>
          </p:txBody>
        </p:sp>
        <p:pic>
          <p:nvPicPr>
            <p:cNvPr id="41" name="Picture 16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75" y="2874"/>
              <a:ext cx="186" cy="23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grpSp>
        <p:nvGrpSpPr>
          <p:cNvPr id="42" name="Group 20"/>
          <p:cNvGrpSpPr>
            <a:grpSpLocks/>
          </p:cNvGrpSpPr>
          <p:nvPr/>
        </p:nvGrpSpPr>
        <p:grpSpPr bwMode="auto">
          <a:xfrm>
            <a:off x="1310432" y="3446984"/>
            <a:ext cx="7372350" cy="641350"/>
            <a:chOff x="975" y="2387"/>
            <a:chExt cx="4644" cy="404"/>
          </a:xfrm>
        </p:grpSpPr>
        <p:sp>
          <p:nvSpPr>
            <p:cNvPr id="43" name="Rectangle 9"/>
            <p:cNvSpPr>
              <a:spLocks noChangeArrowheads="1"/>
            </p:cNvSpPr>
            <p:nvPr/>
          </p:nvSpPr>
          <p:spPr bwMode="auto">
            <a:xfrm>
              <a:off x="1127" y="2387"/>
              <a:ext cx="4492" cy="40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marL="177800" indent="-177800">
                <a:defRPr>
                  <a:solidFill>
                    <a:schemeClr val="tx1"/>
                  </a:solidFill>
                  <a:latin typeface="Arial" charset="0"/>
                </a:defRPr>
              </a:lvl1pPr>
              <a:lvl2pPr>
                <a:defRPr>
                  <a:solidFill>
                    <a:schemeClr val="tx1"/>
                  </a:solidFill>
                  <a:latin typeface="Arial" charset="0"/>
                </a:defRPr>
              </a:lvl2pPr>
              <a:lvl3pPr>
                <a:defRPr>
                  <a:solidFill>
                    <a:schemeClr val="tx1"/>
                  </a:solidFill>
                  <a:latin typeface="Arial" charset="0"/>
                </a:defRPr>
              </a:lvl3pPr>
              <a:lvl4pPr>
                <a:defRPr>
                  <a:solidFill>
                    <a:schemeClr val="tx1"/>
                  </a:solidFill>
                  <a:latin typeface="Arial" charset="0"/>
                </a:defRPr>
              </a:lvl4pPr>
              <a:lvl5pPr>
                <a:defRPr>
                  <a:solidFill>
                    <a:schemeClr val="tx1"/>
                  </a:solidFill>
                  <a:latin typeface="Arial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just">
                <a:buFontTx/>
                <a:buChar char="-"/>
              </a:pPr>
              <a:r>
                <a:rPr lang="hr-HR" altLang="sr-Latn-RS" dirty="0">
                  <a:latin typeface="+mj-lt"/>
                </a:rPr>
                <a:t>karakteristična vrijednost naponskog i deformacijskog svojstva (</a:t>
              </a:r>
              <a:r>
                <a:rPr lang="hr-HR" altLang="sr-Latn-RS" dirty="0" err="1">
                  <a:latin typeface="+mj-lt"/>
                </a:rPr>
                <a:t>f</a:t>
              </a:r>
              <a:r>
                <a:rPr lang="hr-HR" altLang="sr-Latn-RS" baseline="-25000" dirty="0" err="1">
                  <a:latin typeface="+mj-lt"/>
                </a:rPr>
                <a:t>k</a:t>
              </a:r>
              <a:r>
                <a:rPr lang="hr-HR" altLang="sr-Latn-RS" dirty="0">
                  <a:latin typeface="+mj-lt"/>
                </a:rPr>
                <a:t> ili </a:t>
              </a:r>
              <a:r>
                <a:rPr lang="hr-HR" altLang="sr-Latn-RS" dirty="0" err="1">
                  <a:latin typeface="+mj-lt"/>
                </a:rPr>
                <a:t>E</a:t>
              </a:r>
              <a:r>
                <a:rPr lang="hr-HR" altLang="sr-Latn-RS" baseline="-25000" dirty="0" err="1">
                  <a:latin typeface="+mj-lt"/>
                </a:rPr>
                <a:t>k</a:t>
              </a:r>
              <a:r>
                <a:rPr lang="hr-HR" altLang="sr-Latn-RS" dirty="0">
                  <a:latin typeface="+mj-lt"/>
                </a:rPr>
                <a:t>), </a:t>
              </a:r>
            </a:p>
            <a:p>
              <a:pPr algn="just"/>
              <a:r>
                <a:rPr lang="hr-HR" altLang="sr-Latn-RS" dirty="0">
                  <a:latin typeface="+mj-lt"/>
                </a:rPr>
                <a:t>	za proračun konstrukcije pri atmosferskoj temperaturi, </a:t>
              </a:r>
            </a:p>
          </p:txBody>
        </p:sp>
        <p:pic>
          <p:nvPicPr>
            <p:cNvPr id="44" name="Picture 17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75" y="2420"/>
              <a:ext cx="227" cy="23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pic>
        <p:nvPicPr>
          <p:cNvPr id="45" name="Picture 19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1619" y="2492895"/>
            <a:ext cx="1557049" cy="7583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703621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zervirano mjesto datuma 3"/>
          <p:cNvSpPr>
            <a:spLocks noGrp="1"/>
          </p:cNvSpPr>
          <p:nvPr>
            <p:ph type="dt" sz="quarter" idx="10"/>
          </p:nvPr>
        </p:nvSpPr>
        <p:spPr>
          <a:xfrm>
            <a:off x="107950" y="6381750"/>
            <a:ext cx="3887986" cy="476250"/>
          </a:xfrm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hr-HR" altLang="sr-Latn-RS" dirty="0" smtClean="0">
                <a:latin typeface="Arial Narrow" panose="020B0606020202030204" pitchFamily="34" charset="0"/>
              </a:rPr>
              <a:t>Prof.dr.sc. Ivica Boko, Doc.dr.sc. Neno </a:t>
            </a:r>
            <a:r>
              <a:rPr lang="hr-HR" altLang="sr-Latn-RS" dirty="0" smtClean="0">
                <a:latin typeface="Arial Narrow" panose="020B0606020202030204" pitchFamily="34" charset="0"/>
              </a:rPr>
              <a:t>Torić, Slobodan Blanuša</a:t>
            </a:r>
            <a:endParaRPr lang="hr-HR" altLang="sr-Latn-RS" dirty="0">
              <a:latin typeface="Arial Narrow" panose="020B0606020202030204" pitchFamily="34" charset="0"/>
            </a:endParaRPr>
          </a:p>
        </p:txBody>
      </p:sp>
      <p:sp>
        <p:nvSpPr>
          <p:cNvPr id="14" name="Slide Number Placeholder 7"/>
          <p:cNvSpPr>
            <a:spLocks noGrp="1"/>
          </p:cNvSpPr>
          <p:nvPr>
            <p:ph type="sldNum" sz="quarter" idx="4294967295"/>
          </p:nvPr>
        </p:nvSpPr>
        <p:spPr>
          <a:xfrm>
            <a:off x="8604448" y="6391869"/>
            <a:ext cx="2133600" cy="365125"/>
          </a:xfrm>
          <a:prstGeom prst="rect">
            <a:avLst/>
          </a:prstGeom>
        </p:spPr>
        <p:txBody>
          <a:bodyPr/>
          <a:lstStyle/>
          <a:p>
            <a:pPr algn="l"/>
            <a:r>
              <a:rPr lang="hr-HR" dirty="0" smtClean="0"/>
              <a:t>6</a:t>
            </a:r>
            <a:endParaRPr lang="hr-HR" dirty="0"/>
          </a:p>
        </p:txBody>
      </p:sp>
      <p:sp>
        <p:nvSpPr>
          <p:cNvPr id="35" name="Rectangle 7"/>
          <p:cNvSpPr>
            <a:spLocks noChangeArrowheads="1"/>
          </p:cNvSpPr>
          <p:nvPr/>
        </p:nvSpPr>
        <p:spPr bwMode="auto">
          <a:xfrm>
            <a:off x="0" y="548680"/>
            <a:ext cx="9144000" cy="600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sz="30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sz="26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lr>
                <a:srgbClr val="003366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lr>
                <a:srgbClr val="003366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lr>
                <a:srgbClr val="003366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lr>
                <a:srgbClr val="003366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lr>
                <a:srgbClr val="003366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buFont typeface="Wingdings" pitchFamily="2" charset="2"/>
              <a:buNone/>
            </a:pPr>
            <a:r>
              <a:rPr lang="hr-HR" altLang="sr-Latn-RS" sz="2800" b="1" dirty="0">
                <a:latin typeface="+mj-lt"/>
              </a:rPr>
              <a:t>ČELIČNE KONSTRUKCIJE</a:t>
            </a:r>
          </a:p>
        </p:txBody>
      </p:sp>
      <p:sp>
        <p:nvSpPr>
          <p:cNvPr id="16" name="Rectangle 12"/>
          <p:cNvSpPr>
            <a:spLocks noChangeArrowheads="1"/>
          </p:cNvSpPr>
          <p:nvPr/>
        </p:nvSpPr>
        <p:spPr bwMode="auto">
          <a:xfrm>
            <a:off x="539552" y="1124744"/>
            <a:ext cx="8105424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r>
              <a:rPr lang="hr-HR" altLang="sr-Latn-RS" sz="2000" dirty="0">
                <a:latin typeface="+mj-lt"/>
              </a:rPr>
              <a:t>Koeficijenti redukcije za odnos naprezanje i deformacija čelika na povišenim </a:t>
            </a:r>
          </a:p>
          <a:p>
            <a:r>
              <a:rPr lang="hr-HR" altLang="sr-Latn-RS" sz="2000" dirty="0">
                <a:latin typeface="+mj-lt"/>
              </a:rPr>
              <a:t>(požarnim) </a:t>
            </a:r>
            <a:r>
              <a:rPr lang="hr-HR" altLang="sr-Latn-RS" sz="2000" dirty="0" smtClean="0">
                <a:latin typeface="+mj-lt"/>
              </a:rPr>
              <a:t>temperaturama:</a:t>
            </a:r>
            <a:endParaRPr lang="hr-HR" altLang="sr-Latn-RS" sz="2000" dirty="0">
              <a:latin typeface="+mj-lt"/>
            </a:endParaRPr>
          </a:p>
        </p:txBody>
      </p:sp>
      <p:pic>
        <p:nvPicPr>
          <p:cNvPr id="17" name="Picture 1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91" b="891"/>
          <a:stretch>
            <a:fillRect/>
          </a:stretch>
        </p:blipFill>
        <p:spPr bwMode="auto">
          <a:xfrm>
            <a:off x="1403648" y="1844824"/>
            <a:ext cx="6277334" cy="4362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364166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zervirano mjesto datuma 3"/>
          <p:cNvSpPr>
            <a:spLocks noGrp="1"/>
          </p:cNvSpPr>
          <p:nvPr>
            <p:ph type="dt" sz="quarter" idx="10"/>
          </p:nvPr>
        </p:nvSpPr>
        <p:spPr>
          <a:xfrm>
            <a:off x="107950" y="6381750"/>
            <a:ext cx="3887986" cy="476250"/>
          </a:xfrm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hr-HR" altLang="sr-Latn-RS" dirty="0" smtClean="0">
                <a:latin typeface="Arial Narrow" panose="020B0606020202030204" pitchFamily="34" charset="0"/>
              </a:rPr>
              <a:t>Prof.dr.sc. Ivica Boko, Doc.dr.sc. Neno </a:t>
            </a:r>
            <a:r>
              <a:rPr lang="hr-HR" altLang="sr-Latn-RS" dirty="0" smtClean="0">
                <a:latin typeface="Arial Narrow" panose="020B0606020202030204" pitchFamily="34" charset="0"/>
              </a:rPr>
              <a:t>Torić, Slobodan Blanuša</a:t>
            </a:r>
            <a:endParaRPr lang="hr-HR" altLang="sr-Latn-RS" dirty="0">
              <a:latin typeface="Arial Narrow" panose="020B0606020202030204" pitchFamily="34" charset="0"/>
            </a:endParaRPr>
          </a:p>
        </p:txBody>
      </p:sp>
      <p:sp>
        <p:nvSpPr>
          <p:cNvPr id="14" name="Slide Number Placeholder 7"/>
          <p:cNvSpPr>
            <a:spLocks noGrp="1"/>
          </p:cNvSpPr>
          <p:nvPr>
            <p:ph type="sldNum" sz="quarter" idx="4294967295"/>
          </p:nvPr>
        </p:nvSpPr>
        <p:spPr>
          <a:xfrm>
            <a:off x="8604448" y="6391869"/>
            <a:ext cx="2133600" cy="365125"/>
          </a:xfrm>
          <a:prstGeom prst="rect">
            <a:avLst/>
          </a:prstGeom>
        </p:spPr>
        <p:txBody>
          <a:bodyPr/>
          <a:lstStyle/>
          <a:p>
            <a:pPr algn="l"/>
            <a:r>
              <a:rPr lang="hr-HR" dirty="0"/>
              <a:t>7</a:t>
            </a:r>
            <a:endParaRPr lang="hr-HR" dirty="0"/>
          </a:p>
        </p:txBody>
      </p:sp>
      <p:sp>
        <p:nvSpPr>
          <p:cNvPr id="35" name="Rectangle 7"/>
          <p:cNvSpPr>
            <a:spLocks noChangeArrowheads="1"/>
          </p:cNvSpPr>
          <p:nvPr/>
        </p:nvSpPr>
        <p:spPr bwMode="auto">
          <a:xfrm>
            <a:off x="0" y="548680"/>
            <a:ext cx="9144000" cy="600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sz="30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sz="26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lr>
                <a:srgbClr val="003366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lr>
                <a:srgbClr val="003366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lr>
                <a:srgbClr val="003366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lr>
                <a:srgbClr val="003366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lr>
                <a:srgbClr val="003366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buFont typeface="Wingdings" pitchFamily="2" charset="2"/>
              <a:buNone/>
            </a:pPr>
            <a:r>
              <a:rPr lang="hr-HR" altLang="sr-Latn-RS" sz="2800" b="1" dirty="0">
                <a:latin typeface="+mj-lt"/>
              </a:rPr>
              <a:t>ČELIČNE KONSTRUKCIJE</a:t>
            </a:r>
          </a:p>
        </p:txBody>
      </p:sp>
      <p:sp>
        <p:nvSpPr>
          <p:cNvPr id="7" name="Rectangle 3"/>
          <p:cNvSpPr txBox="1">
            <a:spLocks noChangeArrowheads="1"/>
          </p:cNvSpPr>
          <p:nvPr/>
        </p:nvSpPr>
        <p:spPr>
          <a:xfrm>
            <a:off x="251520" y="1124744"/>
            <a:ext cx="8892480" cy="511175"/>
          </a:xfrm>
        </p:spPr>
        <p:txBody>
          <a:bodyPr/>
          <a:lstStyle>
            <a:lvl1pPr marL="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buFont typeface="Wingdings" pitchFamily="2" charset="2"/>
              <a:buNone/>
            </a:pPr>
            <a:r>
              <a:rPr lang="hr-HR" altLang="sr-Latn-RS" sz="2000" dirty="0" smtClean="0">
                <a:solidFill>
                  <a:schemeClr val="tx1"/>
                </a:solidFill>
                <a:latin typeface="+mj-lt"/>
              </a:rPr>
              <a:t>Dijagram redukcije granice popuštanja čelika na određenim razinama temperature:</a:t>
            </a:r>
            <a:endParaRPr lang="hr-HR" altLang="sr-Latn-RS" sz="2000" dirty="0">
              <a:solidFill>
                <a:schemeClr val="tx1"/>
              </a:solidFill>
              <a:latin typeface="+mj-lt"/>
            </a:endParaRPr>
          </a:p>
        </p:txBody>
      </p:sp>
      <p:pic>
        <p:nvPicPr>
          <p:cNvPr id="8" name="Picture 1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1412776"/>
            <a:ext cx="7614689" cy="48656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511910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zervirano mjesto datuma 3"/>
          <p:cNvSpPr>
            <a:spLocks noGrp="1"/>
          </p:cNvSpPr>
          <p:nvPr>
            <p:ph type="dt" sz="quarter" idx="10"/>
          </p:nvPr>
        </p:nvSpPr>
        <p:spPr>
          <a:xfrm>
            <a:off x="107950" y="6381750"/>
            <a:ext cx="3887986" cy="476250"/>
          </a:xfrm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hr-HR" altLang="sr-Latn-RS" dirty="0" smtClean="0">
                <a:latin typeface="Arial Narrow" panose="020B0606020202030204" pitchFamily="34" charset="0"/>
              </a:rPr>
              <a:t>Prof.dr.sc. Ivica Boko, Doc.dr.sc. Neno </a:t>
            </a:r>
            <a:r>
              <a:rPr lang="hr-HR" altLang="sr-Latn-RS" dirty="0" smtClean="0">
                <a:latin typeface="Arial Narrow" panose="020B0606020202030204" pitchFamily="34" charset="0"/>
              </a:rPr>
              <a:t>Torić, Slobodan Blanuša</a:t>
            </a:r>
            <a:endParaRPr lang="hr-HR" altLang="sr-Latn-RS" dirty="0">
              <a:latin typeface="Arial Narrow" panose="020B0606020202030204" pitchFamily="34" charset="0"/>
            </a:endParaRPr>
          </a:p>
        </p:txBody>
      </p:sp>
      <p:sp>
        <p:nvSpPr>
          <p:cNvPr id="14" name="Slide Number Placeholder 7"/>
          <p:cNvSpPr>
            <a:spLocks noGrp="1"/>
          </p:cNvSpPr>
          <p:nvPr>
            <p:ph type="sldNum" sz="quarter" idx="4294967295"/>
          </p:nvPr>
        </p:nvSpPr>
        <p:spPr>
          <a:xfrm>
            <a:off x="8604448" y="6391869"/>
            <a:ext cx="2133600" cy="365125"/>
          </a:xfrm>
          <a:prstGeom prst="rect">
            <a:avLst/>
          </a:prstGeom>
        </p:spPr>
        <p:txBody>
          <a:bodyPr/>
          <a:lstStyle/>
          <a:p>
            <a:pPr algn="l"/>
            <a:r>
              <a:rPr lang="hr-HR" dirty="0" smtClean="0"/>
              <a:t>8</a:t>
            </a:r>
            <a:endParaRPr lang="hr-HR" dirty="0"/>
          </a:p>
        </p:txBody>
      </p:sp>
      <p:sp>
        <p:nvSpPr>
          <p:cNvPr id="35" name="Rectangle 7"/>
          <p:cNvSpPr>
            <a:spLocks noChangeArrowheads="1"/>
          </p:cNvSpPr>
          <p:nvPr/>
        </p:nvSpPr>
        <p:spPr bwMode="auto">
          <a:xfrm>
            <a:off x="0" y="548680"/>
            <a:ext cx="9144000" cy="600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sz="30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sz="26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lr>
                <a:srgbClr val="003366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lr>
                <a:srgbClr val="003366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lr>
                <a:srgbClr val="003366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lr>
                <a:srgbClr val="003366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lr>
                <a:srgbClr val="003366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buFont typeface="Wingdings" pitchFamily="2" charset="2"/>
              <a:buNone/>
            </a:pPr>
            <a:r>
              <a:rPr lang="hr-HR" altLang="sr-Latn-RS" sz="2800" b="1" dirty="0">
                <a:latin typeface="+mj-lt"/>
              </a:rPr>
              <a:t>ČELIČNE KONSTRUKCIJE</a:t>
            </a:r>
          </a:p>
        </p:txBody>
      </p:sp>
      <p:sp>
        <p:nvSpPr>
          <p:cNvPr id="9" name="Rectangle 3"/>
          <p:cNvSpPr txBox="1">
            <a:spLocks noChangeArrowheads="1"/>
          </p:cNvSpPr>
          <p:nvPr/>
        </p:nvSpPr>
        <p:spPr>
          <a:xfrm>
            <a:off x="251520" y="1268413"/>
            <a:ext cx="8892480" cy="511175"/>
          </a:xfrm>
        </p:spPr>
        <p:txBody>
          <a:bodyPr/>
          <a:lstStyle>
            <a:lvl1pPr marL="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buFont typeface="Wingdings" pitchFamily="2" charset="2"/>
              <a:buNone/>
            </a:pPr>
            <a:r>
              <a:rPr lang="hr-HR" altLang="sr-Latn-RS" sz="2000" dirty="0" smtClean="0">
                <a:solidFill>
                  <a:schemeClr val="tx1"/>
                </a:solidFill>
                <a:latin typeface="+mj-lt"/>
              </a:rPr>
              <a:t>Dijagram redukcije modula elastičnosti čelika na određenim razinama temperature:</a:t>
            </a:r>
            <a:endParaRPr lang="hr-HR" altLang="sr-Latn-RS" sz="2000" dirty="0">
              <a:solidFill>
                <a:schemeClr val="tx1"/>
              </a:solidFill>
              <a:latin typeface="+mj-lt"/>
            </a:endParaRPr>
          </a:p>
        </p:txBody>
      </p:sp>
      <p:pic>
        <p:nvPicPr>
          <p:cNvPr id="10" name="Picture 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1484784"/>
            <a:ext cx="7614689" cy="48656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589771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1236</TotalTime>
  <Words>1599</Words>
  <Application>Microsoft Office PowerPoint</Application>
  <PresentationFormat>On-screen Show (4:3)</PresentationFormat>
  <Paragraphs>348</Paragraphs>
  <Slides>40</Slides>
  <Notes>3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40</vt:i4>
      </vt:variant>
    </vt:vector>
  </HeadingPairs>
  <TitlesOfParts>
    <vt:vector size="43" baseType="lpstr">
      <vt:lpstr>Office Theme</vt:lpstr>
      <vt:lpstr>AutoCAD Drawing</vt:lpstr>
      <vt:lpstr>Equation</vt:lpstr>
      <vt:lpstr>SMANJENJE NOSIVOSTI ČELIČNIH I ALUMINIJSKIH KONSTRUKCIJA USLIJED PUZANJA NA POŽARNIM TEMPERATURAMA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PROJEKTNI TIM</vt:lpstr>
      <vt:lpstr>PowerPoint Presentation</vt:lpstr>
      <vt:lpstr>PowerPoint Presentation</vt:lpstr>
      <vt:lpstr>Otpornost čeličnih konstrukcija na djelovanje požara prema HRN EN 1993-1-2</vt:lpstr>
      <vt:lpstr>Otpornost aluminijskih konstrukcija na djelovanje požara prema HRN EN 1999-1-2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ZAHVALJUJEM NA PAŽNJI 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Berislav Rupčić</dc:creator>
  <cp:lastModifiedBy>Ivica Boko</cp:lastModifiedBy>
  <cp:revision>91</cp:revision>
  <dcterms:created xsi:type="dcterms:W3CDTF">2010-03-22T21:50:27Z</dcterms:created>
  <dcterms:modified xsi:type="dcterms:W3CDTF">2019-06-03T04:06:14Z</dcterms:modified>
</cp:coreProperties>
</file>