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285" r:id="rId3"/>
    <p:sldId id="288" r:id="rId4"/>
    <p:sldId id="264" r:id="rId5"/>
    <p:sldId id="280" r:id="rId6"/>
    <p:sldId id="284" r:id="rId7"/>
    <p:sldId id="263" r:id="rId8"/>
    <p:sldId id="286" r:id="rId9"/>
    <p:sldId id="281" r:id="rId10"/>
    <p:sldId id="266" r:id="rId11"/>
    <p:sldId id="268" r:id="rId12"/>
    <p:sldId id="282" r:id="rId13"/>
    <p:sldId id="269" r:id="rId14"/>
    <p:sldId id="270" r:id="rId15"/>
    <p:sldId id="272" r:id="rId16"/>
    <p:sldId id="287" r:id="rId17"/>
    <p:sldId id="273" r:id="rId18"/>
    <p:sldId id="275" r:id="rId19"/>
    <p:sldId id="276" r:id="rId20"/>
    <p:sldId id="277" r:id="rId21"/>
    <p:sldId id="278" r:id="rId22"/>
    <p:sldId id="283" r:id="rId2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viewer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4" autoAdjust="0"/>
    <p:restoredTop sz="90036" autoAdjust="0"/>
  </p:normalViewPr>
  <p:slideViewPr>
    <p:cSldViewPr>
      <p:cViewPr varScale="1">
        <p:scale>
          <a:sx n="110" d="100"/>
          <a:sy n="110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28T12:25:57.768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342484-DB8D-422E-9BDB-61AAAF7CF232}" type="datetimeFigureOut">
              <a:rPr lang="sr-Latn-CS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305A4B-D2DD-4A67-B35D-338CF27DFDC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F2AE6C-59C6-4AC6-AE6C-95265B407669}" type="datetimeFigureOut">
              <a:rPr lang="sr-Latn-CS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C29729-EB1B-4C60-A8F3-1E2BEF58133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102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F39052-D286-4201-B7C9-836B5781485A}" type="slidenum">
              <a:rPr lang="hr-HR" sz="1200"/>
              <a:pPr algn="r"/>
              <a:t>1</a:t>
            </a:fld>
            <a:endParaRPr lang="hr-H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8" tIns="44073" rIns="88148" bIns="44073" anchor="b"/>
          <a:lstStyle/>
          <a:p>
            <a:pPr algn="r"/>
            <a:fld id="{B1E14B28-605D-4657-BBCE-4FC902BA9CC1}" type="slidenum">
              <a:rPr lang="en-GB" sz="13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GB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noFill/>
        </p:spPr>
        <p:txBody>
          <a:bodyPr wrap="square" lIns="88148" tIns="44073" rIns="88148" bIns="4407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/>
          </a:p>
        </p:txBody>
      </p:sp>
      <p:sp>
        <p:nvSpPr>
          <p:cNvPr id="13316" name="Footer Placeholder 1"/>
          <p:cNvSpPr txBox="1">
            <a:spLocks noGrp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8" tIns="44073" rIns="88148" bIns="44073" anchor="b"/>
          <a:lstStyle/>
          <a:p>
            <a:r>
              <a:rPr lang="en-GB" sz="1300">
                <a:solidFill>
                  <a:srgbClr val="000000"/>
                </a:solidFill>
                <a:latin typeface="Calibri" pitchFamily="34" charset="0"/>
              </a:rPr>
              <a:t>Davor Skejić, GF Zg, 28.03.2019.</a:t>
            </a:r>
          </a:p>
        </p:txBody>
      </p:sp>
      <p:sp>
        <p:nvSpPr>
          <p:cNvPr id="13317" name="Header Placeholder 2"/>
          <p:cNvSpPr txBox="1">
            <a:spLocks noGrp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8" tIns="44073" rIns="88148" bIns="44073"/>
          <a:lstStyle/>
          <a:p>
            <a:r>
              <a:rPr lang="en-GB" sz="1300">
                <a:solidFill>
                  <a:srgbClr val="000000"/>
                </a:solidFill>
                <a:latin typeface="Calibri" pitchFamily="34" charset="0"/>
              </a:rPr>
              <a:t>Odabir premaza sa aspekta proračuna čeličnih konstrukcija kod djelovanja požara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5A3259-39B3-4B2E-AB72-B7523F29C22F}" type="slidenum">
              <a:rPr lang="hr-HR" smtClean="0">
                <a:latin typeface="Arial" charset="0"/>
                <a:cs typeface="Arial" charset="0"/>
              </a:rPr>
              <a:pPr/>
              <a:t>7</a:t>
            </a:fld>
            <a:endParaRPr lang="hr-H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EB917-C411-46D5-ABF6-E061C7C8F7F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41639B-FA43-45ED-AF26-FF45168FA27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BB9C8-4BBA-4FB8-A161-32251122D7F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A09F-A02E-4BBE-B042-4FB47DE5820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E042-DF92-4A20-8F4C-7C13501F447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B99B93-7628-4CB0-A884-CB7CD207ECA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2" r:id="rId3"/>
    <p:sldLayoutId id="2147483651" r:id="rId4"/>
    <p:sldLayoutId id="2147483650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comments" Target="../comments/comment1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9218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88BE3E-994E-45E7-A18B-C845D28E39D7}" type="slidenum">
              <a:rPr lang="hr-HR" smtClean="0">
                <a:cs typeface="Arial" charset="0"/>
              </a:rPr>
              <a:pPr/>
              <a:t>1</a:t>
            </a:fld>
            <a:endParaRPr lang="hr-HR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220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hr-HR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Analitička provjera otpornosti na požar čeličnih elemenata konstrukcije s različitim sustavima zaštite</a:t>
            </a:r>
          </a:p>
        </p:txBody>
      </p:sp>
      <p:sp>
        <p:nvSpPr>
          <p:cNvPr id="9221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179388" y="5589588"/>
            <a:ext cx="7643812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r-HR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 Tvrdeić, dipl.ing.građ., Vig d.d., Zagreb</a:t>
            </a: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Times New Roman" pitchFamily="18" charset="0"/>
                <a:cs typeface="Times New Roman" pitchFamily="18" charset="0"/>
              </a:rPr>
              <a:t>		HRVATSKA  KOMORA  INŽENJERA  GRAĐEVINARSTVA</a:t>
            </a:r>
          </a:p>
          <a:p>
            <a:endParaRPr lang="hr-HR" sz="600" b="1">
              <a:latin typeface="Times New Roman" pitchFamily="18" charset="0"/>
              <a:cs typeface="Times New Roman" pitchFamily="18" charset="0"/>
            </a:endParaRPr>
          </a:p>
          <a:p>
            <a:r>
              <a:rPr lang="hr-HR" b="1">
                <a:latin typeface="Times New Roman" pitchFamily="18" charset="0"/>
                <a:cs typeface="Times New Roman" pitchFamily="18" charset="0"/>
              </a:rPr>
              <a:t>		Dani  Hrvatske komore inženjera  građevinarstva</a:t>
            </a:r>
            <a:r>
              <a:rPr lang="hr-HR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r-HR" b="1">
                <a:latin typeface="Times New Roman" pitchFamily="18" charset="0"/>
                <a:cs typeface="Times New Roman" pitchFamily="18" charset="0"/>
              </a:rPr>
              <a:t>Opatija, 2019.</a:t>
            </a:r>
          </a:p>
          <a:p>
            <a:endParaRPr lang="hr-HR" sz="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Subtitle 6"/>
          <p:cNvSpPr txBox="1">
            <a:spLocks/>
          </p:cNvSpPr>
          <p:nvPr/>
        </p:nvSpPr>
        <p:spPr bwMode="auto">
          <a:xfrm>
            <a:off x="0" y="3860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sr-Latn-C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 Tvrdeić</a:t>
            </a:r>
            <a:endParaRPr lang="hr-HR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79388" y="1163638"/>
            <a:ext cx="33797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Dijagram: Toplinska provodljivost betona</a:t>
            </a:r>
            <a:endParaRPr lang="hr-HR" sz="700">
              <a:ea typeface="Times New Roman" pitchFamily="18" charset="0"/>
              <a:cs typeface="Tahoma" pitchFamily="34" charset="0"/>
            </a:endParaRPr>
          </a:p>
          <a:p>
            <a:pPr eaLnBrk="0" hangingPunct="0"/>
            <a:endParaRPr lang="hr-HR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068513"/>
            <a:ext cx="39909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076825" y="1069975"/>
            <a:ext cx="34940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Dijagram:Specifični toplinski kapacitet vatrobetona</a:t>
            </a:r>
            <a:endParaRPr lang="hr-HR" sz="700">
              <a:ea typeface="Times New Roman" pitchFamily="18" charset="0"/>
              <a:cs typeface="Tahoma" pitchFamily="34" charset="0"/>
            </a:endParaRPr>
          </a:p>
          <a:p>
            <a:pPr eaLnBrk="0" hangingPunct="0"/>
            <a:endParaRPr lang="hr-HR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28838"/>
            <a:ext cx="44926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179388" y="911225"/>
            <a:ext cx="8991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b="1"/>
              <a:t>Karakteristike vatrobetona C30/37(od drobljenog dolomitnog agregata)+m.a. </a:t>
            </a:r>
            <a:endParaRPr lang="hr-HR"/>
          </a:p>
          <a:p>
            <a:r>
              <a:rPr lang="hr-HR" b="1"/>
              <a:t>Gustoća:		 </a:t>
            </a:r>
            <a:r>
              <a:rPr lang="hr-HR"/>
              <a:t> γ=ρp=2006kg/m³</a:t>
            </a:r>
            <a:r>
              <a:rPr lang="hr-HR" b="1"/>
              <a:t>		</a:t>
            </a:r>
            <a:endParaRPr lang="hr-HR"/>
          </a:p>
          <a:p>
            <a:r>
              <a:rPr lang="hr-HR" b="1"/>
              <a:t>Topl. provodljivost</a:t>
            </a:r>
            <a:r>
              <a:rPr lang="hr-HR"/>
              <a:t> λ=λp=-0,221ln(T)+2,0929W/m°C ;(690°C→λ≈0,6483W/m°C)</a:t>
            </a:r>
          </a:p>
          <a:p>
            <a:r>
              <a:rPr lang="hr-HR" b="1"/>
              <a:t>Specifična toplina:  </a:t>
            </a:r>
            <a:r>
              <a:rPr lang="hr-HR"/>
              <a:t> c= cp=0,003372T+0,458766kJ/kg°C;(690°C→c=2,785446kJ/kg°C)</a:t>
            </a:r>
            <a:r>
              <a:rPr lang="hr-HR" b="1"/>
              <a:t> </a:t>
            </a:r>
            <a:endParaRPr lang="hr-HR"/>
          </a:p>
          <a:p>
            <a:r>
              <a:rPr lang="hr-HR"/>
              <a:t>p-sadržaj vlage materijala za zaštitu čeličnog elementa od požara  ~7,6[%]</a:t>
            </a:r>
          </a:p>
          <a:p>
            <a:r>
              <a:rPr lang="hr-HR"/>
              <a:t>ρp-jedinična masa materijala za zaštitu od požara [kg/m³]</a:t>
            </a:r>
          </a:p>
          <a:p>
            <a:r>
              <a:rPr lang="hr-HR"/>
              <a:t>dp-debljina sloja zaštite od požara [m]</a:t>
            </a:r>
          </a:p>
          <a:p>
            <a:r>
              <a:rPr lang="hr-HR"/>
              <a:t>λp-toplinska provodljivost sustava zaštite od požara [W/m°K]	</a:t>
            </a:r>
          </a:p>
          <a:p>
            <a:r>
              <a:rPr lang="hr-HR" b="1"/>
              <a:t>Četverostrano zaštićen  profila HEB 180</a:t>
            </a:r>
            <a:r>
              <a:rPr lang="hr-HR"/>
              <a:t> ;…Faktor presjeka Ap/V=110m-1   /2/ str.1257</a:t>
            </a:r>
          </a:p>
          <a:p>
            <a:r>
              <a:rPr lang="hr-HR"/>
              <a:t>Prema EN1993-1-2,§4.2.5.2:</a:t>
            </a:r>
          </a:p>
          <a:p>
            <a:r>
              <a:rPr lang="hr-HR"/>
              <a:t>Φ= (cp · ρp ·dp/ ca· ρa)· Ap/V</a:t>
            </a:r>
          </a:p>
          <a:p>
            <a:r>
              <a:rPr lang="hr-HR"/>
              <a:t>ΔΘa,t= {[λp· Ap/V(Θg,t-Θa,t)]· Δt/[dp· ca · ρa·(1+ Φ/3)]}-(eΦ/10-1)· ΔΘg,t</a:t>
            </a:r>
          </a:p>
          <a:p>
            <a:r>
              <a:rPr lang="hr-HR"/>
              <a:t>Vrijednost povećanja temperature na površini čeličnog elementa  ΔΘa,t za određeni </a:t>
            </a:r>
          </a:p>
          <a:p>
            <a:r>
              <a:rPr lang="hr-HR"/>
              <a:t>vremenski razmak (korak) dobiva se iterativno ili programom Ozone 3.0.2</a:t>
            </a:r>
          </a:p>
          <a:p>
            <a:r>
              <a:rPr lang="hr-HR" b="1"/>
              <a:t>Vrijeme odgode:</a:t>
            </a:r>
            <a:endParaRPr lang="hr-HR"/>
          </a:p>
          <a:p>
            <a:r>
              <a:rPr lang="hr-HR"/>
              <a:t>tv=(p·ρp·dp²)/5·λp= 7,6·2006·0,055²/5·0,6483 =14,23[min]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4000">
                <a:latin typeface="Arial" charset="0"/>
              </a:rPr>
              <a:t>Prikaz modela s karakteristikama</a:t>
            </a:r>
          </a:p>
        </p:txBody>
      </p:sp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FFE462-CBE6-415A-860F-764FE4686E8E}" type="slidenum">
              <a:rPr lang="hr-HR" smtClean="0">
                <a:cs typeface="Arial" charset="0"/>
              </a:rPr>
              <a:pPr/>
              <a:t>12</a:t>
            </a:fld>
            <a:endParaRPr lang="hr-HR">
              <a:cs typeface="Arial" charset="0"/>
            </a:endParaRPr>
          </a:p>
        </p:txBody>
      </p:sp>
      <p:pic>
        <p:nvPicPr>
          <p:cNvPr id="23556" name="Picture 7" descr="Izreza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67691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5724525" y="1125538"/>
            <a:ext cx="2984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Prikaz</a:t>
            </a:r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temperature</a:t>
            </a:r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 zaštićenog </a:t>
            </a:r>
            <a:r>
              <a:rPr lang="hr-HR" sz="12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čelika</a:t>
            </a:r>
            <a:endParaRPr lang="hr-HR" sz="700">
              <a:cs typeface="Times New Roman" pitchFamily="18" charset="0"/>
            </a:endParaRPr>
          </a:p>
          <a:p>
            <a:pPr eaLnBrk="0" hangingPunct="0"/>
            <a:endParaRPr lang="hr-HR">
              <a:cs typeface="Times New Roman" pitchFamily="18" charset="0"/>
            </a:endParaRP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1700213"/>
            <a:ext cx="4383087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533525" y="5499100"/>
            <a:ext cx="5972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Zaključak:</a:t>
            </a:r>
            <a:r>
              <a:rPr lang="hr-HR" sz="12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Uvažavajući</a:t>
            </a:r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r-HR" sz="12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vrijeme odgode, nakon t=120 min temperatura čelika iznosi   </a:t>
            </a:r>
            <a:endParaRPr lang="hr-HR" sz="700"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</a:t>
            </a:r>
            <a:r>
              <a:rPr lang="hr-HR" sz="12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389°C:</a:t>
            </a:r>
            <a:endParaRPr lang="hr-HR" sz="700"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ΔΘ</a:t>
            </a:r>
            <a:r>
              <a:rPr lang="hr-HR" sz="1200" b="1" baseline="-300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a,t</a:t>
            </a:r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=389 [°C]&lt; 600[°C]</a:t>
            </a:r>
            <a:endParaRPr lang="hr-HR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4580" name="Picture 2" descr="A screenshot of a map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1701800"/>
            <a:ext cx="43688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651500" y="1306513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 sz="700">
              <a:ea typeface="Times New Roman" pitchFamily="18" charset="0"/>
              <a:cs typeface="Tahoma" pitchFamily="34" charset="0"/>
            </a:endParaRPr>
          </a:p>
          <a:p>
            <a:pPr eaLnBrk="0" hangingPunct="0"/>
            <a:endParaRPr lang="hr-HR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827088" y="1125538"/>
            <a:ext cx="345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200" b="1">
                <a:solidFill>
                  <a:srgbClr val="000000"/>
                </a:solidFill>
              </a:rPr>
              <a:t> Prikaz temperature nezaštićenog čelika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Rectangle 7"/>
          <p:cNvSpPr>
            <a:spLocks noChangeArrowheads="1"/>
          </p:cNvSpPr>
          <p:nvPr/>
        </p:nvSpPr>
        <p:spPr bwMode="auto">
          <a:xfrm>
            <a:off x="3276600" y="1557338"/>
            <a:ext cx="2073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1.4.)IZVEDBENI DETALJ </a:t>
            </a:r>
            <a:endParaRPr lang="hr-HR"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-612775" y="765175"/>
          <a:ext cx="14506575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AutoCAD Drawing" r:id="rId3" imgW="311277000" imgH="127787400" progId="">
                  <p:embed/>
                </p:oleObj>
              </mc:Choice>
              <mc:Fallback>
                <p:oleObj name="AutoCAD Drawing" r:id="rId3" imgW="311277000" imgH="1277874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775" y="765175"/>
                        <a:ext cx="14506575" cy="609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TextBox 1"/>
          <p:cNvSpPr txBox="1">
            <a:spLocks noChangeArrowheads="1"/>
          </p:cNvSpPr>
          <p:nvPr/>
        </p:nvSpPr>
        <p:spPr bwMode="auto">
          <a:xfrm>
            <a:off x="5219700" y="1916113"/>
            <a:ext cx="34559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Distancer je predoblikovani element  istog sastava kao i obloga od mikroarmiranog vatrobetona koji pridržava </a:t>
            </a:r>
          </a:p>
          <a:p>
            <a:r>
              <a:rPr lang="hr-HR"/>
              <a:t>armaturnu mrežu i osigurava precizno postavljanje oplate i urednu izvedbu.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b="1"/>
              <a:t>2.) VATROOTPORNA ŽBUKA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179388" y="1430338"/>
            <a:ext cx="87852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hr-HR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b="1" i="1"/>
              <a:t>Zahtjevi za zaštitni materijal: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b="1" i="1"/>
              <a:t>Materijal treba udovoljavati na uvjete razreda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b="1" i="1"/>
              <a:t>reakcije na požar A1 (nezapaljiv materijal) prema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b="1" i="1"/>
              <a:t>HRN EN 13501 -1.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r-HR" b="1" i="1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b="1" i="1"/>
              <a:t>Primijenjeni sustav mora zadovoljavati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b="1" i="1"/>
              <a:t>otpornost na požar R120,prema HRN EN 13501-2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b="1" i="1"/>
              <a:t>za požar definiran ugljikovodičnom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b="1" i="1"/>
              <a:t>krivuljom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b="1" i="1"/>
              <a:t>HRN EN 1363-2 za kritičnu temperaturu 600°C.</a:t>
            </a:r>
            <a:endParaRPr lang="hr-HR" b="1"/>
          </a:p>
          <a:p>
            <a:endParaRPr lang="hr-HR" i="1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79388" y="1327150"/>
          <a:ext cx="11664950" cy="553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AutoCAD Drawing" r:id="rId3" imgW="13154040" imgH="6238800" progId="AutoCAD.Drawing.18">
                  <p:embed/>
                </p:oleObj>
              </mc:Choice>
              <mc:Fallback>
                <p:oleObj name="AutoCAD Drawing" r:id="rId3" imgW="13154040" imgH="6238800" progId="AutoCAD.Drawing.1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27150"/>
                        <a:ext cx="11664950" cy="553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</a:rPr>
              <a:t>Sastav žbuke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</a:rPr>
              <a:t>Vatrootporno vezivo</a:t>
            </a:r>
          </a:p>
          <a:p>
            <a:r>
              <a:rPr lang="hr-HR">
                <a:latin typeface="Arial" charset="0"/>
              </a:rPr>
              <a:t>Lagani agregati-vermikulit</a:t>
            </a:r>
          </a:p>
          <a:p>
            <a:r>
              <a:rPr lang="hr-HR">
                <a:latin typeface="Arial" charset="0"/>
              </a:rPr>
              <a:t>Aditivi</a:t>
            </a:r>
            <a:endParaRPr lang="hr-HR"/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089F09-8625-47D0-8BA8-1BDEC33D2773}" type="slidenum">
              <a:rPr lang="hr-HR" smtClean="0">
                <a:cs typeface="Arial" charset="0"/>
              </a:rPr>
              <a:pPr/>
              <a:t>16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284163" y="1676400"/>
            <a:ext cx="2959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Dijagram:Toplinska provodnost žbuke</a:t>
            </a:r>
            <a:endParaRPr lang="hr-HR" sz="700"/>
          </a:p>
          <a:p>
            <a:pPr eaLnBrk="0" hangingPunct="0"/>
            <a:endParaRPr lang="hr-HR"/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187575"/>
            <a:ext cx="42989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5573713" y="1398588"/>
            <a:ext cx="28686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Dijagram:Specifični toplinski kapacitet žbuke </a:t>
            </a:r>
            <a:endParaRPr lang="hr-HR" sz="700"/>
          </a:p>
          <a:p>
            <a:pPr eaLnBrk="0" hangingPunct="0"/>
            <a:r>
              <a:rPr lang="hr-HR"/>
              <a:t>  </a:t>
            </a:r>
          </a:p>
        </p:txBody>
      </p:sp>
      <p:pic>
        <p:nvPicPr>
          <p:cNvPr id="29700" name="Chart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136775"/>
            <a:ext cx="39084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250825" y="774700"/>
            <a:ext cx="8713788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b="1"/>
              <a:t>Karakteristike</a:t>
            </a:r>
            <a:endParaRPr lang="hr-HR"/>
          </a:p>
          <a:p>
            <a:r>
              <a:rPr lang="hr-HR" b="1"/>
              <a:t>Gustoća:	         	</a:t>
            </a:r>
            <a:r>
              <a:rPr lang="hr-HR"/>
              <a:t>γ=ρp=525,6kg/m³</a:t>
            </a:r>
          </a:p>
          <a:p>
            <a:r>
              <a:rPr lang="hr-HR" b="1"/>
              <a:t>Topl. provodljivost:</a:t>
            </a:r>
            <a:r>
              <a:rPr lang="hr-HR"/>
              <a:t> λ=λp=2,19∙10-7∙T²+7,545∙10-5∙T+0,1014;(690°C→λ≈0,2577264W/m°C)</a:t>
            </a:r>
          </a:p>
          <a:p>
            <a:r>
              <a:rPr lang="hr-HR" b="1"/>
              <a:t>Specifična toplina: </a:t>
            </a:r>
            <a:r>
              <a:rPr lang="hr-HR"/>
              <a:t>c=cp=0,00035848∙T+1,33496821kJ/kg°C;(690°C→c=1,58231941kJ/kg°C)</a:t>
            </a:r>
            <a:r>
              <a:rPr lang="hr-HR" b="1"/>
              <a:t> </a:t>
            </a:r>
            <a:endParaRPr lang="hr-HR"/>
          </a:p>
          <a:p>
            <a:r>
              <a:rPr lang="hr-HR"/>
              <a:t>p-sadržaj vlage materijala za zaštitu čeličnog elementa od požara  ~5,9 [%]</a:t>
            </a:r>
          </a:p>
          <a:p>
            <a:r>
              <a:rPr lang="hr-HR"/>
              <a:t>ρp-jedinična masa materijala za zaštitu od požara [kg/m³]</a:t>
            </a:r>
          </a:p>
          <a:p>
            <a:r>
              <a:rPr lang="hr-HR"/>
              <a:t>dp-debljina sloja zaštite od požara [m]</a:t>
            </a:r>
          </a:p>
          <a:p>
            <a:r>
              <a:rPr lang="hr-HR"/>
              <a:t>λp-toplinska provodljivost sustava zaštite od požara [W/m°K]	</a:t>
            </a:r>
          </a:p>
          <a:p>
            <a:r>
              <a:rPr lang="hr-HR" b="1"/>
              <a:t>a)Četverostrano zaštićen profil HEB 180</a:t>
            </a:r>
            <a:r>
              <a:rPr lang="hr-HR"/>
              <a:t> ;…Faktor presjeka Ap/V=110m-1	/2/ str.1257</a:t>
            </a:r>
          </a:p>
          <a:p>
            <a:r>
              <a:rPr lang="hr-HR"/>
              <a:t>Prema EN1993-1-2,§4.2.5.2:</a:t>
            </a:r>
            <a:r>
              <a:rPr lang="hr-HR" b="1"/>
              <a:t> </a:t>
            </a:r>
            <a:endParaRPr lang="hr-HR"/>
          </a:p>
          <a:p>
            <a:r>
              <a:rPr lang="hr-HR"/>
              <a:t>Φ= (cp · ρp ·dp/ ca· ρa)· Ap/V</a:t>
            </a:r>
          </a:p>
          <a:p>
            <a:r>
              <a:rPr lang="hr-HR"/>
              <a:t>ΔΘa,t= {[λp· Ap/V(Θg,t-Θa,t)]· Δt/[dp· ca · ρa·(1+ Φ/3)]}-(eΦ/10-1)· ΔΘg,t</a:t>
            </a:r>
          </a:p>
          <a:p>
            <a:r>
              <a:rPr lang="hr-HR"/>
              <a:t>vrijednost povećanja temperature na površini čeličnog elementa  ΔΘa,t za određeni </a:t>
            </a:r>
          </a:p>
          <a:p>
            <a:r>
              <a:rPr lang="hr-HR"/>
              <a:t>vremenski razmak (korak) dobiva se iterativno ili programom Ozone 3.0.2</a:t>
            </a:r>
          </a:p>
          <a:p>
            <a:r>
              <a:rPr lang="hr-HR" b="1"/>
              <a:t>Vrijeme odgode:</a:t>
            </a:r>
            <a:endParaRPr lang="hr-HR"/>
          </a:p>
          <a:p>
            <a:r>
              <a:rPr lang="hr-HR"/>
              <a:t>tv=(p·ρp·dp²)/5·λp= 5,9·525,6·0,055²/5·0,2577264=7,3min]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44675"/>
            <a:ext cx="370998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5076825" y="4652963"/>
            <a:ext cx="3709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a) Zaključak:</a:t>
            </a:r>
            <a:r>
              <a:rPr lang="hr-HR" sz="1200">
                <a:solidFill>
                  <a:srgbClr val="000000"/>
                </a:solidFill>
                <a:cs typeface="Tahoma" pitchFamily="34" charset="0"/>
              </a:rPr>
              <a:t>Uvažavajući vrijeme odgode, nakon t=120 min temperatura čelika iznosi 586°C:</a:t>
            </a:r>
            <a:endParaRPr lang="hr-HR" sz="700"/>
          </a:p>
          <a:p>
            <a:pPr eaLnBrk="0" hangingPunct="0"/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ΔΘ</a:t>
            </a:r>
            <a:r>
              <a:rPr lang="hr-HR" sz="1200" b="1" baseline="-30000">
                <a:solidFill>
                  <a:srgbClr val="000000"/>
                </a:solidFill>
                <a:cs typeface="Tahoma" pitchFamily="34" charset="0"/>
              </a:rPr>
              <a:t>a,t</a:t>
            </a:r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=586 [°C]&lt; 600[°C]</a:t>
            </a:r>
            <a:endParaRPr lang="hr-HR"/>
          </a:p>
        </p:txBody>
      </p:sp>
      <p:pic>
        <p:nvPicPr>
          <p:cNvPr id="31747" name="Picture 4" descr="A screenshot of a map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44675"/>
            <a:ext cx="38084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11188" y="985838"/>
            <a:ext cx="8353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PRIKAZ temperature nezaštićenog čelika                             PRIKAZ temperature četverostrano zaštićenog čelika</a:t>
            </a:r>
            <a:endParaRPr lang="hr-HR" sz="700"/>
          </a:p>
          <a:p>
            <a:pPr eaLnBrk="0" hangingPunct="0"/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Sadržaj predavanja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Općenito o problemu djelovanja visokih temperatura na čelične konstrukcije</a:t>
            </a:r>
          </a:p>
          <a:p>
            <a:r>
              <a:rPr lang="hr-HR"/>
              <a:t>Tipovi zaštite čeličnih konstrukcija</a:t>
            </a:r>
          </a:p>
          <a:p>
            <a:r>
              <a:rPr lang="hr-HR"/>
              <a:t>1.primjer: zaštita sa betonskom oblogom</a:t>
            </a:r>
          </a:p>
          <a:p>
            <a:r>
              <a:rPr lang="hr-HR"/>
              <a:t>2. primjer: zaštita sa cementnom žbukom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AB5067-10D8-433B-87CC-48C7DE687C35}" type="slidenum">
              <a:rPr lang="hr-HR" smtClean="0">
                <a:cs typeface="Arial" charset="0"/>
              </a:rPr>
              <a:pPr/>
              <a:t>2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ChangeArrowheads="1"/>
          </p:cNvSpPr>
          <p:nvPr/>
        </p:nvSpPr>
        <p:spPr bwMode="auto">
          <a:xfrm>
            <a:off x="5148263" y="1125538"/>
            <a:ext cx="3695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b)Trostrano zaštićen profil IPE 220</a:t>
            </a:r>
            <a:r>
              <a:rPr lang="hr-HR" sz="1200">
                <a:solidFill>
                  <a:srgbClr val="000000"/>
                </a:solidFill>
                <a:cs typeface="Tahoma" pitchFamily="34" charset="0"/>
              </a:rPr>
              <a:t> ;…Faktor presjeka A</a:t>
            </a:r>
            <a:r>
              <a:rPr lang="hr-HR" sz="1200" baseline="-30000">
                <a:solidFill>
                  <a:srgbClr val="000000"/>
                </a:solidFill>
                <a:cs typeface="Tahoma" pitchFamily="34" charset="0"/>
              </a:rPr>
              <a:t>p</a:t>
            </a:r>
            <a:r>
              <a:rPr lang="hr-HR" sz="1200">
                <a:solidFill>
                  <a:srgbClr val="000000"/>
                </a:solidFill>
                <a:cs typeface="Tahoma" pitchFamily="34" charset="0"/>
              </a:rPr>
              <a:t>/V=165m</a:t>
            </a:r>
            <a:r>
              <a:rPr lang="hr-HR" sz="1200" baseline="30000">
                <a:solidFill>
                  <a:srgbClr val="000000"/>
                </a:solidFill>
                <a:cs typeface="Tahoma" pitchFamily="34" charset="0"/>
              </a:rPr>
              <a:t>-1</a:t>
            </a:r>
            <a:r>
              <a:rPr lang="hr-HR" sz="1200">
                <a:solidFill>
                  <a:srgbClr val="000000"/>
                </a:solidFill>
                <a:cs typeface="Tahoma" pitchFamily="34" charset="0"/>
              </a:rPr>
              <a:t>	/2/ str.1253</a:t>
            </a:r>
            <a:endParaRPr lang="hr-HR" sz="700"/>
          </a:p>
          <a:p>
            <a:pPr eaLnBrk="0" hangingPunct="0"/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PRIKAZ temperature trostrano zaštićenog čelika</a:t>
            </a:r>
            <a:endParaRPr lang="hr-HR" sz="700"/>
          </a:p>
          <a:p>
            <a:pPr eaLnBrk="0" hangingPunct="0"/>
            <a:endParaRPr lang="hr-HR"/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8588" y="2111375"/>
            <a:ext cx="38068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5114925" y="4953000"/>
            <a:ext cx="3187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Zaključak:</a:t>
            </a:r>
            <a:r>
              <a:rPr lang="hr-HR" sz="1200">
                <a:solidFill>
                  <a:srgbClr val="000000"/>
                </a:solidFill>
                <a:cs typeface="Tahoma" pitchFamily="34" charset="0"/>
              </a:rPr>
              <a:t>Uvažavajući vrijeme odgode nakon t=120 min temperatura čelika iznosi 550°C:</a:t>
            </a:r>
            <a:endParaRPr lang="hr-HR" sz="700"/>
          </a:p>
          <a:p>
            <a:pPr eaLnBrk="0" hangingPunct="0"/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ΔΘ</a:t>
            </a:r>
            <a:r>
              <a:rPr lang="hr-HR" sz="1200" b="1" baseline="-30000">
                <a:solidFill>
                  <a:srgbClr val="000000"/>
                </a:solidFill>
                <a:cs typeface="Tahoma" pitchFamily="34" charset="0"/>
              </a:rPr>
              <a:t>a,t</a:t>
            </a:r>
            <a:r>
              <a:rPr lang="hr-HR" sz="1200" b="1">
                <a:solidFill>
                  <a:srgbClr val="000000"/>
                </a:solidFill>
                <a:cs typeface="Tahoma" pitchFamily="34" charset="0"/>
              </a:rPr>
              <a:t>=550 [°C]&lt; 600[°C]</a:t>
            </a:r>
            <a:endParaRPr lang="hr-HR"/>
          </a:p>
        </p:txBody>
      </p:sp>
      <p:pic>
        <p:nvPicPr>
          <p:cNvPr id="34820" name="Picture 4" descr="A screenshot of a map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33600"/>
            <a:ext cx="38084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68313" y="1484313"/>
            <a:ext cx="428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200" b="1">
                <a:solidFill>
                  <a:srgbClr val="000000"/>
                </a:solidFill>
              </a:rPr>
              <a:t>PRIKAZ temperature nezaštićenog čelika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5"/>
          <p:cNvSpPr>
            <a:spLocks noChangeArrowheads="1"/>
          </p:cNvSpPr>
          <p:nvPr/>
        </p:nvSpPr>
        <p:spPr bwMode="auto">
          <a:xfrm>
            <a:off x="-5486400" y="-827088"/>
            <a:ext cx="3241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2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</a:t>
            </a:r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2.4.)IZVEDBENI DETALJI </a:t>
            </a:r>
            <a:endParaRPr lang="hr-HR"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-323850" y="1557338"/>
          <a:ext cx="20116800" cy="823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AutoCAD Drawing" r:id="rId3" imgW="311277000" imgH="127787400" progId="AutoCAD.Drawing.18">
                  <p:embed/>
                </p:oleObj>
              </mc:Choice>
              <mc:Fallback>
                <p:oleObj name="AutoCAD Drawing" r:id="rId3" imgW="311277000" imgH="127787400" progId="AutoCAD.Drawing.1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1557338"/>
                        <a:ext cx="20116800" cy="823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Rectangle 6"/>
          <p:cNvSpPr>
            <a:spLocks noChangeArrowheads="1"/>
          </p:cNvSpPr>
          <p:nvPr/>
        </p:nvSpPr>
        <p:spPr bwMode="auto">
          <a:xfrm>
            <a:off x="3059113" y="1125538"/>
            <a:ext cx="248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b="1"/>
              <a:t>IZVEDBENI DETALJI</a:t>
            </a:r>
            <a:r>
              <a:rPr lang="hr-HR"/>
              <a:t> </a:t>
            </a:r>
          </a:p>
        </p:txBody>
      </p:sp>
      <p:pic>
        <p:nvPicPr>
          <p:cNvPr id="32779" name="Picture 8" descr="IMG-20190531-WA0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989138"/>
            <a:ext cx="3203575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95288" y="5805488"/>
            <a:ext cx="516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 b="1"/>
              <a:t>NAPOMENE:-žbuka je završno ojačana ST mrežicom u glet masi</a:t>
            </a:r>
          </a:p>
          <a:p>
            <a:r>
              <a:rPr lang="hr-HR" sz="1200" b="1"/>
              <a:t>                      -rubne vodilice omogućavaju preciznu i urednu izvedbu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/>
              <a:t>Popis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261938">
              <a:defRPr/>
            </a:pPr>
            <a:r>
              <a:rPr lang="hr-HR" sz="1800" dirty="0"/>
              <a:t>HRN EN 1991-1-2 </a:t>
            </a:r>
            <a:r>
              <a:rPr lang="hr-HR" sz="1800" dirty="0" err="1"/>
              <a:t>Eurokod</a:t>
            </a:r>
            <a:r>
              <a:rPr lang="hr-HR" sz="1800" dirty="0"/>
              <a:t> 1 - Djelovanja na konstrukcije - Dio 1-2:Opća djelovanja - Djelovanja na konstrukcije izložene požaru (EN 1991-1-2:2002/AC:2009)</a:t>
            </a:r>
          </a:p>
          <a:p>
            <a:pPr marL="182563" indent="261938">
              <a:defRPr/>
            </a:pPr>
            <a:r>
              <a:rPr lang="hr-HR" sz="1800" dirty="0"/>
              <a:t>HRN EN 1993-1-2 </a:t>
            </a:r>
            <a:r>
              <a:rPr lang="hr-HR" sz="1800" dirty="0" err="1"/>
              <a:t>Eurokod</a:t>
            </a:r>
            <a:r>
              <a:rPr lang="hr-HR" sz="1800" dirty="0"/>
              <a:t> 3 - Projektiranje Čeličnih konstrukcija - Dio 1-2: Opća pravila - Projektiranje konstrukcija na djelovanje požara (EN 1993-1-2:2005/AC:2009)</a:t>
            </a:r>
          </a:p>
          <a:p>
            <a:pPr marL="182563" indent="261938">
              <a:defRPr/>
            </a:pPr>
            <a:r>
              <a:rPr lang="hr-HR" sz="1800" dirty="0" err="1"/>
              <a:t>B.Androić</a:t>
            </a:r>
            <a:r>
              <a:rPr lang="hr-HR" sz="1800" dirty="0"/>
              <a:t>, </a:t>
            </a:r>
            <a:r>
              <a:rPr lang="hr-HR" sz="1800" dirty="0" err="1"/>
              <a:t>D.Dujmović</a:t>
            </a:r>
            <a:r>
              <a:rPr lang="hr-HR" sz="1800" dirty="0"/>
              <a:t>, </a:t>
            </a:r>
            <a:r>
              <a:rPr lang="hr-HR" sz="1800" dirty="0" err="1"/>
              <a:t>I.Džeba</a:t>
            </a:r>
            <a:r>
              <a:rPr lang="hr-HR" sz="1800" dirty="0"/>
              <a:t>: Čelične konstrukcije 1, IA PROJEKTIRANJE Zagreb, 2009 (Proračun konstrukcija za djelovanje požara, str.1083-1265)</a:t>
            </a:r>
          </a:p>
          <a:p>
            <a:pPr marL="182563" indent="261938">
              <a:defRPr/>
            </a:pPr>
            <a:r>
              <a:rPr lang="hr-HR" sz="1800" dirty="0" err="1"/>
              <a:t>LTM:Potvrda</a:t>
            </a:r>
            <a:r>
              <a:rPr lang="hr-HR" sz="1800" dirty="0"/>
              <a:t> o sukladnosti: -3/05-39/10/PR1,(</a:t>
            </a:r>
            <a:r>
              <a:rPr lang="hr-HR" sz="1800" dirty="0" err="1"/>
              <a:t>vatrobeton</a:t>
            </a:r>
            <a:r>
              <a:rPr lang="hr-HR" sz="1800" dirty="0"/>
              <a:t>) -3/05-17/10 (vatrootporna žbuka)</a:t>
            </a:r>
          </a:p>
          <a:p>
            <a:pPr marL="182563" indent="261938">
              <a:defRPr/>
            </a:pPr>
            <a:r>
              <a:rPr lang="hr-HR" sz="1800" dirty="0"/>
              <a:t>FSB  STUDIJA: Analiza toplinske provodnosti građevnog </a:t>
            </a:r>
            <a:r>
              <a:rPr lang="hr-HR" sz="1800" dirty="0" err="1"/>
              <a:t>materijala-vatrobetona+m.a</a:t>
            </a:r>
            <a:r>
              <a:rPr lang="hr-HR" sz="1800" dirty="0"/>
              <a:t>. Zagreb, studeni 2018. , </a:t>
            </a:r>
          </a:p>
          <a:p>
            <a:pPr marL="182563" indent="261938">
              <a:defRPr/>
            </a:pPr>
            <a:r>
              <a:rPr lang="hr-HR" sz="1800" dirty="0"/>
              <a:t>FSB </a:t>
            </a:r>
            <a:r>
              <a:rPr lang="hr-HR" sz="1800" dirty="0" err="1"/>
              <a:t>STUDIJA:Analiza</a:t>
            </a:r>
            <a:r>
              <a:rPr lang="hr-HR" sz="1800" dirty="0"/>
              <a:t> specifičnog  toplinskog kapaciteta građev.materijala-vatrobetona+m.a.;</a:t>
            </a:r>
            <a:r>
              <a:rPr lang="hr-HR" sz="1800" dirty="0" err="1"/>
              <a:t>Zagreb,ožujak</a:t>
            </a:r>
            <a:r>
              <a:rPr lang="hr-HR" sz="1800" dirty="0"/>
              <a:t> 2019.</a:t>
            </a:r>
          </a:p>
          <a:p>
            <a:pPr indent="457200">
              <a:defRPr/>
            </a:pPr>
            <a:endParaRPr lang="hr-HR" sz="1800" dirty="0"/>
          </a:p>
          <a:p>
            <a:pPr>
              <a:defRPr/>
            </a:pPr>
            <a:endParaRPr lang="hr-HR" sz="1800" dirty="0"/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381750"/>
            <a:ext cx="597693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DFCD4F-436F-448E-AAFF-B1D3EF2B8A94}" type="slidenum">
              <a:rPr lang="hr-HR" smtClean="0">
                <a:cs typeface="Arial" charset="0"/>
              </a:rPr>
              <a:pPr/>
              <a:t>22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ChangeArrowheads="1"/>
          </p:cNvSpPr>
          <p:nvPr/>
        </p:nvSpPr>
        <p:spPr bwMode="auto">
          <a:xfrm>
            <a:off x="827088" y="1196975"/>
            <a:ext cx="7416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2400" b="1">
              <a:solidFill>
                <a:srgbClr val="6666FF"/>
              </a:solidFill>
              <a:latin typeface="Calibri" pitchFamily="34" charset="0"/>
            </a:endParaRPr>
          </a:p>
        </p:txBody>
      </p:sp>
      <p:sp>
        <p:nvSpPr>
          <p:cNvPr id="12290" name="Slide Number Placeholder 1"/>
          <p:cNvSpPr txBox="1">
            <a:spLocks/>
          </p:cNvSpPr>
          <p:nvPr/>
        </p:nvSpPr>
        <p:spPr bwMode="auto">
          <a:xfrm>
            <a:off x="128588" y="6511925"/>
            <a:ext cx="233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en-US" sz="1200" b="1">
              <a:solidFill>
                <a:srgbClr val="DDDDDD"/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051050" y="404813"/>
            <a:ext cx="482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None/>
            </a:pPr>
            <a:r>
              <a:rPr lang="hr-HR">
                <a:solidFill>
                  <a:srgbClr val="000000"/>
                </a:solidFill>
              </a:rPr>
              <a:t>Razvoj temperature u čeličnom elementu:</a:t>
            </a:r>
            <a:endParaRPr lang="vi-VN">
              <a:solidFill>
                <a:srgbClr val="000000"/>
              </a:solidFill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843213" y="836613"/>
            <a:ext cx="310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6666FF"/>
                </a:solidFill>
              </a:rPr>
              <a:t>TOPLINSKO DJELOVANJE</a:t>
            </a:r>
            <a:endParaRPr lang="hr-HR" b="1">
              <a:solidFill>
                <a:srgbClr val="6666FF"/>
              </a:solidFill>
            </a:endParaRPr>
          </a:p>
        </p:txBody>
      </p:sp>
      <p:sp>
        <p:nvSpPr>
          <p:cNvPr id="12293" name="Rectangle 21"/>
          <p:cNvSpPr>
            <a:spLocks noChangeArrowheads="1"/>
          </p:cNvSpPr>
          <p:nvPr/>
        </p:nvSpPr>
        <p:spPr bwMode="auto">
          <a:xfrm>
            <a:off x="0" y="1493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pSp>
        <p:nvGrpSpPr>
          <p:cNvPr id="12294" name="Group 17"/>
          <p:cNvGrpSpPr>
            <a:grpSpLocks noChangeAspect="1"/>
          </p:cNvGrpSpPr>
          <p:nvPr/>
        </p:nvGrpSpPr>
        <p:grpSpPr bwMode="auto">
          <a:xfrm>
            <a:off x="1763713" y="1484313"/>
            <a:ext cx="5761037" cy="3870325"/>
            <a:chOff x="2205" y="6030"/>
            <a:chExt cx="8240" cy="5536"/>
          </a:xfrm>
        </p:grpSpPr>
        <p:sp>
          <p:nvSpPr>
            <p:cNvPr id="1229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205" y="6030"/>
              <a:ext cx="8240" cy="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1229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5" y="6030"/>
              <a:ext cx="8240" cy="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 Box 10"/>
            <p:cNvSpPr txBox="1">
              <a:spLocks noChangeArrowheads="1"/>
            </p:cNvSpPr>
            <p:nvPr/>
          </p:nvSpPr>
          <p:spPr bwMode="auto">
            <a:xfrm>
              <a:off x="7764" y="6520"/>
              <a:ext cx="2452" cy="1474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sr-Latn-CS" sz="1000">
                  <a:solidFill>
                    <a:srgbClr val="000000"/>
                  </a:solidFill>
                  <a:cs typeface="Times New Roman" pitchFamily="18" charset="0"/>
                </a:rPr>
                <a:t>Procijenjena temperatura plina</a:t>
              </a:r>
              <a:endParaRPr lang="sr-Latn-CS" sz="700"/>
            </a:p>
            <a:p>
              <a:pPr eaLnBrk="0" hangingPunct="0"/>
              <a:r>
                <a:rPr lang="sr-Latn-CS" sz="9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sr-Latn-CS" sz="700"/>
            </a:p>
            <a:p>
              <a:pPr eaLnBrk="0" hangingPunct="0"/>
              <a:r>
                <a:rPr lang="sr-Latn-CS" sz="1000">
                  <a:solidFill>
                    <a:srgbClr val="000000"/>
                  </a:solidFill>
                  <a:cs typeface="Times New Roman" pitchFamily="18" charset="0"/>
                </a:rPr>
                <a:t>Izmjerena temperatura plina</a:t>
              </a:r>
              <a:endParaRPr lang="sr-Latn-CS" sz="700"/>
            </a:p>
            <a:p>
              <a:pPr eaLnBrk="0" hangingPunct="0"/>
              <a:r>
                <a:rPr lang="sr-Latn-CS" sz="1000">
                  <a:solidFill>
                    <a:srgbClr val="000000"/>
                  </a:solidFill>
                  <a:cs typeface="Times New Roman" pitchFamily="18" charset="0"/>
                </a:rPr>
                <a:t>Procijenjena temperatura </a:t>
              </a:r>
              <a:r>
                <a:rPr lang="sr-Latn-CS" sz="1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č</a:t>
              </a:r>
              <a:r>
                <a:rPr lang="sr-Latn-CS" sz="1000">
                  <a:solidFill>
                    <a:srgbClr val="000000"/>
                  </a:solidFill>
                  <a:cs typeface="Times New Roman" pitchFamily="18" charset="0"/>
                </a:rPr>
                <a:t>el</a:t>
              </a:r>
              <a:r>
                <a:rPr lang="sr-Latn-CS" sz="1000">
                  <a:solidFill>
                    <a:srgbClr val="000000"/>
                  </a:solidFill>
                </a:rPr>
                <a:t>i</a:t>
              </a:r>
              <a:r>
                <a:rPr lang="sr-Latn-CS" sz="1000">
                  <a:solidFill>
                    <a:srgbClr val="000000"/>
                  </a:solidFill>
                  <a:cs typeface="Times New Roman" pitchFamily="18" charset="0"/>
                </a:rPr>
                <a:t>ka</a:t>
              </a:r>
              <a:endParaRPr lang="sr-Latn-CS" sz="700"/>
            </a:p>
            <a:p>
              <a:pPr eaLnBrk="0" hangingPunct="0"/>
              <a:r>
                <a:rPr lang="sr-Latn-CS" sz="1000">
                  <a:solidFill>
                    <a:srgbClr val="000000"/>
                  </a:solidFill>
                  <a:cs typeface="Times New Roman" pitchFamily="18" charset="0"/>
                </a:rPr>
                <a:t>Izmjerena temperatura </a:t>
              </a:r>
              <a:r>
                <a:rPr lang="sr-Latn-CS" sz="1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č</a:t>
              </a:r>
              <a:r>
                <a:rPr lang="sr-Latn-CS" sz="1000">
                  <a:solidFill>
                    <a:srgbClr val="000000"/>
                  </a:solidFill>
                  <a:cs typeface="Times New Roman" pitchFamily="18" charset="0"/>
                </a:rPr>
                <a:t>elika</a:t>
              </a:r>
              <a:endParaRPr lang="sr-Latn-CS" sz="700"/>
            </a:p>
            <a:p>
              <a:pPr eaLnBrk="0" hangingPunct="0"/>
              <a:endParaRPr lang="sr-Latn-C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900113" y="620713"/>
            <a:ext cx="2835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r-HR" sz="12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Vremensko-temperaturne krivulje </a:t>
            </a:r>
            <a:endParaRPr lang="hr-HR" sz="700">
              <a:ea typeface="Times New Roman" pitchFamily="18" charset="0"/>
              <a:cs typeface="Tahoma" pitchFamily="34" charset="0"/>
            </a:endParaRPr>
          </a:p>
          <a:p>
            <a:pPr eaLnBrk="0" hangingPunct="0"/>
            <a:endParaRPr lang="hr-HR"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11188" y="1196975"/>
          <a:ext cx="1001077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AutoCAD Drawing" r:id="rId3" imgW="311277000" imgH="127787400" progId="AutoCAD.Drawing.18">
                  <p:embed/>
                </p:oleObj>
              </mc:Choice>
              <mc:Fallback>
                <p:oleObj name="AutoCAD Drawing" r:id="rId3" imgW="311277000" imgH="127787400" progId="AutoCAD.Drawing.1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96975"/>
                        <a:ext cx="10010775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15875" y="575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Općenito o tipovima zaštite čel. konstrukcija</a:t>
            </a:r>
          </a:p>
        </p:txBody>
      </p:sp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775AFA-AAE6-47D2-B4ED-F7ADC820C539}" type="slidenum">
              <a:rPr lang="hr-HR" smtClean="0">
                <a:cs typeface="Arial" charset="0"/>
              </a:rPr>
              <a:pPr/>
              <a:t>5</a:t>
            </a:fld>
            <a:endParaRPr lang="hr-HR">
              <a:cs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4213" y="1628775"/>
            <a:ext cx="78041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r-HR" b="1"/>
              <a:t>S obzirom na materijal protupožarne obloge čeličnih konstrukcija su:</a:t>
            </a:r>
          </a:p>
          <a:p>
            <a:pPr algn="ctr"/>
            <a:r>
              <a:rPr lang="hr-HR" b="1"/>
              <a:t>A.ZA UNUTARNJU  PRIMJENU (nisu  primjerene izlaganju atmosferilijama)</a:t>
            </a:r>
            <a:endParaRPr lang="hr-HR"/>
          </a:p>
          <a:p>
            <a:pPr algn="ctr"/>
            <a:r>
              <a:rPr lang="hr-HR"/>
              <a:t>1.Mineralne vune:</a:t>
            </a:r>
          </a:p>
          <a:p>
            <a:pPr algn="ctr"/>
            <a:r>
              <a:rPr lang="hr-HR"/>
              <a:t>-kamana,</a:t>
            </a:r>
          </a:p>
          <a:p>
            <a:pPr algn="ctr"/>
            <a:r>
              <a:rPr lang="hr-HR"/>
              <a:t>-keramička,</a:t>
            </a:r>
          </a:p>
          <a:p>
            <a:pPr algn="ctr"/>
            <a:r>
              <a:rPr lang="hr-HR"/>
              <a:t>-silikatna</a:t>
            </a:r>
          </a:p>
          <a:p>
            <a:pPr algn="ctr"/>
            <a:r>
              <a:rPr lang="hr-HR"/>
              <a:t>2.Ploče od:</a:t>
            </a:r>
          </a:p>
          <a:p>
            <a:pPr algn="ctr"/>
            <a:r>
              <a:rPr lang="hr-HR"/>
              <a:t>- gips-kartona i </a:t>
            </a:r>
          </a:p>
          <a:p>
            <a:pPr algn="ctr"/>
            <a:r>
              <a:rPr lang="hr-HR"/>
              <a:t>- kalcium silikata</a:t>
            </a:r>
          </a:p>
          <a:p>
            <a:pPr algn="ctr"/>
            <a:r>
              <a:rPr lang="hr-HR"/>
              <a:t>3.Žbuke od:</a:t>
            </a:r>
          </a:p>
          <a:p>
            <a:pPr algn="ctr"/>
            <a:r>
              <a:rPr lang="hr-HR"/>
              <a:t>-gipsa</a:t>
            </a:r>
            <a:endParaRPr lang="hr-HR" b="1"/>
          </a:p>
          <a:p>
            <a:pPr algn="ctr"/>
            <a:r>
              <a:rPr lang="hr-HR" b="1"/>
              <a:t>B.ZA VANJSKU PRIMJENU (primjereno  izlaganju atmosferilijama) </a:t>
            </a:r>
            <a:endParaRPr lang="hr-HR"/>
          </a:p>
          <a:p>
            <a:pPr algn="ctr"/>
            <a:r>
              <a:rPr lang="hr-HR"/>
              <a:t>1.Cementni sustavi:</a:t>
            </a:r>
          </a:p>
          <a:p>
            <a:pPr algn="ctr"/>
            <a:r>
              <a:rPr lang="hr-HR"/>
              <a:t>-vermikulina žbuka,</a:t>
            </a:r>
          </a:p>
          <a:p>
            <a:pPr algn="ctr"/>
            <a:r>
              <a:rPr lang="hr-HR"/>
              <a:t>-mikroarmirani beton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/>
              <a:t>Zaštita betonskim oblogama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6287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hr-HR" b="1"/>
              <a:t>SUSTAVI CEMENTNE ZAŠTITE</a:t>
            </a:r>
            <a:endParaRPr lang="hr-HR"/>
          </a:p>
          <a:p>
            <a:r>
              <a:rPr lang="hr-HR"/>
              <a:t>Zaštita jednake debljine po </a:t>
            </a:r>
            <a:r>
              <a:rPr lang="hr-HR" b="1"/>
              <a:t>konturi </a:t>
            </a:r>
            <a:r>
              <a:rPr lang="hr-HR"/>
              <a:t>presjeka</a:t>
            </a:r>
          </a:p>
          <a:p>
            <a:r>
              <a:rPr lang="hr-HR" b="1"/>
              <a:t>Sandučasto</a:t>
            </a:r>
            <a:r>
              <a:rPr lang="hr-HR"/>
              <a:t> oktruživanje jednake debljine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939D2-04D9-43E9-B0AF-A0FB5D58C3B2}" type="slidenum">
              <a:rPr lang="hr-HR" smtClean="0">
                <a:cs typeface="Arial" charset="0"/>
              </a:rPr>
              <a:pPr/>
              <a:t>6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17423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0B72D7-9F31-4E7E-ABB4-29BE07E53E80}" type="slidenum">
              <a:rPr lang="hr-HR" smtClean="0">
                <a:cs typeface="Arial" charset="0"/>
              </a:rPr>
              <a:pPr/>
              <a:t>7</a:t>
            </a:fld>
            <a:endParaRPr lang="hr-HR">
              <a:cs typeface="Arial" charset="0"/>
            </a:endParaRPr>
          </a:p>
        </p:txBody>
      </p:sp>
      <p:sp>
        <p:nvSpPr>
          <p:cNvPr id="174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60350"/>
            <a:ext cx="8086725" cy="865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4000" b="1"/>
              <a:t>1.)</a:t>
            </a:r>
            <a:r>
              <a:rPr lang="hr-HR" sz="4000"/>
              <a:t> </a:t>
            </a:r>
            <a:r>
              <a:rPr lang="hr-HR" sz="4000" b="1"/>
              <a:t>MIKROARMIRANI VATROBETON</a:t>
            </a:r>
          </a:p>
        </p:txBody>
      </p:sp>
      <p:sp>
        <p:nvSpPr>
          <p:cNvPr id="174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229600" cy="4886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800" b="1" i="1"/>
              <a:t>Zahtjevi za zaštitni materijal: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800" b="1" i="1"/>
              <a:t>Materijal treba udovoljavati na uvjete razreda reakcije</a:t>
            </a:r>
            <a:endParaRPr lang="hr-HR" sz="1800" b="1" i="1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800" b="1" i="1"/>
              <a:t>na požar A1 (nezapaljiv materijal) prema HRN EN 13501 -1.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r-HR" sz="1800" b="1" i="1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800" b="1" i="1"/>
              <a:t>Primijenjeni sustav mora zadovoljavati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800" b="1" i="1"/>
              <a:t>otpornost na požar R120, prema HRN EN 13501-2 za</a:t>
            </a:r>
            <a:endParaRPr lang="hr-HR" sz="1800" b="1" i="1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800" b="1" i="1"/>
              <a:t>požar definiran ugljikovodičnom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r-HR" sz="1800" b="1" i="1"/>
              <a:t>krivuljom HRN EN 1363-2 za kritičnu temperaturu 600°C.</a:t>
            </a:r>
            <a:endParaRPr lang="hr-HR" sz="1800" b="1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hr-HR" sz="1800"/>
          </a:p>
        </p:txBody>
      </p:sp>
      <p:sp>
        <p:nvSpPr>
          <p:cNvPr id="17426" name="TextBox 2"/>
          <p:cNvSpPr txBox="1">
            <a:spLocks noChangeArrowheads="1"/>
          </p:cNvSpPr>
          <p:nvPr/>
        </p:nvSpPr>
        <p:spPr bwMode="auto">
          <a:xfrm>
            <a:off x="3203575" y="3862388"/>
            <a:ext cx="4681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b="1">
              <a:solidFill>
                <a:srgbClr val="FF0000"/>
              </a:solidFill>
            </a:endParaRPr>
          </a:p>
          <a:p>
            <a:endParaRPr lang="hr-HR" b="1">
              <a:solidFill>
                <a:srgbClr val="FF0000"/>
              </a:solidFill>
            </a:endParaRPr>
          </a:p>
        </p:txBody>
      </p:sp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4932363" y="115888"/>
          <a:ext cx="14506575" cy="599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AutoCAD Drawing" r:id="rId4" imgW="311277000" imgH="127787400" progId="">
                  <p:embed/>
                </p:oleObj>
              </mc:Choice>
              <mc:Fallback>
                <p:oleObj name="AutoCAD Drawing" r:id="rId4" imgW="311277000" imgH="1277874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15888"/>
                        <a:ext cx="14506575" cy="599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4000">
                <a:latin typeface="Arial" charset="0"/>
              </a:rPr>
              <a:t>Smjernice za sastav vatrobetona</a:t>
            </a:r>
            <a:br>
              <a:rPr lang="hr-HR" sz="4000">
                <a:latin typeface="Arial" charset="0"/>
              </a:rPr>
            </a:br>
            <a:endParaRPr lang="hr-HR" sz="4000"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6287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b="1">
                <a:latin typeface="Arial" charset="0"/>
              </a:rPr>
              <a:t>Mikroarmirani vatrobeton C30/37(XC4;XS1;Cl0,10):</a:t>
            </a:r>
          </a:p>
          <a:p>
            <a:r>
              <a:rPr lang="hr-HR" b="1">
                <a:latin typeface="Arial" charset="0"/>
              </a:rPr>
              <a:t>Drobljeni dolomitni agregat</a:t>
            </a:r>
            <a:endParaRPr lang="hr-HR">
              <a:latin typeface="Arial" charset="0"/>
            </a:endParaRPr>
          </a:p>
          <a:p>
            <a:r>
              <a:rPr lang="hr-HR" b="1">
                <a:latin typeface="Arial" charset="0"/>
              </a:rPr>
              <a:t>Max. zrno veličine 8mm</a:t>
            </a:r>
          </a:p>
          <a:p>
            <a:r>
              <a:rPr lang="hr-HR" b="1">
                <a:latin typeface="Arial" charset="0"/>
              </a:rPr>
              <a:t>Polipropilenska mikroarmatura PM6/15;2kg/m3</a:t>
            </a:r>
            <a:endParaRPr lang="hr-HR">
              <a:latin typeface="Arial" charset="0"/>
            </a:endParaRP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4AABC3-7FD0-41D2-9E96-058A11BFC412}" type="slidenum">
              <a:rPr lang="hr-HR" smtClean="0">
                <a:cs typeface="Arial" charset="0"/>
              </a:rPr>
              <a:pPr/>
              <a:t>8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itle 4"/>
          <p:cNvSpPr>
            <a:spLocks noGrp="1"/>
          </p:cNvSpPr>
          <p:nvPr>
            <p:ph type="title"/>
          </p:nvPr>
        </p:nvSpPr>
        <p:spPr bwMode="auto">
          <a:xfrm>
            <a:off x="250825" y="51577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</a:rPr>
              <a:t> </a:t>
            </a:r>
          </a:p>
        </p:txBody>
      </p:sp>
      <p:sp>
        <p:nvSpPr>
          <p:cNvPr id="20489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r-HR"/>
              <a:t>Ime i prezime predavača</a:t>
            </a:r>
          </a:p>
        </p:txBody>
      </p:sp>
      <p:sp>
        <p:nvSpPr>
          <p:cNvPr id="204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B0F71A-A7E0-49E0-B401-35BF8572C8E5}" type="slidenum">
              <a:rPr lang="hr-HR" smtClean="0">
                <a:cs typeface="Arial" charset="0"/>
              </a:rPr>
              <a:pPr/>
              <a:t>9</a:t>
            </a:fld>
            <a:endParaRPr lang="hr-HR">
              <a:cs typeface="Arial" charset="0"/>
            </a:endParaRP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23850" y="901700"/>
          <a:ext cx="8569325" cy="518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kument" r:id="rId3" imgW="4137498" imgH="2501121" progId="Word.Document.8">
                  <p:embed/>
                </p:oleObj>
              </mc:Choice>
              <mc:Fallback>
                <p:oleObj name="Dokument" r:id="rId3" imgW="4137498" imgH="2501121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1700"/>
                        <a:ext cx="8569325" cy="518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782</Words>
  <Application>Microsoft Office PowerPoint</Application>
  <PresentationFormat>On-screen Show (4:3)</PresentationFormat>
  <Paragraphs>160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Tahoma</vt:lpstr>
      <vt:lpstr>Times New Roman</vt:lpstr>
      <vt:lpstr>Verdana</vt:lpstr>
      <vt:lpstr>Office Theme</vt:lpstr>
      <vt:lpstr>AutoCAD Drawing</vt:lpstr>
      <vt:lpstr>Dokument</vt:lpstr>
      <vt:lpstr>Analitička provjera otpornosti na požar čeličnih elemenata konstrukcije s različitim sustavima zaštite</vt:lpstr>
      <vt:lpstr>Sadržaj predavanja</vt:lpstr>
      <vt:lpstr>PowerPoint Presentation</vt:lpstr>
      <vt:lpstr>PowerPoint Presentation</vt:lpstr>
      <vt:lpstr>Općenito o tipovima zaštite čel. konstrukcija</vt:lpstr>
      <vt:lpstr>Zaštita betonskim oblogama</vt:lpstr>
      <vt:lpstr>1.) MIKROARMIRANI VATROBETON</vt:lpstr>
      <vt:lpstr>Smjernice za sastav vatrobetona </vt:lpstr>
      <vt:lpstr> </vt:lpstr>
      <vt:lpstr>PowerPoint Presentation</vt:lpstr>
      <vt:lpstr>PowerPoint Presentation</vt:lpstr>
      <vt:lpstr>Prikaz modela s karakteristikama</vt:lpstr>
      <vt:lpstr>PowerPoint Presentation</vt:lpstr>
      <vt:lpstr>PowerPoint Presentation</vt:lpstr>
      <vt:lpstr>2.) VATROOTPORNA ŽBUKA</vt:lpstr>
      <vt:lpstr>Sastav žbuke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Popis 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Reviewer</cp:lastModifiedBy>
  <cp:revision>109</cp:revision>
  <dcterms:created xsi:type="dcterms:W3CDTF">2010-03-22T21:50:27Z</dcterms:created>
  <dcterms:modified xsi:type="dcterms:W3CDTF">2019-06-06T09:05:22Z</dcterms:modified>
</cp:coreProperties>
</file>