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4" r:id="rId2"/>
    <p:sldId id="265" r:id="rId3"/>
    <p:sldId id="852" r:id="rId4"/>
    <p:sldId id="960" r:id="rId5"/>
    <p:sldId id="833" r:id="rId6"/>
    <p:sldId id="922" r:id="rId7"/>
    <p:sldId id="923" r:id="rId8"/>
    <p:sldId id="910" r:id="rId9"/>
    <p:sldId id="924" r:id="rId10"/>
    <p:sldId id="911" r:id="rId11"/>
    <p:sldId id="842" r:id="rId12"/>
    <p:sldId id="920" r:id="rId13"/>
    <p:sldId id="914" r:id="rId14"/>
    <p:sldId id="263" r:id="rId15"/>
    <p:sldId id="817" r:id="rId16"/>
    <p:sldId id="925" r:id="rId17"/>
    <p:sldId id="957" r:id="rId18"/>
    <p:sldId id="926" r:id="rId19"/>
    <p:sldId id="927" r:id="rId20"/>
    <p:sldId id="928" r:id="rId21"/>
    <p:sldId id="931" r:id="rId22"/>
    <p:sldId id="932" r:id="rId23"/>
    <p:sldId id="933" r:id="rId24"/>
    <p:sldId id="929" r:id="rId25"/>
    <p:sldId id="913" r:id="rId26"/>
    <p:sldId id="917" r:id="rId27"/>
    <p:sldId id="934" r:id="rId28"/>
    <p:sldId id="935" r:id="rId29"/>
    <p:sldId id="936" r:id="rId30"/>
    <p:sldId id="937" r:id="rId31"/>
    <p:sldId id="938" r:id="rId32"/>
    <p:sldId id="939" r:id="rId33"/>
    <p:sldId id="940" r:id="rId34"/>
    <p:sldId id="941" r:id="rId35"/>
    <p:sldId id="930" r:id="rId36"/>
    <p:sldId id="942" r:id="rId37"/>
    <p:sldId id="943" r:id="rId38"/>
    <p:sldId id="958" r:id="rId39"/>
    <p:sldId id="684" r:id="rId40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036" autoAdjust="0"/>
  </p:normalViewPr>
  <p:slideViewPr>
    <p:cSldViewPr>
      <p:cViewPr varScale="1">
        <p:scale>
          <a:sx n="110" d="100"/>
          <a:sy n="110" d="100"/>
        </p:scale>
        <p:origin x="13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B5228-EC61-47D1-94E7-68305E4959C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350477BA-1862-4457-94E5-7BE42C283540}">
      <dgm:prSet phldrT="[Text]"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600" b="1" dirty="0"/>
            <a:t>TOPLINSKO-IZOLACIJSKI MATERIJALI</a:t>
          </a:r>
        </a:p>
      </dgm:t>
    </dgm:pt>
    <dgm:pt modelId="{F264143B-C2F7-435A-979D-1A4D6AD4315F}" type="parTrans" cxnId="{3AA40580-3957-49EF-8CB3-4FF9E8B9F461}">
      <dgm:prSet/>
      <dgm:spPr/>
      <dgm:t>
        <a:bodyPr/>
        <a:lstStyle/>
        <a:p>
          <a:pPr algn="ctr"/>
          <a:endParaRPr lang="hr-HR" sz="1200"/>
        </a:p>
      </dgm:t>
    </dgm:pt>
    <dgm:pt modelId="{B77B810D-E2DD-44DF-9330-81B441762C64}" type="sibTrans" cxnId="{3AA40580-3957-49EF-8CB3-4FF9E8B9F461}">
      <dgm:prSet/>
      <dgm:spPr/>
      <dgm:t>
        <a:bodyPr/>
        <a:lstStyle/>
        <a:p>
          <a:pPr algn="ctr"/>
          <a:endParaRPr lang="hr-HR" sz="1200"/>
        </a:p>
      </dgm:t>
    </dgm:pt>
    <dgm:pt modelId="{D7254D42-0EEA-4156-BCEE-791DED01AAB9}">
      <dgm:prSet phldrT="[Text]"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/>
            <a:t>ANORGANSKI MATERIJALI</a:t>
          </a:r>
        </a:p>
      </dgm:t>
    </dgm:pt>
    <dgm:pt modelId="{6B4AFBE6-75F1-416D-AC31-D8EE31784CBA}" type="parTrans" cxnId="{B476D49B-BC4E-4E5F-98BC-BD0902AEC75E}">
      <dgm:prSet custT="1"/>
      <dgm:spPr/>
      <dgm:t>
        <a:bodyPr/>
        <a:lstStyle/>
        <a:p>
          <a:pPr algn="ctr"/>
          <a:endParaRPr lang="hr-HR" sz="1200"/>
        </a:p>
      </dgm:t>
    </dgm:pt>
    <dgm:pt modelId="{34656DC6-5C1E-441B-9CDE-699FB372F3B4}" type="sibTrans" cxnId="{B476D49B-BC4E-4E5F-98BC-BD0902AEC75E}">
      <dgm:prSet/>
      <dgm:spPr/>
      <dgm:t>
        <a:bodyPr/>
        <a:lstStyle/>
        <a:p>
          <a:pPr algn="ctr"/>
          <a:endParaRPr lang="hr-HR" sz="1200"/>
        </a:p>
      </dgm:t>
    </dgm:pt>
    <dgm:pt modelId="{ED7DAED9-4D2D-4D96-B7E4-AC007DCC04A0}">
      <dgm:prSet phldrT="[Text]"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/>
            <a:t>ORGANSKI MATERIJALI</a:t>
          </a:r>
        </a:p>
      </dgm:t>
    </dgm:pt>
    <dgm:pt modelId="{A99EED33-F9DC-4BCA-BA5D-83567E8EA295}" type="parTrans" cxnId="{A299E9CD-BEB9-48C5-B70F-3F0120AD77F4}">
      <dgm:prSet custT="1"/>
      <dgm:spPr/>
      <dgm:t>
        <a:bodyPr/>
        <a:lstStyle/>
        <a:p>
          <a:pPr algn="ctr"/>
          <a:endParaRPr lang="hr-HR" sz="1200"/>
        </a:p>
      </dgm:t>
    </dgm:pt>
    <dgm:pt modelId="{3C7A4D38-F1F9-4DF3-8DF0-D5D5C155B3A4}" type="sibTrans" cxnId="{A299E9CD-BEB9-48C5-B70F-3F0120AD77F4}">
      <dgm:prSet/>
      <dgm:spPr/>
      <dgm:t>
        <a:bodyPr/>
        <a:lstStyle/>
        <a:p>
          <a:pPr algn="ctr"/>
          <a:endParaRPr lang="hr-HR" sz="1200"/>
        </a:p>
      </dgm:t>
    </dgm:pt>
    <dgm:pt modelId="{19E7EADA-0441-431B-8B9F-7FFBDDAA0433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/>
            <a:t>MATERIJALI NOVIH TEHNOLOGIJA</a:t>
          </a:r>
        </a:p>
      </dgm:t>
    </dgm:pt>
    <dgm:pt modelId="{AEC4F5E7-BFB2-4D94-B3F0-0C98FE0435D3}" type="parTrans" cxnId="{819CA2E3-F838-434B-B0D8-1286E2202EE8}">
      <dgm:prSet custT="1"/>
      <dgm:spPr/>
      <dgm:t>
        <a:bodyPr/>
        <a:lstStyle/>
        <a:p>
          <a:pPr algn="ctr"/>
          <a:endParaRPr lang="hr-HR" sz="1200"/>
        </a:p>
      </dgm:t>
    </dgm:pt>
    <dgm:pt modelId="{FD43D8D5-5167-4B46-8331-ABBD73AD7498}" type="sibTrans" cxnId="{819CA2E3-F838-434B-B0D8-1286E2202EE8}">
      <dgm:prSet/>
      <dgm:spPr/>
      <dgm:t>
        <a:bodyPr/>
        <a:lstStyle/>
        <a:p>
          <a:pPr algn="ctr"/>
          <a:endParaRPr lang="hr-HR" sz="1200"/>
        </a:p>
      </dgm:t>
    </dgm:pt>
    <dgm:pt modelId="{29397CF5-23A1-4CEB-9230-3E850A63840C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 dirty="0"/>
            <a:t>OD SINTETIČKIH MATERIJALA</a:t>
          </a:r>
        </a:p>
        <a:p>
          <a:pPr algn="ctr"/>
          <a:r>
            <a:rPr lang="hr-HR" sz="1200" b="1" dirty="0"/>
            <a:t>- pjenasto staklo (CG)</a:t>
          </a:r>
        </a:p>
        <a:p>
          <a:pPr algn="ctr"/>
          <a:r>
            <a:rPr lang="hr-HR" sz="1200" b="1" dirty="0">
              <a:solidFill>
                <a:srgbClr val="C00000"/>
              </a:solidFill>
            </a:rPr>
            <a:t>- mineralna vuna (MW)   </a:t>
          </a:r>
          <a:r>
            <a:rPr lang="hr-HR" sz="1200" b="1" dirty="0"/>
            <a:t>-staklena vuna </a:t>
          </a:r>
        </a:p>
        <a:p>
          <a:pPr algn="ctr"/>
          <a:r>
            <a:rPr lang="hr-HR" sz="1200" b="1" dirty="0"/>
            <a:t>- kamena vuna </a:t>
          </a:r>
        </a:p>
      </dgm:t>
    </dgm:pt>
    <dgm:pt modelId="{16B57E78-025E-4DD2-8215-CCF313844A25}" type="parTrans" cxnId="{9C627AC4-AE2A-4D5D-B726-59D98CA7E124}">
      <dgm:prSet custT="1"/>
      <dgm:spPr/>
      <dgm:t>
        <a:bodyPr/>
        <a:lstStyle/>
        <a:p>
          <a:pPr algn="ctr"/>
          <a:endParaRPr lang="hr-HR" sz="1200"/>
        </a:p>
      </dgm:t>
    </dgm:pt>
    <dgm:pt modelId="{2C3034C4-D031-421A-B513-0A3F02582897}" type="sibTrans" cxnId="{9C627AC4-AE2A-4D5D-B726-59D98CA7E124}">
      <dgm:prSet/>
      <dgm:spPr/>
      <dgm:t>
        <a:bodyPr/>
        <a:lstStyle/>
        <a:p>
          <a:pPr algn="ctr"/>
          <a:endParaRPr lang="hr-HR" sz="1200"/>
        </a:p>
      </dgm:t>
    </dgm:pt>
    <dgm:pt modelId="{5EBE126A-0247-47C9-8A53-2C0890982CBB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 dirty="0"/>
            <a:t>OD SINTETIČKIH MATERIJALA</a:t>
          </a:r>
        </a:p>
        <a:p>
          <a:pPr algn="ctr"/>
          <a:r>
            <a:rPr lang="hr-HR" sz="1200" b="1" dirty="0">
              <a:solidFill>
                <a:srgbClr val="C00000"/>
              </a:solidFill>
            </a:rPr>
            <a:t> - ekspandirani </a:t>
          </a:r>
          <a:r>
            <a:rPr lang="hr-HR" sz="1200" b="1" dirty="0" err="1">
              <a:solidFill>
                <a:srgbClr val="C00000"/>
              </a:solidFill>
            </a:rPr>
            <a:t>polistiren</a:t>
          </a:r>
          <a:r>
            <a:rPr lang="hr-HR" sz="1200" b="1" dirty="0">
              <a:solidFill>
                <a:srgbClr val="C00000"/>
              </a:solidFill>
            </a:rPr>
            <a:t> (EPS)</a:t>
          </a:r>
        </a:p>
        <a:p>
          <a:pPr algn="ctr"/>
          <a:r>
            <a:rPr lang="hr-HR" sz="1200" b="1" dirty="0">
              <a:solidFill>
                <a:srgbClr val="C00000"/>
              </a:solidFill>
            </a:rPr>
            <a:t>- ekstrudirani </a:t>
          </a:r>
          <a:r>
            <a:rPr lang="hr-HR" sz="1200" b="1" dirty="0" err="1">
              <a:solidFill>
                <a:srgbClr val="C00000"/>
              </a:solidFill>
            </a:rPr>
            <a:t>polistiren</a:t>
          </a:r>
          <a:r>
            <a:rPr lang="hr-HR" sz="1200" b="1" dirty="0">
              <a:solidFill>
                <a:srgbClr val="C00000"/>
              </a:solidFill>
            </a:rPr>
            <a:t> (XPS)</a:t>
          </a:r>
        </a:p>
        <a:p>
          <a:pPr algn="ctr"/>
          <a:r>
            <a:rPr lang="hr-HR" sz="1200" b="1" dirty="0"/>
            <a:t>- poliuretanska pjena (PUR)</a:t>
          </a:r>
        </a:p>
      </dgm:t>
    </dgm:pt>
    <dgm:pt modelId="{67229408-5C89-49CC-8F61-1E5A719FE071}" type="parTrans" cxnId="{0852550C-26AB-46D5-B21A-114116672455}">
      <dgm:prSet/>
      <dgm:spPr/>
      <dgm:t>
        <a:bodyPr/>
        <a:lstStyle/>
        <a:p>
          <a:pPr algn="ctr"/>
          <a:endParaRPr lang="hr-HR" sz="1200"/>
        </a:p>
      </dgm:t>
    </dgm:pt>
    <dgm:pt modelId="{4D960F85-C1AE-464D-9A3D-666F40A109AA}" type="sibTrans" cxnId="{0852550C-26AB-46D5-B21A-114116672455}">
      <dgm:prSet/>
      <dgm:spPr/>
      <dgm:t>
        <a:bodyPr/>
        <a:lstStyle/>
        <a:p>
          <a:pPr algn="ctr"/>
          <a:endParaRPr lang="hr-HR" sz="1200"/>
        </a:p>
      </dgm:t>
    </dgm:pt>
    <dgm:pt modelId="{3A3EF267-50E9-4AB2-AE33-E87547F6C2F0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/>
            <a:t>OD PRIRODNIH MATERIJALA</a:t>
          </a:r>
        </a:p>
        <a:p>
          <a:pPr algn="ctr"/>
          <a:r>
            <a:rPr lang="hr-HR" sz="1200" b="1"/>
            <a:t>-pluto</a:t>
          </a:r>
        </a:p>
        <a:p>
          <a:pPr algn="ctr"/>
          <a:r>
            <a:rPr lang="hr-HR" sz="1200" b="1"/>
            <a:t>- pamuk</a:t>
          </a:r>
        </a:p>
        <a:p>
          <a:pPr algn="ctr"/>
          <a:r>
            <a:rPr lang="hr-HR" sz="1200" b="1"/>
            <a:t>- vlakna konoplje</a:t>
          </a:r>
        </a:p>
        <a:p>
          <a:pPr algn="ctr"/>
          <a:r>
            <a:rPr lang="hr-HR" sz="1200" b="1"/>
            <a:t>- ovčja vuna, itd.</a:t>
          </a:r>
        </a:p>
        <a:p>
          <a:pPr algn="ctr"/>
          <a:endParaRPr lang="hr-HR" sz="1200" b="1"/>
        </a:p>
      </dgm:t>
    </dgm:pt>
    <dgm:pt modelId="{FEAD1D73-9EA6-41DD-9B25-7684B93CEAD7}" type="parTrans" cxnId="{627039B3-CF98-4B8E-A8BA-92C03E62A09F}">
      <dgm:prSet/>
      <dgm:spPr/>
      <dgm:t>
        <a:bodyPr/>
        <a:lstStyle/>
        <a:p>
          <a:pPr algn="ctr"/>
          <a:endParaRPr lang="hr-HR" sz="1200"/>
        </a:p>
      </dgm:t>
    </dgm:pt>
    <dgm:pt modelId="{4F286A78-5244-4150-BD67-3F8EFBF8F30A}" type="sibTrans" cxnId="{627039B3-CF98-4B8E-A8BA-92C03E62A09F}">
      <dgm:prSet/>
      <dgm:spPr/>
      <dgm:t>
        <a:bodyPr/>
        <a:lstStyle/>
        <a:p>
          <a:pPr algn="ctr"/>
          <a:endParaRPr lang="hr-HR" sz="1200"/>
        </a:p>
      </dgm:t>
    </dgm:pt>
    <dgm:pt modelId="{D60C67F8-947A-42A1-BE93-37AAF41CC246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hr-HR" sz="1200" b="1"/>
            <a:t>- transparentni materijali</a:t>
          </a:r>
        </a:p>
        <a:p>
          <a:pPr algn="ctr"/>
          <a:r>
            <a:rPr lang="hr-HR" sz="1200" b="1"/>
            <a:t>- vakuumski paneli</a:t>
          </a:r>
        </a:p>
      </dgm:t>
    </dgm:pt>
    <dgm:pt modelId="{83B3921D-A851-4C85-9C94-613987F9872B}" type="parTrans" cxnId="{C358C304-40B8-4202-9307-44FB459DF479}">
      <dgm:prSet/>
      <dgm:spPr/>
      <dgm:t>
        <a:bodyPr/>
        <a:lstStyle/>
        <a:p>
          <a:pPr algn="ctr"/>
          <a:endParaRPr lang="hr-HR" sz="1200"/>
        </a:p>
      </dgm:t>
    </dgm:pt>
    <dgm:pt modelId="{B4FC5685-7AAF-49DB-A066-AF5CF4AFCE49}" type="sibTrans" cxnId="{C358C304-40B8-4202-9307-44FB459DF479}">
      <dgm:prSet/>
      <dgm:spPr/>
      <dgm:t>
        <a:bodyPr/>
        <a:lstStyle/>
        <a:p>
          <a:pPr algn="ctr"/>
          <a:endParaRPr lang="hr-HR" sz="1200"/>
        </a:p>
      </dgm:t>
    </dgm:pt>
    <dgm:pt modelId="{29279621-1FE9-4B2B-8966-09831E78BC27}">
      <dgm:prSet custT="1"/>
      <dgm:spPr>
        <a:solidFill>
          <a:schemeClr val="bg2"/>
        </a:solidFill>
      </dgm:spPr>
      <dgm:t>
        <a:bodyPr/>
        <a:lstStyle/>
        <a:p>
          <a:pPr algn="ctr">
            <a:spcAft>
              <a:spcPct val="35000"/>
            </a:spcAft>
          </a:pPr>
          <a:r>
            <a:rPr lang="hr-HR" sz="1200" b="1"/>
            <a:t>OD PRIRODNIH MATERIJALA</a:t>
          </a:r>
        </a:p>
        <a:p>
          <a:pPr algn="ctr">
            <a:spcAft>
              <a:spcPts val="0"/>
            </a:spcAft>
          </a:pPr>
          <a:r>
            <a:rPr lang="hr-HR" sz="1200" b="1"/>
            <a:t>- ekspandirani perlit</a:t>
          </a:r>
        </a:p>
        <a:p>
          <a:pPr algn="ctr">
            <a:spcAft>
              <a:spcPts val="0"/>
            </a:spcAft>
          </a:pPr>
          <a:r>
            <a:rPr lang="hr-HR" sz="1200" b="1"/>
            <a:t>- ekspandirana glina</a:t>
          </a:r>
        </a:p>
        <a:p>
          <a:pPr algn="ctr">
            <a:spcAft>
              <a:spcPts val="0"/>
            </a:spcAft>
          </a:pPr>
          <a:r>
            <a:rPr lang="hr-HR" sz="1200" b="1"/>
            <a:t>-vermikulit</a:t>
          </a:r>
        </a:p>
      </dgm:t>
    </dgm:pt>
    <dgm:pt modelId="{820A551D-DD58-40FC-B117-FF9AE9CE045C}" type="sibTrans" cxnId="{7510C7E2-E2A9-4B70-9EAE-B11329D48DE7}">
      <dgm:prSet/>
      <dgm:spPr/>
      <dgm:t>
        <a:bodyPr/>
        <a:lstStyle/>
        <a:p>
          <a:pPr algn="ctr"/>
          <a:endParaRPr lang="hr-HR" sz="1200"/>
        </a:p>
      </dgm:t>
    </dgm:pt>
    <dgm:pt modelId="{CB4CC8BE-6529-4C73-B6B3-0AF3FEAE10C2}" type="parTrans" cxnId="{7510C7E2-E2A9-4B70-9EAE-B11329D48DE7}">
      <dgm:prSet custT="1"/>
      <dgm:spPr/>
      <dgm:t>
        <a:bodyPr/>
        <a:lstStyle/>
        <a:p>
          <a:pPr algn="ctr"/>
          <a:endParaRPr lang="hr-HR" sz="1200"/>
        </a:p>
      </dgm:t>
    </dgm:pt>
    <dgm:pt modelId="{D63BE7FC-8B58-4244-8B6B-419D69966382}" type="pres">
      <dgm:prSet presAssocID="{006B5228-EC61-47D1-94E7-68305E4959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FCA6C1E-D502-41DC-8243-AFEA6D7509CF}" type="pres">
      <dgm:prSet presAssocID="{350477BA-1862-4457-94E5-7BE42C283540}" presName="hierRoot1" presStyleCnt="0">
        <dgm:presLayoutVars>
          <dgm:hierBranch val="init"/>
        </dgm:presLayoutVars>
      </dgm:prSet>
      <dgm:spPr/>
    </dgm:pt>
    <dgm:pt modelId="{0458EA5B-4E92-4356-A6EB-9C0E08793012}" type="pres">
      <dgm:prSet presAssocID="{350477BA-1862-4457-94E5-7BE42C283540}" presName="rootComposite1" presStyleCnt="0"/>
      <dgm:spPr/>
    </dgm:pt>
    <dgm:pt modelId="{CE6F1284-D318-4A6A-B3B3-CEF9522D3F90}" type="pres">
      <dgm:prSet presAssocID="{350477BA-1862-4457-94E5-7BE42C283540}" presName="rootText1" presStyleLbl="node0" presStyleIdx="0" presStyleCnt="1" custScaleX="296672" custLinFactNeighborX="-377" custLinFactNeighborY="8052">
        <dgm:presLayoutVars>
          <dgm:chPref val="3"/>
        </dgm:presLayoutVars>
      </dgm:prSet>
      <dgm:spPr/>
    </dgm:pt>
    <dgm:pt modelId="{9DF1AA34-77DB-4D97-9233-9ED3884902E4}" type="pres">
      <dgm:prSet presAssocID="{350477BA-1862-4457-94E5-7BE42C283540}" presName="rootConnector1" presStyleLbl="node1" presStyleIdx="0" presStyleCnt="0"/>
      <dgm:spPr/>
    </dgm:pt>
    <dgm:pt modelId="{0C4FA24E-CEB3-4EAB-9BDB-FFFBB3BC796A}" type="pres">
      <dgm:prSet presAssocID="{350477BA-1862-4457-94E5-7BE42C283540}" presName="hierChild2" presStyleCnt="0"/>
      <dgm:spPr/>
    </dgm:pt>
    <dgm:pt modelId="{C32983E6-871D-46CA-A8C6-20CC4A16D316}" type="pres">
      <dgm:prSet presAssocID="{6B4AFBE6-75F1-416D-AC31-D8EE31784CBA}" presName="Name37" presStyleLbl="parChTrans1D2" presStyleIdx="0" presStyleCnt="3"/>
      <dgm:spPr/>
    </dgm:pt>
    <dgm:pt modelId="{1DA6427A-C902-4169-8ECD-6228D665B600}" type="pres">
      <dgm:prSet presAssocID="{D7254D42-0EEA-4156-BCEE-791DED01AAB9}" presName="hierRoot2" presStyleCnt="0">
        <dgm:presLayoutVars>
          <dgm:hierBranch val="init"/>
        </dgm:presLayoutVars>
      </dgm:prSet>
      <dgm:spPr/>
    </dgm:pt>
    <dgm:pt modelId="{2799C0B5-AA42-4551-BDE6-BD89D3B6B7DC}" type="pres">
      <dgm:prSet presAssocID="{D7254D42-0EEA-4156-BCEE-791DED01AAB9}" presName="rootComposite" presStyleCnt="0"/>
      <dgm:spPr/>
    </dgm:pt>
    <dgm:pt modelId="{F608D621-0D7A-4B2F-B670-9D402DE6888A}" type="pres">
      <dgm:prSet presAssocID="{D7254D42-0EEA-4156-BCEE-791DED01AAB9}" presName="rootText" presStyleLbl="node2" presStyleIdx="0" presStyleCnt="3" custScaleX="155473" custLinFactNeighborX="-377" custLinFactNeighborY="8052">
        <dgm:presLayoutVars>
          <dgm:chPref val="3"/>
        </dgm:presLayoutVars>
      </dgm:prSet>
      <dgm:spPr/>
    </dgm:pt>
    <dgm:pt modelId="{36612D6B-41C9-497E-8D23-A4FE781981C5}" type="pres">
      <dgm:prSet presAssocID="{D7254D42-0EEA-4156-BCEE-791DED01AAB9}" presName="rootConnector" presStyleLbl="node2" presStyleIdx="0" presStyleCnt="3"/>
      <dgm:spPr/>
    </dgm:pt>
    <dgm:pt modelId="{DFF55C33-09BE-4470-ACFE-4DE4ED907213}" type="pres">
      <dgm:prSet presAssocID="{D7254D42-0EEA-4156-BCEE-791DED01AAB9}" presName="hierChild4" presStyleCnt="0"/>
      <dgm:spPr/>
    </dgm:pt>
    <dgm:pt modelId="{EE1BC1B9-DA69-4795-8BDE-7F43283792F4}" type="pres">
      <dgm:prSet presAssocID="{16B57E78-025E-4DD2-8215-CCF313844A25}" presName="Name37" presStyleLbl="parChTrans1D3" presStyleIdx="0" presStyleCnt="5"/>
      <dgm:spPr/>
    </dgm:pt>
    <dgm:pt modelId="{DBDC5948-FDA8-4773-A9FA-E91F667D8C8E}" type="pres">
      <dgm:prSet presAssocID="{29397CF5-23A1-4CEB-9230-3E850A63840C}" presName="hierRoot2" presStyleCnt="0">
        <dgm:presLayoutVars>
          <dgm:hierBranch val="init"/>
        </dgm:presLayoutVars>
      </dgm:prSet>
      <dgm:spPr/>
    </dgm:pt>
    <dgm:pt modelId="{1B11AEB2-9153-4C15-B475-EFEFEFE16B18}" type="pres">
      <dgm:prSet presAssocID="{29397CF5-23A1-4CEB-9230-3E850A63840C}" presName="rootComposite" presStyleCnt="0"/>
      <dgm:spPr/>
    </dgm:pt>
    <dgm:pt modelId="{93B281FF-29DF-4B4F-8A9B-FB5DC6DC6E2B}" type="pres">
      <dgm:prSet presAssocID="{29397CF5-23A1-4CEB-9230-3E850A63840C}" presName="rootText" presStyleLbl="node3" presStyleIdx="0" presStyleCnt="5" custScaleX="127440" custScaleY="205246">
        <dgm:presLayoutVars>
          <dgm:chPref val="3"/>
        </dgm:presLayoutVars>
      </dgm:prSet>
      <dgm:spPr/>
    </dgm:pt>
    <dgm:pt modelId="{B75DB865-3E80-4A40-818A-0BC80B8C7FA5}" type="pres">
      <dgm:prSet presAssocID="{29397CF5-23A1-4CEB-9230-3E850A63840C}" presName="rootConnector" presStyleLbl="node3" presStyleIdx="0" presStyleCnt="5"/>
      <dgm:spPr/>
    </dgm:pt>
    <dgm:pt modelId="{C7512CB9-1FD8-458D-AF6F-4CB501F2D67D}" type="pres">
      <dgm:prSet presAssocID="{29397CF5-23A1-4CEB-9230-3E850A63840C}" presName="hierChild4" presStyleCnt="0"/>
      <dgm:spPr/>
    </dgm:pt>
    <dgm:pt modelId="{28444646-80EA-41EF-A613-E4C61EA448C5}" type="pres">
      <dgm:prSet presAssocID="{29397CF5-23A1-4CEB-9230-3E850A63840C}" presName="hierChild5" presStyleCnt="0"/>
      <dgm:spPr/>
    </dgm:pt>
    <dgm:pt modelId="{440CE716-FCF3-4BB5-9DD4-77A7A51C5D84}" type="pres">
      <dgm:prSet presAssocID="{CB4CC8BE-6529-4C73-B6B3-0AF3FEAE10C2}" presName="Name37" presStyleLbl="parChTrans1D3" presStyleIdx="1" presStyleCnt="5"/>
      <dgm:spPr/>
    </dgm:pt>
    <dgm:pt modelId="{FEEAC32F-8BE4-4432-AC8B-E86A094795DD}" type="pres">
      <dgm:prSet presAssocID="{29279621-1FE9-4B2B-8966-09831E78BC27}" presName="hierRoot2" presStyleCnt="0">
        <dgm:presLayoutVars>
          <dgm:hierBranch val="init"/>
        </dgm:presLayoutVars>
      </dgm:prSet>
      <dgm:spPr/>
    </dgm:pt>
    <dgm:pt modelId="{D778D8A4-60C2-43FA-A30F-D3F18542D67C}" type="pres">
      <dgm:prSet presAssocID="{29279621-1FE9-4B2B-8966-09831E78BC27}" presName="rootComposite" presStyleCnt="0"/>
      <dgm:spPr/>
    </dgm:pt>
    <dgm:pt modelId="{25AC813A-723F-4C79-B953-873AA2BD5DAA}" type="pres">
      <dgm:prSet presAssocID="{29279621-1FE9-4B2B-8966-09831E78BC27}" presName="rootText" presStyleLbl="node3" presStyleIdx="1" presStyleCnt="5" custScaleX="119218" custScaleY="240267">
        <dgm:presLayoutVars>
          <dgm:chPref val="3"/>
        </dgm:presLayoutVars>
      </dgm:prSet>
      <dgm:spPr/>
    </dgm:pt>
    <dgm:pt modelId="{A4A7F3F7-A0C7-4E1B-97FC-35870E40A47D}" type="pres">
      <dgm:prSet presAssocID="{29279621-1FE9-4B2B-8966-09831E78BC27}" presName="rootConnector" presStyleLbl="node3" presStyleIdx="1" presStyleCnt="5"/>
      <dgm:spPr/>
    </dgm:pt>
    <dgm:pt modelId="{C1E28075-AB90-4018-BEB1-CAD285D2A140}" type="pres">
      <dgm:prSet presAssocID="{29279621-1FE9-4B2B-8966-09831E78BC27}" presName="hierChild4" presStyleCnt="0"/>
      <dgm:spPr/>
    </dgm:pt>
    <dgm:pt modelId="{0269534D-ACB2-42A0-B92C-FF6E0B7DAC8C}" type="pres">
      <dgm:prSet presAssocID="{29279621-1FE9-4B2B-8966-09831E78BC27}" presName="hierChild5" presStyleCnt="0"/>
      <dgm:spPr/>
    </dgm:pt>
    <dgm:pt modelId="{A17D0A0D-2480-46AF-BA4F-788D2D53173E}" type="pres">
      <dgm:prSet presAssocID="{D7254D42-0EEA-4156-BCEE-791DED01AAB9}" presName="hierChild5" presStyleCnt="0"/>
      <dgm:spPr/>
    </dgm:pt>
    <dgm:pt modelId="{E017F372-BC98-4CDE-9760-13ACD1C7ACC9}" type="pres">
      <dgm:prSet presAssocID="{A99EED33-F9DC-4BCA-BA5D-83567E8EA295}" presName="Name37" presStyleLbl="parChTrans1D2" presStyleIdx="1" presStyleCnt="3"/>
      <dgm:spPr/>
    </dgm:pt>
    <dgm:pt modelId="{9D05DF44-3775-4398-B447-023B7CB1AB3B}" type="pres">
      <dgm:prSet presAssocID="{ED7DAED9-4D2D-4D96-B7E4-AC007DCC04A0}" presName="hierRoot2" presStyleCnt="0">
        <dgm:presLayoutVars>
          <dgm:hierBranch val="init"/>
        </dgm:presLayoutVars>
      </dgm:prSet>
      <dgm:spPr/>
    </dgm:pt>
    <dgm:pt modelId="{39C281CC-C6D5-474A-BDC2-4C952E9365A9}" type="pres">
      <dgm:prSet presAssocID="{ED7DAED9-4D2D-4D96-B7E4-AC007DCC04A0}" presName="rootComposite" presStyleCnt="0"/>
      <dgm:spPr/>
    </dgm:pt>
    <dgm:pt modelId="{E69994E1-5477-45C3-9D0B-6D48735608AC}" type="pres">
      <dgm:prSet presAssocID="{ED7DAED9-4D2D-4D96-B7E4-AC007DCC04A0}" presName="rootText" presStyleLbl="node2" presStyleIdx="1" presStyleCnt="3" custScaleX="217485" custLinFactNeighborX="-377" custLinFactNeighborY="8052">
        <dgm:presLayoutVars>
          <dgm:chPref val="3"/>
        </dgm:presLayoutVars>
      </dgm:prSet>
      <dgm:spPr/>
    </dgm:pt>
    <dgm:pt modelId="{FF211717-CFE4-4E3A-AAA3-6B4B0DA4E929}" type="pres">
      <dgm:prSet presAssocID="{ED7DAED9-4D2D-4D96-B7E4-AC007DCC04A0}" presName="rootConnector" presStyleLbl="node2" presStyleIdx="1" presStyleCnt="3"/>
      <dgm:spPr/>
    </dgm:pt>
    <dgm:pt modelId="{3A698766-0259-4848-81F4-C8CA8DDC6743}" type="pres">
      <dgm:prSet presAssocID="{ED7DAED9-4D2D-4D96-B7E4-AC007DCC04A0}" presName="hierChild4" presStyleCnt="0"/>
      <dgm:spPr/>
    </dgm:pt>
    <dgm:pt modelId="{B906EED0-40AC-474A-812F-BCF00B7FF059}" type="pres">
      <dgm:prSet presAssocID="{67229408-5C89-49CC-8F61-1E5A719FE071}" presName="Name37" presStyleLbl="parChTrans1D3" presStyleIdx="2" presStyleCnt="5"/>
      <dgm:spPr/>
    </dgm:pt>
    <dgm:pt modelId="{816E3714-5005-407E-88DF-5145B7777B74}" type="pres">
      <dgm:prSet presAssocID="{5EBE126A-0247-47C9-8A53-2C0890982CBB}" presName="hierRoot2" presStyleCnt="0">
        <dgm:presLayoutVars>
          <dgm:hierBranch val="init"/>
        </dgm:presLayoutVars>
      </dgm:prSet>
      <dgm:spPr/>
    </dgm:pt>
    <dgm:pt modelId="{C2F80D49-E913-46A2-8163-F42752570EAD}" type="pres">
      <dgm:prSet presAssocID="{5EBE126A-0247-47C9-8A53-2C0890982CBB}" presName="rootComposite" presStyleCnt="0"/>
      <dgm:spPr/>
    </dgm:pt>
    <dgm:pt modelId="{DDEF5642-FA0C-4A34-8126-D768717B8A20}" type="pres">
      <dgm:prSet presAssocID="{5EBE126A-0247-47C9-8A53-2C0890982CBB}" presName="rootText" presStyleLbl="node3" presStyleIdx="2" presStyleCnt="5" custScaleX="180294" custScaleY="198279" custLinFactNeighborX="-377" custLinFactNeighborY="8052">
        <dgm:presLayoutVars>
          <dgm:chPref val="3"/>
        </dgm:presLayoutVars>
      </dgm:prSet>
      <dgm:spPr/>
    </dgm:pt>
    <dgm:pt modelId="{3C6DBED1-378E-4D25-9E13-421B6DD42B0D}" type="pres">
      <dgm:prSet presAssocID="{5EBE126A-0247-47C9-8A53-2C0890982CBB}" presName="rootConnector" presStyleLbl="node3" presStyleIdx="2" presStyleCnt="5"/>
      <dgm:spPr/>
    </dgm:pt>
    <dgm:pt modelId="{83DD8C8E-6FBF-4F94-A3ED-B1D9B5F13F8B}" type="pres">
      <dgm:prSet presAssocID="{5EBE126A-0247-47C9-8A53-2C0890982CBB}" presName="hierChild4" presStyleCnt="0"/>
      <dgm:spPr/>
    </dgm:pt>
    <dgm:pt modelId="{69EA8074-4996-42D7-8F7D-60A78186CFD1}" type="pres">
      <dgm:prSet presAssocID="{5EBE126A-0247-47C9-8A53-2C0890982CBB}" presName="hierChild5" presStyleCnt="0"/>
      <dgm:spPr/>
    </dgm:pt>
    <dgm:pt modelId="{271CB756-209A-4788-9614-DE6494789190}" type="pres">
      <dgm:prSet presAssocID="{FEAD1D73-9EA6-41DD-9B25-7684B93CEAD7}" presName="Name37" presStyleLbl="parChTrans1D3" presStyleIdx="3" presStyleCnt="5"/>
      <dgm:spPr/>
    </dgm:pt>
    <dgm:pt modelId="{866D8872-7F67-4BA8-8C2A-5F4B44C70528}" type="pres">
      <dgm:prSet presAssocID="{3A3EF267-50E9-4AB2-AE33-E87547F6C2F0}" presName="hierRoot2" presStyleCnt="0">
        <dgm:presLayoutVars>
          <dgm:hierBranch val="init"/>
        </dgm:presLayoutVars>
      </dgm:prSet>
      <dgm:spPr/>
    </dgm:pt>
    <dgm:pt modelId="{2F617E14-AF05-4FCC-825E-149CC893BE32}" type="pres">
      <dgm:prSet presAssocID="{3A3EF267-50E9-4AB2-AE33-E87547F6C2F0}" presName="rootComposite" presStyleCnt="0"/>
      <dgm:spPr/>
    </dgm:pt>
    <dgm:pt modelId="{31C1F8DE-BAFC-4956-BADA-03EB33F0A61F}" type="pres">
      <dgm:prSet presAssocID="{3A3EF267-50E9-4AB2-AE33-E87547F6C2F0}" presName="rootText" presStyleLbl="node3" presStyleIdx="3" presStyleCnt="5" custScaleX="190850" custScaleY="241194">
        <dgm:presLayoutVars>
          <dgm:chPref val="3"/>
        </dgm:presLayoutVars>
      </dgm:prSet>
      <dgm:spPr/>
    </dgm:pt>
    <dgm:pt modelId="{DC90FEB4-1201-4C2E-B18F-AA2FAFC05761}" type="pres">
      <dgm:prSet presAssocID="{3A3EF267-50E9-4AB2-AE33-E87547F6C2F0}" presName="rootConnector" presStyleLbl="node3" presStyleIdx="3" presStyleCnt="5"/>
      <dgm:spPr/>
    </dgm:pt>
    <dgm:pt modelId="{785A127F-9EFF-4FA1-B07C-4CEB5BC168B4}" type="pres">
      <dgm:prSet presAssocID="{3A3EF267-50E9-4AB2-AE33-E87547F6C2F0}" presName="hierChild4" presStyleCnt="0"/>
      <dgm:spPr/>
    </dgm:pt>
    <dgm:pt modelId="{56894A47-87B9-4A8F-931E-13FCFD5488BD}" type="pres">
      <dgm:prSet presAssocID="{3A3EF267-50E9-4AB2-AE33-E87547F6C2F0}" presName="hierChild5" presStyleCnt="0"/>
      <dgm:spPr/>
    </dgm:pt>
    <dgm:pt modelId="{CF992EED-C53C-41FF-B7DE-B0B5E2467088}" type="pres">
      <dgm:prSet presAssocID="{ED7DAED9-4D2D-4D96-B7E4-AC007DCC04A0}" presName="hierChild5" presStyleCnt="0"/>
      <dgm:spPr/>
    </dgm:pt>
    <dgm:pt modelId="{4D407E18-2444-4867-BF34-2D7A082EA2D6}" type="pres">
      <dgm:prSet presAssocID="{AEC4F5E7-BFB2-4D94-B3F0-0C98FE0435D3}" presName="Name37" presStyleLbl="parChTrans1D2" presStyleIdx="2" presStyleCnt="3"/>
      <dgm:spPr/>
    </dgm:pt>
    <dgm:pt modelId="{01FDD55C-A5FE-4FAC-9A5E-3757C7A087A2}" type="pres">
      <dgm:prSet presAssocID="{19E7EADA-0441-431B-8B9F-7FFBDDAA0433}" presName="hierRoot2" presStyleCnt="0">
        <dgm:presLayoutVars>
          <dgm:hierBranch val="init"/>
        </dgm:presLayoutVars>
      </dgm:prSet>
      <dgm:spPr/>
    </dgm:pt>
    <dgm:pt modelId="{786B706F-F537-46BA-921D-8B41DA0A84B3}" type="pres">
      <dgm:prSet presAssocID="{19E7EADA-0441-431B-8B9F-7FFBDDAA0433}" presName="rootComposite" presStyleCnt="0"/>
      <dgm:spPr/>
    </dgm:pt>
    <dgm:pt modelId="{E1FA12C0-081C-44C1-BEB3-72AE779C3D51}" type="pres">
      <dgm:prSet presAssocID="{19E7EADA-0441-431B-8B9F-7FFBDDAA0433}" presName="rootText" presStyleLbl="node2" presStyleIdx="2" presStyleCnt="3" custScaleX="212856" custLinFactNeighborX="-2290" custLinFactNeighborY="8052">
        <dgm:presLayoutVars>
          <dgm:chPref val="3"/>
        </dgm:presLayoutVars>
      </dgm:prSet>
      <dgm:spPr/>
    </dgm:pt>
    <dgm:pt modelId="{1ADF522A-4CA9-42B8-8653-089B5C9AFCE1}" type="pres">
      <dgm:prSet presAssocID="{19E7EADA-0441-431B-8B9F-7FFBDDAA0433}" presName="rootConnector" presStyleLbl="node2" presStyleIdx="2" presStyleCnt="3"/>
      <dgm:spPr/>
    </dgm:pt>
    <dgm:pt modelId="{27B42245-88CD-47AB-97D8-513BCA0D7FAA}" type="pres">
      <dgm:prSet presAssocID="{19E7EADA-0441-431B-8B9F-7FFBDDAA0433}" presName="hierChild4" presStyleCnt="0"/>
      <dgm:spPr/>
    </dgm:pt>
    <dgm:pt modelId="{E76A9A6B-3849-47E5-81FB-5F0146BB8CF4}" type="pres">
      <dgm:prSet presAssocID="{83B3921D-A851-4C85-9C94-613987F9872B}" presName="Name37" presStyleLbl="parChTrans1D3" presStyleIdx="4" presStyleCnt="5"/>
      <dgm:spPr/>
    </dgm:pt>
    <dgm:pt modelId="{7A8787BE-F9F7-4D0D-B328-0295200709B1}" type="pres">
      <dgm:prSet presAssocID="{D60C67F8-947A-42A1-BE93-37AAF41CC246}" presName="hierRoot2" presStyleCnt="0">
        <dgm:presLayoutVars>
          <dgm:hierBranch val="init"/>
        </dgm:presLayoutVars>
      </dgm:prSet>
      <dgm:spPr/>
    </dgm:pt>
    <dgm:pt modelId="{60292DAD-308A-492C-83BF-DBB5D9AB3331}" type="pres">
      <dgm:prSet presAssocID="{D60C67F8-947A-42A1-BE93-37AAF41CC246}" presName="rootComposite" presStyleCnt="0"/>
      <dgm:spPr/>
    </dgm:pt>
    <dgm:pt modelId="{8E3FE428-0585-4C9E-853E-7E20E9440E44}" type="pres">
      <dgm:prSet presAssocID="{D60C67F8-947A-42A1-BE93-37AAF41CC246}" presName="rootText" presStyleLbl="node3" presStyleIdx="4" presStyleCnt="5" custScaleX="158631" custLinFactNeighborX="-1279" custLinFactNeighborY="8052">
        <dgm:presLayoutVars>
          <dgm:chPref val="3"/>
        </dgm:presLayoutVars>
      </dgm:prSet>
      <dgm:spPr/>
    </dgm:pt>
    <dgm:pt modelId="{9C94BE50-C64B-46A8-BAEF-BBF4407B9A14}" type="pres">
      <dgm:prSet presAssocID="{D60C67F8-947A-42A1-BE93-37AAF41CC246}" presName="rootConnector" presStyleLbl="node3" presStyleIdx="4" presStyleCnt="5"/>
      <dgm:spPr/>
    </dgm:pt>
    <dgm:pt modelId="{2BA46B14-4B76-4F88-AED6-D9D27BC68420}" type="pres">
      <dgm:prSet presAssocID="{D60C67F8-947A-42A1-BE93-37AAF41CC246}" presName="hierChild4" presStyleCnt="0"/>
      <dgm:spPr/>
    </dgm:pt>
    <dgm:pt modelId="{974A0A82-E5E4-4144-8B04-C708D5DFE899}" type="pres">
      <dgm:prSet presAssocID="{D60C67F8-947A-42A1-BE93-37AAF41CC246}" presName="hierChild5" presStyleCnt="0"/>
      <dgm:spPr/>
    </dgm:pt>
    <dgm:pt modelId="{360570E1-4758-4326-8C6B-01E3B9F22D19}" type="pres">
      <dgm:prSet presAssocID="{19E7EADA-0441-431B-8B9F-7FFBDDAA0433}" presName="hierChild5" presStyleCnt="0"/>
      <dgm:spPr/>
    </dgm:pt>
    <dgm:pt modelId="{FFB09F54-EBDE-453F-963F-9E061D2329F9}" type="pres">
      <dgm:prSet presAssocID="{350477BA-1862-4457-94E5-7BE42C283540}" presName="hierChild3" presStyleCnt="0"/>
      <dgm:spPr/>
    </dgm:pt>
  </dgm:ptLst>
  <dgm:cxnLst>
    <dgm:cxn modelId="{C358C304-40B8-4202-9307-44FB459DF479}" srcId="{19E7EADA-0441-431B-8B9F-7FFBDDAA0433}" destId="{D60C67F8-947A-42A1-BE93-37AAF41CC246}" srcOrd="0" destOrd="0" parTransId="{83B3921D-A851-4C85-9C94-613987F9872B}" sibTransId="{B4FC5685-7AAF-49DB-A066-AF5CF4AFCE49}"/>
    <dgm:cxn modelId="{0852550C-26AB-46D5-B21A-114116672455}" srcId="{ED7DAED9-4D2D-4D96-B7E4-AC007DCC04A0}" destId="{5EBE126A-0247-47C9-8A53-2C0890982CBB}" srcOrd="0" destOrd="0" parTransId="{67229408-5C89-49CC-8F61-1E5A719FE071}" sibTransId="{4D960F85-C1AE-464D-9A3D-666F40A109AA}"/>
    <dgm:cxn modelId="{1D4BFD12-708E-4C4B-8D1B-49615035EBF4}" type="presOf" srcId="{D7254D42-0EEA-4156-BCEE-791DED01AAB9}" destId="{F608D621-0D7A-4B2F-B670-9D402DE6888A}" srcOrd="0" destOrd="0" presId="urn:microsoft.com/office/officeart/2005/8/layout/orgChart1"/>
    <dgm:cxn modelId="{0FFF061D-B770-47FE-AEEF-9A344ADDE12B}" type="presOf" srcId="{CB4CC8BE-6529-4C73-B6B3-0AF3FEAE10C2}" destId="{440CE716-FCF3-4BB5-9DD4-77A7A51C5D84}" srcOrd="0" destOrd="0" presId="urn:microsoft.com/office/officeart/2005/8/layout/orgChart1"/>
    <dgm:cxn modelId="{812BD01D-124B-4D00-A92B-7C4310815B34}" type="presOf" srcId="{006B5228-EC61-47D1-94E7-68305E4959CE}" destId="{D63BE7FC-8B58-4244-8B6B-419D69966382}" srcOrd="0" destOrd="0" presId="urn:microsoft.com/office/officeart/2005/8/layout/orgChart1"/>
    <dgm:cxn modelId="{F96DCD2D-2F88-489B-A57D-8D67EED1A1E5}" type="presOf" srcId="{350477BA-1862-4457-94E5-7BE42C283540}" destId="{CE6F1284-D318-4A6A-B3B3-CEF9522D3F90}" srcOrd="0" destOrd="0" presId="urn:microsoft.com/office/officeart/2005/8/layout/orgChart1"/>
    <dgm:cxn modelId="{1E9FEB3D-3C2F-4F2A-B02B-55772920C1C4}" type="presOf" srcId="{83B3921D-A851-4C85-9C94-613987F9872B}" destId="{E76A9A6B-3849-47E5-81FB-5F0146BB8CF4}" srcOrd="0" destOrd="0" presId="urn:microsoft.com/office/officeart/2005/8/layout/orgChart1"/>
    <dgm:cxn modelId="{AD127062-8607-4133-8A49-CD7DD3B74D86}" type="presOf" srcId="{6B4AFBE6-75F1-416D-AC31-D8EE31784CBA}" destId="{C32983E6-871D-46CA-A8C6-20CC4A16D316}" srcOrd="0" destOrd="0" presId="urn:microsoft.com/office/officeart/2005/8/layout/orgChart1"/>
    <dgm:cxn modelId="{8A459365-53D9-4A8C-B303-276BCFFE32CE}" type="presOf" srcId="{29279621-1FE9-4B2B-8966-09831E78BC27}" destId="{A4A7F3F7-A0C7-4E1B-97FC-35870E40A47D}" srcOrd="1" destOrd="0" presId="urn:microsoft.com/office/officeart/2005/8/layout/orgChart1"/>
    <dgm:cxn modelId="{CE95134D-307D-4AB5-8177-27A7F36A7871}" type="presOf" srcId="{29397CF5-23A1-4CEB-9230-3E850A63840C}" destId="{93B281FF-29DF-4B4F-8A9B-FB5DC6DC6E2B}" srcOrd="0" destOrd="0" presId="urn:microsoft.com/office/officeart/2005/8/layout/orgChart1"/>
    <dgm:cxn modelId="{F5092971-D74A-4E70-B57A-FED8E92883AC}" type="presOf" srcId="{350477BA-1862-4457-94E5-7BE42C283540}" destId="{9DF1AA34-77DB-4D97-9233-9ED3884902E4}" srcOrd="1" destOrd="0" presId="urn:microsoft.com/office/officeart/2005/8/layout/orgChart1"/>
    <dgm:cxn modelId="{C4F86279-B317-42E1-9B50-0FE85E3680A9}" type="presOf" srcId="{3A3EF267-50E9-4AB2-AE33-E87547F6C2F0}" destId="{DC90FEB4-1201-4C2E-B18F-AA2FAFC05761}" srcOrd="1" destOrd="0" presId="urn:microsoft.com/office/officeart/2005/8/layout/orgChart1"/>
    <dgm:cxn modelId="{3AA40580-3957-49EF-8CB3-4FF9E8B9F461}" srcId="{006B5228-EC61-47D1-94E7-68305E4959CE}" destId="{350477BA-1862-4457-94E5-7BE42C283540}" srcOrd="0" destOrd="0" parTransId="{F264143B-C2F7-435A-979D-1A4D6AD4315F}" sibTransId="{B77B810D-E2DD-44DF-9330-81B441762C64}"/>
    <dgm:cxn modelId="{1DDCE38D-5862-4968-9BD5-16A142D8625E}" type="presOf" srcId="{5EBE126A-0247-47C9-8A53-2C0890982CBB}" destId="{3C6DBED1-378E-4D25-9E13-421B6DD42B0D}" srcOrd="1" destOrd="0" presId="urn:microsoft.com/office/officeart/2005/8/layout/orgChart1"/>
    <dgm:cxn modelId="{7491518E-98D9-4DC7-99D9-341D37EDCDB3}" type="presOf" srcId="{D7254D42-0EEA-4156-BCEE-791DED01AAB9}" destId="{36612D6B-41C9-497E-8D23-A4FE781981C5}" srcOrd="1" destOrd="0" presId="urn:microsoft.com/office/officeart/2005/8/layout/orgChart1"/>
    <dgm:cxn modelId="{8E63288F-DEC0-441C-B7A4-317FED0C6E72}" type="presOf" srcId="{FEAD1D73-9EA6-41DD-9B25-7684B93CEAD7}" destId="{271CB756-209A-4788-9614-DE6494789190}" srcOrd="0" destOrd="0" presId="urn:microsoft.com/office/officeart/2005/8/layout/orgChart1"/>
    <dgm:cxn modelId="{A9F6DB90-63BF-4BCA-86FB-748BF4E687D6}" type="presOf" srcId="{D60C67F8-947A-42A1-BE93-37AAF41CC246}" destId="{9C94BE50-C64B-46A8-BAEF-BBF4407B9A14}" srcOrd="1" destOrd="0" presId="urn:microsoft.com/office/officeart/2005/8/layout/orgChart1"/>
    <dgm:cxn modelId="{B476D49B-BC4E-4E5F-98BC-BD0902AEC75E}" srcId="{350477BA-1862-4457-94E5-7BE42C283540}" destId="{D7254D42-0EEA-4156-BCEE-791DED01AAB9}" srcOrd="0" destOrd="0" parTransId="{6B4AFBE6-75F1-416D-AC31-D8EE31784CBA}" sibTransId="{34656DC6-5C1E-441B-9CDE-699FB372F3B4}"/>
    <dgm:cxn modelId="{6997E59D-4317-4BEB-918E-7A222E180988}" type="presOf" srcId="{ED7DAED9-4D2D-4D96-B7E4-AC007DCC04A0}" destId="{E69994E1-5477-45C3-9D0B-6D48735608AC}" srcOrd="0" destOrd="0" presId="urn:microsoft.com/office/officeart/2005/8/layout/orgChart1"/>
    <dgm:cxn modelId="{90F1BAA9-6231-4F47-B4B2-CFCEC8956A82}" type="presOf" srcId="{3A3EF267-50E9-4AB2-AE33-E87547F6C2F0}" destId="{31C1F8DE-BAFC-4956-BADA-03EB33F0A61F}" srcOrd="0" destOrd="0" presId="urn:microsoft.com/office/officeart/2005/8/layout/orgChart1"/>
    <dgm:cxn modelId="{627039B3-CF98-4B8E-A8BA-92C03E62A09F}" srcId="{ED7DAED9-4D2D-4D96-B7E4-AC007DCC04A0}" destId="{3A3EF267-50E9-4AB2-AE33-E87547F6C2F0}" srcOrd="1" destOrd="0" parTransId="{FEAD1D73-9EA6-41DD-9B25-7684B93CEAD7}" sibTransId="{4F286A78-5244-4150-BD67-3F8EFBF8F30A}"/>
    <dgm:cxn modelId="{D1F0B8B4-6FAA-4ECC-B70A-B99543A9AFB5}" type="presOf" srcId="{19E7EADA-0441-431B-8B9F-7FFBDDAA0433}" destId="{1ADF522A-4CA9-42B8-8653-089B5C9AFCE1}" srcOrd="1" destOrd="0" presId="urn:microsoft.com/office/officeart/2005/8/layout/orgChart1"/>
    <dgm:cxn modelId="{B2B95DB7-9A05-4D21-9595-60DE7D6E91AC}" type="presOf" srcId="{29397CF5-23A1-4CEB-9230-3E850A63840C}" destId="{B75DB865-3E80-4A40-818A-0BC80B8C7FA5}" srcOrd="1" destOrd="0" presId="urn:microsoft.com/office/officeart/2005/8/layout/orgChart1"/>
    <dgm:cxn modelId="{9C627AC4-AE2A-4D5D-B726-59D98CA7E124}" srcId="{D7254D42-0EEA-4156-BCEE-791DED01AAB9}" destId="{29397CF5-23A1-4CEB-9230-3E850A63840C}" srcOrd="0" destOrd="0" parTransId="{16B57E78-025E-4DD2-8215-CCF313844A25}" sibTransId="{2C3034C4-D031-421A-B513-0A3F02582897}"/>
    <dgm:cxn modelId="{58D553CA-F4E1-4FB9-A6BB-FC5F6B5C9339}" type="presOf" srcId="{ED7DAED9-4D2D-4D96-B7E4-AC007DCC04A0}" destId="{FF211717-CFE4-4E3A-AAA3-6B4B0DA4E929}" srcOrd="1" destOrd="0" presId="urn:microsoft.com/office/officeart/2005/8/layout/orgChart1"/>
    <dgm:cxn modelId="{A299E9CD-BEB9-48C5-B70F-3F0120AD77F4}" srcId="{350477BA-1862-4457-94E5-7BE42C283540}" destId="{ED7DAED9-4D2D-4D96-B7E4-AC007DCC04A0}" srcOrd="1" destOrd="0" parTransId="{A99EED33-F9DC-4BCA-BA5D-83567E8EA295}" sibTransId="{3C7A4D38-F1F9-4DF3-8DF0-D5D5C155B3A4}"/>
    <dgm:cxn modelId="{6AEE87CF-D70D-4358-946C-B92A7DC3EB0D}" type="presOf" srcId="{A99EED33-F9DC-4BCA-BA5D-83567E8EA295}" destId="{E017F372-BC98-4CDE-9760-13ACD1C7ACC9}" srcOrd="0" destOrd="0" presId="urn:microsoft.com/office/officeart/2005/8/layout/orgChart1"/>
    <dgm:cxn modelId="{6048E0D4-503E-460A-AEE4-813433444857}" type="presOf" srcId="{19E7EADA-0441-431B-8B9F-7FFBDDAA0433}" destId="{E1FA12C0-081C-44C1-BEB3-72AE779C3D51}" srcOrd="0" destOrd="0" presId="urn:microsoft.com/office/officeart/2005/8/layout/orgChart1"/>
    <dgm:cxn modelId="{562694D7-768B-4997-B890-E681AD2A6A00}" type="presOf" srcId="{67229408-5C89-49CC-8F61-1E5A719FE071}" destId="{B906EED0-40AC-474A-812F-BCF00B7FF059}" srcOrd="0" destOrd="0" presId="urn:microsoft.com/office/officeart/2005/8/layout/orgChart1"/>
    <dgm:cxn modelId="{5B52B5DF-0605-49A8-9A05-21A6D1736868}" type="presOf" srcId="{29279621-1FE9-4B2B-8966-09831E78BC27}" destId="{25AC813A-723F-4C79-B953-873AA2BD5DAA}" srcOrd="0" destOrd="0" presId="urn:microsoft.com/office/officeart/2005/8/layout/orgChart1"/>
    <dgm:cxn modelId="{7510C7E2-E2A9-4B70-9EAE-B11329D48DE7}" srcId="{D7254D42-0EEA-4156-BCEE-791DED01AAB9}" destId="{29279621-1FE9-4B2B-8966-09831E78BC27}" srcOrd="1" destOrd="0" parTransId="{CB4CC8BE-6529-4C73-B6B3-0AF3FEAE10C2}" sibTransId="{820A551D-DD58-40FC-B117-FF9AE9CE045C}"/>
    <dgm:cxn modelId="{819CA2E3-F838-434B-B0D8-1286E2202EE8}" srcId="{350477BA-1862-4457-94E5-7BE42C283540}" destId="{19E7EADA-0441-431B-8B9F-7FFBDDAA0433}" srcOrd="2" destOrd="0" parTransId="{AEC4F5E7-BFB2-4D94-B3F0-0C98FE0435D3}" sibTransId="{FD43D8D5-5167-4B46-8331-ABBD73AD7498}"/>
    <dgm:cxn modelId="{C3BEA4E6-1F79-4E56-9415-F7B79A768035}" type="presOf" srcId="{AEC4F5E7-BFB2-4D94-B3F0-0C98FE0435D3}" destId="{4D407E18-2444-4867-BF34-2D7A082EA2D6}" srcOrd="0" destOrd="0" presId="urn:microsoft.com/office/officeart/2005/8/layout/orgChart1"/>
    <dgm:cxn modelId="{581286EB-8B84-4628-9516-24BA28834E8F}" type="presOf" srcId="{5EBE126A-0247-47C9-8A53-2C0890982CBB}" destId="{DDEF5642-FA0C-4A34-8126-D768717B8A20}" srcOrd="0" destOrd="0" presId="urn:microsoft.com/office/officeart/2005/8/layout/orgChart1"/>
    <dgm:cxn modelId="{9BACB7ED-2FEA-4B85-AE43-0575A9E5CDD5}" type="presOf" srcId="{D60C67F8-947A-42A1-BE93-37AAF41CC246}" destId="{8E3FE428-0585-4C9E-853E-7E20E9440E44}" srcOrd="0" destOrd="0" presId="urn:microsoft.com/office/officeart/2005/8/layout/orgChart1"/>
    <dgm:cxn modelId="{1BA18EF9-606A-445D-921C-3C8121FD0A68}" type="presOf" srcId="{16B57E78-025E-4DD2-8215-CCF313844A25}" destId="{EE1BC1B9-DA69-4795-8BDE-7F43283792F4}" srcOrd="0" destOrd="0" presId="urn:microsoft.com/office/officeart/2005/8/layout/orgChart1"/>
    <dgm:cxn modelId="{109838FA-335F-4E41-997B-9941F18FF4C9}" type="presParOf" srcId="{D63BE7FC-8B58-4244-8B6B-419D69966382}" destId="{5FCA6C1E-D502-41DC-8243-AFEA6D7509CF}" srcOrd="0" destOrd="0" presId="urn:microsoft.com/office/officeart/2005/8/layout/orgChart1"/>
    <dgm:cxn modelId="{D87B76C2-8610-4A0E-8432-C153D972B66E}" type="presParOf" srcId="{5FCA6C1E-D502-41DC-8243-AFEA6D7509CF}" destId="{0458EA5B-4E92-4356-A6EB-9C0E08793012}" srcOrd="0" destOrd="0" presId="urn:microsoft.com/office/officeart/2005/8/layout/orgChart1"/>
    <dgm:cxn modelId="{231BEEFA-1EC7-442F-89CE-61D48E8245E4}" type="presParOf" srcId="{0458EA5B-4E92-4356-A6EB-9C0E08793012}" destId="{CE6F1284-D318-4A6A-B3B3-CEF9522D3F90}" srcOrd="0" destOrd="0" presId="urn:microsoft.com/office/officeart/2005/8/layout/orgChart1"/>
    <dgm:cxn modelId="{5121B0AC-E714-43F9-87B0-3ED756E4F389}" type="presParOf" srcId="{0458EA5B-4E92-4356-A6EB-9C0E08793012}" destId="{9DF1AA34-77DB-4D97-9233-9ED3884902E4}" srcOrd="1" destOrd="0" presId="urn:microsoft.com/office/officeart/2005/8/layout/orgChart1"/>
    <dgm:cxn modelId="{98921931-B645-4277-9B97-C2489F865B5F}" type="presParOf" srcId="{5FCA6C1E-D502-41DC-8243-AFEA6D7509CF}" destId="{0C4FA24E-CEB3-4EAB-9BDB-FFFBB3BC796A}" srcOrd="1" destOrd="0" presId="urn:microsoft.com/office/officeart/2005/8/layout/orgChart1"/>
    <dgm:cxn modelId="{3B9831E0-98EE-459F-AAFB-67692D767F34}" type="presParOf" srcId="{0C4FA24E-CEB3-4EAB-9BDB-FFFBB3BC796A}" destId="{C32983E6-871D-46CA-A8C6-20CC4A16D316}" srcOrd="0" destOrd="0" presId="urn:microsoft.com/office/officeart/2005/8/layout/orgChart1"/>
    <dgm:cxn modelId="{51B88DD9-215E-428F-832F-8B5894577582}" type="presParOf" srcId="{0C4FA24E-CEB3-4EAB-9BDB-FFFBB3BC796A}" destId="{1DA6427A-C902-4169-8ECD-6228D665B600}" srcOrd="1" destOrd="0" presId="urn:microsoft.com/office/officeart/2005/8/layout/orgChart1"/>
    <dgm:cxn modelId="{CBE5519A-201D-405C-9DF9-B81E43D49F6F}" type="presParOf" srcId="{1DA6427A-C902-4169-8ECD-6228D665B600}" destId="{2799C0B5-AA42-4551-BDE6-BD89D3B6B7DC}" srcOrd="0" destOrd="0" presId="urn:microsoft.com/office/officeart/2005/8/layout/orgChart1"/>
    <dgm:cxn modelId="{E228CFE2-853A-48E2-AAE8-92EDB4E970F3}" type="presParOf" srcId="{2799C0B5-AA42-4551-BDE6-BD89D3B6B7DC}" destId="{F608D621-0D7A-4B2F-B670-9D402DE6888A}" srcOrd="0" destOrd="0" presId="urn:microsoft.com/office/officeart/2005/8/layout/orgChart1"/>
    <dgm:cxn modelId="{1DD3CF66-4E04-406B-86D3-F5D354E91CD1}" type="presParOf" srcId="{2799C0B5-AA42-4551-BDE6-BD89D3B6B7DC}" destId="{36612D6B-41C9-497E-8D23-A4FE781981C5}" srcOrd="1" destOrd="0" presId="urn:microsoft.com/office/officeart/2005/8/layout/orgChart1"/>
    <dgm:cxn modelId="{DEA85CE9-9C8F-4234-AAC1-0B6A1B3A6AB9}" type="presParOf" srcId="{1DA6427A-C902-4169-8ECD-6228D665B600}" destId="{DFF55C33-09BE-4470-ACFE-4DE4ED907213}" srcOrd="1" destOrd="0" presId="urn:microsoft.com/office/officeart/2005/8/layout/orgChart1"/>
    <dgm:cxn modelId="{7448138C-017B-4F4C-A876-E16790B8FB36}" type="presParOf" srcId="{DFF55C33-09BE-4470-ACFE-4DE4ED907213}" destId="{EE1BC1B9-DA69-4795-8BDE-7F43283792F4}" srcOrd="0" destOrd="0" presId="urn:microsoft.com/office/officeart/2005/8/layout/orgChart1"/>
    <dgm:cxn modelId="{0F742A91-63C3-4AA8-9800-44489C98EC88}" type="presParOf" srcId="{DFF55C33-09BE-4470-ACFE-4DE4ED907213}" destId="{DBDC5948-FDA8-4773-A9FA-E91F667D8C8E}" srcOrd="1" destOrd="0" presId="urn:microsoft.com/office/officeart/2005/8/layout/orgChart1"/>
    <dgm:cxn modelId="{BD3C5ECA-9620-45F2-9F44-21AD10B55D16}" type="presParOf" srcId="{DBDC5948-FDA8-4773-A9FA-E91F667D8C8E}" destId="{1B11AEB2-9153-4C15-B475-EFEFEFE16B18}" srcOrd="0" destOrd="0" presId="urn:microsoft.com/office/officeart/2005/8/layout/orgChart1"/>
    <dgm:cxn modelId="{E04C3BD9-ED30-4E52-A0D4-0C10B6D4C35F}" type="presParOf" srcId="{1B11AEB2-9153-4C15-B475-EFEFEFE16B18}" destId="{93B281FF-29DF-4B4F-8A9B-FB5DC6DC6E2B}" srcOrd="0" destOrd="0" presId="urn:microsoft.com/office/officeart/2005/8/layout/orgChart1"/>
    <dgm:cxn modelId="{A05EB9AC-17FA-4CB2-9993-5796F95C6629}" type="presParOf" srcId="{1B11AEB2-9153-4C15-B475-EFEFEFE16B18}" destId="{B75DB865-3E80-4A40-818A-0BC80B8C7FA5}" srcOrd="1" destOrd="0" presId="urn:microsoft.com/office/officeart/2005/8/layout/orgChart1"/>
    <dgm:cxn modelId="{6E2D7413-B4AE-4187-BA96-5179139701BD}" type="presParOf" srcId="{DBDC5948-FDA8-4773-A9FA-E91F667D8C8E}" destId="{C7512CB9-1FD8-458D-AF6F-4CB501F2D67D}" srcOrd="1" destOrd="0" presId="urn:microsoft.com/office/officeart/2005/8/layout/orgChart1"/>
    <dgm:cxn modelId="{8633A86D-6AB5-422B-9986-1E1E7FD6D025}" type="presParOf" srcId="{DBDC5948-FDA8-4773-A9FA-E91F667D8C8E}" destId="{28444646-80EA-41EF-A613-E4C61EA448C5}" srcOrd="2" destOrd="0" presId="urn:microsoft.com/office/officeart/2005/8/layout/orgChart1"/>
    <dgm:cxn modelId="{4E16B62B-5403-408B-9E20-480C4D606F67}" type="presParOf" srcId="{DFF55C33-09BE-4470-ACFE-4DE4ED907213}" destId="{440CE716-FCF3-4BB5-9DD4-77A7A51C5D84}" srcOrd="2" destOrd="0" presId="urn:microsoft.com/office/officeart/2005/8/layout/orgChart1"/>
    <dgm:cxn modelId="{B72BE59C-24F0-4F2E-8D0D-687A79A04B04}" type="presParOf" srcId="{DFF55C33-09BE-4470-ACFE-4DE4ED907213}" destId="{FEEAC32F-8BE4-4432-AC8B-E86A094795DD}" srcOrd="3" destOrd="0" presId="urn:microsoft.com/office/officeart/2005/8/layout/orgChart1"/>
    <dgm:cxn modelId="{EA80A01F-7CF8-4C8A-9A97-E4B75648E25B}" type="presParOf" srcId="{FEEAC32F-8BE4-4432-AC8B-E86A094795DD}" destId="{D778D8A4-60C2-43FA-A30F-D3F18542D67C}" srcOrd="0" destOrd="0" presId="urn:microsoft.com/office/officeart/2005/8/layout/orgChart1"/>
    <dgm:cxn modelId="{32FE907C-7E38-4AD8-A622-A6DD0179F8C7}" type="presParOf" srcId="{D778D8A4-60C2-43FA-A30F-D3F18542D67C}" destId="{25AC813A-723F-4C79-B953-873AA2BD5DAA}" srcOrd="0" destOrd="0" presId="urn:microsoft.com/office/officeart/2005/8/layout/orgChart1"/>
    <dgm:cxn modelId="{C7D1D34D-38BC-4A5B-B287-7DED5A049A81}" type="presParOf" srcId="{D778D8A4-60C2-43FA-A30F-D3F18542D67C}" destId="{A4A7F3F7-A0C7-4E1B-97FC-35870E40A47D}" srcOrd="1" destOrd="0" presId="urn:microsoft.com/office/officeart/2005/8/layout/orgChart1"/>
    <dgm:cxn modelId="{84458513-8A71-489C-BB40-FA9F59565EBB}" type="presParOf" srcId="{FEEAC32F-8BE4-4432-AC8B-E86A094795DD}" destId="{C1E28075-AB90-4018-BEB1-CAD285D2A140}" srcOrd="1" destOrd="0" presId="urn:microsoft.com/office/officeart/2005/8/layout/orgChart1"/>
    <dgm:cxn modelId="{296A8838-3D63-4F8B-8D74-E082DC9D7F57}" type="presParOf" srcId="{FEEAC32F-8BE4-4432-AC8B-E86A094795DD}" destId="{0269534D-ACB2-42A0-B92C-FF6E0B7DAC8C}" srcOrd="2" destOrd="0" presId="urn:microsoft.com/office/officeart/2005/8/layout/orgChart1"/>
    <dgm:cxn modelId="{E4B82CCB-D36D-4669-B9E9-F37FDEC56E73}" type="presParOf" srcId="{1DA6427A-C902-4169-8ECD-6228D665B600}" destId="{A17D0A0D-2480-46AF-BA4F-788D2D53173E}" srcOrd="2" destOrd="0" presId="urn:microsoft.com/office/officeart/2005/8/layout/orgChart1"/>
    <dgm:cxn modelId="{5AC2187A-368A-45A4-AE70-CBDFF5DE6128}" type="presParOf" srcId="{0C4FA24E-CEB3-4EAB-9BDB-FFFBB3BC796A}" destId="{E017F372-BC98-4CDE-9760-13ACD1C7ACC9}" srcOrd="2" destOrd="0" presId="urn:microsoft.com/office/officeart/2005/8/layout/orgChart1"/>
    <dgm:cxn modelId="{FBC1C9A8-CA64-4E1A-843D-78422FD493C0}" type="presParOf" srcId="{0C4FA24E-CEB3-4EAB-9BDB-FFFBB3BC796A}" destId="{9D05DF44-3775-4398-B447-023B7CB1AB3B}" srcOrd="3" destOrd="0" presId="urn:microsoft.com/office/officeart/2005/8/layout/orgChart1"/>
    <dgm:cxn modelId="{C6D6EEC7-C390-4BC2-877A-47B1241346B9}" type="presParOf" srcId="{9D05DF44-3775-4398-B447-023B7CB1AB3B}" destId="{39C281CC-C6D5-474A-BDC2-4C952E9365A9}" srcOrd="0" destOrd="0" presId="urn:microsoft.com/office/officeart/2005/8/layout/orgChart1"/>
    <dgm:cxn modelId="{B63C8B3B-7C54-4DCA-86C6-62E05090404E}" type="presParOf" srcId="{39C281CC-C6D5-474A-BDC2-4C952E9365A9}" destId="{E69994E1-5477-45C3-9D0B-6D48735608AC}" srcOrd="0" destOrd="0" presId="urn:microsoft.com/office/officeart/2005/8/layout/orgChart1"/>
    <dgm:cxn modelId="{BB71D448-842E-4CB9-BCCF-7C5962C33F2E}" type="presParOf" srcId="{39C281CC-C6D5-474A-BDC2-4C952E9365A9}" destId="{FF211717-CFE4-4E3A-AAA3-6B4B0DA4E929}" srcOrd="1" destOrd="0" presId="urn:microsoft.com/office/officeart/2005/8/layout/orgChart1"/>
    <dgm:cxn modelId="{F7F0B5CA-1F79-4CCE-86F0-2D9DCBBCD26C}" type="presParOf" srcId="{9D05DF44-3775-4398-B447-023B7CB1AB3B}" destId="{3A698766-0259-4848-81F4-C8CA8DDC6743}" srcOrd="1" destOrd="0" presId="urn:microsoft.com/office/officeart/2005/8/layout/orgChart1"/>
    <dgm:cxn modelId="{9FC86C6D-D436-44C1-862E-F8E3A5BCB720}" type="presParOf" srcId="{3A698766-0259-4848-81F4-C8CA8DDC6743}" destId="{B906EED0-40AC-474A-812F-BCF00B7FF059}" srcOrd="0" destOrd="0" presId="urn:microsoft.com/office/officeart/2005/8/layout/orgChart1"/>
    <dgm:cxn modelId="{6A3E3738-39D3-41EB-A1A4-65EB31A1981B}" type="presParOf" srcId="{3A698766-0259-4848-81F4-C8CA8DDC6743}" destId="{816E3714-5005-407E-88DF-5145B7777B74}" srcOrd="1" destOrd="0" presId="urn:microsoft.com/office/officeart/2005/8/layout/orgChart1"/>
    <dgm:cxn modelId="{20CA967F-7AE2-4FD7-8E53-E2EF2E0E3369}" type="presParOf" srcId="{816E3714-5005-407E-88DF-5145B7777B74}" destId="{C2F80D49-E913-46A2-8163-F42752570EAD}" srcOrd="0" destOrd="0" presId="urn:microsoft.com/office/officeart/2005/8/layout/orgChart1"/>
    <dgm:cxn modelId="{9D260074-EC71-4666-9B44-4B143A72E974}" type="presParOf" srcId="{C2F80D49-E913-46A2-8163-F42752570EAD}" destId="{DDEF5642-FA0C-4A34-8126-D768717B8A20}" srcOrd="0" destOrd="0" presId="urn:microsoft.com/office/officeart/2005/8/layout/orgChart1"/>
    <dgm:cxn modelId="{66EB2E43-4B8A-47DE-A244-0FD7CEA43747}" type="presParOf" srcId="{C2F80D49-E913-46A2-8163-F42752570EAD}" destId="{3C6DBED1-378E-4D25-9E13-421B6DD42B0D}" srcOrd="1" destOrd="0" presId="urn:microsoft.com/office/officeart/2005/8/layout/orgChart1"/>
    <dgm:cxn modelId="{A1D7F557-B59A-4A5A-BE21-E046661978DB}" type="presParOf" srcId="{816E3714-5005-407E-88DF-5145B7777B74}" destId="{83DD8C8E-6FBF-4F94-A3ED-B1D9B5F13F8B}" srcOrd="1" destOrd="0" presId="urn:microsoft.com/office/officeart/2005/8/layout/orgChart1"/>
    <dgm:cxn modelId="{E12B98CA-5A00-464A-B06C-9EB6ACC001CF}" type="presParOf" srcId="{816E3714-5005-407E-88DF-5145B7777B74}" destId="{69EA8074-4996-42D7-8F7D-60A78186CFD1}" srcOrd="2" destOrd="0" presId="urn:microsoft.com/office/officeart/2005/8/layout/orgChart1"/>
    <dgm:cxn modelId="{A4D89DD6-E360-4BC4-A34A-6C4713618553}" type="presParOf" srcId="{3A698766-0259-4848-81F4-C8CA8DDC6743}" destId="{271CB756-209A-4788-9614-DE6494789190}" srcOrd="2" destOrd="0" presId="urn:microsoft.com/office/officeart/2005/8/layout/orgChart1"/>
    <dgm:cxn modelId="{2247E699-6D41-48FD-997B-185EE7DA3E18}" type="presParOf" srcId="{3A698766-0259-4848-81F4-C8CA8DDC6743}" destId="{866D8872-7F67-4BA8-8C2A-5F4B44C70528}" srcOrd="3" destOrd="0" presId="urn:microsoft.com/office/officeart/2005/8/layout/orgChart1"/>
    <dgm:cxn modelId="{FFEC5294-6335-4507-BCDC-CD79220325E2}" type="presParOf" srcId="{866D8872-7F67-4BA8-8C2A-5F4B44C70528}" destId="{2F617E14-AF05-4FCC-825E-149CC893BE32}" srcOrd="0" destOrd="0" presId="urn:microsoft.com/office/officeart/2005/8/layout/orgChart1"/>
    <dgm:cxn modelId="{0C14F994-28C2-4D06-8AF6-33A4AF6065F1}" type="presParOf" srcId="{2F617E14-AF05-4FCC-825E-149CC893BE32}" destId="{31C1F8DE-BAFC-4956-BADA-03EB33F0A61F}" srcOrd="0" destOrd="0" presId="urn:microsoft.com/office/officeart/2005/8/layout/orgChart1"/>
    <dgm:cxn modelId="{89947464-C1AC-4D51-B829-A4D774A19BDE}" type="presParOf" srcId="{2F617E14-AF05-4FCC-825E-149CC893BE32}" destId="{DC90FEB4-1201-4C2E-B18F-AA2FAFC05761}" srcOrd="1" destOrd="0" presId="urn:microsoft.com/office/officeart/2005/8/layout/orgChart1"/>
    <dgm:cxn modelId="{652E674D-B850-4D91-9CF7-E99220E6B5EF}" type="presParOf" srcId="{866D8872-7F67-4BA8-8C2A-5F4B44C70528}" destId="{785A127F-9EFF-4FA1-B07C-4CEB5BC168B4}" srcOrd="1" destOrd="0" presId="urn:microsoft.com/office/officeart/2005/8/layout/orgChart1"/>
    <dgm:cxn modelId="{4A005799-5F96-4018-BDC7-A659A1BCEAA3}" type="presParOf" srcId="{866D8872-7F67-4BA8-8C2A-5F4B44C70528}" destId="{56894A47-87B9-4A8F-931E-13FCFD5488BD}" srcOrd="2" destOrd="0" presId="urn:microsoft.com/office/officeart/2005/8/layout/orgChart1"/>
    <dgm:cxn modelId="{12CD96D7-057F-4A9D-9EC5-7029B477C2B1}" type="presParOf" srcId="{9D05DF44-3775-4398-B447-023B7CB1AB3B}" destId="{CF992EED-C53C-41FF-B7DE-B0B5E2467088}" srcOrd="2" destOrd="0" presId="urn:microsoft.com/office/officeart/2005/8/layout/orgChart1"/>
    <dgm:cxn modelId="{CE849559-D7F2-45E8-BC35-4EAFF771E968}" type="presParOf" srcId="{0C4FA24E-CEB3-4EAB-9BDB-FFFBB3BC796A}" destId="{4D407E18-2444-4867-BF34-2D7A082EA2D6}" srcOrd="4" destOrd="0" presId="urn:microsoft.com/office/officeart/2005/8/layout/orgChart1"/>
    <dgm:cxn modelId="{AE272543-63ED-41A5-949D-1BB38026DF24}" type="presParOf" srcId="{0C4FA24E-CEB3-4EAB-9BDB-FFFBB3BC796A}" destId="{01FDD55C-A5FE-4FAC-9A5E-3757C7A087A2}" srcOrd="5" destOrd="0" presId="urn:microsoft.com/office/officeart/2005/8/layout/orgChart1"/>
    <dgm:cxn modelId="{AC8B11A3-73A3-4492-A69A-016D2AF22E1D}" type="presParOf" srcId="{01FDD55C-A5FE-4FAC-9A5E-3757C7A087A2}" destId="{786B706F-F537-46BA-921D-8B41DA0A84B3}" srcOrd="0" destOrd="0" presId="urn:microsoft.com/office/officeart/2005/8/layout/orgChart1"/>
    <dgm:cxn modelId="{4E89A33D-3321-46E1-B10C-FDF7C910E53F}" type="presParOf" srcId="{786B706F-F537-46BA-921D-8B41DA0A84B3}" destId="{E1FA12C0-081C-44C1-BEB3-72AE779C3D51}" srcOrd="0" destOrd="0" presId="urn:microsoft.com/office/officeart/2005/8/layout/orgChart1"/>
    <dgm:cxn modelId="{5454A3C4-0856-4CC8-9B88-C75D8F273E98}" type="presParOf" srcId="{786B706F-F537-46BA-921D-8B41DA0A84B3}" destId="{1ADF522A-4CA9-42B8-8653-089B5C9AFCE1}" srcOrd="1" destOrd="0" presId="urn:microsoft.com/office/officeart/2005/8/layout/orgChart1"/>
    <dgm:cxn modelId="{9939B179-184A-4A74-A68B-7438644B9EF4}" type="presParOf" srcId="{01FDD55C-A5FE-4FAC-9A5E-3757C7A087A2}" destId="{27B42245-88CD-47AB-97D8-513BCA0D7FAA}" srcOrd="1" destOrd="0" presId="urn:microsoft.com/office/officeart/2005/8/layout/orgChart1"/>
    <dgm:cxn modelId="{B612EFD3-0BE2-4C08-AED8-C81369E2852B}" type="presParOf" srcId="{27B42245-88CD-47AB-97D8-513BCA0D7FAA}" destId="{E76A9A6B-3849-47E5-81FB-5F0146BB8CF4}" srcOrd="0" destOrd="0" presId="urn:microsoft.com/office/officeart/2005/8/layout/orgChart1"/>
    <dgm:cxn modelId="{0D0CEA56-379A-4F2A-BA93-C701F8D94004}" type="presParOf" srcId="{27B42245-88CD-47AB-97D8-513BCA0D7FAA}" destId="{7A8787BE-F9F7-4D0D-B328-0295200709B1}" srcOrd="1" destOrd="0" presId="urn:microsoft.com/office/officeart/2005/8/layout/orgChart1"/>
    <dgm:cxn modelId="{398AD4A0-8257-47E4-AAF2-A87135524895}" type="presParOf" srcId="{7A8787BE-F9F7-4D0D-B328-0295200709B1}" destId="{60292DAD-308A-492C-83BF-DBB5D9AB3331}" srcOrd="0" destOrd="0" presId="urn:microsoft.com/office/officeart/2005/8/layout/orgChart1"/>
    <dgm:cxn modelId="{07F517B0-9F22-4512-BAF8-E1A123A3E10D}" type="presParOf" srcId="{60292DAD-308A-492C-83BF-DBB5D9AB3331}" destId="{8E3FE428-0585-4C9E-853E-7E20E9440E44}" srcOrd="0" destOrd="0" presId="urn:microsoft.com/office/officeart/2005/8/layout/orgChart1"/>
    <dgm:cxn modelId="{FF6F753F-068E-4360-BE75-8137D2B7F838}" type="presParOf" srcId="{60292DAD-308A-492C-83BF-DBB5D9AB3331}" destId="{9C94BE50-C64B-46A8-BAEF-BBF4407B9A14}" srcOrd="1" destOrd="0" presId="urn:microsoft.com/office/officeart/2005/8/layout/orgChart1"/>
    <dgm:cxn modelId="{9F8F2C37-8CF4-47ED-A318-B6B5DD9BE24A}" type="presParOf" srcId="{7A8787BE-F9F7-4D0D-B328-0295200709B1}" destId="{2BA46B14-4B76-4F88-AED6-D9D27BC68420}" srcOrd="1" destOrd="0" presId="urn:microsoft.com/office/officeart/2005/8/layout/orgChart1"/>
    <dgm:cxn modelId="{57C46362-BD43-4B38-B5B2-9EE2EF4674BB}" type="presParOf" srcId="{7A8787BE-F9F7-4D0D-B328-0295200709B1}" destId="{974A0A82-E5E4-4144-8B04-C708D5DFE899}" srcOrd="2" destOrd="0" presId="urn:microsoft.com/office/officeart/2005/8/layout/orgChart1"/>
    <dgm:cxn modelId="{D203BA45-2A34-4D34-A5F1-0B6B10FAB4BD}" type="presParOf" srcId="{01FDD55C-A5FE-4FAC-9A5E-3757C7A087A2}" destId="{360570E1-4758-4326-8C6B-01E3B9F22D19}" srcOrd="2" destOrd="0" presId="urn:microsoft.com/office/officeart/2005/8/layout/orgChart1"/>
    <dgm:cxn modelId="{6B0AD5DF-0DC7-404D-BE42-35BB8F3886F0}" type="presParOf" srcId="{5FCA6C1E-D502-41DC-8243-AFEA6D7509CF}" destId="{FFB09F54-EBDE-453F-963F-9E061D2329F9}" srcOrd="2" destOrd="0" presId="urn:microsoft.com/office/officeart/2005/8/layout/orgChart1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A9A6B-3849-47E5-81FB-5F0146BB8CF4}">
      <dsp:nvSpPr>
        <dsp:cNvPr id="0" name=""/>
        <dsp:cNvSpPr/>
      </dsp:nvSpPr>
      <dsp:spPr>
        <a:xfrm>
          <a:off x="5273305" y="1550380"/>
          <a:ext cx="399751" cy="55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254"/>
              </a:lnTo>
              <a:lnTo>
                <a:pt x="399751" y="558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07E18-2444-4867-BF34-2D7A082EA2D6}">
      <dsp:nvSpPr>
        <dsp:cNvPr id="0" name=""/>
        <dsp:cNvSpPr/>
      </dsp:nvSpPr>
      <dsp:spPr>
        <a:xfrm>
          <a:off x="3811848" y="688726"/>
          <a:ext cx="2494742" cy="254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27"/>
              </a:lnTo>
              <a:lnTo>
                <a:pt x="2494742" y="127427"/>
              </a:lnTo>
              <a:lnTo>
                <a:pt x="2494742" y="2548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CB756-209A-4788-9614-DE6494789190}">
      <dsp:nvSpPr>
        <dsp:cNvPr id="0" name=""/>
        <dsp:cNvSpPr/>
      </dsp:nvSpPr>
      <dsp:spPr>
        <a:xfrm>
          <a:off x="2407893" y="1550380"/>
          <a:ext cx="400483" cy="2395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5785"/>
              </a:lnTo>
              <a:lnTo>
                <a:pt x="400483" y="23957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6EED0-40AC-474A-812F-BCF00B7FF059}">
      <dsp:nvSpPr>
        <dsp:cNvPr id="0" name=""/>
        <dsp:cNvSpPr/>
      </dsp:nvSpPr>
      <dsp:spPr>
        <a:xfrm>
          <a:off x="2407893" y="1550380"/>
          <a:ext cx="395908" cy="856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432"/>
              </a:lnTo>
              <a:lnTo>
                <a:pt x="395908" y="8564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7F372-BC98-4CDE-9760-13ACD1C7ACC9}">
      <dsp:nvSpPr>
        <dsp:cNvPr id="0" name=""/>
        <dsp:cNvSpPr/>
      </dsp:nvSpPr>
      <dsp:spPr>
        <a:xfrm>
          <a:off x="3463649" y="688726"/>
          <a:ext cx="348199" cy="254855"/>
        </a:xfrm>
        <a:custGeom>
          <a:avLst/>
          <a:gdLst/>
          <a:ahLst/>
          <a:cxnLst/>
          <a:rect l="0" t="0" r="0" b="0"/>
          <a:pathLst>
            <a:path>
              <a:moveTo>
                <a:pt x="348199" y="0"/>
              </a:moveTo>
              <a:lnTo>
                <a:pt x="348199" y="127427"/>
              </a:lnTo>
              <a:lnTo>
                <a:pt x="0" y="127427"/>
              </a:lnTo>
              <a:lnTo>
                <a:pt x="0" y="2548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CE716-FCF3-4BB5-9DD4-77A7A51C5D84}">
      <dsp:nvSpPr>
        <dsp:cNvPr id="0" name=""/>
        <dsp:cNvSpPr/>
      </dsp:nvSpPr>
      <dsp:spPr>
        <a:xfrm>
          <a:off x="190965" y="1550380"/>
          <a:ext cx="287597" cy="2435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5248"/>
              </a:lnTo>
              <a:lnTo>
                <a:pt x="287597" y="24352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BC1B9-DA69-4795-8BDE-7F43283792F4}">
      <dsp:nvSpPr>
        <dsp:cNvPr id="0" name=""/>
        <dsp:cNvSpPr/>
      </dsp:nvSpPr>
      <dsp:spPr>
        <a:xfrm>
          <a:off x="190965" y="1550380"/>
          <a:ext cx="287597" cy="828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710"/>
              </a:lnTo>
              <a:lnTo>
                <a:pt x="287597" y="8287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983E6-871D-46CA-A8C6-20CC4A16D316}">
      <dsp:nvSpPr>
        <dsp:cNvPr id="0" name=""/>
        <dsp:cNvSpPr/>
      </dsp:nvSpPr>
      <dsp:spPr>
        <a:xfrm>
          <a:off x="945691" y="688726"/>
          <a:ext cx="2866157" cy="254855"/>
        </a:xfrm>
        <a:custGeom>
          <a:avLst/>
          <a:gdLst/>
          <a:ahLst/>
          <a:cxnLst/>
          <a:rect l="0" t="0" r="0" b="0"/>
          <a:pathLst>
            <a:path>
              <a:moveTo>
                <a:pt x="2866157" y="0"/>
              </a:moveTo>
              <a:lnTo>
                <a:pt x="2866157" y="127427"/>
              </a:lnTo>
              <a:lnTo>
                <a:pt x="0" y="127427"/>
              </a:lnTo>
              <a:lnTo>
                <a:pt x="0" y="2548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F1284-D318-4A6A-B3B3-CEF9522D3F90}">
      <dsp:nvSpPr>
        <dsp:cNvPr id="0" name=""/>
        <dsp:cNvSpPr/>
      </dsp:nvSpPr>
      <dsp:spPr>
        <a:xfrm>
          <a:off x="2011647" y="81928"/>
          <a:ext cx="3600401" cy="60679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TOPLINSKO-IZOLACIJSKI MATERIJALI</a:t>
          </a:r>
        </a:p>
      </dsp:txBody>
      <dsp:txXfrm>
        <a:off x="2011647" y="81928"/>
        <a:ext cx="3600401" cy="606798"/>
      </dsp:txXfrm>
    </dsp:sp>
    <dsp:sp modelId="{F608D621-0D7A-4B2F-B670-9D402DE6888A}">
      <dsp:nvSpPr>
        <dsp:cNvPr id="0" name=""/>
        <dsp:cNvSpPr/>
      </dsp:nvSpPr>
      <dsp:spPr>
        <a:xfrm>
          <a:off x="2283" y="943581"/>
          <a:ext cx="1886815" cy="60679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ANORGANSKI MATERIJALI</a:t>
          </a:r>
        </a:p>
      </dsp:txBody>
      <dsp:txXfrm>
        <a:off x="2283" y="943581"/>
        <a:ext cx="1886815" cy="606798"/>
      </dsp:txXfrm>
    </dsp:sp>
    <dsp:sp modelId="{93B281FF-29DF-4B4F-8A9B-FB5DC6DC6E2B}">
      <dsp:nvSpPr>
        <dsp:cNvPr id="0" name=""/>
        <dsp:cNvSpPr/>
      </dsp:nvSpPr>
      <dsp:spPr>
        <a:xfrm>
          <a:off x="478562" y="1756376"/>
          <a:ext cx="1546607" cy="1245429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OD SINTETIČKIH MATERIJALA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- pjenasto staklo (CG)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srgbClr val="C00000"/>
              </a:solidFill>
            </a:rPr>
            <a:t>- mineralna vuna (MW)   </a:t>
          </a:r>
          <a:r>
            <a:rPr lang="hr-HR" sz="1200" b="1" kern="1200" dirty="0"/>
            <a:t>-staklena vuna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- kamena vuna </a:t>
          </a:r>
        </a:p>
      </dsp:txBody>
      <dsp:txXfrm>
        <a:off x="478562" y="1756376"/>
        <a:ext cx="1546607" cy="1245429"/>
      </dsp:txXfrm>
    </dsp:sp>
    <dsp:sp modelId="{25AC813A-723F-4C79-B953-873AA2BD5DAA}">
      <dsp:nvSpPr>
        <dsp:cNvPr id="0" name=""/>
        <dsp:cNvSpPr/>
      </dsp:nvSpPr>
      <dsp:spPr>
        <a:xfrm>
          <a:off x="478562" y="3256660"/>
          <a:ext cx="1446825" cy="145793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OD PRIRODNIH MATERIJALA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200" b="1" kern="1200"/>
            <a:t>- ekspandirani perlit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200" b="1" kern="1200"/>
            <a:t>- ekspandirana glina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200" b="1" kern="1200"/>
            <a:t>-vermikulit</a:t>
          </a:r>
        </a:p>
      </dsp:txBody>
      <dsp:txXfrm>
        <a:off x="478562" y="3256660"/>
        <a:ext cx="1446825" cy="1457936"/>
      </dsp:txXfrm>
    </dsp:sp>
    <dsp:sp modelId="{E69994E1-5477-45C3-9D0B-6D48735608AC}">
      <dsp:nvSpPr>
        <dsp:cNvPr id="0" name=""/>
        <dsp:cNvSpPr/>
      </dsp:nvSpPr>
      <dsp:spPr>
        <a:xfrm>
          <a:off x="2143954" y="943581"/>
          <a:ext cx="2639390" cy="60679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ORGANSKI MATERIJALI</a:t>
          </a:r>
        </a:p>
      </dsp:txBody>
      <dsp:txXfrm>
        <a:off x="2143954" y="943581"/>
        <a:ext cx="2639390" cy="606798"/>
      </dsp:txXfrm>
    </dsp:sp>
    <dsp:sp modelId="{DDEF5642-FA0C-4A34-8126-D768717B8A20}">
      <dsp:nvSpPr>
        <dsp:cNvPr id="0" name=""/>
        <dsp:cNvSpPr/>
      </dsp:nvSpPr>
      <dsp:spPr>
        <a:xfrm>
          <a:off x="2803801" y="1805235"/>
          <a:ext cx="2188042" cy="1203153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OD SINTETIČKIH MATERIJALA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srgbClr val="C00000"/>
              </a:solidFill>
            </a:rPr>
            <a:t> - ekspandirani </a:t>
          </a:r>
          <a:r>
            <a:rPr lang="hr-HR" sz="1200" b="1" kern="1200" dirty="0" err="1">
              <a:solidFill>
                <a:srgbClr val="C00000"/>
              </a:solidFill>
            </a:rPr>
            <a:t>polistiren</a:t>
          </a:r>
          <a:r>
            <a:rPr lang="hr-HR" sz="1200" b="1" kern="1200" dirty="0">
              <a:solidFill>
                <a:srgbClr val="C00000"/>
              </a:solidFill>
            </a:rPr>
            <a:t> (EPS)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srgbClr val="C00000"/>
              </a:solidFill>
            </a:rPr>
            <a:t>- ekstrudirani </a:t>
          </a:r>
          <a:r>
            <a:rPr lang="hr-HR" sz="1200" b="1" kern="1200" dirty="0" err="1">
              <a:solidFill>
                <a:srgbClr val="C00000"/>
              </a:solidFill>
            </a:rPr>
            <a:t>polistiren</a:t>
          </a:r>
          <a:r>
            <a:rPr lang="hr-HR" sz="1200" b="1" kern="1200" dirty="0">
              <a:solidFill>
                <a:srgbClr val="C00000"/>
              </a:solidFill>
            </a:rPr>
            <a:t> (XPS)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- poliuretanska pjena (PUR)</a:t>
          </a:r>
        </a:p>
      </dsp:txBody>
      <dsp:txXfrm>
        <a:off x="2803801" y="1805235"/>
        <a:ext cx="2188042" cy="1203153"/>
      </dsp:txXfrm>
    </dsp:sp>
    <dsp:sp modelId="{31C1F8DE-BAFC-4956-BADA-03EB33F0A61F}">
      <dsp:nvSpPr>
        <dsp:cNvPr id="0" name=""/>
        <dsp:cNvSpPr/>
      </dsp:nvSpPr>
      <dsp:spPr>
        <a:xfrm>
          <a:off x="2808377" y="3214385"/>
          <a:ext cx="2316149" cy="1463561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OD PRIRODNIH MATERIJALA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-pluto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 pamuk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 vlakna konoplje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 ovčja vuna, itd.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b="1" kern="1200"/>
        </a:p>
      </dsp:txBody>
      <dsp:txXfrm>
        <a:off x="2808377" y="3214385"/>
        <a:ext cx="2316149" cy="1463561"/>
      </dsp:txXfrm>
    </dsp:sp>
    <dsp:sp modelId="{E1FA12C0-081C-44C1-BEB3-72AE779C3D51}">
      <dsp:nvSpPr>
        <dsp:cNvPr id="0" name=""/>
        <dsp:cNvSpPr/>
      </dsp:nvSpPr>
      <dsp:spPr>
        <a:xfrm>
          <a:off x="5014984" y="943581"/>
          <a:ext cx="2583213" cy="60679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MATERIJALI NOVIH TEHNOLOGIJA</a:t>
          </a:r>
        </a:p>
      </dsp:txBody>
      <dsp:txXfrm>
        <a:off x="5014984" y="943581"/>
        <a:ext cx="2583213" cy="606798"/>
      </dsp:txXfrm>
    </dsp:sp>
    <dsp:sp modelId="{8E3FE428-0585-4C9E-853E-7E20E9440E44}">
      <dsp:nvSpPr>
        <dsp:cNvPr id="0" name=""/>
        <dsp:cNvSpPr/>
      </dsp:nvSpPr>
      <dsp:spPr>
        <a:xfrm>
          <a:off x="5673057" y="1805235"/>
          <a:ext cx="1925140" cy="60679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 transparentni materijali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/>
            <a:t>- vakuumski paneli</a:t>
          </a:r>
        </a:p>
      </dsp:txBody>
      <dsp:txXfrm>
        <a:off x="5673057" y="1805235"/>
        <a:ext cx="1925140" cy="606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6.6.2019.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6.6.2019.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Upaljenje: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izvor upaljenja i goriv materijal, koji održava gorenje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Gorenje: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- 	tinjanje: može trajati više časova ili čak dana 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- 	gorenje s plamenom: plin ili tekučina ili piroliza čvrstog materijala, 	kod koje se oslabađaju gorivi plinovi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Porast požara: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Brzina razvoja požara zavisi od geometrije, gorivosti in razporeda goriva. Za građevne proizvode, to se odnosi najviše na obložne materijale zidova i stropova.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Opseg požara ograničen je površinom goriva ili količinom dovedenog zraka. </a:t>
            </a:r>
          </a:p>
          <a:p>
            <a:pPr eaLnBrk="1" hangingPunct="1"/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	Oslobađa se ogromna količina dima (1 ÷ 2.000 m</a:t>
            </a:r>
            <a:r>
              <a:rPr lang="sl-SI" altLang="sl-SI" sz="1100" baseline="30000" dirty="0">
                <a:solidFill>
                  <a:srgbClr val="100086"/>
                </a:solidFill>
                <a:cs typeface="Arial" pitchFamily="34" charset="0"/>
              </a:rPr>
              <a:t>3</a:t>
            </a: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/kg goriva),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(dimni detektorji), temperatura ispod stropa brzo raste (sprinkler).</a:t>
            </a:r>
          </a:p>
          <a:p>
            <a:pPr eaLnBrk="1" hangingPunct="1"/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	Trajanje faze narastanja požara može biti samo nekoliko minuta ili više sati.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Flashover (požarni prijeskok):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ako početni požar nije pogašen, temperatura ispod stropa prostora brzo narasta. Kad postigne 500 do 600 ºC, toplinsko zračenje na tla je oko 20 kW/m</a:t>
            </a:r>
            <a:r>
              <a:rPr lang="sl-SI" altLang="sl-SI" sz="1100" baseline="30000" dirty="0">
                <a:solidFill>
                  <a:srgbClr val="100086"/>
                </a:solidFill>
                <a:cs typeface="Arial" pitchFamily="34" charset="0"/>
              </a:rPr>
              <a:t>2</a:t>
            </a: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 i tada dođe do brzog zapaljenja cjelokupnog gorivog materijala u prostoru. Taj prijelaz u puno razvijen požar imenujemo flashover ili požarni preskok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Potpuno razvijen požar: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Nakon požarnog prijeskoka opseg požara zavisi samo od količine zraka. Jasno, da u tim uslovima nema života (temperatura, CO, CO</a:t>
            </a:r>
            <a:r>
              <a:rPr lang="sl-SI" altLang="sl-SI" sz="1100" baseline="-25000" dirty="0">
                <a:solidFill>
                  <a:srgbClr val="100086"/>
                </a:solidFill>
                <a:cs typeface="Arial" pitchFamily="34" charset="0"/>
              </a:rPr>
              <a:t>2  </a:t>
            </a: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i drugi toksični plinovi, nedostatak O</a:t>
            </a:r>
            <a:r>
              <a:rPr lang="sl-SI" altLang="sl-SI" sz="1100" baseline="-25000" dirty="0">
                <a:solidFill>
                  <a:srgbClr val="100086"/>
                </a:solidFill>
                <a:cs typeface="Arial" pitchFamily="34" charset="0"/>
              </a:rPr>
              <a:t>2</a:t>
            </a: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, ..). Opseg pirolize je veči kao što je na raspolaganju zraka, zato neizgorjeli plinovi gore van prostora – tamo gdje je dovoljno zraka.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Gašenje: </a:t>
            </a:r>
            <a:b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</a:br>
            <a:r>
              <a:rPr lang="sl-SI" altLang="sl-SI" sz="1100" dirty="0">
                <a:solidFill>
                  <a:srgbClr val="100086"/>
                </a:solidFill>
                <a:cs typeface="Arial" pitchFamily="34" charset="0"/>
              </a:rPr>
              <a:t>o gašenju govorimo, kad izgori oko 80% goriva. Požar nije više kontroliran sa količinom zraka, nego s količinom preostalog goriva.</a:t>
            </a:r>
          </a:p>
          <a:p>
            <a:pPr eaLnBrk="1" hangingPunct="1"/>
            <a:endParaRPr lang="sl-SI" altLang="sl-SI" sz="1100" dirty="0">
              <a:solidFill>
                <a:srgbClr val="100086"/>
              </a:solidFill>
              <a:cs typeface="Arial" pitchFamily="34" charset="0"/>
            </a:endParaRPr>
          </a:p>
          <a:p>
            <a:pPr eaLnBrk="1" hangingPunct="1"/>
            <a:endParaRPr lang="sl-SI" altLang="sl-SI" sz="1100" dirty="0">
              <a:solidFill>
                <a:srgbClr val="100086"/>
              </a:solidFill>
              <a:cs typeface="Arial" pitchFamily="34" charset="0"/>
            </a:endParaRPr>
          </a:p>
          <a:p>
            <a:pPr defTabSz="872520" eaLnBrk="1" hangingPunct="1">
              <a:defRPr/>
            </a:pPr>
            <a:r>
              <a:rPr lang="sl-SI" altLang="sl-SI" sz="1100" b="1" dirty="0">
                <a:solidFill>
                  <a:srgbClr val="100086"/>
                </a:solidFill>
              </a:rPr>
              <a:t>U svakom trenutku požara važi energetska bilanca</a:t>
            </a:r>
            <a:r>
              <a:rPr lang="sl-SI" altLang="sl-SI" sz="1100" dirty="0">
                <a:solidFill>
                  <a:srgbClr val="100086"/>
                </a:solidFill>
              </a:rPr>
              <a:t>: </a:t>
            </a:r>
            <a:br>
              <a:rPr lang="sl-SI" altLang="sl-SI" sz="1100" dirty="0">
                <a:solidFill>
                  <a:srgbClr val="100086"/>
                </a:solidFill>
              </a:rPr>
            </a:br>
            <a:r>
              <a:rPr lang="sl-SI" altLang="sl-SI" sz="1100" dirty="0">
                <a:solidFill>
                  <a:srgbClr val="100086"/>
                </a:solidFill>
              </a:rPr>
              <a:t>Energija, koja se oslobodi pri gorenju goriva v sobi, jednaka je sumi energije, koja se prenese na konstrukciju prostora, energije zračenja kroz otvore prostora i energije, koja se prenosi konvekcijom (vruči produkti gorenja izlaze iz prostora).</a:t>
            </a:r>
          </a:p>
          <a:p>
            <a:pPr eaLnBrk="1" hangingPunct="1"/>
            <a:endParaRPr lang="sl-SI" altLang="sl-SI" sz="1100" dirty="0">
              <a:solidFill>
                <a:srgbClr val="100086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sl-SI" altLang="sl-SI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68000" indent="-295385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81538" indent="-236308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54153" indent="-236308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126769" indent="-236308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63029" indent="-2363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99289" indent="-2363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35549" indent="-2363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71810" indent="-23630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49F28CD-57F9-4899-B91A-D7BA768F40AC}" type="slidenum">
              <a:rPr lang="sl-SI" altLang="sl-SI" sz="12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sl-SI" altLang="sl-SI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hr-HR">
                <a:solidFill>
                  <a:prstClr val="black"/>
                </a:solidFill>
              </a:rPr>
              <a:t>Projektiranje protupožarne zaštite u zgradama, HKAIG, Razred arhitekata, 06.10.2006.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37AF59-C4BD-4643-B7CA-94153D29599A}" type="slidenum">
              <a:rPr lang="hr-HR">
                <a:solidFill>
                  <a:prstClr val="black"/>
                </a:solidFill>
              </a:rPr>
              <a:pPr/>
              <a:t>8</a:t>
            </a:fld>
            <a:endParaRPr lang="hr-HR">
              <a:solidFill>
                <a:prstClr val="black"/>
              </a:solidFill>
            </a:endParaRPr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71" y="4835011"/>
            <a:ext cx="5107672" cy="458053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hr-HR" dirty="0"/>
              <a:t>		</a:t>
            </a:r>
            <a:r>
              <a:rPr lang="hr-HR" b="1" dirty="0"/>
              <a:t>A1	A2	B	C	D	E	F</a:t>
            </a:r>
          </a:p>
          <a:p>
            <a:pPr>
              <a:buFont typeface="Wingdings" pitchFamily="2" charset="2"/>
              <a:buNone/>
            </a:pPr>
            <a:r>
              <a:rPr lang="hr-HR" b="1" u="sng" dirty="0"/>
              <a:t>Dodatna razredba d </a:t>
            </a:r>
            <a:r>
              <a:rPr lang="hr-HR" dirty="0"/>
              <a:t>- odnosi se na eventualno padanje zapaljenog materijala u obliku kapljica ili čestica:</a:t>
            </a:r>
          </a:p>
          <a:p>
            <a:pPr>
              <a:buFont typeface="Wingdings" pitchFamily="2" charset="2"/>
              <a:buNone/>
            </a:pPr>
            <a:r>
              <a:rPr lang="hr-HR" dirty="0"/>
              <a:t>		d0	d1	d2</a:t>
            </a:r>
          </a:p>
          <a:p>
            <a:pPr>
              <a:buFont typeface="Wingdings" pitchFamily="2" charset="2"/>
              <a:buNone/>
            </a:pPr>
            <a:r>
              <a:rPr lang="hr-HR" b="1" u="sng" dirty="0"/>
              <a:t>Dodatna razredba s (Smoke)</a:t>
            </a:r>
            <a:r>
              <a:rPr lang="hr-HR" b="1" dirty="0"/>
              <a:t> </a:t>
            </a:r>
            <a:r>
              <a:rPr lang="hr-HR" dirty="0"/>
              <a:t>– odnosi se na proizvodnju dima:</a:t>
            </a:r>
          </a:p>
          <a:p>
            <a:pPr>
              <a:buFont typeface="Wingdings" pitchFamily="2" charset="2"/>
              <a:buNone/>
            </a:pPr>
            <a:r>
              <a:rPr lang="hr-HR" dirty="0"/>
              <a:t>		s1	s2	s3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1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100" dirty="0"/>
              <a:t>Svrstavanje građevnih proizvoda u neki eurorazred</a:t>
            </a:r>
            <a:r>
              <a:rPr lang="hr-HR" sz="1100" dirty="0"/>
              <a:t> </a:t>
            </a:r>
            <a:r>
              <a:rPr lang="vi-VN" sz="1100" dirty="0"/>
              <a:t>reakcije na požar provodi se temeljem </a:t>
            </a:r>
            <a:r>
              <a:rPr lang="vi-VN" sz="1100" b="1" dirty="0"/>
              <a:t>rezultata</a:t>
            </a:r>
            <a:r>
              <a:rPr lang="vi-VN" sz="1100" dirty="0"/>
              <a:t> određenih ispitivanja </a:t>
            </a:r>
            <a:r>
              <a:rPr lang="vi-VN" sz="1100" b="1" dirty="0"/>
              <a:t>nastalih simuliranjem požarnih situacija </a:t>
            </a:r>
            <a:r>
              <a:rPr lang="vi-VN" sz="1100" dirty="0"/>
              <a:t>(prema fazama razvoja požara) </a:t>
            </a:r>
            <a:r>
              <a:rPr lang="vi-VN" sz="1100" b="1" dirty="0"/>
              <a:t>na umanjenim uzorcima</a:t>
            </a:r>
            <a:r>
              <a:rPr lang="vi-VN" sz="1100" dirty="0"/>
              <a:t>.</a:t>
            </a:r>
            <a:endParaRPr lang="hr-HR" sz="1100" dirty="0"/>
          </a:p>
          <a:p>
            <a:endParaRPr lang="hr-HR" sz="1100" dirty="0"/>
          </a:p>
          <a:p>
            <a:r>
              <a:rPr lang="hr-HR" sz="1100" dirty="0"/>
              <a:t>Klasifikacija se temelji na pretpostavci da će se požar, koji je nastao u sobi, razvijati i ako su postignuti uvjeti, doći će do rasplamsavanja (</a:t>
            </a:r>
            <a:r>
              <a:rPr lang="hr-HR" sz="1100" dirty="0" err="1"/>
              <a:t>eng</a:t>
            </a:r>
            <a:r>
              <a:rPr lang="hr-HR" sz="1100" dirty="0"/>
              <a:t>. </a:t>
            </a:r>
            <a:r>
              <a:rPr lang="hr-HR" sz="1100" dirty="0" err="1"/>
              <a:t>flashover</a:t>
            </a:r>
            <a:r>
              <a:rPr lang="hr-HR" sz="1100" dirty="0"/>
              <a:t>-a).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1AB2C-84A8-4B60-84BC-BAF7F91B5B6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3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>
                <a:latin typeface="Arial" pitchFamily="34" charset="0"/>
              </a:rPr>
              <a:t>Pretpostavka je da proizvodi razvrstani u razred A1 ne doprinose porastu požara ni u potpuno razvijenom požaru.</a:t>
            </a:r>
            <a:endParaRPr lang="en-GB" dirty="0">
              <a:latin typeface="Arial" pitchFamily="34" charset="0"/>
            </a:endParaRPr>
          </a:p>
          <a:p>
            <a:r>
              <a:rPr lang="hr-HR" dirty="0">
                <a:latin typeface="Arial" pitchFamily="34" charset="0"/>
              </a:rPr>
              <a:t> </a:t>
            </a:r>
            <a:endParaRPr lang="en-GB" dirty="0">
              <a:latin typeface="Arial" pitchFamily="34" charset="0"/>
            </a:endParaRPr>
          </a:p>
          <a:p>
            <a:r>
              <a:rPr lang="hr-HR" dirty="0">
                <a:latin typeface="Arial" pitchFamily="34" charset="0"/>
              </a:rPr>
              <a:t>Za proizvod  razvrstan u razred A1 pretpostavlja se da ne predstavlja nikakvu opasnost od dima.</a:t>
            </a:r>
            <a:endParaRPr lang="en-GB" dirty="0">
              <a:latin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B74613-23FE-4F18-8E42-1B2998C863BC}" type="slidenum">
              <a:rPr lang="hr-H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40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1AB2C-84A8-4B60-84BC-BAF7F91B5B6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2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7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zervirano mjesto slike slajd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91050" cy="3443288"/>
          </a:xfrm>
          <a:ln/>
        </p:spPr>
      </p:sp>
      <p:sp>
        <p:nvSpPr>
          <p:cNvPr id="2253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en-US"/>
          </a:p>
        </p:txBody>
      </p:sp>
      <p:sp>
        <p:nvSpPr>
          <p:cNvPr id="2253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886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4936" indent="-286514" defTabSz="908886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6055" indent="-229211" defTabSz="9088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4478" indent="-229211" defTabSz="9088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62900" indent="-229211" defTabSz="9088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21323" indent="-229211" defTabSz="908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9744" indent="-229211" defTabSz="908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38167" indent="-229211" defTabSz="908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96589" indent="-229211" defTabSz="908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D60096E-D8D4-4016-B5DD-37AA120AEBAE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5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2337B-E98D-4A61-BC42-2098579BC8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79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ympos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47643CC-4C56-4AD7-A78A-088F4D9A4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874758" y="6356350"/>
            <a:ext cx="812042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eaLnBrk="0" hangingPunct="0"/>
            <a:fld id="{B65BC38A-C3C9-4B0C-8F7F-A353595F8EC7}" type="slidenum">
              <a:rPr lang="it-IT" altLang="sr-Latn-RS" sz="1800">
                <a:solidFill>
                  <a:srgbClr val="000000"/>
                </a:solidFill>
                <a:latin typeface="Verdana" pitchFamily="34" charset="0"/>
              </a:rPr>
              <a:pPr algn="l" eaLnBrk="0" hangingPunct="0"/>
              <a:t>‹#›</a:t>
            </a:fld>
            <a:endParaRPr lang="it-IT" altLang="sr-Latn-RS" sz="18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  <p:sldLayoutId id="2147483778" r:id="rId5"/>
    <p:sldLayoutId id="2147483779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gal-content/HR/TXT/PDF/?uri=CELEX:32017R2293&amp;from=EN" TargetMode="External"/><Relationship Id="rId2" Type="http://schemas.openxmlformats.org/officeDocument/2006/relationships/hyperlink" Target="http://eur-lex.europa.eu/legal-content/HR/TXT/PDF/?uri=CELEX:31996D0603&amp;from=EN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gipu.gov.hr/pristup-informacijama/zakoni-i-ostali-propisi/podrucje-gradnje-3228/3228" TargetMode="External"/><Relationship Id="rId4" Type="http://schemas.openxmlformats.org/officeDocument/2006/relationships/hyperlink" Target="http://eur-lex.europa.eu/legal-content/HR/TXT/PDF/?uri=CELEX:32014R1292&amp;from=H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rad.unizg.hr/en/departments/materials/fire_protection_of_facades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HR/TXT/PDF/?uri=CELEX:32000D0553&amp;from=EN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inspekting.car@gmail.com" TargetMode="External"/><Relationship Id="rId2" Type="http://schemas.openxmlformats.org/officeDocument/2006/relationships/hyperlink" Target="mailto:jmarija@grad.hr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zversic@arhitekt.h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Sigurna uporaba toplinsko-izolacijskih materijala s aspekta sigurnosti u slučaju požara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2" y="5572125"/>
            <a:ext cx="882173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Doc.dr.sc. Marija Jelčić Rukavina,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Građevinski fakultet, Zagreb</a:t>
            </a: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viši predavač, Milan Carević, dipl. ing. arh., Visoka škola za sigurnost, Zagreb</a:t>
            </a: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izv. prof. Zoran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Veršić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dipl. ing. arh.,  Arhitektonski fakultet, Zagreb</a:t>
            </a: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A831B5-1BE6-4B97-A871-59D75190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Razredi reakcije na požar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73BE0-074E-4B79-BDB7-5E78A170E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5DDC9-1F97-4E5E-960B-F18262EFF440}" type="slidenum">
              <a:rPr lang="hr-HR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hr-HR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34B61-F88A-414A-8AD8-247F5547B2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-20000"/>
          </a:blip>
          <a:stretch>
            <a:fillRect/>
          </a:stretch>
        </p:blipFill>
        <p:spPr>
          <a:xfrm>
            <a:off x="5328632" y="2132856"/>
            <a:ext cx="3291514" cy="3425251"/>
          </a:xfrm>
          <a:prstGeom prst="rect">
            <a:avLst/>
          </a:prstGeom>
        </p:spPr>
      </p:pic>
      <p:graphicFrame>
        <p:nvGraphicFramePr>
          <p:cNvPr id="6" name="Tablica 3">
            <a:extLst>
              <a:ext uri="{FF2B5EF4-FFF2-40B4-BE49-F238E27FC236}">
                <a16:creationId xmlns:a16="http://schemas.microsoft.com/office/drawing/2014/main" id="{8C8378C9-B7A1-4D5D-89E0-725E5E0D0957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556792"/>
          <a:ext cx="4645064" cy="39871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73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600" b="1" dirty="0">
                          <a:effectLst/>
                        </a:rPr>
                        <a:t>Ponašanje materijala obzirom na razrede reakcije na požar</a:t>
                      </a:r>
                      <a:endParaRPr lang="hr-H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hr-H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39"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8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Negorivi materijali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</a:rPr>
                        <a:t>Nema doprinosa tijekom potpuno razvijenog požara</a:t>
                      </a:r>
                      <a:endParaRPr lang="hr-H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39">
                <a:tc vMerge="1">
                  <a:txBody>
                    <a:bodyPr/>
                    <a:lstStyle/>
                    <a:p>
                      <a:pPr marL="0" marR="0" lvl="0" indent="18034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8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Ograničen doprinos tijekom potpuno razvijenog požara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7987296"/>
                  </a:ext>
                </a:extLst>
              </a:tr>
              <a:tr h="359931">
                <a:tc rowSpan="5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20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Gorivi materijali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Ne dolazi do rasplamsavanja (gorenje je ograničeno)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931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hr-HR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</a:rPr>
                        <a:t>Rasplamsavanje u periodu 10 minuta nakon početka požara</a:t>
                      </a:r>
                      <a:endParaRPr lang="hr-H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931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hr-HR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</a:rPr>
                        <a:t>Rasplamsavanje u periodu do 10 minuta nakon početka požara</a:t>
                      </a:r>
                      <a:endParaRPr lang="hr-H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931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hr-HR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</a:rPr>
                        <a:t>Rasplamsavanje unutar 2 minute od početka požara</a:t>
                      </a:r>
                      <a:endParaRPr lang="hr-H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894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hr-HR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</a:rPr>
                        <a:t>Materijal nema nikakvu otpornost u uvjetima požara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8FA10A-42A4-4C9E-BB0D-09922A6F61E8}"/>
              </a:ext>
            </a:extLst>
          </p:cNvPr>
          <p:cNvSpPr txBox="1"/>
          <p:nvPr/>
        </p:nvSpPr>
        <p:spPr>
          <a:xfrm>
            <a:off x="539552" y="105273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Izvor: Y. Martin, S. </a:t>
            </a:r>
            <a:r>
              <a:rPr lang="hr-HR" sz="1200" b="0" dirty="0" err="1">
                <a:solidFill>
                  <a:srgbClr val="000000"/>
                </a:solidFill>
                <a:latin typeface="Tahoma" pitchFamily="34" charset="0"/>
              </a:rPr>
              <a:t>Eeckhout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, L. </a:t>
            </a:r>
            <a:r>
              <a:rPr lang="hr-HR" sz="1200" b="0" dirty="0" err="1">
                <a:solidFill>
                  <a:srgbClr val="000000"/>
                </a:solidFill>
                <a:latin typeface="Tahoma" pitchFamily="34" charset="0"/>
              </a:rPr>
              <a:t>Lassoie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, E. </a:t>
            </a:r>
            <a:r>
              <a:rPr lang="hr-HR" sz="1200" b="0" dirty="0" err="1">
                <a:solidFill>
                  <a:srgbClr val="000000"/>
                </a:solidFill>
                <a:latin typeface="Tahoma" pitchFamily="34" charset="0"/>
              </a:rPr>
              <a:t>Winnepenninckx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hr-HR" sz="1200" b="0" dirty="0" err="1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 B. </a:t>
            </a:r>
            <a:r>
              <a:rPr lang="hr-HR" sz="1200" b="0" dirty="0" err="1">
                <a:solidFill>
                  <a:srgbClr val="000000"/>
                </a:solidFill>
                <a:latin typeface="Tahoma" pitchFamily="34" charset="0"/>
              </a:rPr>
              <a:t>Deschoolmeester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: </a:t>
            </a:r>
            <a:r>
              <a:rPr lang="hr-HR" sz="1200" b="0" i="1" dirty="0">
                <a:solidFill>
                  <a:srgbClr val="000000"/>
                </a:solidFill>
                <a:latin typeface="Tahoma" pitchFamily="34" charset="0"/>
              </a:rPr>
              <a:t>Fire Safety </a:t>
            </a:r>
            <a:r>
              <a:rPr lang="hr-HR" sz="1200" b="0" i="1" dirty="0" err="1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hr-HR" sz="1200" b="0" i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hr-HR" sz="1200" b="0" i="1" dirty="0" err="1">
                <a:solidFill>
                  <a:srgbClr val="000000"/>
                </a:solidFill>
                <a:latin typeface="Tahoma" pitchFamily="34" charset="0"/>
              </a:rPr>
              <a:t>Multi-storey</a:t>
            </a:r>
            <a:r>
              <a:rPr lang="hr-HR" sz="1200" b="0" i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hr-HR" sz="1200" b="0" i="1" dirty="0" err="1">
                <a:solidFill>
                  <a:srgbClr val="000000"/>
                </a:solidFill>
                <a:latin typeface="Tahoma" pitchFamily="34" charset="0"/>
              </a:rPr>
              <a:t>building</a:t>
            </a:r>
            <a:r>
              <a:rPr lang="hr-HR" sz="1200" b="0" i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hr-HR" sz="1200" b="0" i="1" dirty="0" err="1">
                <a:solidFill>
                  <a:srgbClr val="000000"/>
                </a:solidFill>
                <a:latin typeface="Tahoma" pitchFamily="34" charset="0"/>
              </a:rPr>
              <a:t>facades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, a</a:t>
            </a:r>
            <a:r>
              <a:rPr lang="en-GB" sz="1200" b="0" dirty="0">
                <a:solidFill>
                  <a:srgbClr val="000000"/>
                </a:solidFill>
                <a:latin typeface="Tahoma" pitchFamily="34" charset="0"/>
              </a:rPr>
              <a:t> publication of the Belgian Building Research Institute</a:t>
            </a:r>
            <a:r>
              <a:rPr lang="hr-HR" sz="1200" b="0" dirty="0">
                <a:solidFill>
                  <a:srgbClr val="000000"/>
                </a:solidFill>
                <a:latin typeface="Tahoma" pitchFamily="34" charset="0"/>
              </a:rPr>
              <a:t> (BBRI), 2017. </a:t>
            </a:r>
            <a:endParaRPr lang="en-GB" sz="1200" b="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6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515518"/>
              </p:ext>
            </p:extLst>
          </p:nvPr>
        </p:nvGraphicFramePr>
        <p:xfrm>
          <a:off x="2627313" y="1271588"/>
          <a:ext cx="5465762" cy="435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4" imgW="7048232" imgH="5590160" progId="Word.Document.8">
                  <p:embed/>
                </p:oleObj>
              </mc:Choice>
              <mc:Fallback>
                <p:oleObj name="Document" r:id="rId4" imgW="7048232" imgH="5590160" progId="Word.Document.8">
                  <p:embed/>
                  <p:pic>
                    <p:nvPicPr>
                      <p:cNvPr id="41986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271588"/>
                        <a:ext cx="5465762" cy="435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Rectangle 4"/>
          <p:cNvSpPr txBox="1">
            <a:spLocks noChangeArrowheads="1"/>
          </p:cNvSpPr>
          <p:nvPr/>
        </p:nvSpPr>
        <p:spPr bwMode="auto">
          <a:xfrm>
            <a:off x="179388" y="1268413"/>
            <a:ext cx="2446337" cy="427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 typeface="Monotype Sorts" pitchFamily="2" charset="2"/>
              <a:buNone/>
            </a:pPr>
            <a:r>
              <a:rPr lang="sl-SI" altLang="sl-SI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negorivost</a:t>
            </a:r>
          </a:p>
          <a:p>
            <a:pPr algn="ctr">
              <a:buFont typeface="Monotype Sorts" pitchFamily="2" charset="2"/>
              <a:buNone/>
            </a:pPr>
            <a:r>
              <a:rPr lang="sl-SI" altLang="sl-SI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toplinski potencijal</a:t>
            </a:r>
          </a:p>
          <a:p>
            <a:pPr algn="ctr">
              <a:buFont typeface="Monotype Sorts" pitchFamily="2" charset="2"/>
              <a:buNone/>
            </a:pPr>
            <a:endParaRPr lang="sl-SI" altLang="sl-SI" sz="24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endParaRPr lang="sl-SI" altLang="sl-SI" sz="24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r>
              <a:rPr lang="sl-SI" altLang="sl-SI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SBI test</a:t>
            </a:r>
          </a:p>
          <a:p>
            <a:pPr algn="ctr">
              <a:buFont typeface="Monotype Sorts" pitchFamily="2" charset="2"/>
              <a:buNone/>
            </a:pPr>
            <a:endParaRPr lang="sl-SI" altLang="sl-SI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endParaRPr lang="sl-SI" altLang="sl-SI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endParaRPr lang="sl-SI" altLang="sl-SI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endParaRPr lang="sl-SI" altLang="sl-SI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endParaRPr lang="sl-SI" altLang="sl-SI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algn="ctr">
              <a:buFont typeface="Monotype Sorts" pitchFamily="2" charset="2"/>
              <a:buNone/>
            </a:pPr>
            <a:r>
              <a:rPr lang="sl-SI" altLang="sl-SI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mali plamen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061C46-DF31-405D-92BA-21770546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Klasifikacija prema HRN EN 13501-1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92337B-E98D-4A61-BC42-2098579BC8A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9" name="TextBox 1"/>
          <p:cNvSpPr txBox="1"/>
          <p:nvPr/>
        </p:nvSpPr>
        <p:spPr>
          <a:xfrm>
            <a:off x="457200" y="5622925"/>
            <a:ext cx="836327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altLang="en-US" dirty="0">
                <a:solidFill>
                  <a:srgbClr val="C00000"/>
                </a:solidFill>
                <a:latin typeface="+mn-lt"/>
              </a:rPr>
              <a:t>!!!!</a:t>
            </a:r>
            <a:r>
              <a:rPr lang="hr-HR" altLang="en-US" dirty="0">
                <a:latin typeface="+mn-lt"/>
              </a:rPr>
              <a:t> Građevni proizvod svrstan u neki razred zadovoljava sve zahtjeve svih nižih razreda	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72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224" y="568995"/>
            <a:ext cx="7874453" cy="554594"/>
          </a:xfrm>
        </p:spPr>
        <p:txBody>
          <a:bodyPr/>
          <a:lstStyle/>
          <a:p>
            <a:r>
              <a:rPr lang="hr-HR" sz="2800" dirty="0"/>
              <a:t>SBI : HRN EN 13823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35BEA-8598-4F8A-9C7F-A1E886BA77E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42401" r="4413" b="12624"/>
          <a:stretch/>
        </p:blipFill>
        <p:spPr bwMode="auto">
          <a:xfrm>
            <a:off x="709683" y="3103846"/>
            <a:ext cx="6792081" cy="274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997256"/>
            <a:ext cx="862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latin typeface="+mn-lt"/>
              </a:rPr>
              <a:t>Izvor: Kušević I. ˝Tehnički pregled – dokumenti potrebni za dokazivanje svojstava građevnih proizvoda i sklopova; HGK – Komora Zagreb, Zagreb, 6. svibanj 2015. </a:t>
            </a:r>
            <a:endParaRPr lang="en-GB" sz="105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175" y="2246743"/>
            <a:ext cx="820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+mn-lt"/>
              </a:rPr>
              <a:t>Primjer: Ispitivanje povezanih sustava za vanjsku toplinsku izolaciju (ETICS)</a:t>
            </a:r>
            <a:endParaRPr lang="en-GB" sz="2000" dirty="0">
              <a:latin typeface="+mn-lt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22364" y="1389640"/>
            <a:ext cx="8342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Ponašanje na požar građevnih proizvoda ispituje se u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uvjetima krajnje uporabe </a:t>
            </a:r>
            <a:r>
              <a:rPr lang="vi-VN" dirty="0">
                <a:latin typeface="+mn-lt"/>
              </a:rPr>
              <a:t>(uvjeti praktične primjene)</a:t>
            </a:r>
          </a:p>
        </p:txBody>
      </p:sp>
    </p:spTree>
    <p:extLst>
      <p:ext uri="{BB962C8B-B14F-4D97-AF65-F5344CB8AC3E}">
        <p14:creationId xmlns:p14="http://schemas.microsoft.com/office/powerpoint/2010/main" val="1739993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Reakcija na požar - razradba bez ispitivanja</a:t>
            </a:r>
            <a:endParaRPr lang="en-GB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1560" y="1196752"/>
            <a:ext cx="8215416" cy="5009629"/>
          </a:xfrm>
        </p:spPr>
        <p:txBody>
          <a:bodyPr/>
          <a:lstStyle/>
          <a:p>
            <a:r>
              <a:rPr lang="en-GB" sz="2000" dirty="0" err="1"/>
              <a:t>Posebnim</a:t>
            </a:r>
            <a:r>
              <a:rPr lang="en-GB" sz="2000" dirty="0"/>
              <a:t> </a:t>
            </a:r>
            <a:r>
              <a:rPr lang="en-GB" sz="2000" dirty="0" err="1"/>
              <a:t>odlukama</a:t>
            </a:r>
            <a:r>
              <a:rPr lang="en-GB" sz="2000" dirty="0"/>
              <a:t> </a:t>
            </a:r>
            <a:r>
              <a:rPr lang="en-GB" sz="2000" dirty="0" err="1"/>
              <a:t>Europske</a:t>
            </a:r>
            <a:r>
              <a:rPr lang="en-GB" sz="2000" dirty="0"/>
              <a:t> </a:t>
            </a:r>
            <a:r>
              <a:rPr lang="en-GB" sz="2000" dirty="0" err="1"/>
              <a:t>komisije</a:t>
            </a:r>
            <a:r>
              <a:rPr lang="en-GB" sz="2000" dirty="0"/>
              <a:t> </a:t>
            </a:r>
            <a:r>
              <a:rPr lang="en-GB" sz="2000" dirty="0" err="1"/>
              <a:t>moguća</a:t>
            </a:r>
            <a:r>
              <a:rPr lang="en-GB" sz="2000" dirty="0"/>
              <a:t> je </a:t>
            </a:r>
            <a:r>
              <a:rPr lang="en-GB" sz="2000" b="1" dirty="0" err="1">
                <a:solidFill>
                  <a:srgbClr val="C00000"/>
                </a:solidFill>
              </a:rPr>
              <a:t>razredba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reakcije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na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požar</a:t>
            </a:r>
            <a:r>
              <a:rPr lang="en-GB" sz="2000" b="1" dirty="0">
                <a:solidFill>
                  <a:srgbClr val="C00000"/>
                </a:solidFill>
              </a:rPr>
              <a:t> bez </a:t>
            </a:r>
            <a:r>
              <a:rPr lang="en-GB" sz="2000" b="1" dirty="0" err="1">
                <a:solidFill>
                  <a:srgbClr val="C00000"/>
                </a:solidFill>
              </a:rPr>
              <a:t>ispitivanja</a:t>
            </a:r>
            <a:r>
              <a:rPr lang="hr-HR" sz="2000" b="1" dirty="0">
                <a:solidFill>
                  <a:srgbClr val="C00000"/>
                </a:solidFill>
              </a:rPr>
              <a:t> </a:t>
            </a:r>
            <a:r>
              <a:rPr lang="en-GB" sz="1800" dirty="0"/>
              <a:t>(</a:t>
            </a:r>
            <a:r>
              <a:rPr lang="en-GB" sz="1800" i="1" dirty="0">
                <a:solidFill>
                  <a:srgbClr val="C00000"/>
                </a:solidFill>
              </a:rPr>
              <a:t>CWFT-</a:t>
            </a:r>
            <a:r>
              <a:rPr lang="en-GB" sz="1800" b="1" i="1" u="sng" dirty="0">
                <a:solidFill>
                  <a:srgbClr val="C00000"/>
                </a:solidFill>
              </a:rPr>
              <a:t>C</a:t>
            </a:r>
            <a:r>
              <a:rPr lang="en-GB" sz="1800" i="1" dirty="0">
                <a:solidFill>
                  <a:srgbClr val="C00000"/>
                </a:solidFill>
              </a:rPr>
              <a:t>lassification </a:t>
            </a:r>
            <a:r>
              <a:rPr lang="en-GB" sz="1800" b="1" i="1" u="sng" dirty="0">
                <a:solidFill>
                  <a:srgbClr val="C00000"/>
                </a:solidFill>
              </a:rPr>
              <a:t>W</a:t>
            </a:r>
            <a:r>
              <a:rPr lang="en-GB" sz="1800" i="1" dirty="0">
                <a:solidFill>
                  <a:srgbClr val="C00000"/>
                </a:solidFill>
              </a:rPr>
              <a:t>ithout </a:t>
            </a:r>
            <a:r>
              <a:rPr lang="en-GB" sz="1800" b="1" i="1" u="sng" dirty="0">
                <a:solidFill>
                  <a:srgbClr val="C00000"/>
                </a:solidFill>
              </a:rPr>
              <a:t>F</a:t>
            </a:r>
            <a:r>
              <a:rPr lang="en-GB" sz="1800" i="1" dirty="0">
                <a:solidFill>
                  <a:srgbClr val="C00000"/>
                </a:solidFill>
              </a:rPr>
              <a:t>urther </a:t>
            </a:r>
            <a:r>
              <a:rPr lang="en-GB" sz="1800" b="1" i="1" u="sng" dirty="0">
                <a:solidFill>
                  <a:srgbClr val="C00000"/>
                </a:solidFill>
              </a:rPr>
              <a:t>T</a:t>
            </a:r>
            <a:r>
              <a:rPr lang="en-GB" sz="1800" i="1" dirty="0">
                <a:solidFill>
                  <a:srgbClr val="C00000"/>
                </a:solidFill>
              </a:rPr>
              <a:t>esting</a:t>
            </a:r>
            <a:r>
              <a:rPr lang="en-GB" sz="1800" i="1" dirty="0"/>
              <a:t>).</a:t>
            </a:r>
          </a:p>
          <a:p>
            <a:r>
              <a:rPr lang="en-GB" sz="2000" b="1" dirty="0" err="1"/>
              <a:t>primjer</a:t>
            </a:r>
            <a:r>
              <a:rPr lang="hr-HR" sz="2000" b="1" dirty="0"/>
              <a:t>i</a:t>
            </a:r>
            <a:r>
              <a:rPr lang="en-GB" sz="2000" dirty="0"/>
              <a:t>: </a:t>
            </a:r>
            <a:endParaRPr lang="hr-HR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r-HR" sz="1600" b="1" dirty="0">
                <a:solidFill>
                  <a:srgbClr val="C00000"/>
                </a:solidFill>
              </a:rPr>
              <a:t>A1: </a:t>
            </a:r>
            <a:r>
              <a:rPr lang="hr-HR" sz="1600" b="1" dirty="0"/>
              <a:t>O</a:t>
            </a:r>
            <a:r>
              <a:rPr lang="en-GB" sz="1600" b="1" dirty="0"/>
              <a:t>DLUKA </a:t>
            </a:r>
            <a:r>
              <a:rPr lang="en-GB" sz="1600" dirty="0">
                <a:hlinkClick r:id="rId2"/>
              </a:rPr>
              <a:t>EK 96/603/EC </a:t>
            </a:r>
            <a:r>
              <a:rPr lang="en-GB" sz="1600" dirty="0"/>
              <a:t>da se </a:t>
            </a:r>
            <a:r>
              <a:rPr lang="en-GB" sz="1600" dirty="0" err="1"/>
              <a:t>proizvodi</a:t>
            </a:r>
            <a:r>
              <a:rPr lang="en-GB" sz="1600" dirty="0"/>
              <a:t>/</a:t>
            </a:r>
            <a:r>
              <a:rPr lang="en-GB" sz="1600" dirty="0" err="1"/>
              <a:t>materijali</a:t>
            </a:r>
            <a:r>
              <a:rPr lang="en-GB" sz="1600" dirty="0"/>
              <a:t> </a:t>
            </a:r>
            <a:r>
              <a:rPr lang="en-GB" sz="1600" dirty="0" err="1"/>
              <a:t>koji</a:t>
            </a:r>
            <a:r>
              <a:rPr lang="en-GB" sz="1600" dirty="0"/>
              <a:t> </a:t>
            </a:r>
            <a:r>
              <a:rPr lang="en-GB" sz="1600" dirty="0" err="1"/>
              <a:t>sadrže</a:t>
            </a:r>
            <a:r>
              <a:rPr lang="en-GB" sz="1600" dirty="0"/>
              <a:t> </a:t>
            </a:r>
            <a:r>
              <a:rPr lang="en-GB" sz="1600" dirty="0" err="1"/>
              <a:t>manje</a:t>
            </a:r>
            <a:r>
              <a:rPr lang="en-GB" sz="1600" dirty="0"/>
              <a:t> od 1 % </a:t>
            </a:r>
            <a:r>
              <a:rPr lang="en-GB" sz="1600" dirty="0" err="1"/>
              <a:t>organskog</a:t>
            </a:r>
            <a:r>
              <a:rPr lang="en-GB" sz="1600" dirty="0"/>
              <a:t> </a:t>
            </a:r>
            <a:r>
              <a:rPr lang="en-GB" sz="1600" dirty="0" err="1"/>
              <a:t>materijala</a:t>
            </a:r>
            <a:r>
              <a:rPr lang="en-GB" sz="1600" dirty="0"/>
              <a:t> (</a:t>
            </a:r>
            <a:r>
              <a:rPr lang="en-GB" sz="1600" dirty="0" err="1"/>
              <a:t>maseno</a:t>
            </a:r>
            <a:r>
              <a:rPr lang="en-GB" sz="1600" dirty="0"/>
              <a:t> </a:t>
            </a:r>
            <a:r>
              <a:rPr lang="en-GB" sz="1600" dirty="0" err="1"/>
              <a:t>ili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obujmu</a:t>
            </a:r>
            <a:r>
              <a:rPr lang="en-GB" sz="1600" dirty="0"/>
              <a:t> – u </a:t>
            </a:r>
            <a:r>
              <a:rPr lang="en-GB" sz="1600" dirty="0" err="1"/>
              <a:t>obzir</a:t>
            </a:r>
            <a:r>
              <a:rPr lang="en-GB" sz="1600" dirty="0"/>
              <a:t> se </a:t>
            </a:r>
            <a:r>
              <a:rPr lang="en-GB" sz="1600" dirty="0" err="1"/>
              <a:t>uzima</a:t>
            </a:r>
            <a:r>
              <a:rPr lang="en-GB" sz="1600" dirty="0"/>
              <a:t> </a:t>
            </a:r>
            <a:r>
              <a:rPr lang="en-GB" sz="1600" dirty="0" err="1"/>
              <a:t>nepovoljniji</a:t>
            </a:r>
            <a:r>
              <a:rPr lang="en-GB" sz="1600" dirty="0"/>
              <a:t> </a:t>
            </a:r>
            <a:r>
              <a:rPr lang="en-GB" sz="1600" dirty="0" err="1"/>
              <a:t>slučaj</a:t>
            </a:r>
            <a:r>
              <a:rPr lang="en-GB" sz="1600" dirty="0"/>
              <a:t>) </a:t>
            </a:r>
            <a:r>
              <a:rPr lang="en-GB" sz="1600" dirty="0" err="1"/>
              <a:t>mogu</a:t>
            </a:r>
            <a:r>
              <a:rPr lang="en-GB" sz="1600" dirty="0"/>
              <a:t> bez </a:t>
            </a:r>
            <a:r>
              <a:rPr lang="en-GB" sz="1600" dirty="0" err="1"/>
              <a:t>ispitivanja</a:t>
            </a:r>
            <a:r>
              <a:rPr lang="en-GB" sz="1600" dirty="0"/>
              <a:t> </a:t>
            </a:r>
            <a:r>
              <a:rPr lang="en-GB" sz="1600" dirty="0" err="1"/>
              <a:t>svrstati</a:t>
            </a:r>
            <a:r>
              <a:rPr lang="en-GB" sz="1600" dirty="0"/>
              <a:t> u </a:t>
            </a:r>
            <a:r>
              <a:rPr lang="en-GB" sz="1600" dirty="0" err="1"/>
              <a:t>razred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C00000"/>
                </a:solidFill>
              </a:rPr>
              <a:t>A1 (</a:t>
            </a:r>
            <a:r>
              <a:rPr lang="en-GB" sz="1600" b="1" dirty="0" err="1">
                <a:solidFill>
                  <a:srgbClr val="C00000"/>
                </a:solidFill>
              </a:rPr>
              <a:t>negorivi</a:t>
            </a: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 err="1">
                <a:solidFill>
                  <a:srgbClr val="C00000"/>
                </a:solidFill>
              </a:rPr>
              <a:t>materijali</a:t>
            </a:r>
            <a:r>
              <a:rPr lang="en-GB" sz="1600" dirty="0"/>
              <a:t>).</a:t>
            </a:r>
            <a:endParaRPr lang="hr-HR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r-HR" sz="1600" b="1" dirty="0">
                <a:solidFill>
                  <a:srgbClr val="C00000"/>
                </a:solidFill>
              </a:rPr>
              <a:t>DRVO: </a:t>
            </a:r>
            <a:r>
              <a:rPr lang="nn-NO" sz="1600" b="1" dirty="0"/>
              <a:t>DELEGIRANA UREDBA KOMISIJE </a:t>
            </a:r>
            <a:r>
              <a:rPr lang="nn-NO" sz="1600" b="1" dirty="0">
                <a:hlinkClick r:id="rId3"/>
              </a:rPr>
              <a:t>(EU) </a:t>
            </a:r>
            <a:r>
              <a:rPr lang="en-GB" sz="1600" b="1" dirty="0">
                <a:hlinkClick r:id="rId3"/>
              </a:rPr>
              <a:t>2017/2293</a:t>
            </a:r>
            <a:r>
              <a:rPr lang="hr-HR" sz="1600" b="1" dirty="0">
                <a:hlinkClick r:id="rId3"/>
              </a:rPr>
              <a:t> </a:t>
            </a:r>
            <a:r>
              <a:rPr lang="vi-VN" sz="1600" dirty="0"/>
              <a:t>o uvjetima razredbe bez ispitivanja proizvoda od križno laminiranog drva obuhvaćenih usklađenom normom EN 16351 i proizvoda od lameliranog furnirskog drva obuhvaćenih usklađenom normom EN 14374 s obzirom na njihovu reakciju na požar</a:t>
            </a:r>
            <a:r>
              <a:rPr lang="hr-HR" sz="1600" dirty="0"/>
              <a:t> (</a:t>
            </a:r>
            <a:r>
              <a:rPr lang="en-GB" sz="1600" b="1" dirty="0">
                <a:solidFill>
                  <a:srgbClr val="C00000"/>
                </a:solidFill>
              </a:rPr>
              <a:t>D-s2, d0</a:t>
            </a:r>
            <a:r>
              <a:rPr lang="hr-HR" sz="1600" b="1" dirty="0">
                <a:solidFill>
                  <a:srgbClr val="C00000"/>
                </a:solidFill>
              </a:rPr>
              <a:t> odnosno D</a:t>
            </a:r>
            <a:r>
              <a:rPr lang="hr-HR" sz="1600" b="1" baseline="-25000" dirty="0">
                <a:solidFill>
                  <a:srgbClr val="C00000"/>
                </a:solidFill>
              </a:rPr>
              <a:t>FL</a:t>
            </a:r>
            <a:r>
              <a:rPr lang="hr-HR" sz="1600" b="1" dirty="0">
                <a:solidFill>
                  <a:srgbClr val="C00000"/>
                </a:solidFill>
              </a:rPr>
              <a:t>-s1 u slučaju podova</a:t>
            </a:r>
            <a:r>
              <a:rPr lang="hr-HR" sz="1600" dirty="0"/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r-HR" sz="1600" b="1" dirty="0">
                <a:solidFill>
                  <a:srgbClr val="C00000"/>
                </a:solidFill>
              </a:rPr>
              <a:t>DRVENE PODNE OBLOGE: </a:t>
            </a:r>
            <a:r>
              <a:rPr lang="en-GB" sz="1600" b="1" dirty="0"/>
              <a:t>DELEGIRANA UREDBA KOMISIJE </a:t>
            </a:r>
            <a:r>
              <a:rPr lang="en-GB" sz="1600" dirty="0">
                <a:solidFill>
                  <a:srgbClr val="C00000"/>
                </a:solidFill>
                <a:hlinkClick r:id="rId4"/>
              </a:rPr>
              <a:t>(</a:t>
            </a:r>
            <a:r>
              <a:rPr lang="en-GB" sz="1600" b="1" dirty="0">
                <a:solidFill>
                  <a:srgbClr val="C00000"/>
                </a:solidFill>
                <a:hlinkClick r:id="rId4"/>
              </a:rPr>
              <a:t>EU) br. 1292/2014</a:t>
            </a:r>
            <a:r>
              <a:rPr lang="en-GB" sz="1600" dirty="0">
                <a:solidFill>
                  <a:srgbClr val="C00000"/>
                </a:solidFill>
                <a:hlinkClick r:id="rId4"/>
              </a:rPr>
              <a:t> </a:t>
            </a:r>
            <a:r>
              <a:rPr lang="az-Cyrl-AZ" sz="1600" dirty="0"/>
              <a:t>о</a:t>
            </a:r>
            <a:r>
              <a:rPr lang="en-GB" sz="1600" dirty="0"/>
              <a:t>d 17. </a:t>
            </a:r>
            <a:r>
              <a:rPr lang="en-GB" sz="1600" dirty="0" err="1"/>
              <a:t>srpnja</a:t>
            </a:r>
            <a:r>
              <a:rPr lang="en-GB" sz="1600" dirty="0"/>
              <a:t> 2014. o </a:t>
            </a:r>
            <a:r>
              <a:rPr lang="en-GB" sz="1600" dirty="0" err="1"/>
              <a:t>uvjetima</a:t>
            </a:r>
            <a:r>
              <a:rPr lang="en-GB" sz="1600" dirty="0"/>
              <a:t> </a:t>
            </a:r>
            <a:r>
              <a:rPr lang="en-GB" sz="1600" dirty="0" err="1"/>
              <a:t>razredbe</a:t>
            </a:r>
            <a:r>
              <a:rPr lang="en-GB" sz="1600" dirty="0"/>
              <a:t> bez </a:t>
            </a:r>
            <a:r>
              <a:rPr lang="en-GB" sz="1600" dirty="0" err="1"/>
              <a:t>ispitivanja</a:t>
            </a:r>
            <a:r>
              <a:rPr lang="en-GB" sz="1600" dirty="0"/>
              <a:t> </a:t>
            </a:r>
            <a:r>
              <a:rPr lang="en-GB" sz="1600" dirty="0" err="1"/>
              <a:t>određenih</a:t>
            </a:r>
            <a:r>
              <a:rPr lang="en-GB" sz="1600" dirty="0"/>
              <a:t> </a:t>
            </a:r>
            <a:r>
              <a:rPr lang="en-GB" sz="1600" dirty="0" err="1"/>
              <a:t>drvenih</a:t>
            </a:r>
            <a:r>
              <a:rPr lang="en-GB" sz="1600" dirty="0"/>
              <a:t> </a:t>
            </a:r>
            <a:r>
              <a:rPr lang="en-GB" sz="1600" dirty="0" err="1"/>
              <a:t>podnih</a:t>
            </a:r>
            <a:r>
              <a:rPr lang="en-GB" sz="1600" dirty="0"/>
              <a:t> </a:t>
            </a:r>
            <a:r>
              <a:rPr lang="en-GB" sz="1600" dirty="0" err="1"/>
              <a:t>obloga</a:t>
            </a:r>
            <a:r>
              <a:rPr lang="en-GB" sz="1600" dirty="0"/>
              <a:t> bez </a:t>
            </a:r>
            <a:r>
              <a:rPr lang="en-GB" sz="1600" dirty="0" err="1"/>
              <a:t>premaza</a:t>
            </a:r>
            <a:r>
              <a:rPr lang="en-GB" sz="1600" dirty="0"/>
              <a:t> </a:t>
            </a:r>
            <a:r>
              <a:rPr lang="en-GB" sz="1600" dirty="0" err="1"/>
              <a:t>iz</a:t>
            </a:r>
            <a:r>
              <a:rPr lang="en-GB" sz="1600" dirty="0"/>
              <a:t> </a:t>
            </a:r>
            <a:r>
              <a:rPr lang="en-GB" sz="1600" dirty="0" err="1"/>
              <a:t>norme</a:t>
            </a:r>
            <a:r>
              <a:rPr lang="en-GB" sz="1600" dirty="0"/>
              <a:t> EN 14342 s </a:t>
            </a:r>
            <a:r>
              <a:rPr lang="en-GB" sz="1600" dirty="0" err="1"/>
              <a:t>obzirom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reakciju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požar</a:t>
            </a:r>
            <a:r>
              <a:rPr lang="hr-HR" sz="1600" dirty="0"/>
              <a:t>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r-HR" sz="1600" dirty="0"/>
              <a:t>itd. (</a:t>
            </a:r>
            <a:r>
              <a:rPr lang="hr-HR" sz="1600" dirty="0">
                <a:hlinkClick r:id="rId5"/>
              </a:rPr>
              <a:t>https://mgipu.gov.hr/pristup-informacijama/zakoni-i-ostali-propisi/podrucje-gradnje-3228/3228</a:t>
            </a:r>
            <a:r>
              <a:rPr lang="hr-HR" sz="1600" dirty="0"/>
              <a:t>)</a:t>
            </a: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2095CD-1FEA-4471-BDD1-59F2331B570B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9525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134497" y="6431956"/>
            <a:ext cx="597693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8043391" y="6397701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98AB6E00-528A-4009-A84C-EB4066775D98}"/>
              </a:ext>
            </a:extLst>
          </p:cNvPr>
          <p:cNvSpPr txBox="1">
            <a:spLocks/>
          </p:cNvSpPr>
          <p:nvPr/>
        </p:nvSpPr>
        <p:spPr>
          <a:xfrm>
            <a:off x="611659" y="9947"/>
            <a:ext cx="8211477" cy="5545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sz="2400"/>
              <a:t>Hrvatska regulativa u području zaštite od požara</a:t>
            </a:r>
            <a:endParaRPr lang="hr-HR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979FB6-8F0B-4B26-B87E-32BC3C2B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7" y="720474"/>
            <a:ext cx="8663860" cy="451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niOkvir 4">
            <a:extLst>
              <a:ext uri="{FF2B5EF4-FFF2-40B4-BE49-F238E27FC236}">
                <a16:creationId xmlns:a16="http://schemas.microsoft.com/office/drawing/2014/main" id="{A8BA31C3-3AE2-49A4-898E-DC0EAB94EA82}"/>
              </a:ext>
            </a:extLst>
          </p:cNvPr>
          <p:cNvSpPr txBox="1"/>
          <p:nvPr/>
        </p:nvSpPr>
        <p:spPr>
          <a:xfrm>
            <a:off x="456950" y="5396957"/>
            <a:ext cx="8340436" cy="6771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</a:rPr>
              <a:t>!!!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Pravilnik o otpornosti na požar i drugim zahtjevima koje građevine moraju zadovoljiti u slučaju požara NN 29/13 i 87/15</a:t>
            </a:r>
            <a:endParaRPr lang="hr-HR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Ravni poveznik sa strelicom 6">
            <a:extLst>
              <a:ext uri="{FF2B5EF4-FFF2-40B4-BE49-F238E27FC236}">
                <a16:creationId xmlns:a16="http://schemas.microsoft.com/office/drawing/2014/main" id="{D141BF94-C580-4902-A7BF-1AF09DC7E4BD}"/>
              </a:ext>
            </a:extLst>
          </p:cNvPr>
          <p:cNvCxnSpPr/>
          <p:nvPr/>
        </p:nvCxnSpPr>
        <p:spPr bwMode="auto">
          <a:xfrm flipH="1">
            <a:off x="928004" y="4669803"/>
            <a:ext cx="4802" cy="72715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C5C226-398F-423C-9411-6D7F4DAC8099}"/>
              </a:ext>
            </a:extLst>
          </p:cNvPr>
          <p:cNvSpPr txBox="1"/>
          <p:nvPr/>
        </p:nvSpPr>
        <p:spPr>
          <a:xfrm>
            <a:off x="146870" y="4243509"/>
            <a:ext cx="130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+mn-lt"/>
              </a:rPr>
              <a:t>najvažniji</a:t>
            </a:r>
            <a:endParaRPr lang="en-GB" sz="1600" dirty="0">
              <a:latin typeface="+mn-lt"/>
            </a:endParaRPr>
          </a:p>
        </p:txBody>
      </p:sp>
      <p:cxnSp>
        <p:nvCxnSpPr>
          <p:cNvPr id="11" name="Ravni poveznik sa strelicom 6">
            <a:extLst>
              <a:ext uri="{FF2B5EF4-FFF2-40B4-BE49-F238E27FC236}">
                <a16:creationId xmlns:a16="http://schemas.microsoft.com/office/drawing/2014/main" id="{29E6F849-D774-47B9-8420-A1D2FC85E17E}"/>
              </a:ext>
            </a:extLst>
          </p:cNvPr>
          <p:cNvCxnSpPr/>
          <p:nvPr/>
        </p:nvCxnSpPr>
        <p:spPr bwMode="auto">
          <a:xfrm flipH="1">
            <a:off x="875807" y="3901875"/>
            <a:ext cx="4802" cy="36000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090D90A-9B71-48C8-B19C-C8C51236AB30}"/>
              </a:ext>
            </a:extLst>
          </p:cNvPr>
          <p:cNvSpPr txBox="1"/>
          <p:nvPr/>
        </p:nvSpPr>
        <p:spPr>
          <a:xfrm>
            <a:off x="2771800" y="1347984"/>
            <a:ext cx="46085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200" dirty="0">
                <a:solidFill>
                  <a:srgbClr val="FF0000"/>
                </a:solidFill>
              </a:rPr>
              <a:t>ZAKON O GRADNJI (NN 153/13, 20/17, 39/19)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376238"/>
            <a:ext cx="1404938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A936B5F6-9D87-4174-8965-C4FCB17C8EB1}"/>
              </a:ext>
            </a:extLst>
          </p:cNvPr>
          <p:cNvGraphicFramePr>
            <a:graphicFrameLocks noGrp="1"/>
          </p:cNvGraphicFramePr>
          <p:nvPr/>
        </p:nvGraphicFramePr>
        <p:xfrm>
          <a:off x="17463" y="1274763"/>
          <a:ext cx="9109075" cy="50784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73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5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56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ZPS 1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ZPS 2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ZPS 3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ZPS 4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ZPS 5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Visoke zgrade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Kota poda najviše etaže za boravak ljudi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, h 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</a:rPr>
                        <a:t>&lt; 22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</a:rPr>
                        <a:t>≥ 22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6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Ukupna površina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, m</a:t>
                      </a:r>
                      <a:r>
                        <a:rPr lang="en-US" sz="1600" b="1" baseline="300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400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1200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235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Pojedinačna bruto površina poslovnih, odnosno stambenih jedinica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400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400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latin typeface="Calibri" panose="020F0502020204030204" pitchFamily="34" charset="0"/>
                        </a:rPr>
                        <a:t>ako je 1 stambena ili poslovna jedinica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≤ 400 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</a:rPr>
                        <a:t>po poslovnoj ili stambenoj jedinici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6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. broj jedinica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3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51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b="1" dirty="0">
                          <a:effectLst/>
                          <a:latin typeface="Calibri" panose="020F0502020204030204" pitchFamily="34" charset="0"/>
                        </a:rPr>
                        <a:t>Broj korisnika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50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100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300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≤ 300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≥</a:t>
                      </a:r>
                      <a:r>
                        <a:rPr lang="hr-HR" sz="20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300 </a:t>
                      </a: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r-HR" sz="1600" dirty="0">
                          <a:effectLst/>
                          <a:latin typeface="Calibri" panose="020F0502020204030204" pitchFamily="34" charset="0"/>
                        </a:rPr>
                        <a:t>Nema ograničenja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5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658813"/>
            <a:ext cx="118745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657225"/>
            <a:ext cx="11890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619125"/>
            <a:ext cx="125888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519113"/>
            <a:ext cx="115093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657225"/>
            <a:ext cx="1319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8BBEE-9B60-4F2A-B56E-57D2C464F3FD}"/>
              </a:ext>
            </a:extLst>
          </p:cNvPr>
          <p:cNvSpPr/>
          <p:nvPr/>
        </p:nvSpPr>
        <p:spPr>
          <a:xfrm>
            <a:off x="1763713" y="1851025"/>
            <a:ext cx="7380287" cy="792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88EA0B-3383-4237-828F-FAA4B0FF2103}"/>
              </a:ext>
            </a:extLst>
          </p:cNvPr>
          <p:cNvSpPr/>
          <p:nvPr/>
        </p:nvSpPr>
        <p:spPr>
          <a:xfrm>
            <a:off x="1763713" y="5551488"/>
            <a:ext cx="7380287" cy="739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32187-72AB-4158-BDA6-133658C3AEDD}"/>
              </a:ext>
            </a:extLst>
          </p:cNvPr>
          <p:cNvSpPr txBox="1"/>
          <p:nvPr/>
        </p:nvSpPr>
        <p:spPr>
          <a:xfrm>
            <a:off x="251520" y="188640"/>
            <a:ext cx="4536504" cy="3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PODSKUPINE ZGRADA</a:t>
            </a:r>
          </a:p>
        </p:txBody>
      </p:sp>
    </p:spTree>
    <p:extLst>
      <p:ext uri="{BB962C8B-B14F-4D97-AF65-F5344CB8AC3E}">
        <p14:creationId xmlns:p14="http://schemas.microsoft.com/office/powerpoint/2010/main" val="256628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10B3A3-7C84-4B33-9249-851F7A70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Pročelja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D297F-D389-49AE-A14D-42F930AFC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92337B-E98D-4A61-BC42-2098579BC8A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191BC-88BB-4FD4-B9C4-9F1763583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29000" r="11413" b="15000"/>
          <a:stretch/>
        </p:blipFill>
        <p:spPr>
          <a:xfrm>
            <a:off x="-16241" y="1844824"/>
            <a:ext cx="9100911" cy="36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1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ADEFEC-6C6B-4A6F-9141-664D34C98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47200" r="1175" b="10800"/>
          <a:stretch/>
        </p:blipFill>
        <p:spPr>
          <a:xfrm>
            <a:off x="778803" y="4939875"/>
            <a:ext cx="3646760" cy="9342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3160"/>
            <a:ext cx="9144000" cy="7804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800" dirty="0"/>
              <a:t>Jelcic Rukavina M., Carevic M., Banjad Pecur, I.: </a:t>
            </a:r>
            <a:r>
              <a:rPr lang="hr-HR" sz="1800" b="1" dirty="0"/>
              <a:t>Zaštita pročelja zgrada od požara – Priručnik za projektiranje i izvođenje</a:t>
            </a:r>
            <a:endParaRPr lang="en-GB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94" r="20777"/>
          <a:stretch/>
        </p:blipFill>
        <p:spPr>
          <a:xfrm>
            <a:off x="670858" y="2478022"/>
            <a:ext cx="2092144" cy="24481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198884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800" dirty="0">
                <a:latin typeface="+mn-lt"/>
                <a:cs typeface="Times New Roman" pitchFamily="18" charset="0"/>
              </a:rPr>
              <a:t>Prema </a:t>
            </a:r>
            <a:r>
              <a:rPr lang="hr-HR" sz="1600" i="1" dirty="0"/>
              <a:t>Pravilniku o otpornosti na požar i drugim zahtjevima koje građevine moraju zadovoljiti u slučaju požara (NN 29/13, 87/15) </a:t>
            </a:r>
            <a:endParaRPr lang="hr-HR" sz="18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2" t="16277" r="26752" b="15289"/>
          <a:stretch/>
        </p:blipFill>
        <p:spPr bwMode="auto">
          <a:xfrm>
            <a:off x="3360505" y="2478022"/>
            <a:ext cx="1779482" cy="243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16988" r="24847" b="15436"/>
          <a:stretch/>
        </p:blipFill>
        <p:spPr bwMode="auto">
          <a:xfrm>
            <a:off x="5504714" y="2485459"/>
            <a:ext cx="1887189" cy="243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D1252D-5D26-4BD5-935C-C27A18DA562D}"/>
              </a:ext>
            </a:extLst>
          </p:cNvPr>
          <p:cNvSpPr txBox="1"/>
          <p:nvPr/>
        </p:nvSpPr>
        <p:spPr>
          <a:xfrm>
            <a:off x="4572000" y="4991502"/>
            <a:ext cx="349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+mn-lt"/>
                <a:hlinkClick r:id="rId6"/>
              </a:rPr>
              <a:t>https://www.grad.unizg.hr/en/departments/materials/fire_protection_of_facades</a:t>
            </a:r>
            <a:endParaRPr lang="hr-HR" sz="1600" dirty="0">
              <a:latin typeface="+mn-lt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F2B7EAF-04E0-4E03-97AB-CC492273BE54}"/>
              </a:ext>
            </a:extLst>
          </p:cNvPr>
          <p:cNvSpPr txBox="1">
            <a:spLocks/>
          </p:cNvSpPr>
          <p:nvPr/>
        </p:nvSpPr>
        <p:spPr>
          <a:xfrm>
            <a:off x="8589963" y="6651463"/>
            <a:ext cx="554037" cy="2348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59358A44-2C66-4B4F-AEDC-98F8194C5948}" type="slidenum">
              <a:rPr lang="en-US" altLang="en-US" sz="1100" b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rPr>
              <a:pPr/>
              <a:t>17</a:t>
            </a:fld>
            <a:endParaRPr lang="en-US" altLang="en-US" sz="1100" b="0" dirty="0">
              <a:solidFill>
                <a:schemeClr val="bg2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7338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DBB240-A8AA-4528-8FB2-D66FF79D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Unutarnje zidne obloge i završni slojevi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4BF49-62AC-4507-9BE7-8458923BD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031B5-2786-4FF0-90F0-7A296A39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9316B-5536-4BBB-A052-A1197D87D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87314-6E22-4BB9-A1E2-C13734D63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4801" r="25588" b="16401"/>
          <a:stretch/>
        </p:blipFill>
        <p:spPr>
          <a:xfrm>
            <a:off x="107950" y="1160748"/>
            <a:ext cx="91810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97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773CB6-8D27-42DA-A73D-AE113F3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Podovi i stropovi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1BBF4-8659-431C-A8D4-4529602EA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E233C-DE91-47D9-9470-59D96D55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569CA9-F54C-4C04-B83C-B13DA72B45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A556E-6A05-4B4F-834E-F0DB5782B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6200" r="27951" b="10800"/>
          <a:stretch/>
        </p:blipFill>
        <p:spPr>
          <a:xfrm>
            <a:off x="298329" y="1124744"/>
            <a:ext cx="8547341" cy="48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1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Sadržaj predavanja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sr-Latn-RS" sz="2400" dirty="0"/>
              <a:t>Utjecaj požara na građevinu</a:t>
            </a:r>
          </a:p>
          <a:p>
            <a:r>
              <a:rPr lang="hr-HR" altLang="sr-Latn-RS" sz="2400" dirty="0"/>
              <a:t>Toplinsko-izolacijski materijali u građevinarstvu</a:t>
            </a:r>
          </a:p>
          <a:p>
            <a:r>
              <a:rPr lang="hr-HR" altLang="sr-Latn-RS" sz="2400" dirty="0"/>
              <a:t>Osvrt na hrvatsku regulativu vezanu za zahtjeve sigurne uporabe toplinsko-izolacijskih materijala s aspekta sigurnosti u slučaju požara</a:t>
            </a:r>
          </a:p>
          <a:p>
            <a:r>
              <a:rPr lang="hr-HR" altLang="sr-Latn-RS" sz="2400" dirty="0"/>
              <a:t>Problemi u praksi i preporuke</a:t>
            </a:r>
          </a:p>
          <a:p>
            <a:endParaRPr lang="hr-HR" altLang="sr-Latn-RS" sz="2400" dirty="0"/>
          </a:p>
          <a:p>
            <a:endParaRPr lang="hr-HR" altLang="sr-Latn-R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B059-ADE3-4C9A-BF5D-DE031EA9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Podovi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C8556-09E9-46EC-ADF6-FBCF47FC5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sz="1600" dirty="0"/>
              <a:t>U praksi ovakav pristup nije realan budući da većina materijala koji se primjenjuju u takvim konstrukcijama je u razredu reakcije na požar E i k tome je obložena s najmanje 5 cm materijala u razredu A1 ili A2 (npr. cementni </a:t>
            </a:r>
            <a:r>
              <a:rPr lang="hr-HR" sz="1600" dirty="0" err="1"/>
              <a:t>estrih</a:t>
            </a:r>
            <a:r>
              <a:rPr lang="hr-HR" sz="1600" dirty="0"/>
              <a:t> + keramičke pločice). Uz ispravno brtvljenje spojeva ovakav zahtjev je nepotreban, budući da gorivi materijali ne mogu biti u kontaktu s plamenom, a osim toga i proces gorenja u prostoru bez pravog dotoka kisika nije realan.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89E4C-0483-4807-AFE1-CD47E72C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92123-AA44-43FA-8241-21D1AE2A9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21F23-B638-4DFD-931A-18CD4877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43775"/>
            <a:ext cx="4669941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A583651-BF94-4DED-9780-47987E07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Podovi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F7AFD4-9230-45A4-8A1C-7A05EF4C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E2657-1899-4CCB-87F1-4E090A190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AD3668-7C1B-4AF1-BA91-A3968C64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96131573-DC6B-4EE3-B1DA-8F4C9E95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 t="30894" r="24429" b="10329"/>
          <a:stretch>
            <a:fillRect/>
          </a:stretch>
        </p:blipFill>
        <p:spPr bwMode="auto">
          <a:xfrm>
            <a:off x="222250" y="1700808"/>
            <a:ext cx="43497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5697AF87-49B3-4476-AEE9-46E4A8CDC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646446"/>
            <a:ext cx="48245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Slika: </a:t>
            </a:r>
            <a:r>
              <a:rPr kumimoji="0" lang="hr-HR" altLang="sr-Latn-R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Rubni detalj poda s gorivom zvučnom i toplinskom izolacijom</a:t>
            </a: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3E879-3DA8-4070-81C0-A9F50C187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3077" name="Picture 20">
            <a:extLst>
              <a:ext uri="{FF2B5EF4-FFF2-40B4-BE49-F238E27FC236}">
                <a16:creationId xmlns:a16="http://schemas.microsoft.com/office/drawing/2014/main" id="{2B514DCE-F7E6-4B42-9200-19831057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23814" r="25919" b="8859"/>
          <a:stretch>
            <a:fillRect/>
          </a:stretch>
        </p:blipFill>
        <p:spPr bwMode="auto">
          <a:xfrm>
            <a:off x="5041775" y="1610624"/>
            <a:ext cx="3714965" cy="29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D6D0AD-B98F-471C-B109-F32977EDB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1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EA932-86F1-49AF-9A64-0491493F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699" y="4686074"/>
            <a:ext cx="434975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Slika: </a:t>
            </a:r>
            <a:r>
              <a:rPr kumimoji="0" lang="hr-HR" altLang="sr-Latn-R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Rubni detalj poda s gorivom zvučnom i toplinskom izolacijom</a:t>
            </a: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3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7BC6-3678-4B2F-93AF-00E5496C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Požarni zidovi  i spoj u podu s gorivom izolacijom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263FB-E931-4A64-B72B-C94BE6A9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0FE2A-6B96-4E64-8640-FD610AF14F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55C14-D021-4689-8E81-01102AB8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2" y="1427932"/>
            <a:ext cx="4234291" cy="2505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FCFBE-751C-4D0D-B06A-8F015E8DEB5A}"/>
              </a:ext>
            </a:extLst>
          </p:cNvPr>
          <p:cNvSpPr txBox="1"/>
          <p:nvPr/>
        </p:nvSpPr>
        <p:spPr>
          <a:xfrm>
            <a:off x="193692" y="415801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Pregradni protupožarni zid</a:t>
            </a:r>
          </a:p>
          <a:p>
            <a:endParaRPr lang="hr-H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1544F-7AFD-461F-8CAB-64F7085898DA}"/>
              </a:ext>
            </a:extLst>
          </p:cNvPr>
          <p:cNvPicPr/>
          <p:nvPr/>
        </p:nvPicPr>
        <p:blipFill rotWithShape="1">
          <a:blip r:embed="rId3"/>
          <a:srcRect l="22654" t="25284" r="21618" b="5919"/>
          <a:stretch/>
        </p:blipFill>
        <p:spPr bwMode="auto">
          <a:xfrm>
            <a:off x="4639332" y="1417638"/>
            <a:ext cx="4368165" cy="303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36F84-B272-412A-BE88-BF3FECF14ACA}"/>
              </a:ext>
            </a:extLst>
          </p:cNvPr>
          <p:cNvSpPr txBox="1"/>
          <p:nvPr/>
        </p:nvSpPr>
        <p:spPr>
          <a:xfrm>
            <a:off x="4639332" y="4581128"/>
            <a:ext cx="431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Pregradni protupožarni zid</a:t>
            </a:r>
          </a:p>
          <a:p>
            <a:endParaRPr lang="hr-HR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2E5E3-AA72-4449-A477-D2B8BC13A89D}"/>
              </a:ext>
            </a:extLst>
          </p:cNvPr>
          <p:cNvSpPr txBox="1"/>
          <p:nvPr/>
        </p:nvSpPr>
        <p:spPr>
          <a:xfrm>
            <a:off x="194331" y="5152837"/>
            <a:ext cx="8755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U oba detalja poštuje se princip razdvajanja gorive izolacije negorivim pojasevima  kao bi se spriječio mogući kontakt plamena s gorivom izolacijom pa se ovo rješenje preporučuju u opisanim slučajevima.</a:t>
            </a:r>
          </a:p>
          <a:p>
            <a:endParaRPr lang="hr-HR" sz="1400" i="1" dirty="0"/>
          </a:p>
        </p:txBody>
      </p:sp>
    </p:spTree>
    <p:extLst>
      <p:ext uri="{BB962C8B-B14F-4D97-AF65-F5344CB8AC3E}">
        <p14:creationId xmlns:p14="http://schemas.microsoft.com/office/powerpoint/2010/main" val="151763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D9BD-984D-423A-A4BD-48ED9D40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Stropovi na granici požarnog sektora</a:t>
            </a:r>
            <a:endParaRPr lang="hr-HR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9A8D-28B1-443C-9940-992165FC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12563-BB3F-46BD-80D0-72591559C2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9BF3F-E701-4BE9-B5EF-B46551E4DC7D}"/>
              </a:ext>
            </a:extLst>
          </p:cNvPr>
          <p:cNvPicPr/>
          <p:nvPr/>
        </p:nvPicPr>
        <p:blipFill rotWithShape="1">
          <a:blip r:embed="rId2"/>
          <a:srcRect l="22490" t="20286" r="23272" b="6213"/>
          <a:stretch/>
        </p:blipFill>
        <p:spPr bwMode="auto">
          <a:xfrm>
            <a:off x="683568" y="1772816"/>
            <a:ext cx="4168140" cy="3176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F52B00-F16D-46D1-825A-58F08AB4CEC8}"/>
              </a:ext>
            </a:extLst>
          </p:cNvPr>
          <p:cNvSpPr txBox="1"/>
          <p:nvPr/>
        </p:nvSpPr>
        <p:spPr>
          <a:xfrm>
            <a:off x="683568" y="515719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 err="1"/>
              <a:t>Fert</a:t>
            </a:r>
            <a:r>
              <a:rPr lang="hr-HR" sz="1200" dirty="0"/>
              <a:t>-strop – granica između požarnih odjeljaka</a:t>
            </a:r>
          </a:p>
          <a:p>
            <a:endParaRPr lang="hr-H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44C8B-4842-4C3F-9395-1B3FD33EE53A}"/>
              </a:ext>
            </a:extLst>
          </p:cNvPr>
          <p:cNvSpPr txBox="1"/>
          <p:nvPr/>
        </p:nvSpPr>
        <p:spPr>
          <a:xfrm>
            <a:off x="5148064" y="17728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U oba slučaj dopuštena je primjena gorive izolacije bilo kojeg razreda reakcije na požar pod uvjetom potpune zatvorenosti te izolacije negorivim materijalima</a:t>
            </a:r>
          </a:p>
        </p:txBody>
      </p:sp>
    </p:spTree>
    <p:extLst>
      <p:ext uri="{BB962C8B-B14F-4D97-AF65-F5344CB8AC3E}">
        <p14:creationId xmlns:p14="http://schemas.microsoft.com/office/powerpoint/2010/main" val="382611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FB28-F8D5-4B1E-9F34-692F638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Krovovi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FEFCB-CB60-40D8-8731-82525DB2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D8DC5-60E7-4403-AF20-7BC3A1E90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C9C44-4D3F-408B-8086-3603C035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9" t="24801" r="22439" b="22000"/>
          <a:stretch/>
        </p:blipFill>
        <p:spPr>
          <a:xfrm>
            <a:off x="38338" y="1700808"/>
            <a:ext cx="906732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1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6199"/>
            <a:ext cx="8229600" cy="1143000"/>
          </a:xfrm>
        </p:spPr>
        <p:txBody>
          <a:bodyPr/>
          <a:lstStyle/>
          <a:p>
            <a:br>
              <a:rPr lang="hr-HR" sz="2800" dirty="0"/>
            </a:br>
            <a:r>
              <a:rPr lang="hr-HR" sz="2800" dirty="0"/>
              <a:t>Otpornost na požar krova s vanjske strane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310074" y="1342269"/>
            <a:ext cx="4015096" cy="2894226"/>
          </a:xfrm>
        </p:spPr>
        <p:txBody>
          <a:bodyPr/>
          <a:lstStyle/>
          <a:p>
            <a:r>
              <a:rPr lang="hr-HR" sz="1700" dirty="0"/>
              <a:t>Norma klasifikacije: HRN EN 3105-5</a:t>
            </a:r>
          </a:p>
          <a:p>
            <a:r>
              <a:rPr lang="hr-HR" sz="1700" dirty="0"/>
              <a:t>Norma ispitivanja: HRN EN TC 1187</a:t>
            </a:r>
          </a:p>
          <a:p>
            <a:pPr lvl="1"/>
            <a:r>
              <a:rPr lang="sl-SI" altLang="sl-SI" sz="1700" dirty="0">
                <a:solidFill>
                  <a:srgbClr val="FF0000"/>
                </a:solidFill>
                <a:cs typeface="Arial" pitchFamily="34" charset="0"/>
              </a:rPr>
              <a:t>Test 1: leteći ugarci (Njemačka)</a:t>
            </a:r>
          </a:p>
          <a:p>
            <a:pPr lvl="1"/>
            <a:r>
              <a:rPr lang="sl-SI" altLang="sl-SI" sz="1700" dirty="0">
                <a:cs typeface="Arial" pitchFamily="34" charset="0"/>
              </a:rPr>
              <a:t>Test 2: leteći ugarci + vjetar (Skandinavija)</a:t>
            </a:r>
          </a:p>
          <a:p>
            <a:pPr lvl="1"/>
            <a:r>
              <a:rPr lang="sl-SI" altLang="sl-SI" sz="1700" dirty="0">
                <a:cs typeface="Arial" pitchFamily="34" charset="0"/>
              </a:rPr>
              <a:t>Test 3: leteći ugarci + vjetar + zračenje (Francuska)</a:t>
            </a:r>
          </a:p>
          <a:p>
            <a:pPr lvl="1"/>
            <a:r>
              <a:rPr lang="sl-SI" altLang="sl-SI" sz="1700" dirty="0">
                <a:cs typeface="Arial" pitchFamily="34" charset="0"/>
              </a:rPr>
              <a:t>Test 4: leteći ugarci + vjetar + toplinsko zračenje (UK)</a:t>
            </a:r>
          </a:p>
          <a:p>
            <a:pPr lvl="1"/>
            <a:endParaRPr lang="hr-HR" sz="1700" dirty="0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2337B-E98D-4A61-BC42-2098579BC8A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aphicFrame>
        <p:nvGraphicFramePr>
          <p:cNvPr id="7" name="Objekt 6"/>
          <p:cNvGraphicFramePr>
            <a:graphicFrameLocks/>
          </p:cNvGraphicFramePr>
          <p:nvPr/>
        </p:nvGraphicFramePr>
        <p:xfrm>
          <a:off x="241936" y="4962411"/>
          <a:ext cx="4173045" cy="136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VISIO" r:id="rId3" imgW="8535988" imgH="2193925" progId="">
                  <p:embed/>
                </p:oleObj>
              </mc:Choice>
              <mc:Fallback>
                <p:oleObj name="VISIO" r:id="rId3" imgW="8535988" imgH="2193925" progId="">
                  <p:embed/>
                  <p:pic>
                    <p:nvPicPr>
                      <p:cNvPr id="7" name="Objek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6" y="4962411"/>
                        <a:ext cx="4173045" cy="1364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zervirano mjesto sadržaja 4"/>
          <p:cNvSpPr txBox="1">
            <a:spLocks/>
          </p:cNvSpPr>
          <p:nvPr/>
        </p:nvSpPr>
        <p:spPr bwMode="auto">
          <a:xfrm>
            <a:off x="4885519" y="1652753"/>
            <a:ext cx="4015096" cy="113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itchFamily="2" charset="2"/>
              <a:buChar char="n"/>
              <a:defRPr sz="28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5000"/>
              <a:buFont typeface="Wingdings" pitchFamily="2" charset="2"/>
              <a:buChar char="n"/>
              <a:defRPr sz="26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Wingdings" pitchFamily="2" charset="2"/>
              <a:buChar char="n"/>
              <a:defRPr sz="24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SzPct val="55000"/>
              <a:buFont typeface="Wingdings" pitchFamily="2" charset="2"/>
              <a:buChar char="n"/>
              <a:defRPr sz="20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1700" b="0" kern="0" dirty="0">
                <a:solidFill>
                  <a:schemeClr val="tx1"/>
                </a:solidFill>
              </a:rPr>
              <a:t>Kod nas se </a:t>
            </a:r>
            <a:r>
              <a:rPr lang="hr-HR" sz="1700" b="0" kern="0" dirty="0">
                <a:solidFill>
                  <a:schemeClr val="tx1"/>
                </a:solidFill>
              </a:rPr>
              <a:t>koristi</a:t>
            </a:r>
            <a:r>
              <a:rPr lang="vi-VN" sz="1700" b="0" kern="0" dirty="0">
                <a:solidFill>
                  <a:schemeClr val="tx1"/>
                </a:solidFill>
              </a:rPr>
              <a:t> njemačka metoda - test 1.</a:t>
            </a:r>
          </a:p>
          <a:p>
            <a:r>
              <a:rPr lang="vi-VN" sz="1700" b="0" kern="0" dirty="0">
                <a:solidFill>
                  <a:schemeClr val="tx1"/>
                </a:solidFill>
              </a:rPr>
              <a:t>Krov je otporan na požar s vanjske strane</a:t>
            </a:r>
            <a:r>
              <a:rPr lang="hr-HR" sz="1700" b="0" kern="0" dirty="0">
                <a:solidFill>
                  <a:schemeClr val="tx1"/>
                </a:solidFill>
              </a:rPr>
              <a:t>:</a:t>
            </a: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vi-VN" sz="1700" b="0" kern="0" dirty="0">
                <a:solidFill>
                  <a:schemeClr val="tx1"/>
                </a:solidFill>
              </a:rPr>
              <a:t>	</a:t>
            </a:r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endParaRPr lang="hr-HR" sz="1700" b="0" kern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1700" b="0" kern="0" dirty="0">
              <a:solidFill>
                <a:schemeClr val="tx1"/>
              </a:solidFill>
            </a:endParaRPr>
          </a:p>
          <a:p>
            <a:r>
              <a:rPr lang="vi-VN" sz="1700" kern="0" dirty="0">
                <a:solidFill>
                  <a:schemeClr val="tx1"/>
                </a:solidFill>
              </a:rPr>
              <a:t>B</a:t>
            </a:r>
            <a:r>
              <a:rPr lang="vi-VN" sz="1700" kern="0" baseline="-25000" dirty="0">
                <a:solidFill>
                  <a:schemeClr val="tx1"/>
                </a:solidFill>
              </a:rPr>
              <a:t>ROOF</a:t>
            </a:r>
            <a:r>
              <a:rPr lang="vi-VN" sz="1700" kern="0" dirty="0">
                <a:solidFill>
                  <a:schemeClr val="tx1"/>
                </a:solidFill>
              </a:rPr>
              <a:t>(t1)</a:t>
            </a:r>
            <a:br>
              <a:rPr lang="vi-VN" sz="1700" b="0" kern="0" dirty="0">
                <a:solidFill>
                  <a:schemeClr val="tx1"/>
                </a:solidFill>
              </a:rPr>
            </a:br>
            <a:r>
              <a:rPr lang="vi-VN" sz="1700" b="0" kern="0" dirty="0">
                <a:solidFill>
                  <a:schemeClr val="tx1"/>
                </a:solidFill>
              </a:rPr>
              <a:t>u suprotnom slučaju je </a:t>
            </a:r>
            <a:r>
              <a:rPr lang="vi-VN" sz="1700" kern="0" dirty="0">
                <a:solidFill>
                  <a:schemeClr val="tx1"/>
                </a:solidFill>
              </a:rPr>
              <a:t>F</a:t>
            </a:r>
            <a:r>
              <a:rPr lang="vi-VN" sz="1700" kern="0" baseline="-25000" dirty="0">
                <a:solidFill>
                  <a:schemeClr val="tx1"/>
                </a:solidFill>
              </a:rPr>
              <a:t>ROOF</a:t>
            </a:r>
            <a:r>
              <a:rPr lang="vi-VN" sz="1700" kern="0" dirty="0">
                <a:solidFill>
                  <a:schemeClr val="tx1"/>
                </a:solidFill>
              </a:rPr>
              <a:t>(t1) </a:t>
            </a:r>
          </a:p>
          <a:p>
            <a:pPr lvl="1"/>
            <a:endParaRPr lang="hr-HR" sz="1700" b="0" kern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932C9-14E8-4703-832A-F47470E50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94" t="23019" r="35657" b="50000"/>
          <a:stretch/>
        </p:blipFill>
        <p:spPr>
          <a:xfrm>
            <a:off x="4393307" y="2924944"/>
            <a:ext cx="4750693" cy="24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82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Otpornost na požar krova s vanjske strane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Posebn</a:t>
            </a:r>
            <a:r>
              <a:rPr lang="hr-HR" sz="2400" dirty="0"/>
              <a:t>om</a:t>
            </a:r>
            <a:r>
              <a:rPr lang="en-GB" sz="2400" dirty="0"/>
              <a:t> </a:t>
            </a:r>
            <a:r>
              <a:rPr lang="en-GB" sz="2400" dirty="0" err="1"/>
              <a:t>odluk</a:t>
            </a:r>
            <a:r>
              <a:rPr lang="hr-HR" sz="2400" dirty="0"/>
              <a:t>om</a:t>
            </a:r>
            <a:r>
              <a:rPr lang="en-GB" sz="2400" dirty="0"/>
              <a:t> </a:t>
            </a:r>
            <a:r>
              <a:rPr lang="en-GB" sz="2400" dirty="0" err="1"/>
              <a:t>Europske</a:t>
            </a:r>
            <a:r>
              <a:rPr lang="en-GB" sz="2400" dirty="0"/>
              <a:t> </a:t>
            </a:r>
            <a:r>
              <a:rPr lang="en-GB" sz="2400" dirty="0" err="1"/>
              <a:t>komisije</a:t>
            </a:r>
            <a:r>
              <a:rPr lang="en-GB" sz="2400" dirty="0"/>
              <a:t> </a:t>
            </a:r>
            <a:r>
              <a:rPr lang="en-GB" sz="2400" dirty="0" err="1"/>
              <a:t>moguća</a:t>
            </a:r>
            <a:r>
              <a:rPr lang="en-GB" sz="2400" dirty="0"/>
              <a:t> je </a:t>
            </a:r>
            <a:r>
              <a:rPr lang="en-GB" sz="2400" b="1" dirty="0" err="1"/>
              <a:t>razredba</a:t>
            </a:r>
            <a:r>
              <a:rPr lang="en-GB" sz="2400" b="1" dirty="0"/>
              <a:t> bez </a:t>
            </a:r>
            <a:r>
              <a:rPr lang="en-GB" sz="2400" b="1" dirty="0" err="1"/>
              <a:t>ispitivanja</a:t>
            </a:r>
            <a:r>
              <a:rPr lang="hr-HR" sz="2400" b="1" dirty="0"/>
              <a:t> </a:t>
            </a:r>
            <a:r>
              <a:rPr lang="en-GB" sz="2000" dirty="0"/>
              <a:t>(</a:t>
            </a:r>
            <a:r>
              <a:rPr lang="en-GB" sz="2000" i="1" dirty="0"/>
              <a:t>CWFT-</a:t>
            </a:r>
            <a:r>
              <a:rPr lang="en-GB" sz="2000" b="1" i="1" u="sng" dirty="0"/>
              <a:t>C</a:t>
            </a:r>
            <a:r>
              <a:rPr lang="en-GB" sz="2000" i="1" dirty="0"/>
              <a:t>lassification </a:t>
            </a:r>
            <a:r>
              <a:rPr lang="en-GB" sz="2000" b="1" i="1" u="sng" dirty="0"/>
              <a:t>W</a:t>
            </a:r>
            <a:r>
              <a:rPr lang="en-GB" sz="2000" i="1" dirty="0"/>
              <a:t>ithout </a:t>
            </a:r>
            <a:r>
              <a:rPr lang="en-GB" sz="2000" b="1" i="1" u="sng" dirty="0"/>
              <a:t>F</a:t>
            </a:r>
            <a:r>
              <a:rPr lang="en-GB" sz="2000" i="1" dirty="0"/>
              <a:t>urther </a:t>
            </a:r>
            <a:r>
              <a:rPr lang="en-GB" sz="2000" b="1" i="1" u="sng" dirty="0"/>
              <a:t>T</a:t>
            </a:r>
            <a:r>
              <a:rPr lang="en-GB" sz="2000" i="1" dirty="0"/>
              <a:t>esting)</a:t>
            </a:r>
            <a:endParaRPr lang="hr-HR" sz="2000" i="1" dirty="0"/>
          </a:p>
          <a:p>
            <a:pPr lvl="1"/>
            <a:r>
              <a:rPr lang="sl-SI" altLang="sl-SI" sz="2200" dirty="0">
                <a:cs typeface="Arial" pitchFamily="34" charset="0"/>
              </a:rPr>
              <a:t>KROVNI POKROVI: ODLUKA KOMISIJE </a:t>
            </a:r>
            <a:r>
              <a:rPr lang="sl-SI" altLang="sl-SI" sz="2200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2000/553/EC</a:t>
            </a:r>
            <a:r>
              <a:rPr lang="sl-SI" altLang="sl-SI" sz="2200" dirty="0">
                <a:cs typeface="Arial" pitchFamily="34" charset="0"/>
              </a:rPr>
              <a:t> </a:t>
            </a:r>
            <a:br>
              <a:rPr lang="sl-SI" altLang="sl-SI" sz="2200" dirty="0">
                <a:cs typeface="Arial" pitchFamily="34" charset="0"/>
              </a:rPr>
            </a:br>
            <a:r>
              <a:rPr lang="sl-SI" altLang="sl-SI" sz="2200" dirty="0"/>
              <a:t>krovni pokrovi od negorivih materijala, limovi s manjom količinom premaza (</a:t>
            </a:r>
            <a:r>
              <a:rPr lang="sl-SI" altLang="sl-SI" sz="2200" dirty="0">
                <a:cs typeface="Arial" pitchFamily="34" charset="0"/>
              </a:rPr>
              <a:t>≤ </a:t>
            </a:r>
            <a:r>
              <a:rPr lang="sl-SI" altLang="sl-SI" sz="2200" dirty="0"/>
              <a:t>4 MJ/m</a:t>
            </a:r>
            <a:r>
              <a:rPr lang="sl-SI" altLang="sl-SI" sz="2200" baseline="30000" dirty="0"/>
              <a:t>2</a:t>
            </a:r>
            <a:r>
              <a:rPr lang="sl-SI" altLang="sl-SI" sz="2200" dirty="0"/>
              <a:t> ili </a:t>
            </a:r>
            <a:r>
              <a:rPr lang="sl-SI" altLang="sl-SI" sz="2200" dirty="0">
                <a:cs typeface="Arial" pitchFamily="34" charset="0"/>
              </a:rPr>
              <a:t>≤ </a:t>
            </a:r>
            <a:r>
              <a:rPr lang="sl-SI" altLang="sl-SI" sz="2200" dirty="0"/>
              <a:t>200 g/m</a:t>
            </a:r>
            <a:r>
              <a:rPr lang="sl-SI" altLang="sl-SI" sz="2200" baseline="30000" dirty="0"/>
              <a:t>2</a:t>
            </a:r>
            <a:r>
              <a:rPr lang="sl-SI" altLang="sl-SI" sz="2200" dirty="0"/>
              <a:t>) otporni su na utjecaj požara s vanjske strane</a:t>
            </a:r>
            <a:endParaRPr lang="sl-SI" altLang="sl-SI" sz="2200" dirty="0">
              <a:cs typeface="Arial" pitchFamily="34" charset="0"/>
            </a:endParaRPr>
          </a:p>
          <a:p>
            <a:endParaRPr lang="hr-HR" sz="24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35BEA-8598-4F8A-9C7F-A1E886BA77E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1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36D5-7500-4402-8220-E88E55B8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603"/>
            <a:ext cx="8229600" cy="1143000"/>
          </a:xfrm>
        </p:spPr>
        <p:txBody>
          <a:bodyPr/>
          <a:lstStyle/>
          <a:p>
            <a:r>
              <a:rPr lang="hr-HR" sz="2800" dirty="0"/>
              <a:t>Krovovi - 1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3D4CE-DE64-40C7-A689-83E8D8B3C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A0E2B-704D-4F58-BF78-02CD638C0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47F2C-E08A-46D8-A60F-0CB8C8717908}"/>
              </a:ext>
            </a:extLst>
          </p:cNvPr>
          <p:cNvPicPr/>
          <p:nvPr/>
        </p:nvPicPr>
        <p:blipFill rotWithShape="1">
          <a:blip r:embed="rId2"/>
          <a:srcRect l="21497" t="33222" r="19469" b="18561"/>
          <a:stretch/>
        </p:blipFill>
        <p:spPr bwMode="auto">
          <a:xfrm>
            <a:off x="327459" y="1052736"/>
            <a:ext cx="5112568" cy="2512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9DCA9-D023-43B0-A648-4A3DA598B3FE}"/>
              </a:ext>
            </a:extLst>
          </p:cNvPr>
          <p:cNvSpPr txBox="1"/>
          <p:nvPr/>
        </p:nvSpPr>
        <p:spPr>
          <a:xfrm>
            <a:off x="5578128" y="1217131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 err="1"/>
              <a:t>Nadozid</a:t>
            </a:r>
            <a:r>
              <a:rPr lang="hr-HR" sz="1200" dirty="0"/>
              <a:t> ravnog krova – ZPS1</a:t>
            </a:r>
          </a:p>
          <a:p>
            <a:endParaRPr lang="hr-H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E8FDD-350E-4A91-A876-9EED5F0D0E3F}"/>
              </a:ext>
            </a:extLst>
          </p:cNvPr>
          <p:cNvPicPr/>
          <p:nvPr/>
        </p:nvPicPr>
        <p:blipFill rotWithShape="1">
          <a:blip r:embed="rId3"/>
          <a:srcRect l="21497" t="22344" r="19138" b="22677"/>
          <a:stretch/>
        </p:blipFill>
        <p:spPr bwMode="auto">
          <a:xfrm>
            <a:off x="346484" y="3745626"/>
            <a:ext cx="5334000" cy="277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7B74E0-E5E8-4B91-A885-72AAF7B7DD28}"/>
              </a:ext>
            </a:extLst>
          </p:cNvPr>
          <p:cNvSpPr txBox="1"/>
          <p:nvPr/>
        </p:nvSpPr>
        <p:spPr>
          <a:xfrm>
            <a:off x="5842967" y="3757499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/>
              <a:t>Slika: </a:t>
            </a:r>
            <a:r>
              <a:rPr lang="hr-HR" sz="1100" dirty="0" err="1"/>
              <a:t>Nadozid</a:t>
            </a:r>
            <a:r>
              <a:rPr lang="hr-HR" sz="1100" dirty="0"/>
              <a:t> ravnog krova – troslojni zid (ZPS 1) s izvedbom završnog sloja od oblutaka</a:t>
            </a:r>
          </a:p>
          <a:p>
            <a:endParaRPr lang="hr-HR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9DF40-1E8B-456B-9BB0-1920127FD0F5}"/>
              </a:ext>
            </a:extLst>
          </p:cNvPr>
          <p:cNvSpPr txBox="1"/>
          <p:nvPr/>
        </p:nvSpPr>
        <p:spPr>
          <a:xfrm>
            <a:off x="5842967" y="4692614"/>
            <a:ext cx="30963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/>
              <a:t>Komentar: </a:t>
            </a:r>
            <a:endParaRPr lang="hr-HR" sz="1100" dirty="0"/>
          </a:p>
          <a:p>
            <a:r>
              <a:rPr lang="hr-HR" sz="1100" dirty="0"/>
              <a:t>Za navedenu skupinu zgrada ZPS1 (bez požarnih odjeljaka) moguća je uporaba toplinskih izolacija na pročelju i krovu u razredu reakcije na požar E bez izvedbe pojaseva od negorivog materijala</a:t>
            </a:r>
          </a:p>
          <a:p>
            <a:endParaRPr lang="hr-HR" sz="1100" dirty="0"/>
          </a:p>
        </p:txBody>
      </p:sp>
    </p:spTree>
    <p:extLst>
      <p:ext uri="{BB962C8B-B14F-4D97-AF65-F5344CB8AC3E}">
        <p14:creationId xmlns:p14="http://schemas.microsoft.com/office/powerpoint/2010/main" val="4106884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72CC-C79B-4300-869C-3E0AAD87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Krovovi - 2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09902-326B-4E08-8750-CC3C87DB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82DCC-C61E-46AE-A138-55E2FAE77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09AFE-7188-43EC-800C-6DB4682EAF89}"/>
              </a:ext>
            </a:extLst>
          </p:cNvPr>
          <p:cNvPicPr/>
          <p:nvPr/>
        </p:nvPicPr>
        <p:blipFill rotWithShape="1">
          <a:blip r:embed="rId2"/>
          <a:srcRect l="20836" t="32046" r="20626" b="13857"/>
          <a:stretch/>
        </p:blipFill>
        <p:spPr bwMode="auto">
          <a:xfrm>
            <a:off x="251520" y="1075715"/>
            <a:ext cx="4630420" cy="240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2401A-1EDF-4C13-819E-7355F901D486}"/>
              </a:ext>
            </a:extLst>
          </p:cNvPr>
          <p:cNvSpPr txBox="1"/>
          <p:nvPr/>
        </p:nvSpPr>
        <p:spPr>
          <a:xfrm>
            <a:off x="5241980" y="1125250"/>
            <a:ext cx="379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 err="1"/>
              <a:t>Nadozid</a:t>
            </a:r>
            <a:r>
              <a:rPr lang="hr-HR" sz="1200" dirty="0"/>
              <a:t> ravnog krova; ZPS1-3 (4-5)</a:t>
            </a:r>
          </a:p>
          <a:p>
            <a:endParaRPr lang="hr-H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66853-C481-4439-98B1-04983436018F}"/>
              </a:ext>
            </a:extLst>
          </p:cNvPr>
          <p:cNvPicPr/>
          <p:nvPr/>
        </p:nvPicPr>
        <p:blipFill rotWithShape="1">
          <a:blip r:embed="rId3"/>
          <a:srcRect l="21331" t="35280" r="19965" b="15915"/>
          <a:stretch/>
        </p:blipFill>
        <p:spPr bwMode="auto">
          <a:xfrm>
            <a:off x="279386" y="3778709"/>
            <a:ext cx="4806315" cy="2247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24600-0FDC-4889-8BCA-966B63395778}"/>
              </a:ext>
            </a:extLst>
          </p:cNvPr>
          <p:cNvSpPr txBox="1"/>
          <p:nvPr/>
        </p:nvSpPr>
        <p:spPr>
          <a:xfrm>
            <a:off x="5241980" y="3808425"/>
            <a:ext cx="357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 err="1"/>
              <a:t>Nadozid</a:t>
            </a:r>
            <a:r>
              <a:rPr lang="hr-HR" sz="1200" dirty="0"/>
              <a:t> ravnog krova; ZPS1-3 (4-5)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692889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F531-213E-4302-B74F-705362CB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Krovovi - 3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BAB56-07B6-4A83-AF48-453A05EEF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FD1CB-FD9E-4A0A-8DC2-4578CB1B7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1EEC6-9CBE-4521-83EB-047ACC013839}"/>
              </a:ext>
            </a:extLst>
          </p:cNvPr>
          <p:cNvPicPr/>
          <p:nvPr/>
        </p:nvPicPr>
        <p:blipFill rotWithShape="1">
          <a:blip r:embed="rId2"/>
          <a:srcRect l="20174" t="22638" r="19469" b="16797"/>
          <a:stretch/>
        </p:blipFill>
        <p:spPr bwMode="auto">
          <a:xfrm>
            <a:off x="465956" y="1040373"/>
            <a:ext cx="4538092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AFECC-0CC5-4E2E-A26A-E47EACD2C264}"/>
              </a:ext>
            </a:extLst>
          </p:cNvPr>
          <p:cNvSpPr txBox="1"/>
          <p:nvPr/>
        </p:nvSpPr>
        <p:spPr>
          <a:xfrm>
            <a:off x="5112060" y="1060792"/>
            <a:ext cx="385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</a:t>
            </a:r>
            <a:r>
              <a:rPr lang="hr-HR" sz="1200" dirty="0"/>
              <a:t> </a:t>
            </a:r>
            <a:r>
              <a:rPr lang="hr-HR" sz="1200" dirty="0" err="1"/>
              <a:t>Nadozid</a:t>
            </a:r>
            <a:r>
              <a:rPr lang="hr-HR" sz="1200" dirty="0"/>
              <a:t> zelenog krova – troslojni zid (ZPS 1)</a:t>
            </a:r>
          </a:p>
          <a:p>
            <a:endParaRPr lang="hr-HR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B2FB5-E89B-4136-B529-A081826B7C31}"/>
              </a:ext>
            </a:extLst>
          </p:cNvPr>
          <p:cNvPicPr/>
          <p:nvPr/>
        </p:nvPicPr>
        <p:blipFill rotWithShape="1">
          <a:blip r:embed="rId3"/>
          <a:srcRect l="23481" t="25577" r="19800" b="17680"/>
          <a:stretch/>
        </p:blipFill>
        <p:spPr bwMode="auto">
          <a:xfrm>
            <a:off x="465957" y="3716841"/>
            <a:ext cx="4538091" cy="2560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78F47-DD46-4105-83C2-87E170D53136}"/>
              </a:ext>
            </a:extLst>
          </p:cNvPr>
          <p:cNvSpPr txBox="1"/>
          <p:nvPr/>
        </p:nvSpPr>
        <p:spPr>
          <a:xfrm>
            <a:off x="5220072" y="371684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 err="1"/>
              <a:t>Nadozid</a:t>
            </a:r>
            <a:r>
              <a:rPr lang="hr-HR" sz="1200" dirty="0"/>
              <a:t> ravnog krova – troslojni zid (ZPS1-3 (4-5))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95987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6261" y="198082"/>
            <a:ext cx="8211477" cy="554594"/>
          </a:xfrm>
        </p:spPr>
        <p:txBody>
          <a:bodyPr/>
          <a:lstStyle/>
          <a:p>
            <a:r>
              <a:rPr lang="hr-HR" altLang="sr-Latn-RS" sz="2400" dirty="0"/>
              <a:t>POŽARI U VISOKIM ZGRADAMA…</a:t>
            </a:r>
            <a:br>
              <a:rPr lang="hr-HR" altLang="sr-Latn-RS" sz="2400" dirty="0"/>
            </a:br>
            <a:r>
              <a:rPr lang="hr-HR" altLang="sr-Latn-RS" sz="2400" dirty="0"/>
              <a:t>problem širenja požara po fasadi zgrade</a:t>
            </a:r>
            <a:endParaRPr lang="hr-HR" sz="24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>
          <a:xfrm>
            <a:off x="8561844" y="6135923"/>
            <a:ext cx="320835" cy="476250"/>
          </a:xfrm>
        </p:spPr>
        <p:txBody>
          <a:bodyPr/>
          <a:lstStyle/>
          <a:p>
            <a:pPr>
              <a:defRPr/>
            </a:pPr>
            <a:fld id="{F0E35BEA-8598-4F8A-9C7F-A1E886BA77E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5" name="Picture 2" descr="https://www.thesun.co.uk/wp-content/uploads/2017/06/tp-graphic-tower-inferno-large.jpg?strip=all&amp;quality=100&amp;w=960">
            <a:extLst>
              <a:ext uri="{FF2B5EF4-FFF2-40B4-BE49-F238E27FC236}">
                <a16:creationId xmlns:a16="http://schemas.microsoft.com/office/drawing/2014/main" id="{EE95592F-7963-4001-8146-469B962E57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817" y="1124744"/>
            <a:ext cx="3623483" cy="26350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likovni rezultat za grenfell 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r="17737"/>
          <a:stretch/>
        </p:blipFill>
        <p:spPr bwMode="auto">
          <a:xfrm>
            <a:off x="4586729" y="1075311"/>
            <a:ext cx="2288545" cy="27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/>
          <a:stretch/>
        </p:blipFill>
        <p:spPr>
          <a:xfrm>
            <a:off x="698817" y="3997969"/>
            <a:ext cx="1524834" cy="1728000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261321" y="5725969"/>
            <a:ext cx="21450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>
                <a:latin typeface="+mn-lt"/>
              </a:rPr>
              <a:t>Ajman, UAE (ožujak, 2016)</a:t>
            </a:r>
          </a:p>
        </p:txBody>
      </p:sp>
      <p:pic>
        <p:nvPicPr>
          <p:cNvPr id="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1" t="51" r="-150" b="-51"/>
          <a:stretch/>
        </p:blipFill>
        <p:spPr>
          <a:xfrm>
            <a:off x="4488350" y="3998752"/>
            <a:ext cx="1780479" cy="1728000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6899043" y="1075311"/>
            <a:ext cx="1657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 err="1">
                <a:latin typeface="+mn-lt"/>
              </a:rPr>
              <a:t>Grenfell</a:t>
            </a:r>
            <a:r>
              <a:rPr lang="hr-HR" sz="1200" i="1" dirty="0">
                <a:latin typeface="+mn-lt"/>
              </a:rPr>
              <a:t> Tower, UK                       (lipanj, 2017)</a:t>
            </a: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47" y="3974757"/>
            <a:ext cx="1141254" cy="1728000"/>
          </a:xfrm>
          <a:prstGeom prst="rect">
            <a:avLst/>
          </a:prstGeom>
        </p:spPr>
      </p:pic>
      <p:sp>
        <p:nvSpPr>
          <p:cNvPr id="12" name="TextBox 21"/>
          <p:cNvSpPr txBox="1"/>
          <p:nvPr/>
        </p:nvSpPr>
        <p:spPr>
          <a:xfrm>
            <a:off x="6335228" y="5702757"/>
            <a:ext cx="1318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>
                <a:latin typeface="+mn-lt"/>
              </a:rPr>
              <a:t>Makedonija </a:t>
            </a:r>
          </a:p>
          <a:p>
            <a:pPr>
              <a:defRPr/>
            </a:pPr>
            <a:r>
              <a:rPr lang="hr-HR" sz="1200" i="1" dirty="0">
                <a:latin typeface="+mn-lt"/>
              </a:rPr>
              <a:t> (veljača, 2016)</a:t>
            </a:r>
          </a:p>
        </p:txBody>
      </p:sp>
      <p:pic>
        <p:nvPicPr>
          <p:cNvPr id="1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r="5905"/>
          <a:stretch/>
        </p:blipFill>
        <p:spPr>
          <a:xfrm>
            <a:off x="2378702" y="3997969"/>
            <a:ext cx="2016224" cy="1728000"/>
          </a:xfrm>
          <a:prstGeom prst="rect">
            <a:avLst/>
          </a:prstGeom>
        </p:spPr>
      </p:pic>
      <p:sp>
        <p:nvSpPr>
          <p:cNvPr id="14" name="TextBox 23"/>
          <p:cNvSpPr txBox="1"/>
          <p:nvPr/>
        </p:nvSpPr>
        <p:spPr>
          <a:xfrm>
            <a:off x="2378702" y="5748120"/>
            <a:ext cx="2016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>
                <a:latin typeface="+mn-lt"/>
              </a:rPr>
              <a:t>Dubai, UAE (siječanj, 2016)</a:t>
            </a: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 rotWithShape="1">
          <a:blip r:embed="rId8"/>
          <a:srcRect l="23892" t="21713" r="50391" b="18251"/>
          <a:stretch/>
        </p:blipFill>
        <p:spPr>
          <a:xfrm>
            <a:off x="7539325" y="3984120"/>
            <a:ext cx="1343354" cy="1764000"/>
          </a:xfrm>
          <a:prstGeom prst="rect">
            <a:avLst/>
          </a:prstGeom>
        </p:spPr>
      </p:pic>
      <p:sp>
        <p:nvSpPr>
          <p:cNvPr id="16" name="TextBox 25"/>
          <p:cNvSpPr txBox="1"/>
          <p:nvPr/>
        </p:nvSpPr>
        <p:spPr>
          <a:xfrm>
            <a:off x="7685806" y="5748120"/>
            <a:ext cx="1472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>
                <a:latin typeface="+mn-lt"/>
              </a:rPr>
              <a:t>Paris, France</a:t>
            </a:r>
          </a:p>
          <a:p>
            <a:pPr>
              <a:defRPr/>
            </a:pPr>
            <a:r>
              <a:rPr lang="hr-HR" sz="1200" i="1" dirty="0">
                <a:latin typeface="+mn-lt"/>
              </a:rPr>
              <a:t> (rujan, 2015)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4439476" y="5725969"/>
            <a:ext cx="22824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i="1" dirty="0">
                <a:latin typeface="+mn-lt"/>
              </a:rPr>
              <a:t>Dubai, UAE  (veljača, 2015)</a:t>
            </a:r>
          </a:p>
        </p:txBody>
      </p:sp>
    </p:spTree>
    <p:extLst>
      <p:ext uri="{BB962C8B-B14F-4D97-AF65-F5344CB8AC3E}">
        <p14:creationId xmlns:p14="http://schemas.microsoft.com/office/powerpoint/2010/main" val="26775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E6B5-4AB8-49CD-865D-CD72849A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Izvedba požarnih zidova na krovu s gorivom toplinskom izolacijom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F2189-9300-4B32-8985-02E638922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A8BCD-EDA6-46A2-B37D-9F10B96D9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38AEB-1E61-4456-B386-D1F73546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4032448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AE1F0-615A-4723-92F0-69F7B71F5ABC}"/>
              </a:ext>
            </a:extLst>
          </p:cNvPr>
          <p:cNvPicPr/>
          <p:nvPr/>
        </p:nvPicPr>
        <p:blipFill rotWithShape="1">
          <a:blip r:embed="rId3"/>
          <a:srcRect l="22654" t="16465" r="17649" b="12387"/>
          <a:stretch/>
        </p:blipFill>
        <p:spPr bwMode="auto">
          <a:xfrm>
            <a:off x="4417130" y="1772816"/>
            <a:ext cx="4403342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3E79-D893-4203-AE30-FA663D7C315C}"/>
              </a:ext>
            </a:extLst>
          </p:cNvPr>
          <p:cNvSpPr txBox="1"/>
          <p:nvPr/>
        </p:nvSpPr>
        <p:spPr>
          <a:xfrm>
            <a:off x="323528" y="49411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Požarni zid krova s prekidom kontakta  gorivom toplinskom izolacijom</a:t>
            </a:r>
          </a:p>
          <a:p>
            <a:endParaRPr lang="hr-HR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6CBFA-6966-4D1E-9A1B-4D4B86A4A278}"/>
              </a:ext>
            </a:extLst>
          </p:cNvPr>
          <p:cNvSpPr txBox="1"/>
          <p:nvPr/>
        </p:nvSpPr>
        <p:spPr>
          <a:xfrm>
            <a:off x="4499992" y="494116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Požarni zid krova prekidom toplinskog mosta negorivom izolacijom i gornjim slojem od  oblutaka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507733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1F76-0228-45D9-86F1-8859E488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Izvedba požarnih zidova na krovu s gorivom toplinskom izolacijom - 2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7C465-C894-4209-8DA5-7E274329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3B901-F5D6-47DC-AC80-FBBF9DA0FD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B9178-8739-4851-8D72-A19E0C2170A9}"/>
              </a:ext>
            </a:extLst>
          </p:cNvPr>
          <p:cNvPicPr/>
          <p:nvPr/>
        </p:nvPicPr>
        <p:blipFill rotWithShape="1">
          <a:blip r:embed="rId2"/>
          <a:srcRect l="22158" t="15582" r="18146" b="4449"/>
          <a:stretch/>
        </p:blipFill>
        <p:spPr bwMode="auto">
          <a:xfrm>
            <a:off x="183163" y="1700808"/>
            <a:ext cx="4396105" cy="3312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15F8D-FE3E-4DB9-9471-6B8DE002AFA9}"/>
              </a:ext>
            </a:extLst>
          </p:cNvPr>
          <p:cNvSpPr txBox="1"/>
          <p:nvPr/>
        </p:nvSpPr>
        <p:spPr>
          <a:xfrm>
            <a:off x="200303" y="5112583"/>
            <a:ext cx="438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Požarni zid krova – ZPS1-3 (4-5)</a:t>
            </a:r>
          </a:p>
          <a:p>
            <a:endParaRPr lang="hr-H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5862E-42E4-43EA-9F83-615142EF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75" y="1700808"/>
            <a:ext cx="4470425" cy="2880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E706C-80E8-412F-B038-1EA6EFB920F3}"/>
              </a:ext>
            </a:extLst>
          </p:cNvPr>
          <p:cNvSpPr txBox="1"/>
          <p:nvPr/>
        </p:nvSpPr>
        <p:spPr>
          <a:xfrm>
            <a:off x="4884539" y="5103033"/>
            <a:ext cx="4083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Požarni zid krova - ZPS1-3 (4-5)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870795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7167-BCAE-4E86-A8B1-1B421381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Izvedba požarnih zidova na krovu s gorivom toplinskom izolacijom - 3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B20C8-44A6-4FD7-ACD0-79794C6A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E14FA-85B0-4543-A49B-01B504C594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173FB-C66B-4384-8BBB-08965FD13709}"/>
              </a:ext>
            </a:extLst>
          </p:cNvPr>
          <p:cNvPicPr/>
          <p:nvPr/>
        </p:nvPicPr>
        <p:blipFill rotWithShape="1">
          <a:blip r:embed="rId2"/>
          <a:srcRect l="22820" t="36831" r="20791" b="5036"/>
          <a:stretch/>
        </p:blipFill>
        <p:spPr bwMode="auto">
          <a:xfrm>
            <a:off x="6871" y="2447624"/>
            <a:ext cx="4381500" cy="2540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82E3B-94E7-495D-BE89-5D50E1EF88D3}"/>
              </a:ext>
            </a:extLst>
          </p:cNvPr>
          <p:cNvSpPr txBox="1"/>
          <p:nvPr/>
        </p:nvSpPr>
        <p:spPr>
          <a:xfrm>
            <a:off x="1043608" y="5049930"/>
            <a:ext cx="438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Požarni zid - kosi krov</a:t>
            </a:r>
          </a:p>
          <a:p>
            <a:endParaRPr lang="hr-HR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30AED-E825-47E0-B031-7912A69B7E49}"/>
              </a:ext>
            </a:extLst>
          </p:cNvPr>
          <p:cNvPicPr/>
          <p:nvPr/>
        </p:nvPicPr>
        <p:blipFill rotWithShape="1">
          <a:blip r:embed="rId3"/>
          <a:srcRect l="20340" t="20286" r="19634" b="11211"/>
          <a:stretch/>
        </p:blipFill>
        <p:spPr bwMode="auto">
          <a:xfrm>
            <a:off x="4552925" y="2447624"/>
            <a:ext cx="4536579" cy="2791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908EC-5E8F-427F-ABA3-1803482B5191}"/>
              </a:ext>
            </a:extLst>
          </p:cNvPr>
          <p:cNvSpPr txBox="1"/>
          <p:nvPr/>
        </p:nvSpPr>
        <p:spPr>
          <a:xfrm>
            <a:off x="4572000" y="530120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/>
              <a:t>Slika: </a:t>
            </a:r>
            <a:r>
              <a:rPr lang="hr-HR" sz="1200" dirty="0"/>
              <a:t>Požarni zid - kosi krov</a:t>
            </a:r>
          </a:p>
          <a:p>
            <a:pPr algn="ctr"/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4263569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B51C-EBAC-4DD6-9902-199F644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Balkoni i terase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454F8-133F-447A-B80C-2AB9D64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C2B9C-5296-4CAE-8B21-9533A013E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99A0C-FFBB-4D50-B96B-2D48828DF9B8}"/>
              </a:ext>
            </a:extLst>
          </p:cNvPr>
          <p:cNvPicPr/>
          <p:nvPr/>
        </p:nvPicPr>
        <p:blipFill rotWithShape="1">
          <a:blip r:embed="rId2"/>
          <a:srcRect l="23316" t="19698" r="19964" b="8566"/>
          <a:stretch/>
        </p:blipFill>
        <p:spPr bwMode="auto">
          <a:xfrm>
            <a:off x="323528" y="1417638"/>
            <a:ext cx="4068584" cy="283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3D045-681F-4EF8-9FCD-AB6C2A3A6E63}"/>
              </a:ext>
            </a:extLst>
          </p:cNvPr>
          <p:cNvSpPr txBox="1"/>
          <p:nvPr/>
        </p:nvSpPr>
        <p:spPr>
          <a:xfrm>
            <a:off x="300420" y="436510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Slika 33</a:t>
            </a:r>
            <a:r>
              <a:rPr lang="hr-HR" sz="1400" dirty="0"/>
              <a:t> Toplinska izolacija balkona - ZPS1-5</a:t>
            </a:r>
          </a:p>
          <a:p>
            <a:endParaRPr lang="hr-H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0603A-14A6-4AFE-8439-729931812528}"/>
              </a:ext>
            </a:extLst>
          </p:cNvPr>
          <p:cNvPicPr/>
          <p:nvPr/>
        </p:nvPicPr>
        <p:blipFill rotWithShape="1">
          <a:blip r:embed="rId3"/>
          <a:srcRect l="23978" t="11760" r="21618" b="15327"/>
          <a:stretch/>
        </p:blipFill>
        <p:spPr bwMode="auto">
          <a:xfrm>
            <a:off x="4751890" y="1342894"/>
            <a:ext cx="3941445" cy="2971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97E10-C348-4785-96E8-EB0881CF92EB}"/>
              </a:ext>
            </a:extLst>
          </p:cNvPr>
          <p:cNvSpPr txBox="1"/>
          <p:nvPr/>
        </p:nvSpPr>
        <p:spPr>
          <a:xfrm>
            <a:off x="4751890" y="4509120"/>
            <a:ext cx="393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Slika 34</a:t>
            </a:r>
            <a:r>
              <a:rPr lang="hr-HR" sz="1400" dirty="0"/>
              <a:t> Toplinska izolacija balkona - ZPS1-5</a:t>
            </a:r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73281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B63C-E102-453F-9CA0-1FFA221E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Balkoni i terase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1CAC-17AB-46F4-AE85-EA156127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41D78-1C2B-4797-BDBB-1828D025FA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E5984-A39E-43A1-9439-C6B942606A6D}"/>
              </a:ext>
            </a:extLst>
          </p:cNvPr>
          <p:cNvPicPr/>
          <p:nvPr/>
        </p:nvPicPr>
        <p:blipFill rotWithShape="1">
          <a:blip r:embed="rId2"/>
          <a:srcRect l="24473" t="13230" r="21784" b="15034"/>
          <a:stretch/>
        </p:blipFill>
        <p:spPr bwMode="auto">
          <a:xfrm>
            <a:off x="278765" y="1767111"/>
            <a:ext cx="4293235" cy="322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23A2A-B186-4290-97DE-4535E5813650}"/>
              </a:ext>
            </a:extLst>
          </p:cNvPr>
          <p:cNvSpPr txBox="1"/>
          <p:nvPr/>
        </p:nvSpPr>
        <p:spPr>
          <a:xfrm>
            <a:off x="683568" y="4998210"/>
            <a:ext cx="505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Slika: </a:t>
            </a:r>
            <a:r>
              <a:rPr lang="hr-HR" sz="1200" dirty="0"/>
              <a:t>Toplinska izolacija balkona - visoke zgrade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576747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456D-39F6-4F13-97D2-EAD043E3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/>
              <a:t>Mogućnost smanjenja razreda reakcije na požar građevinskih proizvoda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A7C1-1CB0-4B17-A698-F603CE289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/>
              <a:t>Člankom 6. citiranog Pravilnika utvrđuje se mogućnost smanjenja razreda reakcije na požar materijala pa se navodi :</a:t>
            </a:r>
          </a:p>
          <a:p>
            <a:endParaRPr lang="hr-HR" sz="2000" dirty="0"/>
          </a:p>
          <a:p>
            <a:r>
              <a:rPr lang="hr-HR" sz="2000" b="1" dirty="0"/>
              <a:t>˝Reakcija na požar građevnog proizvoda, ….može se u unutarnjem prostoru građevine smanjiti za jedan stupanj u slučaju kada će u građevini biti ugrađen sustav za automatsko gašenje požara.˝</a:t>
            </a:r>
          </a:p>
          <a:p>
            <a:endParaRPr lang="hr-HR" sz="2000" dirty="0"/>
          </a:p>
          <a:p>
            <a:r>
              <a:rPr lang="hr-HR" sz="2000" dirty="0"/>
              <a:t>Svi drugi slučajevi, u kojima se u pravilu mogu smanjiti zahtjevi za razred reakcije na požar, kao što su:</a:t>
            </a:r>
          </a:p>
          <a:p>
            <a:pPr lvl="1"/>
            <a:r>
              <a:rPr lang="hr-HR" sz="1600" dirty="0"/>
              <a:t>ugradnje toplinske izolacije između dvaju negorivih slojeva, primjerice između betonskih slojeva kod podnih konstrukcija, ili </a:t>
            </a:r>
          </a:p>
          <a:p>
            <a:pPr lvl="1"/>
            <a:r>
              <a:rPr lang="hr-HR" sz="1600" dirty="0"/>
              <a:t>ugradnje toplinskih izolacija ispod slojeva zemlje, odnosno ugradnje toplinskih izolacija u slojevima tzv. mokrih zona </a:t>
            </a:r>
          </a:p>
          <a:p>
            <a:pPr marL="457200" lvl="1" indent="0">
              <a:buNone/>
            </a:pPr>
            <a:r>
              <a:rPr lang="hr-HR" sz="2000" dirty="0"/>
              <a:t>nisu obrađeni spomenutim Pravilnikom.</a:t>
            </a:r>
          </a:p>
          <a:p>
            <a:endParaRPr lang="hr-HR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EBDD2-5108-4D3B-9B4A-455F9EC9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B081A-24A4-4708-8AB0-687B4815E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31234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F159-6DDF-48AF-BC4C-B5919408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PROBLEMI U PRAKSI I PREPORUKE</a:t>
            </a:r>
            <a:br>
              <a:rPr lang="hr-HR" b="1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81BD-921C-43FE-85CB-FDCCA8620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/>
              <a:t>U pogledu važeće regulative iz područja zaštite od požara mogu se uočiti </a:t>
            </a:r>
            <a:r>
              <a:rPr lang="hr-HR" sz="2000" b="1" dirty="0"/>
              <a:t>neke nedorečenosti kad je u pitanju primjena gorivih materijala</a:t>
            </a:r>
            <a:r>
              <a:rPr lang="hr-HR" sz="2000" dirty="0"/>
              <a:t>, </a:t>
            </a:r>
            <a:r>
              <a:rPr lang="hr-HR" sz="2000" b="1" dirty="0"/>
              <a:t>što stvara značajne probleme u praksi.</a:t>
            </a:r>
          </a:p>
          <a:p>
            <a:r>
              <a:rPr lang="hr-HR" sz="2000" dirty="0"/>
              <a:t>Iako je  naizgled dozvoljena uporaba  široke lepeze gorivih materijali od razreda reakcije na požar E pa do B, ovako zamišljen sustav ne funkcionira, jer pojedinih materijala,  u tim razredima reakcije na požar praktično nema na hrvatskom tržištu. </a:t>
            </a:r>
          </a:p>
          <a:p>
            <a:r>
              <a:rPr lang="hr-HR" sz="2000" dirty="0"/>
              <a:t>Zbog zahtjeva Pravilnika, nisu rijetke situacije da se kao toplinska izolacija ugrađuju negorivi materijali koje se potom pokriju slojem betona ili zemlje, što je neopravdano i s aspekta zaštite od požara, jer materijali ne mogu doći u kontakt s plamenom, a i s aspekta drugih fizikalnih značajki takvih materijala, kao i aspekta ekonomičnosti i uobičajene tehničke prakse, koja se iščitava iz analizirane strane regulative.</a:t>
            </a:r>
          </a:p>
          <a:p>
            <a:endParaRPr lang="hr-HR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D1F71-CAAD-450A-86E7-D3ED7054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8218F-E2CF-4838-A02C-A628EEECC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16697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EEC3-6E6B-4DE1-8FF8-D862C9B4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PROBLEMI U PRAKSI I PREPORUKE</a:t>
            </a:r>
            <a:br>
              <a:rPr lang="hr-HR" b="1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255AD-18FB-4A24-A62C-A18BFE3E5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Posebno se spomenute nelogičnosti odnose na zahtjeve za toplinsko-izolacijske materijale kod </a:t>
            </a:r>
            <a:r>
              <a:rPr lang="hr-HR" sz="2400" b="1" u="sng" dirty="0"/>
              <a:t>podnih konstrukcija </a:t>
            </a:r>
            <a:r>
              <a:rPr lang="hr-HR" sz="2400" dirty="0"/>
              <a:t>na evakuacijskim putovima i konstrukcija </a:t>
            </a:r>
            <a:r>
              <a:rPr lang="hr-HR" sz="2400" b="1" u="sng" dirty="0"/>
              <a:t>krovova.</a:t>
            </a:r>
          </a:p>
          <a:p>
            <a:r>
              <a:rPr lang="hr-HR" sz="2400" dirty="0"/>
              <a:t> PREPORUKA: dopuniti regulativu u tom dijelu analizirajući regulativu i praksu europskih zemalja. </a:t>
            </a:r>
          </a:p>
          <a:p>
            <a:endParaRPr lang="hr-HR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A563-DA6A-45BF-A7B8-8E3C36EB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F2807-CA63-49A1-9CA6-3857DC4E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17454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82CB-70DF-4EE9-A55E-9B4A9469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PROBLEMI U PRAKSI I PREPORUKE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B964-10E0-4414-BC5E-63E6AC2A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2000" dirty="0"/>
              <a:t>Sigurna ugradnja gorivih materijala podrazumijeva ispravno projektiranje i izvedbu i  u tom smislu je osjetljivija od ugradnje negorivih materijala. Veliki požar u Londonu, prema analizama pokazuje da je jedan od ključnih problem bio vezan uz krivo izabrane materijale za energetsku obnovu zgrade, ali i projektirane i izvedene barijere od negorivog materijala koje se zahtijevaju za ventilirane fasade . </a:t>
            </a:r>
            <a:r>
              <a:rPr lang="hr-HR" sz="2000" b="1" dirty="0"/>
              <a:t>U tom smislu znanja hrvatskih projektanata, kao i izvođača i nadzora traže više edukacije</a:t>
            </a:r>
          </a:p>
          <a:p>
            <a:pPr lvl="0"/>
            <a:r>
              <a:rPr lang="hr-HR" sz="2000" dirty="0"/>
              <a:t>Preporuka je organizirati ovakvu vrstu edukacije na razini fakulteta ili strukovnih udruga, budući da će energetska obnova zgrada trajati najmanje jedno desetljeće. </a:t>
            </a:r>
          </a:p>
          <a:p>
            <a:endParaRPr lang="hr-HR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BE01D-9B46-49BA-A76D-CDEF49C1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BAD0B-35ED-4A1F-866F-E3AC8A3FC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28863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05" y="1010593"/>
            <a:ext cx="8215416" cy="150495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Najljepše zahvaljujemo na pažnji!</a:t>
            </a:r>
          </a:p>
          <a:p>
            <a:pPr marL="0" indent="0" algn="ctr">
              <a:spcBef>
                <a:spcPct val="0"/>
              </a:spcBef>
              <a:buNone/>
            </a:pPr>
            <a:endParaRPr lang="hr-HR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Pitanja?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35BEA-8598-4F8A-9C7F-A1E886BA77E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99867" y="3140968"/>
            <a:ext cx="541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  <a:hlinkClick r:id="rId2"/>
              </a:rPr>
              <a:t>jmarija@grad.hr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  <a:hlinkClick r:id="rId3"/>
              </a:rPr>
              <a:t>inspekting.car@gmail.com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  <a:hlinkClick r:id="rId4"/>
              </a:rPr>
              <a:t>zversic@arhitekt.hr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 </a:t>
            </a:r>
          </a:p>
          <a:p>
            <a:endParaRPr lang="hr-HR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endParaRPr lang="en-GB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737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61E1-43C5-4916-B5C5-05A4CD0F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2"/>
            <a:ext cx="8229600" cy="822916"/>
          </a:xfrm>
        </p:spPr>
        <p:txBody>
          <a:bodyPr/>
          <a:lstStyle/>
          <a:p>
            <a:r>
              <a:rPr lang="hr-HR" altLang="sr-Latn-RS" sz="2400" dirty="0"/>
              <a:t>POŽARI U VISOKIM ZGRADAMA…</a:t>
            </a:r>
            <a:br>
              <a:rPr lang="hr-HR" altLang="sr-Latn-RS" sz="2400" dirty="0"/>
            </a:br>
            <a:r>
              <a:rPr lang="hr-HR" altLang="sr-Latn-RS" sz="2400" dirty="0"/>
              <a:t>problem širenja požara po fasadi zgrade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65EF-C4E0-4188-A825-45E65F1C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BA3FE-FA9C-479F-8909-EB263165F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FB117-D977-48EF-B448-7E0B4089D4EF}"/>
              </a:ext>
            </a:extLst>
          </p:cNvPr>
          <p:cNvSpPr txBox="1"/>
          <p:nvPr/>
        </p:nvSpPr>
        <p:spPr>
          <a:xfrm>
            <a:off x="5346706" y="5492544"/>
            <a:ext cx="3394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b="1" dirty="0"/>
              <a:t>Slika: </a:t>
            </a:r>
            <a:r>
              <a:rPr lang="hr-HR" sz="1050" dirty="0"/>
              <a:t>Sastav ventilirane fasade u </a:t>
            </a:r>
            <a:r>
              <a:rPr lang="hr-HR" sz="1050" dirty="0" err="1"/>
              <a:t>Grenfell</a:t>
            </a:r>
            <a:r>
              <a:rPr lang="hr-HR" sz="1050" dirty="0"/>
              <a:t> neboderu</a:t>
            </a:r>
            <a:endParaRPr lang="en-GB" sz="10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A9B3F-29E5-4516-AB5F-6D0E752AC35C}"/>
              </a:ext>
            </a:extLst>
          </p:cNvPr>
          <p:cNvSpPr/>
          <p:nvPr/>
        </p:nvSpPr>
        <p:spPr>
          <a:xfrm>
            <a:off x="-96560" y="320604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hr-HR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Slika:</a:t>
            </a:r>
            <a:r>
              <a:rPr lang="hr-HR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Grenfell</a:t>
            </a:r>
            <a:r>
              <a:rPr lang="hr-HR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 neboder 2011. godine a) prije i b) poslije obnove fasade 2016. godine </a:t>
            </a:r>
          </a:p>
        </p:txBody>
      </p:sp>
      <p:pic>
        <p:nvPicPr>
          <p:cNvPr id="14" name="Picture 13" descr="Residents described how cladding on the outside of the building, fitted in 2015, had appeared to go up 'like matchsticks'">
            <a:extLst>
              <a:ext uri="{FF2B5EF4-FFF2-40B4-BE49-F238E27FC236}">
                <a16:creationId xmlns:a16="http://schemas.microsoft.com/office/drawing/2014/main" id="{0FF94DB1-16C5-428B-9EF3-6913A3D856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5763"/>
            <a:ext cx="3022835" cy="187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84B99-4A3B-4CB4-9878-3B4EED1D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6" y="3593313"/>
            <a:ext cx="3491880" cy="1871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CF17C0-C673-4909-A67A-97157441E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05" y="3710781"/>
            <a:ext cx="2808312" cy="191145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6D8FAC-F169-4CBA-BC0D-8C48795A4EDF}"/>
              </a:ext>
            </a:extLst>
          </p:cNvPr>
          <p:cNvCxnSpPr>
            <a:cxnSpLocks/>
          </p:cNvCxnSpPr>
          <p:nvPr/>
        </p:nvCxnSpPr>
        <p:spPr>
          <a:xfrm>
            <a:off x="5832139" y="3511089"/>
            <a:ext cx="0" cy="115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0653A05-C0FD-4160-85C3-4E8F9E963616}"/>
              </a:ext>
            </a:extLst>
          </p:cNvPr>
          <p:cNvSpPr txBox="1"/>
          <p:nvPr/>
        </p:nvSpPr>
        <p:spPr>
          <a:xfrm>
            <a:off x="13522" y="5622237"/>
            <a:ext cx="3394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b="1" dirty="0"/>
              <a:t>Slika: </a:t>
            </a:r>
            <a:r>
              <a:rPr lang="hr-HR" sz="1050" dirty="0"/>
              <a:t>Prekidi horizontalnih negorivih barijera</a:t>
            </a:r>
          </a:p>
          <a:p>
            <a:endParaRPr lang="en-GB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E036D-7AF3-4D1B-8AC0-5794AD3C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45" y="1024374"/>
            <a:ext cx="2317875" cy="24131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2A7D5C-FE08-4BFE-A399-6CB812A97D82}"/>
              </a:ext>
            </a:extLst>
          </p:cNvPr>
          <p:cNvSpPr txBox="1"/>
          <p:nvPr/>
        </p:nvSpPr>
        <p:spPr>
          <a:xfrm>
            <a:off x="6828799" y="1024374"/>
            <a:ext cx="17036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b="1" dirty="0"/>
              <a:t>Slika: </a:t>
            </a:r>
            <a:r>
              <a:rPr lang="hr-HR" sz="1050" dirty="0"/>
              <a:t>aluminijski paneli</a:t>
            </a:r>
          </a:p>
          <a:p>
            <a:endParaRPr lang="en-GB" sz="105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4D82FE-4092-4D86-8AD3-427E4A336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862" y="3813173"/>
            <a:ext cx="2312674" cy="146024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003626-0D8E-4386-8D19-5D7A3BEACE23}"/>
              </a:ext>
            </a:extLst>
          </p:cNvPr>
          <p:cNvCxnSpPr/>
          <p:nvPr/>
        </p:nvCxnSpPr>
        <p:spPr>
          <a:xfrm>
            <a:off x="5508104" y="4365104"/>
            <a:ext cx="86409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53051BE-2FDC-4076-87EF-1039253741A5}"/>
              </a:ext>
            </a:extLst>
          </p:cNvPr>
          <p:cNvSpPr txBox="1"/>
          <p:nvPr/>
        </p:nvSpPr>
        <p:spPr>
          <a:xfrm>
            <a:off x="395536" y="5997256"/>
            <a:ext cx="8629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latin typeface="+mn-lt"/>
              </a:rPr>
              <a:t>Izvor: </a:t>
            </a:r>
            <a:r>
              <a:rPr lang="en-US" sz="900" dirty="0">
                <a:latin typeface="+mn-lt"/>
              </a:rPr>
              <a:t>L. </a:t>
            </a:r>
            <a:r>
              <a:rPr lang="en-US" sz="900" dirty="0" err="1">
                <a:latin typeface="+mn-lt"/>
              </a:rPr>
              <a:t>Bisby</a:t>
            </a:r>
            <a:r>
              <a:rPr lang="en-US" sz="900" dirty="0">
                <a:latin typeface="+mn-lt"/>
              </a:rPr>
              <a:t>, “Grenfell Tower Inquiry; Phase 1 - Expert Report,” 2018.</a:t>
            </a:r>
            <a:r>
              <a:rPr lang="hr-HR" sz="900" dirty="0">
                <a:latin typeface="+mn-lt"/>
              </a:rPr>
              <a:t>. </a:t>
            </a:r>
            <a:endParaRPr lang="en-GB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72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0619" y="128336"/>
            <a:ext cx="8211477" cy="554594"/>
          </a:xfrm>
        </p:spPr>
        <p:txBody>
          <a:bodyPr/>
          <a:lstStyle/>
          <a:p>
            <a:r>
              <a:rPr lang="hr-HR" sz="2800" dirty="0"/>
              <a:t>Razvoj požara u zatvorenom prostoru</a:t>
            </a:r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2337B-E98D-4A61-BC42-2098579BC8A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graphicFrame>
        <p:nvGraphicFramePr>
          <p:cNvPr id="6" name="Group 130"/>
          <p:cNvGraphicFramePr>
            <a:graphicFrameLocks/>
          </p:cNvGraphicFramePr>
          <p:nvPr/>
        </p:nvGraphicFramePr>
        <p:xfrm>
          <a:off x="163771" y="3554036"/>
          <a:ext cx="8270543" cy="2872442"/>
        </p:xfrm>
        <a:graphic>
          <a:graphicData uri="http://schemas.openxmlformats.org/drawingml/2006/table">
            <a:tbl>
              <a:tblPr/>
              <a:tblGrid>
                <a:gridCol w="1419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Požar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kontroliran 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gorivom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kontrolirano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ventilacijom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kontroliran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gorivom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Ljudi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evakuacija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smrt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Detekcija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detektori dima i topline (nastaje 1-2000 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dima/kg goriva)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Plamen izvan prostorije; temperatura oko stropa 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 600°C; toplinski tok na podu  20 kW/m</a:t>
                      </a:r>
                      <a:r>
                        <a:rPr kumimoji="0" lang="hr-HR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2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Aktivne mjere zaštite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gašenje ručnim ugrađenim sustavima  ili vatrogasci; kontrola dima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kontrola vatrogasnim jedinicama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Pasivne mjere zaštite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svojstva </a:t>
                      </a:r>
                      <a:r>
                        <a:rPr kumimoji="0" lang="hr-H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građ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proizvoda/materijala obzirom na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REAKCIJU NA POŽAR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Razredi: A1,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A2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B,C,D,E i F </a:t>
                      </a:r>
                      <a:r>
                        <a:rPr kumimoji="0" lang="hr-HR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hr-HR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</a:t>
                      </a:r>
                      <a:r>
                        <a:rPr kumimoji="0" lang="hr-HR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 </a:t>
                      </a:r>
                      <a:r>
                        <a:rPr kumimoji="0" lang="hr-HR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ca</a:t>
                      </a:r>
                      <a:r>
                        <a:rPr kumimoji="0" lang="hr-HR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Dim: s1,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s2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i s2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Kapljevite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čestice:  d0, d1 i d2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osigurati dovoljnu otpornost na požar konstrukcije, tj. 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OTPORNOST NA POŽAR KONSTRUKCIJE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Razredi: R,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DH, </a:t>
                      </a:r>
                      <a:r>
                        <a:rPr kumimoji="0" lang="hr-H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kumimoji="0" lang="hr-HR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roof</a:t>
                      </a:r>
                      <a:r>
                        <a:rPr kumimoji="0" lang="hr-HR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itd.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(od 15 do 360 min)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 descr="C:\Users\Marija\Desktop\Čakovec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2" y="837155"/>
            <a:ext cx="7605175" cy="26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1937983" y="200866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rgbClr val="0070C0"/>
                </a:solidFill>
                <a:latin typeface="+mn-lt"/>
              </a:rPr>
              <a:t>faza rasta požara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5003588" y="1983635"/>
            <a:ext cx="1424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1800" dirty="0">
                <a:solidFill>
                  <a:srgbClr val="0070C0"/>
                </a:solidFill>
                <a:latin typeface="+mn-lt"/>
              </a:rPr>
              <a:t>potpuno razvijeni požar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6766423" y="2029292"/>
            <a:ext cx="184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1800" dirty="0">
                <a:solidFill>
                  <a:srgbClr val="0070C0"/>
                </a:solidFill>
                <a:latin typeface="+mn-lt"/>
              </a:rPr>
              <a:t>faza gašenja požara</a:t>
            </a:r>
          </a:p>
        </p:txBody>
      </p:sp>
    </p:spTree>
    <p:extLst>
      <p:ext uri="{BB962C8B-B14F-4D97-AF65-F5344CB8AC3E}">
        <p14:creationId xmlns:p14="http://schemas.microsoft.com/office/powerpoint/2010/main" val="206962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E526-399A-4259-BDC9-9D7A37A9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/>
              <a:t>Podjela toplinsko-izolacijskih materijala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46505-880A-4401-B18B-8B04140A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BF324-8E29-4B43-BC6E-C9B1EA4B8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BCAD3C-F25F-4F39-AEDB-29647CB16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129355"/>
              </p:ext>
            </p:extLst>
          </p:nvPr>
        </p:nvGraphicFramePr>
        <p:xfrm>
          <a:off x="611560" y="1196752"/>
          <a:ext cx="7632848" cy="4747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10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A2A3-1E7F-41D1-A80C-083EDCE2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350613"/>
            <a:ext cx="8211477" cy="554594"/>
          </a:xfrm>
        </p:spPr>
        <p:txBody>
          <a:bodyPr/>
          <a:lstStyle/>
          <a:p>
            <a:r>
              <a:rPr lang="hr-HR" sz="2800" dirty="0"/>
              <a:t>Reakcija na požar toplinsko-izolacijskih materijala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0D47D-9FD6-4BB1-8D0B-756BDD2586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5667A-D2A8-4545-B36F-67BC7365FA95}" type="slidenum">
              <a:rPr lang="hr-HR" smtClean="0"/>
              <a:pPr>
                <a:defRPr/>
              </a:pPr>
              <a:t>7</a:t>
            </a:fld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C7FC5-D961-4C00-A556-CC46FDB3C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29000" r="37400" b="10800"/>
          <a:stretch/>
        </p:blipFill>
        <p:spPr>
          <a:xfrm>
            <a:off x="330649" y="1147265"/>
            <a:ext cx="8156161" cy="5082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969047-8552-4C90-A628-8081B8E005F9}"/>
              </a:ext>
            </a:extLst>
          </p:cNvPr>
          <p:cNvSpPr/>
          <p:nvPr/>
        </p:nvSpPr>
        <p:spPr>
          <a:xfrm>
            <a:off x="3825842" y="1394993"/>
            <a:ext cx="864096" cy="48245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071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778671-2807-4F6E-B099-552DC771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884"/>
          </a:xfrm>
        </p:spPr>
        <p:txBody>
          <a:bodyPr/>
          <a:lstStyle/>
          <a:p>
            <a:r>
              <a:rPr lang="hr-HR" sz="3600" dirty="0"/>
              <a:t>Reakcija na požar građevinskih proizvoda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B7A832-8ACE-4F00-A401-AEF74D3E6AD3}" type="slidenum">
              <a:rPr lang="en-US" sz="1050">
                <a:solidFill>
                  <a:srgbClr val="000000"/>
                </a:solidFill>
              </a:rPr>
              <a:pPr/>
              <a:t>8</a:t>
            </a:fld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586758" name="Text Box 6"/>
          <p:cNvSpPr txBox="1">
            <a:spLocks noChangeArrowheads="1"/>
          </p:cNvSpPr>
          <p:nvPr/>
        </p:nvSpPr>
        <p:spPr bwMode="auto">
          <a:xfrm>
            <a:off x="889919" y="1484784"/>
            <a:ext cx="7364162" cy="51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7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1800" b="0" dirty="0">
                <a:solidFill>
                  <a:srgbClr val="000000"/>
                </a:solidFill>
                <a:latin typeface="Arial"/>
              </a:rPr>
              <a:t>razreda reakcije na požar (</a:t>
            </a:r>
            <a:r>
              <a:rPr lang="hr-HR" sz="1800" b="0" dirty="0" err="1">
                <a:solidFill>
                  <a:srgbClr val="000000"/>
                </a:solidFill>
                <a:latin typeface="Arial"/>
              </a:rPr>
              <a:t>Eurorazredi</a:t>
            </a:r>
            <a:r>
              <a:rPr lang="hr-HR" sz="1800" b="0" dirty="0">
                <a:solidFill>
                  <a:srgbClr val="000000"/>
                </a:solidFill>
                <a:latin typeface="Arial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: </a:t>
            </a:r>
            <a:endParaRPr lang="hr-HR" sz="1800" dirty="0">
              <a:solidFill>
                <a:srgbClr val="000000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endParaRPr lang="hr-HR" sz="1800" dirty="0">
              <a:solidFill>
                <a:srgbClr val="FFFF99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endParaRPr lang="hr-HR" sz="1800" dirty="0">
              <a:solidFill>
                <a:srgbClr val="FFFF99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endParaRPr lang="hr-HR" sz="1800" dirty="0">
              <a:solidFill>
                <a:srgbClr val="FFFF99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1800" b="0" dirty="0">
                <a:solidFill>
                  <a:srgbClr val="000000"/>
                </a:solidFill>
                <a:latin typeface="Arial"/>
              </a:rPr>
              <a:t>razreda</a:t>
            </a:r>
            <a:r>
              <a:rPr lang="hr-HR" sz="1800" dirty="0">
                <a:solidFill>
                  <a:srgbClr val="000000"/>
                </a:solidFill>
                <a:latin typeface="Arial"/>
              </a:rPr>
              <a:t> obzirom na razvoj dima</a:t>
            </a:r>
            <a:r>
              <a:rPr lang="hr-HR" sz="1800" b="0" dirty="0">
                <a:solidFill>
                  <a:srgbClr val="000000"/>
                </a:solidFill>
                <a:latin typeface="Arial"/>
              </a:rPr>
              <a:t> (Smoke)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: </a:t>
            </a:r>
            <a:endParaRPr lang="hr-HR" sz="1800" dirty="0">
              <a:solidFill>
                <a:srgbClr val="000000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r>
              <a:rPr lang="hr-HR" sz="1400" b="0" dirty="0">
                <a:solidFill>
                  <a:srgbClr val="000000"/>
                </a:solidFill>
                <a:highlight>
                  <a:srgbClr val="C0C0C0"/>
                </a:highlight>
                <a:latin typeface="Tahoma" pitchFamily="34" charset="0"/>
              </a:rPr>
              <a:t>uzrokuje više od 60 % smrtnosti u požarima u EU</a:t>
            </a:r>
          </a:p>
          <a:p>
            <a:pPr algn="l">
              <a:spcBef>
                <a:spcPct val="50000"/>
              </a:spcBef>
            </a:pPr>
            <a:endParaRPr lang="hr-HR" sz="500" dirty="0">
              <a:solidFill>
                <a:srgbClr val="000000"/>
              </a:solidFill>
              <a:highlight>
                <a:srgbClr val="C0C0C0"/>
              </a:highlight>
              <a:latin typeface="Arial"/>
            </a:endParaRPr>
          </a:p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hr-HR" sz="1800" b="0" dirty="0">
                <a:solidFill>
                  <a:srgbClr val="000000"/>
                </a:solidFill>
                <a:latin typeface="Arial"/>
              </a:rPr>
              <a:t>razreda</a:t>
            </a:r>
            <a:r>
              <a:rPr lang="hr-HR" sz="1800" dirty="0">
                <a:solidFill>
                  <a:srgbClr val="000000"/>
                </a:solidFill>
                <a:latin typeface="Arial"/>
              </a:rPr>
              <a:t> obzirom na goruće kapljice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/</a:t>
            </a:r>
            <a:r>
              <a:rPr lang="hr-HR" sz="1800" dirty="0">
                <a:solidFill>
                  <a:srgbClr val="000000"/>
                </a:solidFill>
                <a:latin typeface="Arial"/>
              </a:rPr>
              <a:t>čestice </a:t>
            </a:r>
            <a:r>
              <a:rPr lang="hr-HR" sz="1800" b="0" dirty="0">
                <a:solidFill>
                  <a:srgbClr val="000000"/>
                </a:solidFill>
                <a:latin typeface="Tahoma" pitchFamily="34" charset="0"/>
              </a:rPr>
              <a:t>(Droplets)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:</a:t>
            </a:r>
            <a:endParaRPr lang="hr-HR" sz="1800" dirty="0">
              <a:solidFill>
                <a:srgbClr val="000000"/>
              </a:solidFill>
              <a:latin typeface="Arial"/>
            </a:endParaRPr>
          </a:p>
          <a:p>
            <a:pPr algn="l">
              <a:spcBef>
                <a:spcPct val="50000"/>
              </a:spcBef>
            </a:pPr>
            <a:endParaRPr lang="hr-HR" sz="1400" b="0" dirty="0">
              <a:solidFill>
                <a:srgbClr val="000000"/>
              </a:solidFill>
              <a:highlight>
                <a:srgbClr val="C0C0C0"/>
              </a:highlight>
              <a:latin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hr-HR" sz="1400" b="0" dirty="0">
                <a:solidFill>
                  <a:srgbClr val="000000"/>
                </a:solidFill>
                <a:highlight>
                  <a:srgbClr val="C0C0C0"/>
                </a:highlight>
                <a:latin typeface="Tahoma" pitchFamily="34" charset="0"/>
              </a:rPr>
              <a:t>mogu uzrokovati novi požar </a:t>
            </a:r>
            <a:r>
              <a:rPr lang="hr-HR" sz="1400" b="0" u="sng" dirty="0">
                <a:solidFill>
                  <a:srgbClr val="000000"/>
                </a:solidFill>
                <a:highlight>
                  <a:srgbClr val="C0C0C0"/>
                </a:highlight>
                <a:latin typeface="Tahoma" pitchFamily="34" charset="0"/>
              </a:rPr>
              <a:t>nedaleko</a:t>
            </a:r>
            <a:r>
              <a:rPr lang="hr-HR" sz="1400" b="0" dirty="0">
                <a:solidFill>
                  <a:srgbClr val="000000"/>
                </a:solidFill>
                <a:highlight>
                  <a:srgbClr val="C0C0C0"/>
                </a:highlight>
                <a:latin typeface="Tahoma" pitchFamily="34" charset="0"/>
              </a:rPr>
              <a:t> od početne točke zapaljenja i moraju se uzeti u obzir kod proizvoda koji se koriste u horizontalnom položaju, kao što je uporaba u stropovima ili krovovima.</a:t>
            </a:r>
            <a:endParaRPr lang="en-GB" sz="1400" b="0" dirty="0">
              <a:solidFill>
                <a:srgbClr val="000000"/>
              </a:solidFill>
              <a:highlight>
                <a:srgbClr val="C0C0C0"/>
              </a:highlight>
              <a:latin typeface="Tahoma" pitchFamily="34" charset="0"/>
            </a:endParaRPr>
          </a:p>
          <a:p>
            <a:pPr algn="l">
              <a:spcBef>
                <a:spcPct val="50000"/>
              </a:spcBef>
            </a:pP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768" name="Text Box 16"/>
          <p:cNvSpPr txBox="1">
            <a:spLocks noChangeArrowheads="1"/>
          </p:cNvSpPr>
          <p:nvPr/>
        </p:nvSpPr>
        <p:spPr bwMode="auto">
          <a:xfrm>
            <a:off x="4060760" y="1985607"/>
            <a:ext cx="2568835" cy="5102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wrap="square" tIns="154800">
            <a:spAutoFit/>
          </a:bodyPr>
          <a:lstStyle>
            <a:defPPr>
              <a:defRPr lang="en-GB"/>
            </a:defPPr>
            <a:lvl1pPr algn="l">
              <a:spcBef>
                <a:spcPct val="50000"/>
              </a:spcBef>
              <a:defRPr>
                <a:solidFill>
                  <a:srgbClr val="C00000"/>
                </a:solidFill>
                <a:latin typeface="Arial" charset="0"/>
              </a:defRPr>
            </a:lvl1pPr>
          </a:lstStyle>
          <a:p>
            <a:r>
              <a:rPr lang="en-US" dirty="0"/>
              <a:t>A1, A2, B, C, D, E, F</a:t>
            </a:r>
          </a:p>
        </p:txBody>
      </p:sp>
      <p:sp>
        <p:nvSpPr>
          <p:cNvPr id="586769" name="Text Box 17"/>
          <p:cNvSpPr txBox="1">
            <a:spLocks noChangeArrowheads="1"/>
          </p:cNvSpPr>
          <p:nvPr/>
        </p:nvSpPr>
        <p:spPr bwMode="auto">
          <a:xfrm>
            <a:off x="5752309" y="3540616"/>
            <a:ext cx="1327843" cy="5102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wrap="square" tIns="154800">
            <a:spAutoFit/>
          </a:bodyPr>
          <a:lstStyle>
            <a:defPPr>
              <a:defRPr lang="en-GB"/>
            </a:defPPr>
            <a:lvl1pPr algn="l">
              <a:spcBef>
                <a:spcPct val="50000"/>
              </a:spcBef>
              <a:defRPr>
                <a:solidFill>
                  <a:srgbClr val="C00000"/>
                </a:solidFill>
                <a:latin typeface="Arial" charset="0"/>
              </a:defRPr>
            </a:lvl1pPr>
          </a:lstStyle>
          <a:p>
            <a:r>
              <a:rPr lang="en-US" dirty="0"/>
              <a:t>s1, s2, s3</a:t>
            </a:r>
          </a:p>
        </p:txBody>
      </p:sp>
      <p:sp>
        <p:nvSpPr>
          <p:cNvPr id="586770" name="Text Box 18"/>
          <p:cNvSpPr txBox="1">
            <a:spLocks noChangeArrowheads="1"/>
          </p:cNvSpPr>
          <p:nvPr/>
        </p:nvSpPr>
        <p:spPr bwMode="auto">
          <a:xfrm>
            <a:off x="7147597" y="4653136"/>
            <a:ext cx="1480469" cy="51025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wrap="square" tIns="154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d0, d1, d2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9196" y="1108566"/>
            <a:ext cx="9171962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l" eaLnBrk="0" hangingPunct="0">
              <a:defRPr/>
            </a:pPr>
            <a:r>
              <a:rPr lang="hr-HR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Mogući razredi reakcije na požar:</a:t>
            </a:r>
            <a:endParaRPr lang="en-US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447295" y="3297301"/>
            <a:ext cx="315311" cy="2711669"/>
          </a:xfrm>
          <a:prstGeom prst="leftBrac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r-HR" sz="16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38457" y="4301994"/>
            <a:ext cx="2317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1400" b="0" dirty="0">
                <a:solidFill>
                  <a:srgbClr val="000000"/>
                </a:solidFill>
                <a:latin typeface="Arial"/>
              </a:rPr>
              <a:t>DODATNA RAZRADBA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7295" y="2564904"/>
            <a:ext cx="84451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68" grpId="0" animBg="1"/>
      <p:bldP spid="586769" grpId="0" animBg="1"/>
      <p:bldP spid="586770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3C32C3-7EA3-41E5-A7FC-771C2449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90" y="17597"/>
            <a:ext cx="8229600" cy="1143000"/>
          </a:xfrm>
        </p:spPr>
        <p:txBody>
          <a:bodyPr/>
          <a:lstStyle/>
          <a:p>
            <a:r>
              <a:rPr lang="hr-HR" sz="3600" dirty="0"/>
              <a:t>Ispitivanja reakcije na požar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011F-B7B7-4030-94EF-1A1555D13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EF8DDB-3FA6-4585-841A-EBD5206732B8}" type="slidenum">
              <a:rPr lang="hr-HR" smtClean="0"/>
              <a:pPr>
                <a:defRPr/>
              </a:pPr>
              <a:t>9</a:t>
            </a:fld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6D963-838B-4658-A36F-24F79E38B272}"/>
              </a:ext>
            </a:extLst>
          </p:cNvPr>
          <p:cNvSpPr txBox="1"/>
          <p:nvPr/>
        </p:nvSpPr>
        <p:spPr>
          <a:xfrm>
            <a:off x="3275856" y="786401"/>
            <a:ext cx="1656184" cy="369332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800" dirty="0"/>
              <a:t>3 scenarija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BDC47-8F4A-4455-869B-AE9417D8B032}"/>
              </a:ext>
            </a:extLst>
          </p:cNvPr>
          <p:cNvSpPr txBox="1"/>
          <p:nvPr/>
        </p:nvSpPr>
        <p:spPr>
          <a:xfrm>
            <a:off x="517793" y="1528061"/>
            <a:ext cx="1656184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PRVA FAZA: </a:t>
            </a:r>
          </a:p>
          <a:p>
            <a:pPr algn="ctr"/>
            <a:r>
              <a:rPr lang="hr-HR" sz="1050" dirty="0"/>
              <a:t>mali plamen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160EF-8FDC-405B-A5AC-B095D001C626}"/>
              </a:ext>
            </a:extLst>
          </p:cNvPr>
          <p:cNvSpPr txBox="1"/>
          <p:nvPr/>
        </p:nvSpPr>
        <p:spPr>
          <a:xfrm>
            <a:off x="27985" y="2721742"/>
            <a:ext cx="2106719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ZAPALJENJE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1C982-51B3-4B85-898B-574BE4E4DEFC}"/>
              </a:ext>
            </a:extLst>
          </p:cNvPr>
          <p:cNvSpPr txBox="1"/>
          <p:nvPr/>
        </p:nvSpPr>
        <p:spPr>
          <a:xfrm>
            <a:off x="2987824" y="1528061"/>
            <a:ext cx="1944216" cy="746358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DRUGA FAZA:</a:t>
            </a:r>
          </a:p>
          <a:p>
            <a:pPr algn="ctr"/>
            <a:r>
              <a:rPr lang="hr-HR" sz="1050" dirty="0"/>
              <a:t>gorenje pojedinačnog predmeta, toplinski tok na podu itd. </a:t>
            </a:r>
            <a:endParaRPr lang="en-GB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661E37-2762-4FCA-A852-BFDF9C9553EF}"/>
              </a:ext>
            </a:extLst>
          </p:cNvPr>
          <p:cNvSpPr txBox="1"/>
          <p:nvPr/>
        </p:nvSpPr>
        <p:spPr>
          <a:xfrm>
            <a:off x="5894330" y="1564228"/>
            <a:ext cx="1922562" cy="430887"/>
          </a:xfrm>
          <a:prstGeom prst="rect">
            <a:avLst/>
          </a:prstGeom>
          <a:solidFill>
            <a:srgbClr val="FF996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TREĆA FAZA: </a:t>
            </a:r>
            <a:r>
              <a:rPr lang="hr-HR" sz="1050" dirty="0"/>
              <a:t>potpuno razvijeni požar</a:t>
            </a:r>
            <a:endParaRPr lang="en-GB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2CB397-F5E0-4165-B33C-B5DD387EB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b="61550"/>
          <a:stretch/>
        </p:blipFill>
        <p:spPr>
          <a:xfrm>
            <a:off x="27985" y="4448849"/>
            <a:ext cx="9206260" cy="20882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B6693A-2A5F-4387-8940-79D212440FC2}"/>
              </a:ext>
            </a:extLst>
          </p:cNvPr>
          <p:cNvSpPr/>
          <p:nvPr/>
        </p:nvSpPr>
        <p:spPr>
          <a:xfrm>
            <a:off x="968991" y="4957340"/>
            <a:ext cx="1735353" cy="1723195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83840-8914-4411-A160-C3B898815781}"/>
              </a:ext>
            </a:extLst>
          </p:cNvPr>
          <p:cNvSpPr txBox="1"/>
          <p:nvPr/>
        </p:nvSpPr>
        <p:spPr>
          <a:xfrm>
            <a:off x="2663788" y="2648716"/>
            <a:ext cx="2673170" cy="430887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RAZVOJ POŽARA KOJI VODI RASPLAMSAVANJU</a:t>
            </a:r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B0AB2-2D97-4DD5-BFFE-7C312C497AE3}"/>
              </a:ext>
            </a:extLst>
          </p:cNvPr>
          <p:cNvSpPr txBox="1"/>
          <p:nvPr/>
        </p:nvSpPr>
        <p:spPr>
          <a:xfrm>
            <a:off x="5894330" y="2593138"/>
            <a:ext cx="2920092" cy="307777"/>
          </a:xfrm>
          <a:prstGeom prst="rect">
            <a:avLst/>
          </a:prstGeom>
          <a:solidFill>
            <a:srgbClr val="FF996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POŽARNO</a:t>
            </a:r>
            <a:r>
              <a:rPr lang="hr-HR" sz="1400" dirty="0"/>
              <a:t> </a:t>
            </a:r>
            <a:r>
              <a:rPr lang="hr-HR" sz="1100" dirty="0"/>
              <a:t>OPTEREĆENJE</a:t>
            </a:r>
            <a:endParaRPr lang="en-GB" sz="1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CD27D9-C490-49C1-92CA-574C01CC7230}"/>
              </a:ext>
            </a:extLst>
          </p:cNvPr>
          <p:cNvSpPr/>
          <p:nvPr/>
        </p:nvSpPr>
        <p:spPr>
          <a:xfrm>
            <a:off x="2743812" y="4972831"/>
            <a:ext cx="2022585" cy="1489553"/>
          </a:xfrm>
          <a:prstGeom prst="rect">
            <a:avLst/>
          </a:prstGeom>
          <a:solidFill>
            <a:srgbClr val="FFCC99">
              <a:alpha val="28000"/>
            </a:srgbClr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1E35D1-17DD-4E6B-B5D3-C728174409EC}"/>
              </a:ext>
            </a:extLst>
          </p:cNvPr>
          <p:cNvSpPr/>
          <p:nvPr/>
        </p:nvSpPr>
        <p:spPr>
          <a:xfrm>
            <a:off x="4631115" y="4957341"/>
            <a:ext cx="2501609" cy="1505044"/>
          </a:xfrm>
          <a:prstGeom prst="rect">
            <a:avLst/>
          </a:prstGeom>
          <a:solidFill>
            <a:srgbClr val="FF6600">
              <a:alpha val="27843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B8FFDA-7889-440C-B688-34D0A9E13AF3}"/>
              </a:ext>
            </a:extLst>
          </p:cNvPr>
          <p:cNvSpPr txBox="1"/>
          <p:nvPr/>
        </p:nvSpPr>
        <p:spPr>
          <a:xfrm>
            <a:off x="293854" y="4828815"/>
            <a:ext cx="369332" cy="172319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r-HR" sz="1200" dirty="0"/>
              <a:t>Temperatura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E0BD7A-1605-4306-812D-A8BD95DFF4FC}"/>
              </a:ext>
            </a:extLst>
          </p:cNvPr>
          <p:cNvSpPr txBox="1"/>
          <p:nvPr/>
        </p:nvSpPr>
        <p:spPr>
          <a:xfrm>
            <a:off x="7858620" y="6462384"/>
            <a:ext cx="134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Vrijeme</a:t>
            </a:r>
            <a:endParaRPr lang="en-GB" sz="1200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47656C8-EEFE-41F7-9342-B7FD2CCF2259}"/>
              </a:ext>
            </a:extLst>
          </p:cNvPr>
          <p:cNvSpPr/>
          <p:nvPr/>
        </p:nvSpPr>
        <p:spPr>
          <a:xfrm>
            <a:off x="3883409" y="2488247"/>
            <a:ext cx="99628" cy="108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F7D2524-7EB1-4015-944D-831FCF693ED2}"/>
              </a:ext>
            </a:extLst>
          </p:cNvPr>
          <p:cNvSpPr/>
          <p:nvPr/>
        </p:nvSpPr>
        <p:spPr>
          <a:xfrm>
            <a:off x="5148064" y="965998"/>
            <a:ext cx="576064" cy="4571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ABD9E82-EBD5-442A-8574-D4724DCC4804}"/>
              </a:ext>
            </a:extLst>
          </p:cNvPr>
          <p:cNvSpPr/>
          <p:nvPr/>
        </p:nvSpPr>
        <p:spPr>
          <a:xfrm>
            <a:off x="6933468" y="1212241"/>
            <a:ext cx="99628" cy="23234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193A2011-014F-4F63-BE93-34C8EB049744}"/>
              </a:ext>
            </a:extLst>
          </p:cNvPr>
          <p:cNvSpPr/>
          <p:nvPr/>
        </p:nvSpPr>
        <p:spPr>
          <a:xfrm>
            <a:off x="4018130" y="1227741"/>
            <a:ext cx="99628" cy="23234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D6EED30C-206C-458A-80C2-42AFAE5EAC91}"/>
              </a:ext>
            </a:extLst>
          </p:cNvPr>
          <p:cNvSpPr/>
          <p:nvPr/>
        </p:nvSpPr>
        <p:spPr>
          <a:xfrm>
            <a:off x="2339752" y="965998"/>
            <a:ext cx="648072" cy="45719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961D236-D1FC-4848-9A9C-03B2F64CDB6F}"/>
              </a:ext>
            </a:extLst>
          </p:cNvPr>
          <p:cNvSpPr/>
          <p:nvPr/>
        </p:nvSpPr>
        <p:spPr>
          <a:xfrm>
            <a:off x="1206984" y="1191379"/>
            <a:ext cx="99628" cy="23234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3505EBA-2A14-4882-B6CC-F8C7541BCE27}"/>
              </a:ext>
            </a:extLst>
          </p:cNvPr>
          <p:cNvSpPr/>
          <p:nvPr/>
        </p:nvSpPr>
        <p:spPr>
          <a:xfrm>
            <a:off x="1206984" y="2290005"/>
            <a:ext cx="99628" cy="23234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25954A-514C-483B-8C92-BD1F932CFB72}"/>
              </a:ext>
            </a:extLst>
          </p:cNvPr>
          <p:cNvSpPr/>
          <p:nvPr/>
        </p:nvSpPr>
        <p:spPr>
          <a:xfrm>
            <a:off x="7033096" y="2273661"/>
            <a:ext cx="99628" cy="23234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663789" y="3395408"/>
            <a:ext cx="2673170" cy="938719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r>
              <a:rPr lang="hr-HR" sz="1100" dirty="0">
                <a:solidFill>
                  <a:srgbClr val="C00000"/>
                </a:solidFill>
              </a:rPr>
              <a:t>HRN EN 13823</a:t>
            </a:r>
          </a:p>
          <a:p>
            <a:r>
              <a:rPr lang="vi-VN" sz="1100" b="0" dirty="0"/>
              <a:t>Građevni proizvodi osim podnih obloga izloženi termičkom opterećenju pojedinačno gorućeg elementa</a:t>
            </a:r>
            <a:r>
              <a:rPr lang="hr-HR" sz="1100" b="0" dirty="0"/>
              <a:t> (SBI test)</a:t>
            </a:r>
            <a:endParaRPr lang="sl-SI" sz="1100" b="0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894329" y="3276587"/>
            <a:ext cx="2983225" cy="430887"/>
          </a:xfrm>
          <a:prstGeom prst="rect">
            <a:avLst/>
          </a:prstGeom>
          <a:solidFill>
            <a:srgbClr val="FF996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800"/>
            </a:lvl1pPr>
          </a:lstStyle>
          <a:p>
            <a:r>
              <a:rPr lang="hr-HR" sz="1100" dirty="0">
                <a:solidFill>
                  <a:srgbClr val="C00000"/>
                </a:solidFill>
              </a:rPr>
              <a:t>HRN EN 1182</a:t>
            </a:r>
          </a:p>
          <a:p>
            <a:r>
              <a:rPr lang="hr-HR" sz="1100" b="0" dirty="0"/>
              <a:t>Ispitivanje negorivosti</a:t>
            </a:r>
            <a:endParaRPr lang="sl-SI" sz="1100" b="0" dirty="0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7984" y="3379518"/>
            <a:ext cx="2145993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r>
              <a:rPr lang="hr-HR" sz="1100" dirty="0">
                <a:solidFill>
                  <a:srgbClr val="C00000"/>
                </a:solidFill>
              </a:rPr>
              <a:t>HRN EN ISO 11925-2</a:t>
            </a:r>
          </a:p>
          <a:p>
            <a:r>
              <a:rPr lang="hr-HR" sz="1100" b="0" dirty="0"/>
              <a:t>Zapaljivost proizvoda izloženih izravnom djelovanju plamena</a:t>
            </a:r>
            <a:endParaRPr lang="sl-SI" sz="1100" b="0" dirty="0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894329" y="3956003"/>
            <a:ext cx="2983225" cy="430887"/>
          </a:xfrm>
          <a:prstGeom prst="rect">
            <a:avLst/>
          </a:prstGeom>
          <a:solidFill>
            <a:srgbClr val="FF996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800"/>
            </a:lvl1pPr>
          </a:lstStyle>
          <a:p>
            <a:r>
              <a:rPr lang="hr-HR" sz="1100" dirty="0">
                <a:solidFill>
                  <a:srgbClr val="C00000"/>
                </a:solidFill>
              </a:rPr>
              <a:t>HRN EN ISO 1716</a:t>
            </a:r>
          </a:p>
          <a:p>
            <a:r>
              <a:rPr lang="hr-HR" sz="1100" b="0" dirty="0"/>
              <a:t>Određivanje toplinskog potencijala</a:t>
            </a:r>
            <a:endParaRPr lang="sl-SI" sz="1100" b="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681275" y="3929300"/>
            <a:ext cx="2673169" cy="60016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r>
              <a:rPr lang="hr-HR" sz="1100" dirty="0">
                <a:solidFill>
                  <a:srgbClr val="C00000"/>
                </a:solidFill>
              </a:rPr>
              <a:t>HRN EN ISO 9239-1</a:t>
            </a:r>
          </a:p>
          <a:p>
            <a:r>
              <a:rPr lang="vi-VN" sz="1100" b="0" dirty="0"/>
              <a:t>Određivanje ponašanja pri gorenju uporabom izvora koji zrači toplinu</a:t>
            </a:r>
            <a:endParaRPr lang="sl-SI" sz="1100" b="0" dirty="0"/>
          </a:p>
        </p:txBody>
      </p:sp>
    </p:spTree>
    <p:extLst>
      <p:ext uri="{BB962C8B-B14F-4D97-AF65-F5344CB8AC3E}">
        <p14:creationId xmlns:p14="http://schemas.microsoft.com/office/powerpoint/2010/main" val="10206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2503</Words>
  <Application>Microsoft Office PowerPoint</Application>
  <PresentationFormat>On-screen Show (4:3)</PresentationFormat>
  <Paragraphs>384</Paragraphs>
  <Slides>39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Arial Narrow</vt:lpstr>
      <vt:lpstr>Calibri</vt:lpstr>
      <vt:lpstr>Monotype Sorts</vt:lpstr>
      <vt:lpstr>Segoe Print</vt:lpstr>
      <vt:lpstr>Tahoma</vt:lpstr>
      <vt:lpstr>Times New Roman</vt:lpstr>
      <vt:lpstr>Verdana</vt:lpstr>
      <vt:lpstr>Wingdings</vt:lpstr>
      <vt:lpstr>Office Theme</vt:lpstr>
      <vt:lpstr>Document</vt:lpstr>
      <vt:lpstr>VISIO</vt:lpstr>
      <vt:lpstr>Sigurna uporaba toplinsko-izolacijskih materijala s aspekta sigurnosti u slučaju požara</vt:lpstr>
      <vt:lpstr>Sadržaj predavanja</vt:lpstr>
      <vt:lpstr>POŽARI U VISOKIM ZGRADAMA… problem širenja požara po fasadi zgrade</vt:lpstr>
      <vt:lpstr>POŽARI U VISOKIM ZGRADAMA… problem širenja požara po fasadi zgrade</vt:lpstr>
      <vt:lpstr>Razvoj požara u zatvorenom prostoru</vt:lpstr>
      <vt:lpstr>Podjela toplinsko-izolacijskih materijala</vt:lpstr>
      <vt:lpstr>Reakcija na požar toplinsko-izolacijskih materijala</vt:lpstr>
      <vt:lpstr>Reakcija na požar građevinskih proizvoda</vt:lpstr>
      <vt:lpstr>Ispitivanja reakcije na požar</vt:lpstr>
      <vt:lpstr>Razredi reakcije na požar</vt:lpstr>
      <vt:lpstr>Klasifikacija prema HRN EN 13501-1</vt:lpstr>
      <vt:lpstr>SBI : HRN EN 13823</vt:lpstr>
      <vt:lpstr>Reakcija na požar - razradba bez ispitivanja</vt:lpstr>
      <vt:lpstr>PowerPoint Presentation</vt:lpstr>
      <vt:lpstr>PowerPoint Presentation</vt:lpstr>
      <vt:lpstr>Pročelja</vt:lpstr>
      <vt:lpstr>PowerPoint Presentation</vt:lpstr>
      <vt:lpstr>Unutarnje zidne obloge i završni slojevi</vt:lpstr>
      <vt:lpstr>Podovi i stropovi</vt:lpstr>
      <vt:lpstr>Podovi</vt:lpstr>
      <vt:lpstr>Podovi</vt:lpstr>
      <vt:lpstr>Požarni zidovi  i spoj u podu s gorivom izolacijom</vt:lpstr>
      <vt:lpstr>Stropovi na granici požarnog sektora</vt:lpstr>
      <vt:lpstr>Krovovi</vt:lpstr>
      <vt:lpstr> Otpornost na požar krova s vanjske strane</vt:lpstr>
      <vt:lpstr>Otpornost na požar krova s vanjske strane</vt:lpstr>
      <vt:lpstr>Krovovi - 1</vt:lpstr>
      <vt:lpstr>Krovovi - 2</vt:lpstr>
      <vt:lpstr>Krovovi - 3</vt:lpstr>
      <vt:lpstr>Izvedba požarnih zidova na krovu s gorivom toplinskom izolacijom</vt:lpstr>
      <vt:lpstr>Izvedba požarnih zidova na krovu s gorivom toplinskom izolacijom - 2</vt:lpstr>
      <vt:lpstr>Izvedba požarnih zidova na krovu s gorivom toplinskom izolacijom - 3</vt:lpstr>
      <vt:lpstr>Balkoni i terase</vt:lpstr>
      <vt:lpstr>Balkoni i terase</vt:lpstr>
      <vt:lpstr>Mogućnost smanjenja razreda reakcije na požar građevinskih proizvoda</vt:lpstr>
      <vt:lpstr>PROBLEMI U PRAKSI I PREPORUKE </vt:lpstr>
      <vt:lpstr>PROBLEMI U PRAKSI I PREPORUKE </vt:lpstr>
      <vt:lpstr>PROBLEMI U PRAKSI I PREPORUKE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Reviewer</cp:lastModifiedBy>
  <cp:revision>78</cp:revision>
  <dcterms:created xsi:type="dcterms:W3CDTF">2010-03-22T21:50:27Z</dcterms:created>
  <dcterms:modified xsi:type="dcterms:W3CDTF">2019-06-06T08:49:42Z</dcterms:modified>
</cp:coreProperties>
</file>