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61" r:id="rId2"/>
    <p:sldId id="409" r:id="rId3"/>
    <p:sldId id="411" r:id="rId4"/>
    <p:sldId id="363" r:id="rId5"/>
    <p:sldId id="452" r:id="rId6"/>
    <p:sldId id="376" r:id="rId7"/>
    <p:sldId id="377" r:id="rId8"/>
    <p:sldId id="378" r:id="rId9"/>
    <p:sldId id="379" r:id="rId10"/>
    <p:sldId id="380" r:id="rId11"/>
    <p:sldId id="381" r:id="rId12"/>
    <p:sldId id="383" r:id="rId13"/>
    <p:sldId id="384" r:id="rId14"/>
    <p:sldId id="450" r:id="rId15"/>
    <p:sldId id="451" r:id="rId16"/>
    <p:sldId id="358" r:id="rId17"/>
    <p:sldId id="453" r:id="rId18"/>
    <p:sldId id="454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310" r:id="rId42"/>
    <p:sldId id="311" r:id="rId43"/>
    <p:sldId id="368" r:id="rId44"/>
    <p:sldId id="369" r:id="rId45"/>
    <p:sldId id="370" r:id="rId46"/>
    <p:sldId id="314" r:id="rId47"/>
    <p:sldId id="315" r:id="rId48"/>
    <p:sldId id="371" r:id="rId49"/>
    <p:sldId id="317" r:id="rId50"/>
    <p:sldId id="318" r:id="rId51"/>
    <p:sldId id="319" r:id="rId52"/>
    <p:sldId id="434" r:id="rId53"/>
    <p:sldId id="435" r:id="rId54"/>
    <p:sldId id="436" r:id="rId55"/>
    <p:sldId id="437" r:id="rId56"/>
    <p:sldId id="438" r:id="rId57"/>
    <p:sldId id="439" r:id="rId58"/>
    <p:sldId id="440" r:id="rId59"/>
    <p:sldId id="441" r:id="rId60"/>
    <p:sldId id="442" r:id="rId61"/>
    <p:sldId id="443" r:id="rId62"/>
    <p:sldId id="444" r:id="rId63"/>
    <p:sldId id="445" r:id="rId64"/>
    <p:sldId id="446" r:id="rId65"/>
    <p:sldId id="447" r:id="rId66"/>
    <p:sldId id="448" r:id="rId67"/>
    <p:sldId id="449" r:id="rId68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0B28A1"/>
    <a:srgbClr val="0C2AAC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0036" autoAdjust="0"/>
  </p:normalViewPr>
  <p:slideViewPr>
    <p:cSldViewPr>
      <p:cViewPr varScale="1">
        <p:scale>
          <a:sx n="110" d="100"/>
          <a:sy n="110" d="100"/>
        </p:scale>
        <p:origin x="63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image" Target="../media/image1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29.5.2019.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29.5.2019.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26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3E2CE49F-7FB8-434F-B92D-24E0ACF75462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29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30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34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6F196871-D015-A84A-A62A-2D1D8054A852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35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36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39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2B4AB1-5DAD-43BD-BE0A-9F584C1C12FA}" type="slidenum">
              <a:rPr lang="it-IT"/>
              <a:pPr/>
              <a:t>4</a:t>
            </a:fld>
            <a:endParaRPr lang="it-IT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878060" y="685728"/>
            <a:ext cx="5101882" cy="342863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3965" y="4342450"/>
            <a:ext cx="5028439" cy="420208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lang="it-IT" dirty="0"/>
              <a:t>45’’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2898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05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21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2BC29FB3-4246-5742-8808-2F49174FDAEA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5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246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 New Roman" charset="0"/>
            </a:endParaRPr>
          </a:p>
        </p:txBody>
      </p:sp>
      <p:sp>
        <p:nvSpPr>
          <p:cNvPr id="62467" name="Segnaposto piè di pagina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2898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05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21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endParaRPr lang="it-IT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62468" name="Segnaposto numero diapositiva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2898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05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21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fld id="{1F25EA85-99E0-B540-A8FA-C657C131B402}" type="slidenum">
              <a:rPr lang="it-IT" sz="1200">
                <a:solidFill>
                  <a:prstClr val="black"/>
                </a:solidFill>
                <a:latin typeface="Times New Roman" charset="0"/>
              </a:rPr>
              <a:pPr/>
              <a:t>17</a:t>
            </a:fld>
            <a:endParaRPr lang="it-IT" sz="1200">
              <a:solidFill>
                <a:prstClr val="black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883" indent="-285724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2898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05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217" indent="-22858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DE7EAD98-0773-3246-9BA1-05B85D023E28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18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19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21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B4E0277-D55E-174F-9EAA-B20A52A29B3D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22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3E2CE49F-7FB8-434F-B92D-24E0ACF75462}" type="slidenum">
              <a:rPr lang="it-IT" sz="1000">
                <a:solidFill>
                  <a:srgbClr val="000000"/>
                </a:solidFill>
                <a:latin typeface="Times New Roman" charset="0"/>
              </a:rPr>
              <a:pPr eaLnBrk="1" hangingPunct="1"/>
              <a:t>25</a:t>
            </a:fld>
            <a:endParaRPr lang="it-IT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content / in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4211960" y="6453336"/>
            <a:ext cx="350915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endParaRPr lang="it-IT" dirty="0" err="1">
              <a:solidFill>
                <a:srgbClr val="FF0000"/>
              </a:solidFill>
              <a:latin typeface="Wingdings" panose="05000000000000000000" pitchFamily="2" charset="2"/>
            </a:endParaRPr>
          </a:p>
          <a:p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0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7950" y="71438"/>
            <a:ext cx="2025650" cy="1889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513" y="71438"/>
            <a:ext cx="4321175" cy="1889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125" y="71438"/>
            <a:ext cx="2447925" cy="1889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C8DE371-8318-EE4F-A308-4827149D1AC7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721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7323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68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5824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0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Ing. Samuele Sassi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pic>
        <p:nvPicPr>
          <p:cNvPr id="7" name="Immagine 13" descr="Descrizione: logo">
            <a:extLst>
              <a:ext uri="{FF2B5EF4-FFF2-40B4-BE49-F238E27FC236}">
                <a16:creationId xmlns:a16="http://schemas.microsoft.com/office/drawing/2014/main" id="{D7D57C38-BBFD-4497-B33A-FE3D3638091F}"/>
              </a:ext>
            </a:extLst>
          </p:cNvPr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38746"/>
            <a:ext cx="1655738" cy="51925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sacma_animazione_autoportante_ottobre___Banda_larga.mp4" TargetMode="External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emf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microsoft.com/office/2007/relationships/hdphoto" Target="../media/hdphoto5.wdp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99.png"/><Relationship Id="rId4" Type="http://schemas.microsoft.com/office/2007/relationships/hdphoto" Target="../media/hdphoto6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12.pn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1.emf"/><Relationship Id="rId4" Type="http://schemas.openxmlformats.org/officeDocument/2006/relationships/image" Target="../media/image13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8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sr-Latn-R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Performance-based approach for complex structure design</a:t>
            </a: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Samuele Sassi, FSC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Srl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 Engineering and Fire Safety</a:t>
            </a:r>
          </a:p>
          <a:p>
            <a:pPr marL="0" indent="0">
              <a:buNone/>
            </a:pPr>
            <a:r>
              <a:rPr lang="en-US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Consultants, Milan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Samuele Sassi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0" y="404664"/>
            <a:ext cx="8172400" cy="55927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7047275" y="4374105"/>
            <a:ext cx="1845205" cy="15751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1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436634"/>
            <a:ext cx="3915435" cy="289354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20" y="1471749"/>
            <a:ext cx="4198541" cy="34651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586984"/>
            <a:ext cx="4127125" cy="236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1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 bwMode="auto">
          <a:xfrm>
            <a:off x="7002270" y="1223755"/>
            <a:ext cx="675075" cy="4050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953725"/>
            <a:ext cx="5633808" cy="44554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125" y="1340768"/>
            <a:ext cx="3268463" cy="364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7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04664"/>
            <a:ext cx="5263025" cy="5409220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1835696" y="5733256"/>
            <a:ext cx="2016223" cy="3693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lang="it-IT" sz="18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67944" y="5733256"/>
            <a:ext cx="3744416" cy="3693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lang="it-IT" sz="18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it-IT" sz="18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95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" t="1688" r="2127" b="2110"/>
          <a:stretch>
            <a:fillRect/>
          </a:stretch>
        </p:blipFill>
        <p:spPr bwMode="auto">
          <a:xfrm>
            <a:off x="519113" y="1895475"/>
            <a:ext cx="3124200" cy="3159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916238" y="548680"/>
            <a:ext cx="30241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3200" b="0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E</a:t>
            </a:r>
            <a:r>
              <a:rPr lang="it-IT" sz="3200" b="0" i="1" baseline="-250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fi,d</a:t>
            </a:r>
            <a:r>
              <a:rPr lang="it-IT" sz="3200" b="0" i="1" baseline="-25000" dirty="0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 </a:t>
            </a:r>
            <a:r>
              <a:rPr lang="it-IT" sz="3200" b="0" i="1" dirty="0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&lt; </a:t>
            </a:r>
            <a:r>
              <a:rPr lang="it-IT" sz="3200" b="0" i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R</a:t>
            </a:r>
            <a:r>
              <a:rPr lang="it-IT" sz="3200" b="0" i="1" baseline="-250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</a:rPr>
              <a:t>fi,d,t</a:t>
            </a:r>
            <a:endParaRPr lang="it-IT" sz="3200" b="0" i="1" baseline="-25000" dirty="0">
              <a:solidFill>
                <a:srgbClr val="1F497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/>
            </a:endParaRPr>
          </a:p>
        </p:txBody>
      </p:sp>
      <p:pic>
        <p:nvPicPr>
          <p:cNvPr id="2970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1350"/>
            <a:ext cx="4343400" cy="31734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05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3"/>
          <p:cNvSpPr>
            <a:spLocks/>
          </p:cNvSpPr>
          <p:nvPr/>
        </p:nvSpPr>
        <p:spPr bwMode="auto">
          <a:xfrm>
            <a:off x="2214563" y="4265613"/>
            <a:ext cx="1196975" cy="447675"/>
          </a:xfrm>
          <a:custGeom>
            <a:avLst/>
            <a:gdLst>
              <a:gd name="T0" fmla="*/ 1170764 w 548"/>
              <a:gd name="T1" fmla="*/ 447675 h 214"/>
              <a:gd name="T2" fmla="*/ 1196975 w 548"/>
              <a:gd name="T3" fmla="*/ 343078 h 214"/>
              <a:gd name="T4" fmla="*/ 1144553 w 548"/>
              <a:gd name="T5" fmla="*/ 257309 h 214"/>
              <a:gd name="T6" fmla="*/ 1105236 w 548"/>
              <a:gd name="T7" fmla="*/ 349354 h 214"/>
              <a:gd name="T8" fmla="*/ 1041892 w 548"/>
              <a:gd name="T9" fmla="*/ 292872 h 214"/>
              <a:gd name="T10" fmla="*/ 1092130 w 548"/>
              <a:gd name="T11" fmla="*/ 236389 h 214"/>
              <a:gd name="T12" fmla="*/ 1004760 w 548"/>
              <a:gd name="T13" fmla="*/ 246849 h 214"/>
              <a:gd name="T14" fmla="*/ 965443 w 548"/>
              <a:gd name="T15" fmla="*/ 299147 h 214"/>
              <a:gd name="T16" fmla="*/ 965443 w 548"/>
              <a:gd name="T17" fmla="*/ 349354 h 214"/>
              <a:gd name="T18" fmla="*/ 899915 w 548"/>
              <a:gd name="T19" fmla="*/ 292872 h 214"/>
              <a:gd name="T20" fmla="*/ 830019 w 548"/>
              <a:gd name="T21" fmla="*/ 219654 h 214"/>
              <a:gd name="T22" fmla="*/ 849677 w 548"/>
              <a:gd name="T23" fmla="*/ 315883 h 214"/>
              <a:gd name="T24" fmla="*/ 888994 w 548"/>
              <a:gd name="T25" fmla="*/ 387009 h 214"/>
              <a:gd name="T26" fmla="*/ 751386 w 548"/>
              <a:gd name="T27" fmla="*/ 299147 h 214"/>
              <a:gd name="T28" fmla="*/ 692411 w 548"/>
              <a:gd name="T29" fmla="*/ 165263 h 214"/>
              <a:gd name="T30" fmla="*/ 674937 w 548"/>
              <a:gd name="T31" fmla="*/ 246849 h 214"/>
              <a:gd name="T32" fmla="*/ 674937 w 548"/>
              <a:gd name="T33" fmla="*/ 326343 h 214"/>
              <a:gd name="T34" fmla="*/ 576645 w 548"/>
              <a:gd name="T35" fmla="*/ 102505 h 214"/>
              <a:gd name="T36" fmla="*/ 605040 w 548"/>
              <a:gd name="T37" fmla="*/ 41839 h 214"/>
              <a:gd name="T38" fmla="*/ 539512 w 548"/>
              <a:gd name="T39" fmla="*/ 96229 h 214"/>
              <a:gd name="T40" fmla="*/ 539512 w 548"/>
              <a:gd name="T41" fmla="*/ 173631 h 214"/>
              <a:gd name="T42" fmla="*/ 559171 w 548"/>
              <a:gd name="T43" fmla="*/ 263584 h 214"/>
              <a:gd name="T44" fmla="*/ 598488 w 548"/>
              <a:gd name="T45" fmla="*/ 315883 h 214"/>
              <a:gd name="T46" fmla="*/ 615962 w 548"/>
              <a:gd name="T47" fmla="*/ 387009 h 214"/>
              <a:gd name="T48" fmla="*/ 522038 w 548"/>
              <a:gd name="T49" fmla="*/ 280320 h 214"/>
              <a:gd name="T50" fmla="*/ 489274 w 548"/>
              <a:gd name="T51" fmla="*/ 146436 h 214"/>
              <a:gd name="T52" fmla="*/ 469616 w 548"/>
              <a:gd name="T53" fmla="*/ 33471 h 214"/>
              <a:gd name="T54" fmla="*/ 419378 w 548"/>
              <a:gd name="T55" fmla="*/ 8368 h 214"/>
              <a:gd name="T56" fmla="*/ 452142 w 548"/>
              <a:gd name="T57" fmla="*/ 173631 h 214"/>
              <a:gd name="T58" fmla="*/ 452142 w 548"/>
              <a:gd name="T59" fmla="*/ 263584 h 214"/>
              <a:gd name="T60" fmla="*/ 430299 w 548"/>
              <a:gd name="T61" fmla="*/ 336802 h 214"/>
              <a:gd name="T62" fmla="*/ 360403 w 548"/>
              <a:gd name="T63" fmla="*/ 246849 h 214"/>
              <a:gd name="T64" fmla="*/ 336376 w 548"/>
              <a:gd name="T65" fmla="*/ 112965 h 214"/>
              <a:gd name="T66" fmla="*/ 312349 w 548"/>
              <a:gd name="T67" fmla="*/ 41839 h 214"/>
              <a:gd name="T68" fmla="*/ 273033 w 548"/>
              <a:gd name="T69" fmla="*/ 173631 h 214"/>
              <a:gd name="T70" fmla="*/ 262111 w 548"/>
              <a:gd name="T71" fmla="*/ 299147 h 214"/>
              <a:gd name="T72" fmla="*/ 255558 w 548"/>
              <a:gd name="T73" fmla="*/ 326343 h 214"/>
              <a:gd name="T74" fmla="*/ 185662 w 548"/>
              <a:gd name="T75" fmla="*/ 181999 h 214"/>
              <a:gd name="T76" fmla="*/ 166004 w 548"/>
              <a:gd name="T77" fmla="*/ 58574 h 214"/>
              <a:gd name="T78" fmla="*/ 185662 w 548"/>
              <a:gd name="T79" fmla="*/ 0 h 214"/>
              <a:gd name="T80" fmla="*/ 126687 w 548"/>
              <a:gd name="T81" fmla="*/ 102505 h 214"/>
              <a:gd name="T82" fmla="*/ 148530 w 548"/>
              <a:gd name="T83" fmla="*/ 219654 h 214"/>
              <a:gd name="T84" fmla="*/ 148530 w 548"/>
              <a:gd name="T85" fmla="*/ 246849 h 214"/>
              <a:gd name="T86" fmla="*/ 139793 w 548"/>
              <a:gd name="T87" fmla="*/ 326343 h 214"/>
              <a:gd name="T88" fmla="*/ 61159 w 548"/>
              <a:gd name="T89" fmla="*/ 112965 h 214"/>
              <a:gd name="T90" fmla="*/ 126687 w 548"/>
              <a:gd name="T91" fmla="*/ 0 h 214"/>
              <a:gd name="T92" fmla="*/ 10921 w 548"/>
              <a:gd name="T93" fmla="*/ 123424 h 214"/>
              <a:gd name="T94" fmla="*/ 0 w 548"/>
              <a:gd name="T95" fmla="*/ 280320 h 214"/>
              <a:gd name="T96" fmla="*/ 80818 w 548"/>
              <a:gd name="T97" fmla="*/ 447675 h 214"/>
              <a:gd name="T98" fmla="*/ 1170764 w 548"/>
              <a:gd name="T99" fmla="*/ 447675 h 21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48"/>
              <a:gd name="T151" fmla="*/ 0 h 214"/>
              <a:gd name="T152" fmla="*/ 548 w 548"/>
              <a:gd name="T153" fmla="*/ 214 h 21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48" h="214">
                <a:moveTo>
                  <a:pt x="536" y="214"/>
                </a:moveTo>
                <a:lnTo>
                  <a:pt x="548" y="164"/>
                </a:lnTo>
                <a:lnTo>
                  <a:pt x="524" y="123"/>
                </a:lnTo>
                <a:lnTo>
                  <a:pt x="506" y="167"/>
                </a:lnTo>
                <a:lnTo>
                  <a:pt x="477" y="140"/>
                </a:lnTo>
                <a:lnTo>
                  <a:pt x="500" y="113"/>
                </a:lnTo>
                <a:lnTo>
                  <a:pt x="460" y="118"/>
                </a:lnTo>
                <a:lnTo>
                  <a:pt x="442" y="143"/>
                </a:lnTo>
                <a:lnTo>
                  <a:pt x="442" y="167"/>
                </a:lnTo>
                <a:lnTo>
                  <a:pt x="412" y="140"/>
                </a:lnTo>
                <a:lnTo>
                  <a:pt x="380" y="105"/>
                </a:lnTo>
                <a:lnTo>
                  <a:pt x="389" y="151"/>
                </a:lnTo>
                <a:lnTo>
                  <a:pt x="407" y="185"/>
                </a:lnTo>
                <a:lnTo>
                  <a:pt x="344" y="143"/>
                </a:lnTo>
                <a:lnTo>
                  <a:pt x="317" y="79"/>
                </a:lnTo>
                <a:lnTo>
                  <a:pt x="309" y="118"/>
                </a:lnTo>
                <a:lnTo>
                  <a:pt x="309" y="156"/>
                </a:lnTo>
                <a:lnTo>
                  <a:pt x="264" y="49"/>
                </a:lnTo>
                <a:lnTo>
                  <a:pt x="277" y="20"/>
                </a:lnTo>
                <a:lnTo>
                  <a:pt x="247" y="46"/>
                </a:lnTo>
                <a:lnTo>
                  <a:pt x="247" y="83"/>
                </a:lnTo>
                <a:lnTo>
                  <a:pt x="256" y="126"/>
                </a:lnTo>
                <a:lnTo>
                  <a:pt x="274" y="151"/>
                </a:lnTo>
                <a:lnTo>
                  <a:pt x="282" y="185"/>
                </a:lnTo>
                <a:lnTo>
                  <a:pt x="239" y="134"/>
                </a:lnTo>
                <a:lnTo>
                  <a:pt x="224" y="70"/>
                </a:lnTo>
                <a:lnTo>
                  <a:pt x="215" y="16"/>
                </a:lnTo>
                <a:lnTo>
                  <a:pt x="192" y="4"/>
                </a:lnTo>
                <a:lnTo>
                  <a:pt x="207" y="83"/>
                </a:lnTo>
                <a:lnTo>
                  <a:pt x="207" y="126"/>
                </a:lnTo>
                <a:lnTo>
                  <a:pt x="197" y="161"/>
                </a:lnTo>
                <a:lnTo>
                  <a:pt x="165" y="118"/>
                </a:lnTo>
                <a:lnTo>
                  <a:pt x="154" y="54"/>
                </a:lnTo>
                <a:lnTo>
                  <a:pt x="143" y="20"/>
                </a:lnTo>
                <a:lnTo>
                  <a:pt x="125" y="83"/>
                </a:lnTo>
                <a:lnTo>
                  <a:pt x="120" y="143"/>
                </a:lnTo>
                <a:lnTo>
                  <a:pt x="117" y="156"/>
                </a:lnTo>
                <a:lnTo>
                  <a:pt x="85" y="87"/>
                </a:lnTo>
                <a:lnTo>
                  <a:pt x="76" y="28"/>
                </a:lnTo>
                <a:lnTo>
                  <a:pt x="85" y="0"/>
                </a:lnTo>
                <a:lnTo>
                  <a:pt x="58" y="49"/>
                </a:lnTo>
                <a:lnTo>
                  <a:pt x="68" y="105"/>
                </a:lnTo>
                <a:lnTo>
                  <a:pt x="68" y="118"/>
                </a:lnTo>
                <a:lnTo>
                  <a:pt x="64" y="156"/>
                </a:lnTo>
                <a:lnTo>
                  <a:pt x="28" y="54"/>
                </a:lnTo>
                <a:lnTo>
                  <a:pt x="58" y="0"/>
                </a:lnTo>
                <a:lnTo>
                  <a:pt x="5" y="59"/>
                </a:lnTo>
                <a:lnTo>
                  <a:pt x="0" y="134"/>
                </a:lnTo>
                <a:lnTo>
                  <a:pt x="37" y="214"/>
                </a:lnTo>
                <a:lnTo>
                  <a:pt x="536" y="214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3" name="Freeform 4"/>
          <p:cNvSpPr>
            <a:spLocks/>
          </p:cNvSpPr>
          <p:nvPr/>
        </p:nvSpPr>
        <p:spPr bwMode="auto">
          <a:xfrm>
            <a:off x="2205038" y="2765425"/>
            <a:ext cx="1271587" cy="388938"/>
          </a:xfrm>
          <a:custGeom>
            <a:avLst/>
            <a:gdLst>
              <a:gd name="T0" fmla="*/ 28452 w 581"/>
              <a:gd name="T1" fmla="*/ 388938 h 150"/>
              <a:gd name="T2" fmla="*/ 0 w 581"/>
              <a:gd name="T3" fmla="*/ 293000 h 150"/>
              <a:gd name="T4" fmla="*/ 59093 w 581"/>
              <a:gd name="T5" fmla="*/ 222991 h 150"/>
              <a:gd name="T6" fmla="*/ 98488 w 581"/>
              <a:gd name="T7" fmla="*/ 305965 h 150"/>
              <a:gd name="T8" fmla="*/ 159769 w 581"/>
              <a:gd name="T9" fmla="*/ 251513 h 150"/>
              <a:gd name="T10" fmla="*/ 111619 w 581"/>
              <a:gd name="T11" fmla="*/ 202248 h 150"/>
              <a:gd name="T12" fmla="*/ 203541 w 581"/>
              <a:gd name="T13" fmla="*/ 210027 h 150"/>
              <a:gd name="T14" fmla="*/ 245125 w 581"/>
              <a:gd name="T15" fmla="*/ 259292 h 150"/>
              <a:gd name="T16" fmla="*/ 245125 w 581"/>
              <a:gd name="T17" fmla="*/ 305965 h 150"/>
              <a:gd name="T18" fmla="*/ 315161 w 581"/>
              <a:gd name="T19" fmla="*/ 251513 h 150"/>
              <a:gd name="T20" fmla="*/ 387385 w 581"/>
              <a:gd name="T21" fmla="*/ 189283 h 150"/>
              <a:gd name="T22" fmla="*/ 369876 w 581"/>
              <a:gd name="T23" fmla="*/ 277442 h 150"/>
              <a:gd name="T24" fmla="*/ 326104 w 581"/>
              <a:gd name="T25" fmla="*/ 334487 h 150"/>
              <a:gd name="T26" fmla="*/ 472741 w 581"/>
              <a:gd name="T27" fmla="*/ 259292 h 150"/>
              <a:gd name="T28" fmla="*/ 536211 w 581"/>
              <a:gd name="T29" fmla="*/ 145204 h 150"/>
              <a:gd name="T30" fmla="*/ 553720 w 581"/>
              <a:gd name="T31" fmla="*/ 210027 h 150"/>
              <a:gd name="T32" fmla="*/ 553720 w 581"/>
              <a:gd name="T33" fmla="*/ 285221 h 150"/>
              <a:gd name="T34" fmla="*/ 660963 w 581"/>
              <a:gd name="T35" fmla="*/ 90752 h 150"/>
              <a:gd name="T36" fmla="*/ 625945 w 581"/>
              <a:gd name="T37" fmla="*/ 31115 h 150"/>
              <a:gd name="T38" fmla="*/ 702546 w 581"/>
              <a:gd name="T39" fmla="*/ 82973 h 150"/>
              <a:gd name="T40" fmla="*/ 702546 w 581"/>
              <a:gd name="T41" fmla="*/ 152982 h 150"/>
              <a:gd name="T42" fmla="*/ 678472 w 581"/>
              <a:gd name="T43" fmla="*/ 228177 h 150"/>
              <a:gd name="T44" fmla="*/ 636888 w 581"/>
              <a:gd name="T45" fmla="*/ 277442 h 150"/>
              <a:gd name="T46" fmla="*/ 619379 w 581"/>
              <a:gd name="T47" fmla="*/ 334487 h 150"/>
              <a:gd name="T48" fmla="*/ 720055 w 581"/>
              <a:gd name="T49" fmla="*/ 243734 h 150"/>
              <a:gd name="T50" fmla="*/ 752885 w 581"/>
              <a:gd name="T51" fmla="*/ 127053 h 150"/>
              <a:gd name="T52" fmla="*/ 772582 w 581"/>
              <a:gd name="T53" fmla="*/ 23336 h 150"/>
              <a:gd name="T54" fmla="*/ 822920 w 581"/>
              <a:gd name="T55" fmla="*/ 7779 h 150"/>
              <a:gd name="T56" fmla="*/ 794468 w 581"/>
              <a:gd name="T57" fmla="*/ 152982 h 150"/>
              <a:gd name="T58" fmla="*/ 794468 w 581"/>
              <a:gd name="T59" fmla="*/ 228177 h 150"/>
              <a:gd name="T60" fmla="*/ 816354 w 581"/>
              <a:gd name="T61" fmla="*/ 285221 h 150"/>
              <a:gd name="T62" fmla="*/ 886390 w 581"/>
              <a:gd name="T63" fmla="*/ 210027 h 150"/>
              <a:gd name="T64" fmla="*/ 917031 w 581"/>
              <a:gd name="T65" fmla="*/ 93345 h 150"/>
              <a:gd name="T66" fmla="*/ 938917 w 581"/>
              <a:gd name="T67" fmla="*/ 31115 h 150"/>
              <a:gd name="T68" fmla="*/ 980501 w 581"/>
              <a:gd name="T69" fmla="*/ 152982 h 150"/>
              <a:gd name="T70" fmla="*/ 991444 w 581"/>
              <a:gd name="T71" fmla="*/ 259292 h 150"/>
              <a:gd name="T72" fmla="*/ 1000198 w 581"/>
              <a:gd name="T73" fmla="*/ 285221 h 150"/>
              <a:gd name="T74" fmla="*/ 1074611 w 581"/>
              <a:gd name="T75" fmla="*/ 155575 h 150"/>
              <a:gd name="T76" fmla="*/ 1092120 w 581"/>
              <a:gd name="T77" fmla="*/ 49265 h 150"/>
              <a:gd name="T78" fmla="*/ 1074611 w 581"/>
              <a:gd name="T79" fmla="*/ 0 h 150"/>
              <a:gd name="T80" fmla="*/ 1133704 w 581"/>
              <a:gd name="T81" fmla="*/ 90752 h 150"/>
              <a:gd name="T82" fmla="*/ 1114006 w 581"/>
              <a:gd name="T83" fmla="*/ 189283 h 150"/>
              <a:gd name="T84" fmla="*/ 1114006 w 581"/>
              <a:gd name="T85" fmla="*/ 210027 h 150"/>
              <a:gd name="T86" fmla="*/ 1127138 w 581"/>
              <a:gd name="T87" fmla="*/ 285221 h 150"/>
              <a:gd name="T88" fmla="*/ 1208117 w 581"/>
              <a:gd name="T89" fmla="*/ 93345 h 150"/>
              <a:gd name="T90" fmla="*/ 1133704 w 581"/>
              <a:gd name="T91" fmla="*/ 0 h 150"/>
              <a:gd name="T92" fmla="*/ 1260644 w 581"/>
              <a:gd name="T93" fmla="*/ 103717 h 150"/>
              <a:gd name="T94" fmla="*/ 1271587 w 581"/>
              <a:gd name="T95" fmla="*/ 243734 h 150"/>
              <a:gd name="T96" fmla="*/ 1186231 w 581"/>
              <a:gd name="T97" fmla="*/ 388938 h 150"/>
              <a:gd name="T98" fmla="*/ 28452 w 581"/>
              <a:gd name="T99" fmla="*/ 388938 h 1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81"/>
              <a:gd name="T151" fmla="*/ 0 h 150"/>
              <a:gd name="T152" fmla="*/ 581 w 581"/>
              <a:gd name="T153" fmla="*/ 150 h 15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81" h="150">
                <a:moveTo>
                  <a:pt x="13" y="150"/>
                </a:moveTo>
                <a:lnTo>
                  <a:pt x="0" y="113"/>
                </a:lnTo>
                <a:lnTo>
                  <a:pt x="27" y="86"/>
                </a:lnTo>
                <a:lnTo>
                  <a:pt x="45" y="118"/>
                </a:lnTo>
                <a:lnTo>
                  <a:pt x="73" y="97"/>
                </a:lnTo>
                <a:lnTo>
                  <a:pt x="51" y="78"/>
                </a:lnTo>
                <a:lnTo>
                  <a:pt x="93" y="81"/>
                </a:lnTo>
                <a:lnTo>
                  <a:pt x="112" y="100"/>
                </a:lnTo>
                <a:lnTo>
                  <a:pt x="112" y="118"/>
                </a:lnTo>
                <a:lnTo>
                  <a:pt x="144" y="97"/>
                </a:lnTo>
                <a:lnTo>
                  <a:pt x="177" y="73"/>
                </a:lnTo>
                <a:lnTo>
                  <a:pt x="169" y="107"/>
                </a:lnTo>
                <a:lnTo>
                  <a:pt x="149" y="129"/>
                </a:lnTo>
                <a:lnTo>
                  <a:pt x="216" y="100"/>
                </a:lnTo>
                <a:lnTo>
                  <a:pt x="245" y="56"/>
                </a:lnTo>
                <a:lnTo>
                  <a:pt x="253" y="81"/>
                </a:lnTo>
                <a:lnTo>
                  <a:pt x="253" y="110"/>
                </a:lnTo>
                <a:lnTo>
                  <a:pt x="302" y="35"/>
                </a:lnTo>
                <a:lnTo>
                  <a:pt x="286" y="12"/>
                </a:lnTo>
                <a:lnTo>
                  <a:pt x="321" y="32"/>
                </a:lnTo>
                <a:lnTo>
                  <a:pt x="321" y="59"/>
                </a:lnTo>
                <a:lnTo>
                  <a:pt x="310" y="88"/>
                </a:lnTo>
                <a:lnTo>
                  <a:pt x="291" y="107"/>
                </a:lnTo>
                <a:lnTo>
                  <a:pt x="283" y="129"/>
                </a:lnTo>
                <a:lnTo>
                  <a:pt x="329" y="94"/>
                </a:lnTo>
                <a:lnTo>
                  <a:pt x="344" y="49"/>
                </a:lnTo>
                <a:lnTo>
                  <a:pt x="353" y="9"/>
                </a:lnTo>
                <a:lnTo>
                  <a:pt x="376" y="3"/>
                </a:lnTo>
                <a:lnTo>
                  <a:pt x="363" y="59"/>
                </a:lnTo>
                <a:lnTo>
                  <a:pt x="363" y="88"/>
                </a:lnTo>
                <a:lnTo>
                  <a:pt x="373" y="110"/>
                </a:lnTo>
                <a:lnTo>
                  <a:pt x="405" y="81"/>
                </a:lnTo>
                <a:lnTo>
                  <a:pt x="419" y="36"/>
                </a:lnTo>
                <a:lnTo>
                  <a:pt x="429" y="12"/>
                </a:lnTo>
                <a:lnTo>
                  <a:pt x="448" y="59"/>
                </a:lnTo>
                <a:lnTo>
                  <a:pt x="453" y="100"/>
                </a:lnTo>
                <a:lnTo>
                  <a:pt x="457" y="110"/>
                </a:lnTo>
                <a:lnTo>
                  <a:pt x="491" y="60"/>
                </a:lnTo>
                <a:lnTo>
                  <a:pt x="499" y="19"/>
                </a:lnTo>
                <a:lnTo>
                  <a:pt x="491" y="0"/>
                </a:lnTo>
                <a:lnTo>
                  <a:pt x="518" y="35"/>
                </a:lnTo>
                <a:lnTo>
                  <a:pt x="509" y="73"/>
                </a:lnTo>
                <a:lnTo>
                  <a:pt x="509" y="81"/>
                </a:lnTo>
                <a:lnTo>
                  <a:pt x="515" y="110"/>
                </a:lnTo>
                <a:lnTo>
                  <a:pt x="552" y="36"/>
                </a:lnTo>
                <a:lnTo>
                  <a:pt x="518" y="0"/>
                </a:lnTo>
                <a:lnTo>
                  <a:pt x="576" y="40"/>
                </a:lnTo>
                <a:lnTo>
                  <a:pt x="581" y="94"/>
                </a:lnTo>
                <a:lnTo>
                  <a:pt x="542" y="150"/>
                </a:lnTo>
                <a:lnTo>
                  <a:pt x="13" y="15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 flipV="1">
            <a:off x="641350" y="2451100"/>
            <a:ext cx="0" cy="30384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V="1">
            <a:off x="611188" y="2413000"/>
            <a:ext cx="4379912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 flipV="1">
            <a:off x="2084388" y="2441575"/>
            <a:ext cx="0" cy="3040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 flipV="1">
            <a:off x="3532188" y="2417763"/>
            <a:ext cx="0" cy="30368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8" name="Freeform 9"/>
          <p:cNvSpPr>
            <a:spLocks/>
          </p:cNvSpPr>
          <p:nvPr/>
        </p:nvSpPr>
        <p:spPr bwMode="auto">
          <a:xfrm>
            <a:off x="4962525" y="2443163"/>
            <a:ext cx="6350" cy="3027362"/>
          </a:xfrm>
          <a:custGeom>
            <a:avLst/>
            <a:gdLst>
              <a:gd name="T0" fmla="*/ 6350 w 3"/>
              <a:gd name="T1" fmla="*/ 3027362 h 1513"/>
              <a:gd name="T2" fmla="*/ 0 w 3"/>
              <a:gd name="T3" fmla="*/ 0 h 1513"/>
              <a:gd name="T4" fmla="*/ 0 60000 65536"/>
              <a:gd name="T5" fmla="*/ 0 60000 65536"/>
              <a:gd name="T6" fmla="*/ 0 w 3"/>
              <a:gd name="T7" fmla="*/ 0 h 1513"/>
              <a:gd name="T8" fmla="*/ 3 w 3"/>
              <a:gd name="T9" fmla="*/ 1513 h 15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1513">
                <a:moveTo>
                  <a:pt x="3" y="151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 flipV="1">
            <a:off x="627063" y="3189288"/>
            <a:ext cx="4371975" cy="79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 flipV="1">
            <a:off x="627063" y="3962400"/>
            <a:ext cx="4371975" cy="79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1" name="Line 12"/>
          <p:cNvSpPr>
            <a:spLocks noChangeShapeType="1"/>
          </p:cNvSpPr>
          <p:nvPr/>
        </p:nvSpPr>
        <p:spPr bwMode="auto">
          <a:xfrm flipV="1">
            <a:off x="619125" y="4654550"/>
            <a:ext cx="4370388" cy="9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2" name="Rectangle 13" descr="Wide upward diagonal"/>
          <p:cNvSpPr>
            <a:spLocks noChangeArrowheads="1"/>
          </p:cNvSpPr>
          <p:nvPr/>
        </p:nvSpPr>
        <p:spPr bwMode="auto">
          <a:xfrm>
            <a:off x="512763" y="5467350"/>
            <a:ext cx="274637" cy="120650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3" name="Rectangle 14" descr="Wide upward diagonal"/>
          <p:cNvSpPr>
            <a:spLocks noChangeArrowheads="1"/>
          </p:cNvSpPr>
          <p:nvPr/>
        </p:nvSpPr>
        <p:spPr bwMode="auto">
          <a:xfrm>
            <a:off x="512763" y="5467350"/>
            <a:ext cx="276225" cy="122238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4" name="Rectangle 15" descr="Wide upward diagonal"/>
          <p:cNvSpPr>
            <a:spLocks noChangeArrowheads="1"/>
          </p:cNvSpPr>
          <p:nvPr/>
        </p:nvSpPr>
        <p:spPr bwMode="auto">
          <a:xfrm>
            <a:off x="1951038" y="5461000"/>
            <a:ext cx="276225" cy="120650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5" name="Rectangle 16" descr="Wide upward diagonal"/>
          <p:cNvSpPr>
            <a:spLocks noChangeArrowheads="1"/>
          </p:cNvSpPr>
          <p:nvPr/>
        </p:nvSpPr>
        <p:spPr bwMode="auto">
          <a:xfrm>
            <a:off x="1951038" y="5461000"/>
            <a:ext cx="277812" cy="122238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6" name="Rectangle 17" descr="Wide upward diagonal"/>
          <p:cNvSpPr>
            <a:spLocks noChangeArrowheads="1"/>
          </p:cNvSpPr>
          <p:nvPr/>
        </p:nvSpPr>
        <p:spPr bwMode="auto">
          <a:xfrm>
            <a:off x="3381375" y="5435600"/>
            <a:ext cx="276225" cy="120650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7" name="Rectangle 18" descr="Wide upward diagonal"/>
          <p:cNvSpPr>
            <a:spLocks noChangeArrowheads="1"/>
          </p:cNvSpPr>
          <p:nvPr/>
        </p:nvSpPr>
        <p:spPr bwMode="auto">
          <a:xfrm>
            <a:off x="3381375" y="5435600"/>
            <a:ext cx="277813" cy="122238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8" name="Rectangle 19" descr="Wide upward diagonal"/>
          <p:cNvSpPr>
            <a:spLocks noChangeArrowheads="1"/>
          </p:cNvSpPr>
          <p:nvPr/>
        </p:nvSpPr>
        <p:spPr bwMode="auto">
          <a:xfrm>
            <a:off x="4813300" y="5449888"/>
            <a:ext cx="276225" cy="119062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19" name="Rectangle 20" descr="Wide upward diagonal"/>
          <p:cNvSpPr>
            <a:spLocks noChangeArrowheads="1"/>
          </p:cNvSpPr>
          <p:nvPr/>
        </p:nvSpPr>
        <p:spPr bwMode="auto">
          <a:xfrm>
            <a:off x="4813300" y="5449888"/>
            <a:ext cx="277813" cy="122237"/>
          </a:xfrm>
          <a:prstGeom prst="rect">
            <a:avLst/>
          </a:prstGeom>
          <a:pattFill prst="wdUpDiag">
            <a:fgClr>
              <a:srgbClr val="CCECF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4763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0" name="Line 21"/>
          <p:cNvSpPr>
            <a:spLocks noChangeShapeType="1"/>
          </p:cNvSpPr>
          <p:nvPr/>
        </p:nvSpPr>
        <p:spPr bwMode="auto">
          <a:xfrm>
            <a:off x="512763" y="5484813"/>
            <a:ext cx="273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1" name="Line 22"/>
          <p:cNvSpPr>
            <a:spLocks noChangeShapeType="1"/>
          </p:cNvSpPr>
          <p:nvPr/>
        </p:nvSpPr>
        <p:spPr bwMode="auto">
          <a:xfrm>
            <a:off x="3389313" y="5453063"/>
            <a:ext cx="273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2" name="Line 23"/>
          <p:cNvSpPr>
            <a:spLocks noChangeShapeType="1"/>
          </p:cNvSpPr>
          <p:nvPr/>
        </p:nvSpPr>
        <p:spPr bwMode="auto">
          <a:xfrm>
            <a:off x="4816475" y="5465763"/>
            <a:ext cx="273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3" name="Line 24"/>
          <p:cNvSpPr>
            <a:spLocks noChangeShapeType="1"/>
          </p:cNvSpPr>
          <p:nvPr/>
        </p:nvSpPr>
        <p:spPr bwMode="auto">
          <a:xfrm>
            <a:off x="1957388" y="5478463"/>
            <a:ext cx="27305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2051050" y="2195513"/>
            <a:ext cx="1512888" cy="4333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5" name="Line 26"/>
          <p:cNvSpPr>
            <a:spLocks noChangeShapeType="1"/>
          </p:cNvSpPr>
          <p:nvPr/>
        </p:nvSpPr>
        <p:spPr bwMode="auto">
          <a:xfrm flipV="1">
            <a:off x="2843213" y="2052638"/>
            <a:ext cx="1944687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1906588" y="2052638"/>
            <a:ext cx="1800225" cy="15113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7" name="Line 28"/>
          <p:cNvSpPr>
            <a:spLocks noChangeShapeType="1"/>
          </p:cNvSpPr>
          <p:nvPr/>
        </p:nvSpPr>
        <p:spPr bwMode="auto">
          <a:xfrm>
            <a:off x="3681413" y="2987675"/>
            <a:ext cx="1754187" cy="649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8" name="Line 29"/>
          <p:cNvSpPr>
            <a:spLocks noChangeShapeType="1"/>
          </p:cNvSpPr>
          <p:nvPr/>
        </p:nvSpPr>
        <p:spPr bwMode="auto">
          <a:xfrm flipH="1">
            <a:off x="5507038" y="1979613"/>
            <a:ext cx="144462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29" name="Line 30"/>
          <p:cNvSpPr>
            <a:spLocks noChangeShapeType="1"/>
          </p:cNvSpPr>
          <p:nvPr/>
        </p:nvSpPr>
        <p:spPr bwMode="auto">
          <a:xfrm>
            <a:off x="5651500" y="1979613"/>
            <a:ext cx="144463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0" name="Line 31"/>
          <p:cNvSpPr>
            <a:spLocks noChangeShapeType="1"/>
          </p:cNvSpPr>
          <p:nvPr/>
        </p:nvSpPr>
        <p:spPr bwMode="auto">
          <a:xfrm>
            <a:off x="5507038" y="212407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1" name="Line 32"/>
          <p:cNvSpPr>
            <a:spLocks noChangeShapeType="1"/>
          </p:cNvSpPr>
          <p:nvPr/>
        </p:nvSpPr>
        <p:spPr bwMode="auto">
          <a:xfrm>
            <a:off x="5651500" y="1979613"/>
            <a:ext cx="1944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2" name="Line 33"/>
          <p:cNvSpPr>
            <a:spLocks noChangeShapeType="1"/>
          </p:cNvSpPr>
          <p:nvPr/>
        </p:nvSpPr>
        <p:spPr bwMode="auto">
          <a:xfrm flipH="1">
            <a:off x="7451725" y="1979613"/>
            <a:ext cx="144463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3" name="Line 34"/>
          <p:cNvSpPr>
            <a:spLocks noChangeShapeType="1"/>
          </p:cNvSpPr>
          <p:nvPr/>
        </p:nvSpPr>
        <p:spPr bwMode="auto">
          <a:xfrm>
            <a:off x="7596188" y="1979613"/>
            <a:ext cx="144462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4" name="Line 35"/>
          <p:cNvSpPr>
            <a:spLocks noChangeShapeType="1"/>
          </p:cNvSpPr>
          <p:nvPr/>
        </p:nvSpPr>
        <p:spPr bwMode="auto">
          <a:xfrm>
            <a:off x="7451725" y="212407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4787900" y="1330325"/>
            <a:ext cx="3527425" cy="15128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6" name="Line 37"/>
          <p:cNvSpPr>
            <a:spLocks noChangeShapeType="1"/>
          </p:cNvSpPr>
          <p:nvPr/>
        </p:nvSpPr>
        <p:spPr bwMode="auto">
          <a:xfrm>
            <a:off x="5953125" y="3889375"/>
            <a:ext cx="1944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7" name="Line 38"/>
          <p:cNvSpPr>
            <a:spLocks noChangeShapeType="1"/>
          </p:cNvSpPr>
          <p:nvPr/>
        </p:nvSpPr>
        <p:spPr bwMode="auto">
          <a:xfrm>
            <a:off x="5953125" y="3890963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8" name="Line 39"/>
          <p:cNvSpPr>
            <a:spLocks noChangeShapeType="1"/>
          </p:cNvSpPr>
          <p:nvPr/>
        </p:nvSpPr>
        <p:spPr bwMode="auto">
          <a:xfrm>
            <a:off x="7896225" y="3889375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5218113" y="3025775"/>
            <a:ext cx="3457575" cy="255428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0" name="Freeform 41"/>
          <p:cNvSpPr>
            <a:spLocks/>
          </p:cNvSpPr>
          <p:nvPr/>
        </p:nvSpPr>
        <p:spPr bwMode="auto">
          <a:xfrm>
            <a:off x="5891213" y="2024063"/>
            <a:ext cx="1271587" cy="388937"/>
          </a:xfrm>
          <a:custGeom>
            <a:avLst/>
            <a:gdLst>
              <a:gd name="T0" fmla="*/ 28452 w 581"/>
              <a:gd name="T1" fmla="*/ 388937 h 150"/>
              <a:gd name="T2" fmla="*/ 0 w 581"/>
              <a:gd name="T3" fmla="*/ 292999 h 150"/>
              <a:gd name="T4" fmla="*/ 59093 w 581"/>
              <a:gd name="T5" fmla="*/ 222991 h 150"/>
              <a:gd name="T6" fmla="*/ 98488 w 581"/>
              <a:gd name="T7" fmla="*/ 305964 h 150"/>
              <a:gd name="T8" fmla="*/ 159769 w 581"/>
              <a:gd name="T9" fmla="*/ 251513 h 150"/>
              <a:gd name="T10" fmla="*/ 111619 w 581"/>
              <a:gd name="T11" fmla="*/ 202247 h 150"/>
              <a:gd name="T12" fmla="*/ 203541 w 581"/>
              <a:gd name="T13" fmla="*/ 210026 h 150"/>
              <a:gd name="T14" fmla="*/ 245125 w 581"/>
              <a:gd name="T15" fmla="*/ 259291 h 150"/>
              <a:gd name="T16" fmla="*/ 245125 w 581"/>
              <a:gd name="T17" fmla="*/ 305964 h 150"/>
              <a:gd name="T18" fmla="*/ 315161 w 581"/>
              <a:gd name="T19" fmla="*/ 251513 h 150"/>
              <a:gd name="T20" fmla="*/ 387385 w 581"/>
              <a:gd name="T21" fmla="*/ 189283 h 150"/>
              <a:gd name="T22" fmla="*/ 369876 w 581"/>
              <a:gd name="T23" fmla="*/ 277442 h 150"/>
              <a:gd name="T24" fmla="*/ 326104 w 581"/>
              <a:gd name="T25" fmla="*/ 334486 h 150"/>
              <a:gd name="T26" fmla="*/ 472741 w 581"/>
              <a:gd name="T27" fmla="*/ 259291 h 150"/>
              <a:gd name="T28" fmla="*/ 536211 w 581"/>
              <a:gd name="T29" fmla="*/ 145203 h 150"/>
              <a:gd name="T30" fmla="*/ 553720 w 581"/>
              <a:gd name="T31" fmla="*/ 210026 h 150"/>
              <a:gd name="T32" fmla="*/ 553720 w 581"/>
              <a:gd name="T33" fmla="*/ 285220 h 150"/>
              <a:gd name="T34" fmla="*/ 660963 w 581"/>
              <a:gd name="T35" fmla="*/ 90752 h 150"/>
              <a:gd name="T36" fmla="*/ 625945 w 581"/>
              <a:gd name="T37" fmla="*/ 31115 h 150"/>
              <a:gd name="T38" fmla="*/ 702546 w 581"/>
              <a:gd name="T39" fmla="*/ 82973 h 150"/>
              <a:gd name="T40" fmla="*/ 702546 w 581"/>
              <a:gd name="T41" fmla="*/ 152982 h 150"/>
              <a:gd name="T42" fmla="*/ 678472 w 581"/>
              <a:gd name="T43" fmla="*/ 228176 h 150"/>
              <a:gd name="T44" fmla="*/ 636888 w 581"/>
              <a:gd name="T45" fmla="*/ 277442 h 150"/>
              <a:gd name="T46" fmla="*/ 619379 w 581"/>
              <a:gd name="T47" fmla="*/ 334486 h 150"/>
              <a:gd name="T48" fmla="*/ 720055 w 581"/>
              <a:gd name="T49" fmla="*/ 243734 h 150"/>
              <a:gd name="T50" fmla="*/ 752885 w 581"/>
              <a:gd name="T51" fmla="*/ 127053 h 150"/>
              <a:gd name="T52" fmla="*/ 772582 w 581"/>
              <a:gd name="T53" fmla="*/ 23336 h 150"/>
              <a:gd name="T54" fmla="*/ 822920 w 581"/>
              <a:gd name="T55" fmla="*/ 7779 h 150"/>
              <a:gd name="T56" fmla="*/ 794468 w 581"/>
              <a:gd name="T57" fmla="*/ 152982 h 150"/>
              <a:gd name="T58" fmla="*/ 794468 w 581"/>
              <a:gd name="T59" fmla="*/ 228176 h 150"/>
              <a:gd name="T60" fmla="*/ 816354 w 581"/>
              <a:gd name="T61" fmla="*/ 285220 h 150"/>
              <a:gd name="T62" fmla="*/ 886390 w 581"/>
              <a:gd name="T63" fmla="*/ 210026 h 150"/>
              <a:gd name="T64" fmla="*/ 917031 w 581"/>
              <a:gd name="T65" fmla="*/ 93345 h 150"/>
              <a:gd name="T66" fmla="*/ 938917 w 581"/>
              <a:gd name="T67" fmla="*/ 31115 h 150"/>
              <a:gd name="T68" fmla="*/ 980501 w 581"/>
              <a:gd name="T69" fmla="*/ 152982 h 150"/>
              <a:gd name="T70" fmla="*/ 991444 w 581"/>
              <a:gd name="T71" fmla="*/ 259291 h 150"/>
              <a:gd name="T72" fmla="*/ 1000198 w 581"/>
              <a:gd name="T73" fmla="*/ 285220 h 150"/>
              <a:gd name="T74" fmla="*/ 1074611 w 581"/>
              <a:gd name="T75" fmla="*/ 155575 h 150"/>
              <a:gd name="T76" fmla="*/ 1092120 w 581"/>
              <a:gd name="T77" fmla="*/ 49265 h 150"/>
              <a:gd name="T78" fmla="*/ 1074611 w 581"/>
              <a:gd name="T79" fmla="*/ 0 h 150"/>
              <a:gd name="T80" fmla="*/ 1133704 w 581"/>
              <a:gd name="T81" fmla="*/ 90752 h 150"/>
              <a:gd name="T82" fmla="*/ 1114006 w 581"/>
              <a:gd name="T83" fmla="*/ 189283 h 150"/>
              <a:gd name="T84" fmla="*/ 1114006 w 581"/>
              <a:gd name="T85" fmla="*/ 210026 h 150"/>
              <a:gd name="T86" fmla="*/ 1127138 w 581"/>
              <a:gd name="T87" fmla="*/ 285220 h 150"/>
              <a:gd name="T88" fmla="*/ 1208117 w 581"/>
              <a:gd name="T89" fmla="*/ 93345 h 150"/>
              <a:gd name="T90" fmla="*/ 1133704 w 581"/>
              <a:gd name="T91" fmla="*/ 0 h 150"/>
              <a:gd name="T92" fmla="*/ 1260644 w 581"/>
              <a:gd name="T93" fmla="*/ 103717 h 150"/>
              <a:gd name="T94" fmla="*/ 1271587 w 581"/>
              <a:gd name="T95" fmla="*/ 243734 h 150"/>
              <a:gd name="T96" fmla="*/ 1186231 w 581"/>
              <a:gd name="T97" fmla="*/ 388937 h 150"/>
              <a:gd name="T98" fmla="*/ 28452 w 581"/>
              <a:gd name="T99" fmla="*/ 388937 h 1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81"/>
              <a:gd name="T151" fmla="*/ 0 h 150"/>
              <a:gd name="T152" fmla="*/ 581 w 581"/>
              <a:gd name="T153" fmla="*/ 150 h 15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81" h="150">
                <a:moveTo>
                  <a:pt x="13" y="150"/>
                </a:moveTo>
                <a:lnTo>
                  <a:pt x="0" y="113"/>
                </a:lnTo>
                <a:lnTo>
                  <a:pt x="27" y="86"/>
                </a:lnTo>
                <a:lnTo>
                  <a:pt x="45" y="118"/>
                </a:lnTo>
                <a:lnTo>
                  <a:pt x="73" y="97"/>
                </a:lnTo>
                <a:lnTo>
                  <a:pt x="51" y="78"/>
                </a:lnTo>
                <a:lnTo>
                  <a:pt x="93" y="81"/>
                </a:lnTo>
                <a:lnTo>
                  <a:pt x="112" y="100"/>
                </a:lnTo>
                <a:lnTo>
                  <a:pt x="112" y="118"/>
                </a:lnTo>
                <a:lnTo>
                  <a:pt x="144" y="97"/>
                </a:lnTo>
                <a:lnTo>
                  <a:pt x="177" y="73"/>
                </a:lnTo>
                <a:lnTo>
                  <a:pt x="169" y="107"/>
                </a:lnTo>
                <a:lnTo>
                  <a:pt x="149" y="129"/>
                </a:lnTo>
                <a:lnTo>
                  <a:pt x="216" y="100"/>
                </a:lnTo>
                <a:lnTo>
                  <a:pt x="245" y="56"/>
                </a:lnTo>
                <a:lnTo>
                  <a:pt x="253" y="81"/>
                </a:lnTo>
                <a:lnTo>
                  <a:pt x="253" y="110"/>
                </a:lnTo>
                <a:lnTo>
                  <a:pt x="302" y="35"/>
                </a:lnTo>
                <a:lnTo>
                  <a:pt x="286" y="12"/>
                </a:lnTo>
                <a:lnTo>
                  <a:pt x="321" y="32"/>
                </a:lnTo>
                <a:lnTo>
                  <a:pt x="321" y="59"/>
                </a:lnTo>
                <a:lnTo>
                  <a:pt x="310" y="88"/>
                </a:lnTo>
                <a:lnTo>
                  <a:pt x="291" y="107"/>
                </a:lnTo>
                <a:lnTo>
                  <a:pt x="283" y="129"/>
                </a:lnTo>
                <a:lnTo>
                  <a:pt x="329" y="94"/>
                </a:lnTo>
                <a:lnTo>
                  <a:pt x="344" y="49"/>
                </a:lnTo>
                <a:lnTo>
                  <a:pt x="353" y="9"/>
                </a:lnTo>
                <a:lnTo>
                  <a:pt x="376" y="3"/>
                </a:lnTo>
                <a:lnTo>
                  <a:pt x="363" y="59"/>
                </a:lnTo>
                <a:lnTo>
                  <a:pt x="363" y="88"/>
                </a:lnTo>
                <a:lnTo>
                  <a:pt x="373" y="110"/>
                </a:lnTo>
                <a:lnTo>
                  <a:pt x="405" y="81"/>
                </a:lnTo>
                <a:lnTo>
                  <a:pt x="419" y="36"/>
                </a:lnTo>
                <a:lnTo>
                  <a:pt x="429" y="12"/>
                </a:lnTo>
                <a:lnTo>
                  <a:pt x="448" y="59"/>
                </a:lnTo>
                <a:lnTo>
                  <a:pt x="453" y="100"/>
                </a:lnTo>
                <a:lnTo>
                  <a:pt x="457" y="110"/>
                </a:lnTo>
                <a:lnTo>
                  <a:pt x="491" y="60"/>
                </a:lnTo>
                <a:lnTo>
                  <a:pt x="499" y="19"/>
                </a:lnTo>
                <a:lnTo>
                  <a:pt x="491" y="0"/>
                </a:lnTo>
                <a:lnTo>
                  <a:pt x="518" y="35"/>
                </a:lnTo>
                <a:lnTo>
                  <a:pt x="509" y="73"/>
                </a:lnTo>
                <a:lnTo>
                  <a:pt x="509" y="81"/>
                </a:lnTo>
                <a:lnTo>
                  <a:pt x="515" y="110"/>
                </a:lnTo>
                <a:lnTo>
                  <a:pt x="552" y="36"/>
                </a:lnTo>
                <a:lnTo>
                  <a:pt x="518" y="0"/>
                </a:lnTo>
                <a:lnTo>
                  <a:pt x="576" y="40"/>
                </a:lnTo>
                <a:lnTo>
                  <a:pt x="581" y="94"/>
                </a:lnTo>
                <a:lnTo>
                  <a:pt x="542" y="150"/>
                </a:lnTo>
                <a:lnTo>
                  <a:pt x="13" y="15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1" name="Freeform 42"/>
          <p:cNvSpPr>
            <a:spLocks/>
          </p:cNvSpPr>
          <p:nvPr/>
        </p:nvSpPr>
        <p:spPr bwMode="auto">
          <a:xfrm>
            <a:off x="6251575" y="4292600"/>
            <a:ext cx="1271588" cy="388938"/>
          </a:xfrm>
          <a:custGeom>
            <a:avLst/>
            <a:gdLst>
              <a:gd name="T0" fmla="*/ 28452 w 581"/>
              <a:gd name="T1" fmla="*/ 388938 h 150"/>
              <a:gd name="T2" fmla="*/ 0 w 581"/>
              <a:gd name="T3" fmla="*/ 293000 h 150"/>
              <a:gd name="T4" fmla="*/ 59093 w 581"/>
              <a:gd name="T5" fmla="*/ 222991 h 150"/>
              <a:gd name="T6" fmla="*/ 98488 w 581"/>
              <a:gd name="T7" fmla="*/ 305965 h 150"/>
              <a:gd name="T8" fmla="*/ 159769 w 581"/>
              <a:gd name="T9" fmla="*/ 251513 h 150"/>
              <a:gd name="T10" fmla="*/ 111620 w 581"/>
              <a:gd name="T11" fmla="*/ 202248 h 150"/>
              <a:gd name="T12" fmla="*/ 203542 w 581"/>
              <a:gd name="T13" fmla="*/ 210027 h 150"/>
              <a:gd name="T14" fmla="*/ 245125 w 581"/>
              <a:gd name="T15" fmla="*/ 259292 h 150"/>
              <a:gd name="T16" fmla="*/ 245125 w 581"/>
              <a:gd name="T17" fmla="*/ 305965 h 150"/>
              <a:gd name="T18" fmla="*/ 315161 w 581"/>
              <a:gd name="T19" fmla="*/ 251513 h 150"/>
              <a:gd name="T20" fmla="*/ 387386 w 581"/>
              <a:gd name="T21" fmla="*/ 189283 h 150"/>
              <a:gd name="T22" fmla="*/ 369877 w 581"/>
              <a:gd name="T23" fmla="*/ 277442 h 150"/>
              <a:gd name="T24" fmla="*/ 326104 w 581"/>
              <a:gd name="T25" fmla="*/ 334487 h 150"/>
              <a:gd name="T26" fmla="*/ 472742 w 581"/>
              <a:gd name="T27" fmla="*/ 259292 h 150"/>
              <a:gd name="T28" fmla="*/ 536212 w 581"/>
              <a:gd name="T29" fmla="*/ 145204 h 150"/>
              <a:gd name="T30" fmla="*/ 553721 w 581"/>
              <a:gd name="T31" fmla="*/ 210027 h 150"/>
              <a:gd name="T32" fmla="*/ 553721 w 581"/>
              <a:gd name="T33" fmla="*/ 285221 h 150"/>
              <a:gd name="T34" fmla="*/ 660963 w 581"/>
              <a:gd name="T35" fmla="*/ 90752 h 150"/>
              <a:gd name="T36" fmla="*/ 625945 w 581"/>
              <a:gd name="T37" fmla="*/ 31115 h 150"/>
              <a:gd name="T38" fmla="*/ 702547 w 581"/>
              <a:gd name="T39" fmla="*/ 82973 h 150"/>
              <a:gd name="T40" fmla="*/ 702547 w 581"/>
              <a:gd name="T41" fmla="*/ 152982 h 150"/>
              <a:gd name="T42" fmla="*/ 678472 w 581"/>
              <a:gd name="T43" fmla="*/ 228177 h 150"/>
              <a:gd name="T44" fmla="*/ 636888 w 581"/>
              <a:gd name="T45" fmla="*/ 277442 h 150"/>
              <a:gd name="T46" fmla="*/ 619379 w 581"/>
              <a:gd name="T47" fmla="*/ 334487 h 150"/>
              <a:gd name="T48" fmla="*/ 720056 w 581"/>
              <a:gd name="T49" fmla="*/ 243734 h 150"/>
              <a:gd name="T50" fmla="*/ 752885 w 581"/>
              <a:gd name="T51" fmla="*/ 127053 h 150"/>
              <a:gd name="T52" fmla="*/ 772583 w 581"/>
              <a:gd name="T53" fmla="*/ 23336 h 150"/>
              <a:gd name="T54" fmla="*/ 822921 w 581"/>
              <a:gd name="T55" fmla="*/ 7779 h 150"/>
              <a:gd name="T56" fmla="*/ 794469 w 581"/>
              <a:gd name="T57" fmla="*/ 152982 h 150"/>
              <a:gd name="T58" fmla="*/ 794469 w 581"/>
              <a:gd name="T59" fmla="*/ 228177 h 150"/>
              <a:gd name="T60" fmla="*/ 816355 w 581"/>
              <a:gd name="T61" fmla="*/ 285221 h 150"/>
              <a:gd name="T62" fmla="*/ 886391 w 581"/>
              <a:gd name="T63" fmla="*/ 210027 h 150"/>
              <a:gd name="T64" fmla="*/ 917032 w 581"/>
              <a:gd name="T65" fmla="*/ 93345 h 150"/>
              <a:gd name="T66" fmla="*/ 938918 w 581"/>
              <a:gd name="T67" fmla="*/ 31115 h 150"/>
              <a:gd name="T68" fmla="*/ 980501 w 581"/>
              <a:gd name="T69" fmla="*/ 152982 h 150"/>
              <a:gd name="T70" fmla="*/ 991445 w 581"/>
              <a:gd name="T71" fmla="*/ 259292 h 150"/>
              <a:gd name="T72" fmla="*/ 1000199 w 581"/>
              <a:gd name="T73" fmla="*/ 285221 h 150"/>
              <a:gd name="T74" fmla="*/ 1074612 w 581"/>
              <a:gd name="T75" fmla="*/ 155575 h 150"/>
              <a:gd name="T76" fmla="*/ 1092121 w 581"/>
              <a:gd name="T77" fmla="*/ 49265 h 150"/>
              <a:gd name="T78" fmla="*/ 1074612 w 581"/>
              <a:gd name="T79" fmla="*/ 0 h 150"/>
              <a:gd name="T80" fmla="*/ 1133705 w 581"/>
              <a:gd name="T81" fmla="*/ 90752 h 150"/>
              <a:gd name="T82" fmla="*/ 1114007 w 581"/>
              <a:gd name="T83" fmla="*/ 189283 h 150"/>
              <a:gd name="T84" fmla="*/ 1114007 w 581"/>
              <a:gd name="T85" fmla="*/ 210027 h 150"/>
              <a:gd name="T86" fmla="*/ 1127139 w 581"/>
              <a:gd name="T87" fmla="*/ 285221 h 150"/>
              <a:gd name="T88" fmla="*/ 1208118 w 581"/>
              <a:gd name="T89" fmla="*/ 93345 h 150"/>
              <a:gd name="T90" fmla="*/ 1133705 w 581"/>
              <a:gd name="T91" fmla="*/ 0 h 150"/>
              <a:gd name="T92" fmla="*/ 1260645 w 581"/>
              <a:gd name="T93" fmla="*/ 103717 h 150"/>
              <a:gd name="T94" fmla="*/ 1271588 w 581"/>
              <a:gd name="T95" fmla="*/ 243734 h 150"/>
              <a:gd name="T96" fmla="*/ 1186232 w 581"/>
              <a:gd name="T97" fmla="*/ 388938 h 150"/>
              <a:gd name="T98" fmla="*/ 28452 w 581"/>
              <a:gd name="T99" fmla="*/ 388938 h 1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81"/>
              <a:gd name="T151" fmla="*/ 0 h 150"/>
              <a:gd name="T152" fmla="*/ 581 w 581"/>
              <a:gd name="T153" fmla="*/ 150 h 15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81" h="150">
                <a:moveTo>
                  <a:pt x="13" y="150"/>
                </a:moveTo>
                <a:lnTo>
                  <a:pt x="0" y="113"/>
                </a:lnTo>
                <a:lnTo>
                  <a:pt x="27" y="86"/>
                </a:lnTo>
                <a:lnTo>
                  <a:pt x="45" y="118"/>
                </a:lnTo>
                <a:lnTo>
                  <a:pt x="73" y="97"/>
                </a:lnTo>
                <a:lnTo>
                  <a:pt x="51" y="78"/>
                </a:lnTo>
                <a:lnTo>
                  <a:pt x="93" y="81"/>
                </a:lnTo>
                <a:lnTo>
                  <a:pt x="112" y="100"/>
                </a:lnTo>
                <a:lnTo>
                  <a:pt x="112" y="118"/>
                </a:lnTo>
                <a:lnTo>
                  <a:pt x="144" y="97"/>
                </a:lnTo>
                <a:lnTo>
                  <a:pt x="177" y="73"/>
                </a:lnTo>
                <a:lnTo>
                  <a:pt x="169" y="107"/>
                </a:lnTo>
                <a:lnTo>
                  <a:pt x="149" y="129"/>
                </a:lnTo>
                <a:lnTo>
                  <a:pt x="216" y="100"/>
                </a:lnTo>
                <a:lnTo>
                  <a:pt x="245" y="56"/>
                </a:lnTo>
                <a:lnTo>
                  <a:pt x="253" y="81"/>
                </a:lnTo>
                <a:lnTo>
                  <a:pt x="253" y="110"/>
                </a:lnTo>
                <a:lnTo>
                  <a:pt x="302" y="35"/>
                </a:lnTo>
                <a:lnTo>
                  <a:pt x="286" y="12"/>
                </a:lnTo>
                <a:lnTo>
                  <a:pt x="321" y="32"/>
                </a:lnTo>
                <a:lnTo>
                  <a:pt x="321" y="59"/>
                </a:lnTo>
                <a:lnTo>
                  <a:pt x="310" y="88"/>
                </a:lnTo>
                <a:lnTo>
                  <a:pt x="291" y="107"/>
                </a:lnTo>
                <a:lnTo>
                  <a:pt x="283" y="129"/>
                </a:lnTo>
                <a:lnTo>
                  <a:pt x="329" y="94"/>
                </a:lnTo>
                <a:lnTo>
                  <a:pt x="344" y="49"/>
                </a:lnTo>
                <a:lnTo>
                  <a:pt x="353" y="9"/>
                </a:lnTo>
                <a:lnTo>
                  <a:pt x="376" y="3"/>
                </a:lnTo>
                <a:lnTo>
                  <a:pt x="363" y="59"/>
                </a:lnTo>
                <a:lnTo>
                  <a:pt x="363" y="88"/>
                </a:lnTo>
                <a:lnTo>
                  <a:pt x="373" y="110"/>
                </a:lnTo>
                <a:lnTo>
                  <a:pt x="405" y="81"/>
                </a:lnTo>
                <a:lnTo>
                  <a:pt x="419" y="36"/>
                </a:lnTo>
                <a:lnTo>
                  <a:pt x="429" y="12"/>
                </a:lnTo>
                <a:lnTo>
                  <a:pt x="448" y="59"/>
                </a:lnTo>
                <a:lnTo>
                  <a:pt x="453" y="100"/>
                </a:lnTo>
                <a:lnTo>
                  <a:pt x="457" y="110"/>
                </a:lnTo>
                <a:lnTo>
                  <a:pt x="491" y="60"/>
                </a:lnTo>
                <a:lnTo>
                  <a:pt x="499" y="19"/>
                </a:lnTo>
                <a:lnTo>
                  <a:pt x="491" y="0"/>
                </a:lnTo>
                <a:lnTo>
                  <a:pt x="518" y="35"/>
                </a:lnTo>
                <a:lnTo>
                  <a:pt x="509" y="73"/>
                </a:lnTo>
                <a:lnTo>
                  <a:pt x="509" y="81"/>
                </a:lnTo>
                <a:lnTo>
                  <a:pt x="515" y="110"/>
                </a:lnTo>
                <a:lnTo>
                  <a:pt x="552" y="36"/>
                </a:lnTo>
                <a:lnTo>
                  <a:pt x="518" y="0"/>
                </a:lnTo>
                <a:lnTo>
                  <a:pt x="576" y="40"/>
                </a:lnTo>
                <a:lnTo>
                  <a:pt x="581" y="94"/>
                </a:lnTo>
                <a:lnTo>
                  <a:pt x="542" y="150"/>
                </a:lnTo>
                <a:lnTo>
                  <a:pt x="13" y="150"/>
                </a:lnTo>
                <a:close/>
              </a:path>
            </a:pathLst>
          </a:custGeom>
          <a:solidFill>
            <a:srgbClr val="FF0000"/>
          </a:solidFill>
          <a:ln w="31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2" name="Arc 43"/>
          <p:cNvSpPr>
            <a:spLocks/>
          </p:cNvSpPr>
          <p:nvPr/>
        </p:nvSpPr>
        <p:spPr bwMode="auto">
          <a:xfrm>
            <a:off x="7380288" y="1620838"/>
            <a:ext cx="431800" cy="857250"/>
          </a:xfrm>
          <a:custGeom>
            <a:avLst/>
            <a:gdLst>
              <a:gd name="T0" fmla="*/ 0 w 21600"/>
              <a:gd name="T1" fmla="*/ 0 h 42856"/>
              <a:gd name="T2" fmla="*/ 1534169 w 21600"/>
              <a:gd name="T3" fmla="*/ 17147599 h 42856"/>
              <a:gd name="T4" fmla="*/ 0 w 21600"/>
              <a:gd name="T5" fmla="*/ 8642630 h 42856"/>
              <a:gd name="T6" fmla="*/ 0 60000 65536"/>
              <a:gd name="T7" fmla="*/ 0 60000 65536"/>
              <a:gd name="T8" fmla="*/ 0 60000 65536"/>
              <a:gd name="T9" fmla="*/ 0 w 21600"/>
              <a:gd name="T10" fmla="*/ 0 h 42856"/>
              <a:gd name="T11" fmla="*/ 21600 w 21600"/>
              <a:gd name="T12" fmla="*/ 42856 h 42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85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</a:path>
              <a:path w="21600" h="4285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3" name="Line 44"/>
          <p:cNvSpPr>
            <a:spLocks noChangeShapeType="1"/>
          </p:cNvSpPr>
          <p:nvPr/>
        </p:nvSpPr>
        <p:spPr bwMode="auto">
          <a:xfrm>
            <a:off x="7380288" y="1620838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4" name="Line 45"/>
          <p:cNvSpPr>
            <a:spLocks noChangeShapeType="1"/>
          </p:cNvSpPr>
          <p:nvPr/>
        </p:nvSpPr>
        <p:spPr bwMode="auto">
          <a:xfrm flipV="1">
            <a:off x="7380288" y="1547813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5" name="Text Box 46"/>
          <p:cNvSpPr txBox="1">
            <a:spLocks noChangeArrowheads="1"/>
          </p:cNvSpPr>
          <p:nvPr/>
        </p:nvSpPr>
        <p:spPr bwMode="auto">
          <a:xfrm>
            <a:off x="7724775" y="162083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0" i="1">
                <a:solidFill>
                  <a:prstClr val="black"/>
                </a:solidFill>
                <a:latin typeface="Arial" charset="0"/>
                <a:cs typeface="Arial" charset="0"/>
              </a:rPr>
              <a:t>m</a:t>
            </a:r>
            <a:r>
              <a:rPr lang="it-IT" sz="18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t=o</a:t>
            </a:r>
            <a:endParaRPr lang="it-IT" sz="18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46" name="Arc 47"/>
          <p:cNvSpPr>
            <a:spLocks/>
          </p:cNvSpPr>
          <p:nvPr/>
        </p:nvSpPr>
        <p:spPr bwMode="auto">
          <a:xfrm rot="-10567771">
            <a:off x="5291138" y="1627188"/>
            <a:ext cx="431800" cy="857250"/>
          </a:xfrm>
          <a:custGeom>
            <a:avLst/>
            <a:gdLst>
              <a:gd name="T0" fmla="*/ 0 w 21600"/>
              <a:gd name="T1" fmla="*/ 0 h 42856"/>
              <a:gd name="T2" fmla="*/ 1534169 w 21600"/>
              <a:gd name="T3" fmla="*/ 17147599 h 42856"/>
              <a:gd name="T4" fmla="*/ 0 w 21600"/>
              <a:gd name="T5" fmla="*/ 8642630 h 42856"/>
              <a:gd name="T6" fmla="*/ 0 60000 65536"/>
              <a:gd name="T7" fmla="*/ 0 60000 65536"/>
              <a:gd name="T8" fmla="*/ 0 60000 65536"/>
              <a:gd name="T9" fmla="*/ 0 w 21600"/>
              <a:gd name="T10" fmla="*/ 0 h 42856"/>
              <a:gd name="T11" fmla="*/ 21600 w 21600"/>
              <a:gd name="T12" fmla="*/ 42856 h 42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85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</a:path>
              <a:path w="21600" h="4285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7" name="Line 48"/>
          <p:cNvSpPr>
            <a:spLocks noChangeShapeType="1"/>
          </p:cNvSpPr>
          <p:nvPr/>
        </p:nvSpPr>
        <p:spPr bwMode="auto">
          <a:xfrm rot="11099995" flipH="1">
            <a:off x="5592763" y="1631950"/>
            <a:ext cx="84137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8" name="Line 49"/>
          <p:cNvSpPr>
            <a:spLocks noChangeShapeType="1"/>
          </p:cNvSpPr>
          <p:nvPr/>
        </p:nvSpPr>
        <p:spPr bwMode="auto">
          <a:xfrm rot="-10502984">
            <a:off x="5545138" y="1550988"/>
            <a:ext cx="139700" cy="80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49" name="Text Box 50"/>
          <p:cNvSpPr txBox="1">
            <a:spLocks noChangeArrowheads="1"/>
          </p:cNvSpPr>
          <p:nvPr/>
        </p:nvSpPr>
        <p:spPr bwMode="auto">
          <a:xfrm>
            <a:off x="4787900" y="176371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800" b="0" i="1">
                <a:solidFill>
                  <a:prstClr val="black"/>
                </a:solidFill>
                <a:latin typeface="Arial" charset="0"/>
                <a:cs typeface="Arial" charset="0"/>
              </a:rPr>
              <a:t>m</a:t>
            </a:r>
            <a:r>
              <a:rPr lang="it-IT" sz="18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t=o</a:t>
            </a:r>
            <a:endParaRPr lang="it-IT" sz="18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50" name="Arc 51"/>
          <p:cNvSpPr>
            <a:spLocks/>
          </p:cNvSpPr>
          <p:nvPr/>
        </p:nvSpPr>
        <p:spPr bwMode="auto">
          <a:xfrm rot="-10567771">
            <a:off x="5788025" y="3759200"/>
            <a:ext cx="142875" cy="504825"/>
          </a:xfrm>
          <a:custGeom>
            <a:avLst/>
            <a:gdLst>
              <a:gd name="T0" fmla="*/ 0 w 21600"/>
              <a:gd name="T1" fmla="*/ 0 h 42856"/>
              <a:gd name="T2" fmla="*/ 167964 w 21600"/>
              <a:gd name="T3" fmla="*/ 5946618 h 42856"/>
              <a:gd name="T4" fmla="*/ 0 w 21600"/>
              <a:gd name="T5" fmla="*/ 2997180 h 42856"/>
              <a:gd name="T6" fmla="*/ 0 60000 65536"/>
              <a:gd name="T7" fmla="*/ 0 60000 65536"/>
              <a:gd name="T8" fmla="*/ 0 60000 65536"/>
              <a:gd name="T9" fmla="*/ 0 w 21600"/>
              <a:gd name="T10" fmla="*/ 0 h 42856"/>
              <a:gd name="T11" fmla="*/ 21600 w 21600"/>
              <a:gd name="T12" fmla="*/ 42856 h 42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85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</a:path>
              <a:path w="21600" h="4285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51" name="Line 52"/>
          <p:cNvSpPr>
            <a:spLocks noChangeShapeType="1"/>
          </p:cNvSpPr>
          <p:nvPr/>
        </p:nvSpPr>
        <p:spPr bwMode="auto">
          <a:xfrm rot="11099995" flipH="1">
            <a:off x="5891213" y="3768725"/>
            <a:ext cx="26987" cy="8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52" name="Line 53"/>
          <p:cNvSpPr>
            <a:spLocks noChangeShapeType="1"/>
          </p:cNvSpPr>
          <p:nvPr/>
        </p:nvSpPr>
        <p:spPr bwMode="auto">
          <a:xfrm rot="-10502984">
            <a:off x="5868988" y="3703638"/>
            <a:ext cx="523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53" name="Text Box 54"/>
          <p:cNvSpPr txBox="1">
            <a:spLocks noChangeArrowheads="1"/>
          </p:cNvSpPr>
          <p:nvPr/>
        </p:nvSpPr>
        <p:spPr bwMode="auto">
          <a:xfrm>
            <a:off x="5429250" y="3889375"/>
            <a:ext cx="455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m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t=o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54" name="Arc 55"/>
          <p:cNvSpPr>
            <a:spLocks/>
          </p:cNvSpPr>
          <p:nvPr/>
        </p:nvSpPr>
        <p:spPr bwMode="auto">
          <a:xfrm>
            <a:off x="7954963" y="3656013"/>
            <a:ext cx="142875" cy="504825"/>
          </a:xfrm>
          <a:custGeom>
            <a:avLst/>
            <a:gdLst>
              <a:gd name="T0" fmla="*/ 0 w 21600"/>
              <a:gd name="T1" fmla="*/ 0 h 42856"/>
              <a:gd name="T2" fmla="*/ 167964 w 21600"/>
              <a:gd name="T3" fmla="*/ 5946618 h 42856"/>
              <a:gd name="T4" fmla="*/ 0 w 21600"/>
              <a:gd name="T5" fmla="*/ 2997180 h 42856"/>
              <a:gd name="T6" fmla="*/ 0 60000 65536"/>
              <a:gd name="T7" fmla="*/ 0 60000 65536"/>
              <a:gd name="T8" fmla="*/ 0 60000 65536"/>
              <a:gd name="T9" fmla="*/ 0 w 21600"/>
              <a:gd name="T10" fmla="*/ 0 h 42856"/>
              <a:gd name="T11" fmla="*/ 21600 w 21600"/>
              <a:gd name="T12" fmla="*/ 42856 h 42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85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</a:path>
              <a:path w="21600" h="4285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55" name="Line 56"/>
          <p:cNvSpPr>
            <a:spLocks noChangeShapeType="1"/>
          </p:cNvSpPr>
          <p:nvPr/>
        </p:nvSpPr>
        <p:spPr bwMode="auto">
          <a:xfrm rot="21582154" flipH="1">
            <a:off x="7959725" y="3598863"/>
            <a:ext cx="68263" cy="5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56" name="Line 57"/>
          <p:cNvSpPr>
            <a:spLocks noChangeShapeType="1"/>
          </p:cNvSpPr>
          <p:nvPr/>
        </p:nvSpPr>
        <p:spPr bwMode="auto">
          <a:xfrm>
            <a:off x="7959725" y="3663950"/>
            <a:ext cx="68263" cy="80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57" name="Text Box 58"/>
          <p:cNvSpPr txBox="1">
            <a:spLocks noChangeArrowheads="1"/>
          </p:cNvSpPr>
          <p:nvPr/>
        </p:nvSpPr>
        <p:spPr bwMode="auto">
          <a:xfrm>
            <a:off x="8024813" y="3875088"/>
            <a:ext cx="455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m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t=o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58" name="Arc 59"/>
          <p:cNvSpPr>
            <a:spLocks/>
          </p:cNvSpPr>
          <p:nvPr/>
        </p:nvSpPr>
        <p:spPr bwMode="auto">
          <a:xfrm rot="-10567771">
            <a:off x="5788025" y="4464050"/>
            <a:ext cx="142875" cy="504825"/>
          </a:xfrm>
          <a:custGeom>
            <a:avLst/>
            <a:gdLst>
              <a:gd name="T0" fmla="*/ 0 w 21600"/>
              <a:gd name="T1" fmla="*/ 0 h 42856"/>
              <a:gd name="T2" fmla="*/ 167964 w 21600"/>
              <a:gd name="T3" fmla="*/ 5946618 h 42856"/>
              <a:gd name="T4" fmla="*/ 0 w 21600"/>
              <a:gd name="T5" fmla="*/ 2997180 h 42856"/>
              <a:gd name="T6" fmla="*/ 0 60000 65536"/>
              <a:gd name="T7" fmla="*/ 0 60000 65536"/>
              <a:gd name="T8" fmla="*/ 0 60000 65536"/>
              <a:gd name="T9" fmla="*/ 0 w 21600"/>
              <a:gd name="T10" fmla="*/ 0 h 42856"/>
              <a:gd name="T11" fmla="*/ 21600 w 21600"/>
              <a:gd name="T12" fmla="*/ 42856 h 42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85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</a:path>
              <a:path w="21600" h="4285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59" name="Line 60"/>
          <p:cNvSpPr>
            <a:spLocks noChangeShapeType="1"/>
          </p:cNvSpPr>
          <p:nvPr/>
        </p:nvSpPr>
        <p:spPr bwMode="auto">
          <a:xfrm rot="11099995" flipH="1">
            <a:off x="5891213" y="4473575"/>
            <a:ext cx="26987" cy="84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60" name="Line 61"/>
          <p:cNvSpPr>
            <a:spLocks noChangeShapeType="1"/>
          </p:cNvSpPr>
          <p:nvPr/>
        </p:nvSpPr>
        <p:spPr bwMode="auto">
          <a:xfrm rot="-10502984">
            <a:off x="5868988" y="4408488"/>
            <a:ext cx="52387" cy="5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61" name="Text Box 62"/>
          <p:cNvSpPr txBox="1">
            <a:spLocks noChangeArrowheads="1"/>
          </p:cNvSpPr>
          <p:nvPr/>
        </p:nvSpPr>
        <p:spPr bwMode="auto">
          <a:xfrm>
            <a:off x="5435600" y="4594225"/>
            <a:ext cx="455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m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t=o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62" name="Arc 63"/>
          <p:cNvSpPr>
            <a:spLocks/>
          </p:cNvSpPr>
          <p:nvPr/>
        </p:nvSpPr>
        <p:spPr bwMode="auto">
          <a:xfrm>
            <a:off x="7954963" y="4360863"/>
            <a:ext cx="142875" cy="504825"/>
          </a:xfrm>
          <a:custGeom>
            <a:avLst/>
            <a:gdLst>
              <a:gd name="T0" fmla="*/ 0 w 21600"/>
              <a:gd name="T1" fmla="*/ 0 h 42856"/>
              <a:gd name="T2" fmla="*/ 167964 w 21600"/>
              <a:gd name="T3" fmla="*/ 5946618 h 42856"/>
              <a:gd name="T4" fmla="*/ 0 w 21600"/>
              <a:gd name="T5" fmla="*/ 2997180 h 42856"/>
              <a:gd name="T6" fmla="*/ 0 60000 65536"/>
              <a:gd name="T7" fmla="*/ 0 60000 65536"/>
              <a:gd name="T8" fmla="*/ 0 60000 65536"/>
              <a:gd name="T9" fmla="*/ 0 w 21600"/>
              <a:gd name="T10" fmla="*/ 0 h 42856"/>
              <a:gd name="T11" fmla="*/ 21600 w 21600"/>
              <a:gd name="T12" fmla="*/ 42856 h 428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85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</a:path>
              <a:path w="21600" h="4285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2048"/>
                  <a:pt x="14121" y="40999"/>
                  <a:pt x="3839" y="4285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63" name="Line 64"/>
          <p:cNvSpPr>
            <a:spLocks noChangeShapeType="1"/>
          </p:cNvSpPr>
          <p:nvPr/>
        </p:nvSpPr>
        <p:spPr bwMode="auto">
          <a:xfrm rot="21582154" flipH="1">
            <a:off x="7959725" y="4303713"/>
            <a:ext cx="68263" cy="5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64" name="Line 65"/>
          <p:cNvSpPr>
            <a:spLocks noChangeShapeType="1"/>
          </p:cNvSpPr>
          <p:nvPr/>
        </p:nvSpPr>
        <p:spPr bwMode="auto">
          <a:xfrm>
            <a:off x="7959725" y="4368800"/>
            <a:ext cx="68263" cy="80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65" name="Text Box 66"/>
          <p:cNvSpPr txBox="1">
            <a:spLocks noChangeArrowheads="1"/>
          </p:cNvSpPr>
          <p:nvPr/>
        </p:nvSpPr>
        <p:spPr bwMode="auto">
          <a:xfrm>
            <a:off x="8075613" y="4579938"/>
            <a:ext cx="455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m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t=o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66" name="Line 67"/>
          <p:cNvSpPr>
            <a:spLocks noChangeShapeType="1"/>
          </p:cNvSpPr>
          <p:nvPr/>
        </p:nvSpPr>
        <p:spPr bwMode="auto">
          <a:xfrm>
            <a:off x="7883525" y="35290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67" name="Line 68"/>
          <p:cNvSpPr>
            <a:spLocks noChangeShapeType="1"/>
          </p:cNvSpPr>
          <p:nvPr/>
        </p:nvSpPr>
        <p:spPr bwMode="auto">
          <a:xfrm>
            <a:off x="5946775" y="352901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68" name="Text Box 69"/>
          <p:cNvSpPr txBox="1">
            <a:spLocks noChangeArrowheads="1"/>
          </p:cNvSpPr>
          <p:nvPr/>
        </p:nvSpPr>
        <p:spPr bwMode="auto">
          <a:xfrm>
            <a:off x="5938838" y="3529013"/>
            <a:ext cx="596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v1(t=o)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69" name="Text Box 70"/>
          <p:cNvSpPr txBox="1">
            <a:spLocks noChangeArrowheads="1"/>
          </p:cNvSpPr>
          <p:nvPr/>
        </p:nvSpPr>
        <p:spPr bwMode="auto">
          <a:xfrm>
            <a:off x="7415213" y="3524250"/>
            <a:ext cx="596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v2(t=o)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70" name="Line 71"/>
          <p:cNvSpPr>
            <a:spLocks noChangeShapeType="1"/>
          </p:cNvSpPr>
          <p:nvPr/>
        </p:nvSpPr>
        <p:spPr bwMode="auto">
          <a:xfrm>
            <a:off x="5651500" y="3889375"/>
            <a:ext cx="2809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71" name="Text Box 72"/>
          <p:cNvSpPr txBox="1">
            <a:spLocks noChangeArrowheads="1"/>
          </p:cNvSpPr>
          <p:nvPr/>
        </p:nvSpPr>
        <p:spPr bwMode="auto">
          <a:xfrm>
            <a:off x="5399088" y="3600450"/>
            <a:ext cx="60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o1(t=o)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72" name="Line 73"/>
          <p:cNvSpPr>
            <a:spLocks noChangeShapeType="1"/>
          </p:cNvSpPr>
          <p:nvPr/>
        </p:nvSpPr>
        <p:spPr bwMode="auto">
          <a:xfrm flipH="1">
            <a:off x="7883525" y="3889375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73" name="Text Box 74"/>
          <p:cNvSpPr txBox="1">
            <a:spLocks noChangeArrowheads="1"/>
          </p:cNvSpPr>
          <p:nvPr/>
        </p:nvSpPr>
        <p:spPr bwMode="auto">
          <a:xfrm>
            <a:off x="8026400" y="3600450"/>
            <a:ext cx="60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o2(t=o)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74" name="Line 75"/>
          <p:cNvSpPr>
            <a:spLocks noChangeShapeType="1"/>
          </p:cNvSpPr>
          <p:nvPr/>
        </p:nvSpPr>
        <p:spPr bwMode="auto">
          <a:xfrm flipV="1">
            <a:off x="7883525" y="4716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75" name="Line 76"/>
          <p:cNvSpPr>
            <a:spLocks noChangeShapeType="1"/>
          </p:cNvSpPr>
          <p:nvPr/>
        </p:nvSpPr>
        <p:spPr bwMode="auto">
          <a:xfrm flipV="1">
            <a:off x="5938838" y="47164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76" name="Text Box 77"/>
          <p:cNvSpPr txBox="1">
            <a:spLocks noChangeArrowheads="1"/>
          </p:cNvSpPr>
          <p:nvPr/>
        </p:nvSpPr>
        <p:spPr bwMode="auto">
          <a:xfrm>
            <a:off x="5938838" y="4721225"/>
            <a:ext cx="630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F’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v1(t=o)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77" name="Text Box 78"/>
          <p:cNvSpPr txBox="1">
            <a:spLocks noChangeArrowheads="1"/>
          </p:cNvSpPr>
          <p:nvPr/>
        </p:nvSpPr>
        <p:spPr bwMode="auto">
          <a:xfrm>
            <a:off x="7415213" y="4716463"/>
            <a:ext cx="630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F’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v2(t=o)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78" name="Line 79"/>
          <p:cNvSpPr>
            <a:spLocks noChangeShapeType="1"/>
          </p:cNvSpPr>
          <p:nvPr/>
        </p:nvSpPr>
        <p:spPr bwMode="auto">
          <a:xfrm>
            <a:off x="5653088" y="4672013"/>
            <a:ext cx="280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79" name="Text Box 80"/>
          <p:cNvSpPr txBox="1">
            <a:spLocks noChangeArrowheads="1"/>
          </p:cNvSpPr>
          <p:nvPr/>
        </p:nvSpPr>
        <p:spPr bwMode="auto">
          <a:xfrm>
            <a:off x="5400675" y="4383088"/>
            <a:ext cx="6365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F’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o1(t=o)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5680" name="Line 81"/>
          <p:cNvSpPr>
            <a:spLocks noChangeShapeType="1"/>
          </p:cNvSpPr>
          <p:nvPr/>
        </p:nvSpPr>
        <p:spPr bwMode="auto">
          <a:xfrm flipH="1">
            <a:off x="7885113" y="4672013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81" name="Text Box 82"/>
          <p:cNvSpPr txBox="1">
            <a:spLocks noChangeArrowheads="1"/>
          </p:cNvSpPr>
          <p:nvPr/>
        </p:nvSpPr>
        <p:spPr bwMode="auto">
          <a:xfrm>
            <a:off x="8027988" y="4383088"/>
            <a:ext cx="6365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00" b="0" i="1">
                <a:solidFill>
                  <a:prstClr val="black"/>
                </a:solidFill>
                <a:latin typeface="Arial" charset="0"/>
                <a:cs typeface="Arial" charset="0"/>
              </a:rPr>
              <a:t>F’</a:t>
            </a:r>
            <a:r>
              <a:rPr lang="it-IT" sz="1200" b="0" i="1" baseline="-25000">
                <a:solidFill>
                  <a:prstClr val="black"/>
                </a:solidFill>
                <a:latin typeface="Arial" charset="0"/>
                <a:cs typeface="Arial" charset="0"/>
              </a:rPr>
              <a:t>o2(t=o)</a:t>
            </a:r>
            <a:endParaRPr lang="it-IT" sz="1200" b="0" i="1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0611" name="Rectangle 83"/>
          <p:cNvSpPr>
            <a:spLocks noChangeArrowheads="1"/>
          </p:cNvSpPr>
          <p:nvPr/>
        </p:nvSpPr>
        <p:spPr bwMode="auto">
          <a:xfrm>
            <a:off x="179388" y="44450"/>
            <a:ext cx="8820150" cy="719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ANALISI PER SINGOLI ELEMENTI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/>
                <a:cs typeface="Arial" charset="0"/>
              </a:rPr>
              <a:t>O PER SOTTOSTRUTTURE</a:t>
            </a:r>
          </a:p>
        </p:txBody>
      </p:sp>
    </p:spTree>
    <p:extLst>
      <p:ext uri="{BB962C8B-B14F-4D97-AF65-F5344CB8AC3E}">
        <p14:creationId xmlns:p14="http://schemas.microsoft.com/office/powerpoint/2010/main" val="239914233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ccia in giù 18"/>
          <p:cNvSpPr/>
          <p:nvPr/>
        </p:nvSpPr>
        <p:spPr bwMode="auto">
          <a:xfrm>
            <a:off x="4499992" y="3429000"/>
            <a:ext cx="288032" cy="288032"/>
          </a:xfrm>
          <a:prstGeom prst="downArrow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 sz="1600" dirty="0"/>
          </a:p>
        </p:txBody>
      </p:sp>
      <p:sp>
        <p:nvSpPr>
          <p:cNvPr id="21" name="Rettangolo 20"/>
          <p:cNvSpPr/>
          <p:nvPr/>
        </p:nvSpPr>
        <p:spPr bwMode="auto">
          <a:xfrm>
            <a:off x="1081708" y="3717032"/>
            <a:ext cx="7128792" cy="648072"/>
          </a:xfrm>
          <a:prstGeom prst="rect">
            <a:avLst/>
          </a:prstGeom>
          <a:noFill/>
          <a:ln w="571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1600" dirty="0">
                <a:sym typeface="Wingdings" panose="05000000000000000000" pitchFamily="2" charset="2"/>
              </a:rPr>
              <a:t>Define the WORST FIRE SCENARIO </a:t>
            </a:r>
          </a:p>
          <a:p>
            <a:pPr algn="ctr" eaLnBrk="1" hangingPunct="1"/>
            <a:r>
              <a:rPr lang="en-GB" sz="1600" dirty="0">
                <a:sym typeface="Wingdings" panose="05000000000000000000" pitchFamily="2" charset="2"/>
              </a:rPr>
              <a:t>(position, fire curve, </a:t>
            </a:r>
            <a:r>
              <a:rPr lang="en-GB" sz="1600">
                <a:sym typeface="Wingdings" panose="05000000000000000000" pitchFamily="2" charset="2"/>
              </a:rPr>
              <a:t>etc.)</a:t>
            </a:r>
            <a:endParaRPr lang="en-GB" sz="1600" dirty="0">
              <a:sym typeface="Wingdings" panose="05000000000000000000" pitchFamily="2" charset="2"/>
            </a:endParaRPr>
          </a:p>
        </p:txBody>
      </p:sp>
      <p:sp>
        <p:nvSpPr>
          <p:cNvPr id="22" name="Freccia in giù 21"/>
          <p:cNvSpPr/>
          <p:nvPr/>
        </p:nvSpPr>
        <p:spPr bwMode="auto">
          <a:xfrm>
            <a:off x="4499992" y="4365104"/>
            <a:ext cx="288032" cy="288032"/>
          </a:xfrm>
          <a:prstGeom prst="downArrow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 sz="1600" dirty="0"/>
          </a:p>
        </p:txBody>
      </p:sp>
      <p:sp>
        <p:nvSpPr>
          <p:cNvPr id="25" name="Rettangolo 24"/>
          <p:cNvSpPr/>
          <p:nvPr/>
        </p:nvSpPr>
        <p:spPr bwMode="auto">
          <a:xfrm>
            <a:off x="1043608" y="4725144"/>
            <a:ext cx="7128792" cy="504056"/>
          </a:xfrm>
          <a:prstGeom prst="rect">
            <a:avLst/>
          </a:prstGeom>
          <a:noFill/>
          <a:ln w="571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GB" sz="1600" dirty="0">
                <a:sym typeface="Wingdings" panose="05000000000000000000" pitchFamily="2" charset="2"/>
              </a:rPr>
              <a:t>Check the behaviour of the structure under </a:t>
            </a:r>
            <a:r>
              <a:rPr lang="en-GB" sz="1600">
                <a:sym typeface="Wingdings" panose="05000000000000000000" pitchFamily="2" charset="2"/>
              </a:rPr>
              <a:t>fire conditions</a:t>
            </a:r>
            <a:endParaRPr lang="en-GB" sz="1600" dirty="0">
              <a:sym typeface="Wingdings" panose="05000000000000000000" pitchFamily="2" charset="2"/>
            </a:endParaRPr>
          </a:p>
        </p:txBody>
      </p:sp>
      <p:sp>
        <p:nvSpPr>
          <p:cNvPr id="26" name="Rettangolo 25"/>
          <p:cNvSpPr/>
          <p:nvPr/>
        </p:nvSpPr>
        <p:spPr bwMode="auto">
          <a:xfrm>
            <a:off x="1081708" y="1556792"/>
            <a:ext cx="7124352" cy="1800200"/>
          </a:xfrm>
          <a:prstGeom prst="rect">
            <a:avLst/>
          </a:prstGeom>
          <a:noFill/>
          <a:ln w="571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 sz="16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517226" y="620688"/>
            <a:ext cx="4099199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GB" sz="1600" u="sng" dirty="0"/>
              <a:t>SFSE (Structural Fire Safety Engineering)</a:t>
            </a:r>
          </a:p>
          <a:p>
            <a:pPr algn="ctr" eaLnBrk="1" hangingPunct="1"/>
            <a:endParaRPr lang="en-GB" sz="1050" dirty="0"/>
          </a:p>
          <a:p>
            <a:endParaRPr lang="en-GB" sz="1200" dirty="0"/>
          </a:p>
        </p:txBody>
      </p:sp>
      <p:sp>
        <p:nvSpPr>
          <p:cNvPr id="11" name="Rettangolo 10"/>
          <p:cNvSpPr/>
          <p:nvPr/>
        </p:nvSpPr>
        <p:spPr bwMode="auto">
          <a:xfrm>
            <a:off x="1086024" y="548680"/>
            <a:ext cx="7124352" cy="576064"/>
          </a:xfrm>
          <a:prstGeom prst="rect">
            <a:avLst/>
          </a:prstGeom>
          <a:noFill/>
          <a:ln w="571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 sz="1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59632" y="1772816"/>
            <a:ext cx="639950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Define the targets</a:t>
            </a:r>
          </a:p>
          <a:p>
            <a:pPr marL="266700"/>
            <a:r>
              <a:rPr lang="en-GB" sz="1400" b="0" dirty="0">
                <a:sym typeface="Wingdings" panose="05000000000000000000" pitchFamily="2" charset="2"/>
              </a:rPr>
              <a:t>(reduce costs of maintenance, beauty of the building, ensure the stability of </a:t>
            </a:r>
          </a:p>
          <a:p>
            <a:pPr marL="266700"/>
            <a:r>
              <a:rPr lang="en-GB" sz="1400" b="0" dirty="0">
                <a:sym typeface="Wingdings" panose="05000000000000000000" pitchFamily="2" charset="2"/>
              </a:rPr>
              <a:t>the building, etc.);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Focalize the main activities inside the building;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Understand the global behaviour of the structure </a:t>
            </a:r>
          </a:p>
          <a:p>
            <a:pPr marL="266700"/>
            <a:r>
              <a:rPr lang="en-GB" sz="1400" b="0" dirty="0">
                <a:sym typeface="Wingdings" panose="05000000000000000000" pitchFamily="2" charset="2"/>
              </a:rPr>
              <a:t>(it is important define the structural hierarchy of the elements - robustness);</a:t>
            </a:r>
          </a:p>
          <a:p>
            <a:endParaRPr lang="en-GB" dirty="0"/>
          </a:p>
        </p:txBody>
      </p:sp>
      <p:sp>
        <p:nvSpPr>
          <p:cNvPr id="13" name="Freccia in giù 18"/>
          <p:cNvSpPr/>
          <p:nvPr/>
        </p:nvSpPr>
        <p:spPr bwMode="auto">
          <a:xfrm>
            <a:off x="4499992" y="1196752"/>
            <a:ext cx="288032" cy="288032"/>
          </a:xfrm>
          <a:prstGeom prst="downArrow">
            <a:avLst/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1300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5" grpId="0" animBg="1"/>
      <p:bldP spid="26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40" y="872170"/>
            <a:ext cx="15192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"/>
          <a:stretch>
            <a:fillRect/>
          </a:stretch>
        </p:blipFill>
        <p:spPr bwMode="auto">
          <a:xfrm>
            <a:off x="714375" y="3357563"/>
            <a:ext cx="3354388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7" y="1022350"/>
            <a:ext cx="3370263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6516690" y="714375"/>
            <a:ext cx="2413000" cy="237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t-IT" sz="2400" dirty="0">
                <a:solidFill>
                  <a:srgbClr val="C0504D"/>
                </a:solidFill>
                <a:latin typeface="Tahoma" charset="0"/>
              </a:rPr>
              <a:t>2 zone</a:t>
            </a:r>
            <a:br>
              <a:rPr lang="it-IT" dirty="0">
                <a:solidFill>
                  <a:prstClr val="black"/>
                </a:solidFill>
                <a:latin typeface="Tahoma" charset="0"/>
              </a:rPr>
            </a:br>
            <a:endParaRPr lang="it-IT" dirty="0">
              <a:solidFill>
                <a:prstClr val="black"/>
              </a:solidFill>
              <a:latin typeface="Tahoma" charset="0"/>
            </a:endParaRPr>
          </a:p>
          <a:p>
            <a:pPr>
              <a:spcBef>
                <a:spcPct val="20000"/>
              </a:spcBef>
            </a:pPr>
            <a:endParaRPr lang="it-IT" sz="2400" i="1" dirty="0">
              <a:solidFill>
                <a:prstClr val="black"/>
              </a:solidFill>
              <a:latin typeface="Tahoma" charset="0"/>
            </a:endParaRPr>
          </a:p>
          <a:p>
            <a:pPr>
              <a:spcBef>
                <a:spcPct val="20000"/>
              </a:spcBef>
            </a:pPr>
            <a:endParaRPr lang="it-IT" dirty="0">
              <a:solidFill>
                <a:prstClr val="black"/>
              </a:solidFill>
              <a:latin typeface="Tahoma" charset="0"/>
            </a:endParaRPr>
          </a:p>
          <a:p>
            <a:pPr>
              <a:spcBef>
                <a:spcPct val="20000"/>
              </a:spcBef>
            </a:pPr>
            <a:endParaRPr lang="it-IT" sz="2400" dirty="0">
              <a:solidFill>
                <a:prstClr val="black"/>
              </a:solidFill>
              <a:latin typeface="Tahoma" charset="0"/>
            </a:endParaRPr>
          </a:p>
          <a:p>
            <a:pPr>
              <a:spcBef>
                <a:spcPct val="20000"/>
              </a:spcBef>
            </a:pPr>
            <a:r>
              <a:rPr lang="it-IT" sz="2400" dirty="0">
                <a:solidFill>
                  <a:srgbClr val="C0504D"/>
                </a:solidFill>
                <a:latin typeface="Tahoma" charset="0"/>
              </a:rPr>
              <a:t>1 zone</a:t>
            </a:r>
            <a:endParaRPr lang="it-IT" i="1" dirty="0">
              <a:solidFill>
                <a:prstClr val="black"/>
              </a:solidFill>
              <a:latin typeface="Tahoma" charset="0"/>
            </a:endParaRPr>
          </a:p>
        </p:txBody>
      </p:sp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4005267"/>
            <a:ext cx="2776538" cy="17541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4076700"/>
            <a:ext cx="20955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0"/>
          <p:cNvSpPr txBox="1">
            <a:spLocks noChangeArrowheads="1"/>
          </p:cNvSpPr>
          <p:nvPr/>
        </p:nvSpPr>
        <p:spPr bwMode="auto">
          <a:xfrm>
            <a:off x="4499992" y="5877272"/>
            <a:ext cx="19133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defTabSz="3302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330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it-IT" sz="1600" i="1" dirty="0">
                <a:solidFill>
                  <a:prstClr val="black"/>
                </a:solidFill>
                <a:latin typeface="Tahoma" charset="0"/>
              </a:rPr>
              <a:t>Natural </a:t>
            </a:r>
            <a:r>
              <a:rPr lang="it-IT" sz="1600" i="1" dirty="0" err="1">
                <a:solidFill>
                  <a:prstClr val="black"/>
                </a:solidFill>
                <a:latin typeface="Tahoma" charset="0"/>
              </a:rPr>
              <a:t>Fire</a:t>
            </a:r>
            <a:r>
              <a:rPr lang="it-IT" sz="1600" i="1" dirty="0">
                <a:solidFill>
                  <a:prstClr val="black"/>
                </a:solidFill>
                <a:latin typeface="Tahoma" charset="0"/>
              </a:rPr>
              <a:t> curve</a:t>
            </a:r>
          </a:p>
        </p:txBody>
      </p:sp>
      <p:sp>
        <p:nvSpPr>
          <p:cNvPr id="61449" name="AutoShape 12"/>
          <p:cNvSpPr>
            <a:spLocks noChangeArrowheads="1"/>
          </p:cNvSpPr>
          <p:nvPr/>
        </p:nvSpPr>
        <p:spPr bwMode="auto">
          <a:xfrm>
            <a:off x="5715001" y="1708630"/>
            <a:ext cx="1511300" cy="1037273"/>
          </a:xfrm>
          <a:prstGeom prst="irregularSeal1">
            <a:avLst/>
          </a:prstGeom>
          <a:solidFill>
            <a:srgbClr val="FFCC00">
              <a:alpha val="50195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450" name="Text Box 13"/>
          <p:cNvSpPr txBox="1">
            <a:spLocks noChangeArrowheads="1"/>
          </p:cNvSpPr>
          <p:nvPr/>
        </p:nvSpPr>
        <p:spPr bwMode="auto">
          <a:xfrm>
            <a:off x="5786438" y="2024064"/>
            <a:ext cx="13901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>
                <a:solidFill>
                  <a:srgbClr val="008000"/>
                </a:solidFill>
                <a:latin typeface="Tahoma" charset="0"/>
              </a:rPr>
              <a:t>flashover</a:t>
            </a:r>
          </a:p>
        </p:txBody>
      </p:sp>
      <p:sp>
        <p:nvSpPr>
          <p:cNvPr id="61451" name="Rectangle 14"/>
          <p:cNvSpPr>
            <a:spLocks noChangeArrowheads="1"/>
          </p:cNvSpPr>
          <p:nvPr/>
        </p:nvSpPr>
        <p:spPr bwMode="auto">
          <a:xfrm>
            <a:off x="6929440" y="1714500"/>
            <a:ext cx="2017712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330200" eaLnBrk="0" hangingPunct="0">
              <a:spcBef>
                <a:spcPct val="20000"/>
              </a:spcBef>
            </a:pPr>
            <a:r>
              <a:rPr lang="it-IT">
                <a:solidFill>
                  <a:prstClr val="black"/>
                </a:solidFill>
                <a:latin typeface="Calibri"/>
                <a:sym typeface="Symbol" charset="0"/>
              </a:rPr>
              <a:t>T</a:t>
            </a:r>
            <a:r>
              <a:rPr lang="it-IT" baseline="-25000">
                <a:solidFill>
                  <a:prstClr val="black"/>
                </a:solidFill>
                <a:latin typeface="Calibri"/>
                <a:sym typeface="Symbol" charset="0"/>
              </a:rPr>
              <a:t>up</a:t>
            </a:r>
            <a:r>
              <a:rPr lang="it-IT">
                <a:solidFill>
                  <a:prstClr val="black"/>
                </a:solidFill>
                <a:latin typeface="Calibri"/>
                <a:sym typeface="Symbol" charset="0"/>
              </a:rPr>
              <a:t> &gt; 500°C</a:t>
            </a:r>
          </a:p>
          <a:p>
            <a:pPr defTabSz="330200" eaLnBrk="0" hangingPunct="0">
              <a:spcBef>
                <a:spcPct val="20000"/>
              </a:spcBef>
            </a:pPr>
            <a:r>
              <a:rPr lang="it-IT">
                <a:solidFill>
                  <a:prstClr val="black"/>
                </a:solidFill>
                <a:latin typeface="Calibri"/>
                <a:sym typeface="Symbol" charset="0"/>
              </a:rPr>
              <a:t>h</a:t>
            </a:r>
            <a:r>
              <a:rPr lang="it-IT" baseline="-25000">
                <a:solidFill>
                  <a:prstClr val="black"/>
                </a:solidFill>
                <a:latin typeface="Calibri"/>
                <a:sym typeface="Symbol" charset="0"/>
              </a:rPr>
              <a:t>up</a:t>
            </a:r>
            <a:r>
              <a:rPr lang="it-IT">
                <a:solidFill>
                  <a:prstClr val="black"/>
                </a:solidFill>
                <a:latin typeface="Calibri"/>
                <a:sym typeface="Symbol" charset="0"/>
              </a:rPr>
              <a:t> &gt; 80% h</a:t>
            </a:r>
          </a:p>
        </p:txBody>
      </p:sp>
      <p:sp>
        <p:nvSpPr>
          <p:cNvPr id="61452" name="Text Box 15"/>
          <p:cNvSpPr txBox="1">
            <a:spLocks noChangeArrowheads="1"/>
          </p:cNvSpPr>
          <p:nvPr/>
        </p:nvSpPr>
        <p:spPr bwMode="auto">
          <a:xfrm>
            <a:off x="468315" y="260353"/>
            <a:ext cx="23173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dirty="0">
                <a:solidFill>
                  <a:srgbClr val="1F497D"/>
                </a:solidFill>
                <a:latin typeface="Tahoma" charset="0"/>
              </a:rPr>
              <a:t>ZONE MODEL</a:t>
            </a:r>
            <a:endParaRPr lang="it-IT" sz="2400" i="1" dirty="0">
              <a:solidFill>
                <a:prstClr val="black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80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5"/>
          <p:cNvSpPr txBox="1">
            <a:spLocks noChangeArrowheads="1"/>
          </p:cNvSpPr>
          <p:nvPr/>
        </p:nvSpPr>
        <p:spPr bwMode="auto">
          <a:xfrm>
            <a:off x="656565" y="98630"/>
            <a:ext cx="69357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  <a:latin typeface="Arial" charset="0"/>
              </a:rPr>
              <a:t>Torre </a:t>
            </a:r>
            <a:r>
              <a:rPr lang="en-US" b="1" dirty="0" err="1">
                <a:solidFill>
                  <a:srgbClr val="0070C0"/>
                </a:solidFill>
                <a:latin typeface="Arial" charset="0"/>
              </a:rPr>
              <a:t>Intesa</a:t>
            </a:r>
            <a:r>
              <a:rPr lang="en-US" b="1" dirty="0">
                <a:solidFill>
                  <a:srgbClr val="0070C0"/>
                </a:solidFill>
                <a:latin typeface="Arial" charset="0"/>
              </a:rPr>
              <a:t> San Paolo (Torino) - Greenhouse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67586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3429004"/>
            <a:ext cx="2841709" cy="241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4"/>
            <a:ext cx="3612456" cy="213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938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Immagine 5" descr="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14" y="91331"/>
            <a:ext cx="15303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631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7" y="1056324"/>
            <a:ext cx="3343275" cy="474535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484784"/>
            <a:ext cx="3556000" cy="350446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789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203302" y="478413"/>
            <a:ext cx="2736850" cy="646331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 err="1">
                <a:solidFill>
                  <a:schemeClr val="tx1"/>
                </a:solidFill>
              </a:rPr>
              <a:t>Identification</a:t>
            </a:r>
            <a:r>
              <a:rPr lang="it-IT" sz="1800" dirty="0">
                <a:solidFill>
                  <a:schemeClr val="tx1"/>
                </a:solidFill>
              </a:rPr>
              <a:t> of</a:t>
            </a:r>
          </a:p>
          <a:p>
            <a:pPr eaLnBrk="1" hangingPunct="1"/>
            <a:r>
              <a:rPr lang="it-IT" sz="1800" dirty="0">
                <a:solidFill>
                  <a:schemeClr val="tx1"/>
                </a:solidFill>
              </a:rPr>
              <a:t>performance </a:t>
            </a:r>
            <a:r>
              <a:rPr lang="it-IT" sz="1800" dirty="0" err="1">
                <a:solidFill>
                  <a:schemeClr val="tx1"/>
                </a:solidFill>
              </a:rPr>
              <a:t>levels</a:t>
            </a:r>
            <a:r>
              <a:rPr lang="it-IT" sz="1800" dirty="0">
                <a:solidFill>
                  <a:schemeClr val="tx1"/>
                </a:solidFill>
              </a:rPr>
              <a:t>     </a:t>
            </a:r>
            <a:endParaRPr lang="it-IT" sz="1800" i="1" dirty="0">
              <a:solidFill>
                <a:schemeClr val="tx1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228184" y="1340768"/>
            <a:ext cx="2736850" cy="954107"/>
          </a:xfrm>
          <a:prstGeom prst="rect">
            <a:avLst/>
          </a:prstGeom>
          <a:solidFill>
            <a:srgbClr val="66CCFF">
              <a:alpha val="33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400" dirty="0">
              <a:solidFill>
                <a:schemeClr val="tx1"/>
              </a:solidFill>
            </a:endParaRPr>
          </a:p>
          <a:p>
            <a:pPr eaLnBrk="1" hangingPunct="1"/>
            <a:r>
              <a:rPr lang="it-IT" sz="1400" i="1" dirty="0">
                <a:solidFill>
                  <a:schemeClr val="tx1"/>
                </a:solidFill>
              </a:rPr>
              <a:t>performance </a:t>
            </a:r>
            <a:r>
              <a:rPr lang="it-IT" sz="1400" i="1" dirty="0" err="1">
                <a:solidFill>
                  <a:schemeClr val="tx1"/>
                </a:solidFill>
              </a:rPr>
              <a:t>levels</a:t>
            </a:r>
            <a:endParaRPr lang="it-IT" sz="1400" i="1" dirty="0">
              <a:solidFill>
                <a:schemeClr val="tx1"/>
              </a:solidFill>
            </a:endParaRPr>
          </a:p>
          <a:p>
            <a:pPr eaLnBrk="1" hangingPunct="1"/>
            <a:r>
              <a:rPr lang="it-IT" sz="1400" dirty="0">
                <a:solidFill>
                  <a:schemeClr val="tx1"/>
                </a:solidFill>
              </a:rPr>
              <a:t>(I, II, III, IV, V)</a:t>
            </a:r>
          </a:p>
          <a:p>
            <a:pPr eaLnBrk="1" hangingPunct="1"/>
            <a:r>
              <a:rPr lang="it-IT" sz="1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156176" y="3121928"/>
            <a:ext cx="2736850" cy="739775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400" dirty="0">
              <a:solidFill>
                <a:schemeClr val="tx1"/>
              </a:solidFill>
            </a:endParaRPr>
          </a:p>
          <a:p>
            <a:pPr eaLnBrk="1" hangingPunct="1"/>
            <a:r>
              <a:rPr lang="it-IT" sz="1400" i="1" dirty="0" err="1">
                <a:solidFill>
                  <a:schemeClr val="tx1"/>
                </a:solidFill>
              </a:rPr>
              <a:t>Compliant</a:t>
            </a:r>
            <a:r>
              <a:rPr lang="it-IT" sz="1400" i="1" dirty="0">
                <a:solidFill>
                  <a:schemeClr val="tx1"/>
                </a:solidFill>
              </a:rPr>
              <a:t> </a:t>
            </a:r>
            <a:r>
              <a:rPr lang="it-IT" sz="1400" i="1" dirty="0" err="1">
                <a:solidFill>
                  <a:schemeClr val="tx1"/>
                </a:solidFill>
              </a:rPr>
              <a:t>solution</a:t>
            </a:r>
            <a:r>
              <a:rPr lang="it-IT" sz="1400" i="1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23528" y="3573016"/>
            <a:ext cx="2736850" cy="95250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400" dirty="0">
              <a:solidFill>
                <a:schemeClr val="tx1"/>
              </a:solidFill>
            </a:endParaRPr>
          </a:p>
          <a:p>
            <a:pPr eaLnBrk="1" hangingPunct="1"/>
            <a:r>
              <a:rPr lang="it-IT" sz="1400" i="1" dirty="0">
                <a:solidFill>
                  <a:schemeClr val="tx1"/>
                </a:solidFill>
              </a:rPr>
              <a:t>Alternative </a:t>
            </a:r>
            <a:r>
              <a:rPr lang="it-IT" sz="1400" i="1" dirty="0" err="1">
                <a:solidFill>
                  <a:schemeClr val="tx1"/>
                </a:solidFill>
              </a:rPr>
              <a:t>solution</a:t>
            </a:r>
            <a:r>
              <a:rPr lang="it-IT" sz="1400" i="1" dirty="0">
                <a:solidFill>
                  <a:schemeClr val="tx1"/>
                </a:solidFill>
              </a:rPr>
              <a:t> </a:t>
            </a:r>
          </a:p>
          <a:p>
            <a:pPr eaLnBrk="1" hangingPunct="1"/>
            <a:r>
              <a:rPr lang="it-IT" sz="1400" dirty="0">
                <a:solidFill>
                  <a:schemeClr val="tx1"/>
                </a:solidFill>
              </a:rPr>
              <a:t>(FSE)</a:t>
            </a:r>
          </a:p>
          <a:p>
            <a:pPr eaLnBrk="1" hangingPunct="1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156325" y="4077072"/>
            <a:ext cx="2736850" cy="1169551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400" dirty="0">
              <a:solidFill>
                <a:schemeClr val="tx1"/>
              </a:solidFill>
            </a:endParaRPr>
          </a:p>
          <a:p>
            <a:pPr eaLnBrk="1" hangingPunct="1"/>
            <a:r>
              <a:rPr lang="it-IT" sz="1400" dirty="0" err="1">
                <a:solidFill>
                  <a:schemeClr val="tx1"/>
                </a:solidFill>
              </a:rPr>
              <a:t>Fire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resistance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</a:p>
          <a:p>
            <a:pPr algn="l" eaLnBrk="1" hangingPunct="1"/>
            <a:r>
              <a:rPr lang="it-IT" sz="1400" dirty="0">
                <a:solidFill>
                  <a:schemeClr val="tx1"/>
                </a:solidFill>
              </a:rPr>
              <a:t>- </a:t>
            </a:r>
            <a:r>
              <a:rPr lang="it-IT" sz="1400" dirty="0" err="1">
                <a:solidFill>
                  <a:schemeClr val="tx1"/>
                </a:solidFill>
              </a:rPr>
              <a:t>Prescriptive</a:t>
            </a:r>
            <a:r>
              <a:rPr lang="it-IT" sz="1400" dirty="0">
                <a:solidFill>
                  <a:schemeClr val="tx1"/>
                </a:solidFill>
              </a:rPr>
              <a:t> standard</a:t>
            </a:r>
          </a:p>
          <a:p>
            <a:pPr algn="l" eaLnBrk="1" hangingPunct="1"/>
            <a:r>
              <a:rPr lang="it-IT" sz="1400" dirty="0">
                <a:solidFill>
                  <a:schemeClr val="tx1"/>
                </a:solidFill>
              </a:rPr>
              <a:t>- </a:t>
            </a:r>
            <a:r>
              <a:rPr lang="it-IT" sz="1400" dirty="0" err="1">
                <a:solidFill>
                  <a:schemeClr val="tx1"/>
                </a:solidFill>
              </a:rPr>
              <a:t>fire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load</a:t>
            </a:r>
            <a:r>
              <a:rPr lang="it-IT" sz="1400" dirty="0">
                <a:solidFill>
                  <a:schemeClr val="tx1"/>
                </a:solidFill>
              </a:rPr>
              <a:t>  (EN 1991-2)</a:t>
            </a:r>
          </a:p>
          <a:p>
            <a:pPr eaLnBrk="1" hangingPunct="1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23528" y="4869160"/>
            <a:ext cx="2736850" cy="954107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400" dirty="0">
              <a:solidFill>
                <a:schemeClr val="tx1"/>
              </a:solidFill>
            </a:endParaRPr>
          </a:p>
          <a:p>
            <a:pPr eaLnBrk="1" hangingPunct="1"/>
            <a:r>
              <a:rPr lang="it-IT" sz="1400" dirty="0" err="1">
                <a:solidFill>
                  <a:schemeClr val="tx1"/>
                </a:solidFill>
              </a:rPr>
              <a:t>verification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according</a:t>
            </a:r>
            <a:r>
              <a:rPr lang="it-IT" sz="1400" dirty="0">
                <a:solidFill>
                  <a:schemeClr val="tx1"/>
                </a:solidFill>
              </a:rPr>
              <a:t> to </a:t>
            </a:r>
            <a:r>
              <a:rPr lang="it-IT" sz="1400" dirty="0" err="1">
                <a:solidFill>
                  <a:schemeClr val="tx1"/>
                </a:solidFill>
              </a:rPr>
              <a:t>natural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fire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curves</a:t>
            </a:r>
            <a:endParaRPr lang="it-IT" sz="1400" dirty="0">
              <a:solidFill>
                <a:schemeClr val="tx1"/>
              </a:solidFill>
            </a:endParaRPr>
          </a:p>
          <a:p>
            <a:pPr eaLnBrk="1" hangingPunct="1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156325" y="5498068"/>
            <a:ext cx="2736850" cy="52322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80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 dirty="0" err="1">
                <a:solidFill>
                  <a:schemeClr val="tx1"/>
                </a:solidFill>
              </a:rPr>
              <a:t>verification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according</a:t>
            </a:r>
            <a:r>
              <a:rPr lang="it-IT" sz="1400" dirty="0">
                <a:solidFill>
                  <a:schemeClr val="tx1"/>
                </a:solidFill>
              </a:rPr>
              <a:t> to Standard </a:t>
            </a:r>
            <a:r>
              <a:rPr lang="it-IT" sz="1400" dirty="0" err="1">
                <a:solidFill>
                  <a:schemeClr val="tx1"/>
                </a:solidFill>
              </a:rPr>
              <a:t>fire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curves</a:t>
            </a:r>
            <a:endParaRPr lang="it-IT" sz="1400" dirty="0">
              <a:solidFill>
                <a:schemeClr val="tx1"/>
              </a:solidFill>
            </a:endParaRPr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3203575" y="1556792"/>
            <a:ext cx="2736850" cy="2305050"/>
            <a:chOff x="431" y="2250"/>
            <a:chExt cx="1724" cy="1452"/>
          </a:xfrm>
        </p:grpSpPr>
        <p:sp>
          <p:nvSpPr>
            <p:cNvPr id="7186" name="AutoShape 11"/>
            <p:cNvSpPr>
              <a:spLocks noChangeArrowheads="1"/>
            </p:cNvSpPr>
            <p:nvPr/>
          </p:nvSpPr>
          <p:spPr bwMode="auto">
            <a:xfrm>
              <a:off x="612" y="2250"/>
              <a:ext cx="1361" cy="1452"/>
            </a:xfrm>
            <a:prstGeom prst="diamond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7187" name="Text Box 12"/>
            <p:cNvSpPr txBox="1">
              <a:spLocks noChangeArrowheads="1"/>
            </p:cNvSpPr>
            <p:nvPr/>
          </p:nvSpPr>
          <p:spPr bwMode="auto">
            <a:xfrm>
              <a:off x="431" y="2795"/>
              <a:ext cx="17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1pPr>
              <a:lvl2pPr marL="742950" indent="-285750" algn="ctr" eaLnBrk="0" hangingPunct="0"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2pPr>
              <a:lvl3pPr marL="1143000" indent="-228600" algn="ctr" eaLnBrk="0" hangingPunct="0"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3pPr>
              <a:lvl4pPr marL="1600200" indent="-228600" algn="ctr" eaLnBrk="0" hangingPunct="0"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4pPr>
              <a:lvl5pPr marL="2057400" indent="-228600" algn="ctr" eaLnBrk="0" hangingPunct="0"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8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400" dirty="0" err="1">
                  <a:solidFill>
                    <a:schemeClr val="tx1"/>
                  </a:solidFill>
                </a:rPr>
                <a:t>Choice</a:t>
              </a:r>
              <a:r>
                <a:rPr lang="it-IT" sz="1400" dirty="0">
                  <a:solidFill>
                    <a:schemeClr val="tx1"/>
                  </a:solidFill>
                </a:rPr>
                <a:t> of</a:t>
              </a:r>
            </a:p>
            <a:p>
              <a:pPr eaLnBrk="1" hangingPunct="1"/>
              <a:r>
                <a:rPr lang="it-IT" sz="1400" dirty="0" err="1">
                  <a:solidFill>
                    <a:schemeClr val="tx1"/>
                  </a:solidFill>
                </a:rPr>
                <a:t>type</a:t>
              </a:r>
              <a:r>
                <a:rPr lang="it-IT" sz="1400" dirty="0">
                  <a:solidFill>
                    <a:schemeClr val="tx1"/>
                  </a:solidFill>
                </a:rPr>
                <a:t> of </a:t>
              </a:r>
              <a:r>
                <a:rPr lang="it-IT" sz="1400" dirty="0" err="1">
                  <a:solidFill>
                    <a:schemeClr val="tx1"/>
                  </a:solidFill>
                </a:rPr>
                <a:t>solution</a:t>
              </a:r>
              <a:endParaRPr lang="it-IT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183" name="AutoShape 17"/>
          <p:cNvCxnSpPr>
            <a:cxnSpLocks noChangeShapeType="1"/>
            <a:stCxn id="7174" idx="2"/>
          </p:cNvCxnSpPr>
          <p:nvPr/>
        </p:nvCxnSpPr>
        <p:spPr bwMode="auto">
          <a:xfrm flipH="1">
            <a:off x="1691680" y="4525516"/>
            <a:ext cx="273" cy="34364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4" name="AutoShape 18"/>
          <p:cNvCxnSpPr>
            <a:cxnSpLocks noChangeShapeType="1"/>
            <a:endCxn id="7175" idx="0"/>
          </p:cNvCxnSpPr>
          <p:nvPr/>
        </p:nvCxnSpPr>
        <p:spPr bwMode="auto">
          <a:xfrm>
            <a:off x="7524328" y="3878471"/>
            <a:ext cx="422" cy="1986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85" name="AutoShape 19"/>
          <p:cNvCxnSpPr>
            <a:cxnSpLocks noChangeShapeType="1"/>
            <a:stCxn id="7175" idx="2"/>
            <a:endCxn id="7177" idx="0"/>
          </p:cNvCxnSpPr>
          <p:nvPr/>
        </p:nvCxnSpPr>
        <p:spPr bwMode="auto">
          <a:xfrm>
            <a:off x="7524750" y="5246623"/>
            <a:ext cx="0" cy="25144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13"/>
          <p:cNvCxnSpPr>
            <a:cxnSpLocks noChangeShapeType="1"/>
            <a:stCxn id="7171" idx="2"/>
            <a:endCxn id="7186" idx="0"/>
          </p:cNvCxnSpPr>
          <p:nvPr/>
        </p:nvCxnSpPr>
        <p:spPr bwMode="auto">
          <a:xfrm flipH="1">
            <a:off x="4571207" y="1124744"/>
            <a:ext cx="520" cy="43204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Connettore 4 17"/>
          <p:cNvCxnSpPr/>
          <p:nvPr/>
        </p:nvCxnSpPr>
        <p:spPr bwMode="auto">
          <a:xfrm rot="10800000" flipV="1">
            <a:off x="1691680" y="2708919"/>
            <a:ext cx="1800200" cy="864096"/>
          </a:xfrm>
          <a:prstGeom prst="bentConnector3">
            <a:avLst>
              <a:gd name="adj1" fmla="val 100089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Connettore 4 45"/>
          <p:cNvCxnSpPr>
            <a:endCxn id="7173" idx="0"/>
          </p:cNvCxnSpPr>
          <p:nvPr/>
        </p:nvCxnSpPr>
        <p:spPr bwMode="auto">
          <a:xfrm>
            <a:off x="5652120" y="2708920"/>
            <a:ext cx="1872481" cy="413008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Connettore 4 53"/>
          <p:cNvCxnSpPr>
            <a:endCxn id="7172" idx="0"/>
          </p:cNvCxnSpPr>
          <p:nvPr/>
        </p:nvCxnSpPr>
        <p:spPr bwMode="auto">
          <a:xfrm>
            <a:off x="5940152" y="764704"/>
            <a:ext cx="1656457" cy="576064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83466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00600p532EDNmain17foto1 (7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r="13238"/>
          <a:stretch/>
        </p:blipFill>
        <p:spPr>
          <a:xfrm>
            <a:off x="384458" y="620688"/>
            <a:ext cx="1794661" cy="3528392"/>
          </a:xfrm>
          <a:prstGeom prst="rect">
            <a:avLst/>
          </a:prstGeom>
        </p:spPr>
      </p:pic>
      <p:pic>
        <p:nvPicPr>
          <p:cNvPr id="4" name="Immagine 3" descr="images (2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192270"/>
            <a:ext cx="1836539" cy="3540986"/>
          </a:xfrm>
          <a:prstGeom prst="rect">
            <a:avLst/>
          </a:prstGeom>
        </p:spPr>
      </p:pic>
      <p:pic>
        <p:nvPicPr>
          <p:cNvPr id="5" name="Immagine 4" descr="images (1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50" y="620688"/>
            <a:ext cx="3235569" cy="2324100"/>
          </a:xfrm>
          <a:prstGeom prst="rect">
            <a:avLst/>
          </a:prstGeom>
        </p:spPr>
      </p:pic>
      <p:pic>
        <p:nvPicPr>
          <p:cNvPr id="6" name="Immagine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11" y="3212976"/>
            <a:ext cx="3275498" cy="254417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40466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0" y="404664"/>
            <a:ext cx="660169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Design Fire Scenarios</a:t>
            </a:r>
            <a:endParaRPr lang="en-US" sz="1400" b="1" dirty="0">
              <a:solidFill>
                <a:srgbClr val="00579D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7" name="Immagine 6" descr="C:\Users\tecnico3.FSC\Desktop\reupdatedresultsforfireatlevel2andlevel0inatri\Fire_level_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2323932" cy="28876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907704" y="3645024"/>
            <a:ext cx="3190508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 descr="C:\Users\tecnico3.FSC\Desktop\reupdatedresultsforfireatlevel2andlevel0inatri\Fire_level_minus_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0688"/>
            <a:ext cx="2392881" cy="280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293"/>
          <p:cNvPicPr/>
          <p:nvPr/>
        </p:nvPicPr>
        <p:blipFill>
          <a:blip r:embed="rId6"/>
          <a:stretch>
            <a:fillRect/>
          </a:stretch>
        </p:blipFill>
        <p:spPr>
          <a:xfrm>
            <a:off x="5508104" y="3645024"/>
            <a:ext cx="3522853" cy="190812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31924" y="1048668"/>
            <a:ext cx="35228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Fire:</a:t>
            </a:r>
          </a:p>
          <a:p>
            <a:endParaRPr lang="en-GB">
              <a:solidFill>
                <a:srgbClr val="00579D"/>
              </a:solidFill>
            </a:endParaRPr>
          </a:p>
          <a:p>
            <a:r>
              <a:rPr lang="en-GB">
                <a:solidFill>
                  <a:srgbClr val="00579D"/>
                </a:solidFill>
              </a:rPr>
              <a:t>   1 – Fire at leve 0 Grand Space</a:t>
            </a:r>
          </a:p>
          <a:p>
            <a:r>
              <a:rPr lang="en-GB">
                <a:solidFill>
                  <a:srgbClr val="00579D"/>
                </a:solidFill>
              </a:rPr>
              <a:t>   2 – Fire at level -2 Grand Space</a:t>
            </a:r>
          </a:p>
          <a:p>
            <a:r>
              <a:rPr lang="en-GB">
                <a:solidFill>
                  <a:srgbClr val="00579D"/>
                </a:solidFill>
              </a:rPr>
              <a:t>3&amp;4 – Fire iside the office level</a:t>
            </a:r>
          </a:p>
          <a:p>
            <a:r>
              <a:rPr lang="en-GB">
                <a:solidFill>
                  <a:srgbClr val="00579D"/>
                </a:solidFill>
              </a:rPr>
              <a:t>5&amp;6 – Fire inside the Satellite</a:t>
            </a:r>
            <a:endParaRPr lang="en-GB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324" y="15280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studies: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6344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1331640" y="548680"/>
            <a:ext cx="660169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1 – Fire inside the Grand Space at level 0  </a:t>
            </a:r>
            <a:endParaRPr lang="en-US" sz="1400" b="1" dirty="0">
              <a:solidFill>
                <a:srgbClr val="00579D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7" name="Immagine 6" descr="C:\Users\tecnico3.FSC\Desktop\reupdatedresultsforfireatlevel2andlevel0inatri\Fire_level_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1" y="1405459"/>
            <a:ext cx="4385733" cy="42502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28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4944529" y="3236374"/>
            <a:ext cx="4010554" cy="24193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65396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579D"/>
                </a:solidFill>
              </a:rPr>
              <a:t>BOUNDARIES</a:t>
            </a:r>
            <a:br>
              <a:rPr lang="it-IT" sz="2800" dirty="0">
                <a:solidFill>
                  <a:srgbClr val="00579D"/>
                </a:solidFill>
              </a:rPr>
            </a:br>
            <a:r>
              <a:rPr lang="it-IT" sz="2800" dirty="0">
                <a:solidFill>
                  <a:srgbClr val="00579D"/>
                </a:solidFill>
              </a:rPr>
              <a:t>scenario 1 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8813" y="1556793"/>
            <a:ext cx="39737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Fire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The fire development coefficient is 0.047 kW/s2. </a:t>
            </a:r>
          </a:p>
          <a:p>
            <a:r>
              <a:rPr lang="en-GB">
                <a:solidFill>
                  <a:srgbClr val="00579D"/>
                </a:solidFill>
              </a:rPr>
              <a:t>• The are no sprinklers and the fire reached maximum effect of 5 MW after 326 s. The fire load is assumed to be constant of 10 minutes after its reached maximum. After this it decreases linearly</a:t>
            </a:r>
            <a:r>
              <a:rPr lang="en-GB"/>
              <a:t>. </a:t>
            </a:r>
            <a:endParaRPr lang="en-GB">
              <a:effectLst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57184" y="1556794"/>
            <a:ext cx="4586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Ventilation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Smoke beam detectors are activated after 30 s and opens the openings in the bottom at level -2 for fresh air and the openings in the top. </a:t>
            </a:r>
          </a:p>
          <a:p>
            <a:br>
              <a:rPr lang="en-GB"/>
            </a:br>
            <a:endParaRPr lang="en-GB"/>
          </a:p>
        </p:txBody>
      </p:sp>
      <p:pic>
        <p:nvPicPr>
          <p:cNvPr id="5" name="Picture 28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4704938" y="3140968"/>
            <a:ext cx="4121073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0543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648271"/>
            <a:ext cx="660169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1 – Fire inside the Grand Space at level 0  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9" y="967937"/>
            <a:ext cx="3522853" cy="519736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479" y="980728"/>
            <a:ext cx="3514182" cy="5184576"/>
          </a:xfrm>
          <a:prstGeom prst="rect">
            <a:avLst/>
          </a:prstGeom>
        </p:spPr>
      </p:pic>
      <p:pic>
        <p:nvPicPr>
          <p:cNvPr id="9" name="Picture 109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4"/>
          <a:stretch/>
        </p:blipFill>
        <p:spPr>
          <a:xfrm>
            <a:off x="5806678" y="1484784"/>
            <a:ext cx="3323446" cy="3568468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23179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25"/>
          <p:cNvPicPr/>
          <p:nvPr/>
        </p:nvPicPr>
        <p:blipFill>
          <a:blip r:embed="rId3"/>
          <a:stretch>
            <a:fillRect/>
          </a:stretch>
        </p:blipFill>
        <p:spPr>
          <a:xfrm>
            <a:off x="1713837" y="1268104"/>
            <a:ext cx="5806330" cy="26649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337" y="4108934"/>
            <a:ext cx="4199467" cy="18143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39" y="4131735"/>
            <a:ext cx="4369497" cy="1766643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43608" y="476672"/>
            <a:ext cx="660169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1 – Fire inside the Grand Space at level 0  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21835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:\Users\tecnico3.FSC\Desktop\reupdatedresultsforfireatlevel2andlevel0inatri\Fire_level_minus_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86" y="1371593"/>
            <a:ext cx="4030133" cy="42502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8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4944529" y="3202508"/>
            <a:ext cx="4010554" cy="24193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13836" y="648271"/>
            <a:ext cx="660169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2 – Fire inside the Grand Space at level -2  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50329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76672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579D"/>
                </a:solidFill>
              </a:rPr>
              <a:t>BOUNDARIES</a:t>
            </a:r>
            <a:br>
              <a:rPr lang="it-IT" sz="2800" dirty="0">
                <a:solidFill>
                  <a:srgbClr val="00579D"/>
                </a:solidFill>
              </a:rPr>
            </a:br>
            <a:r>
              <a:rPr lang="it-IT" sz="2800" dirty="0">
                <a:solidFill>
                  <a:srgbClr val="00579D"/>
                </a:solidFill>
              </a:rPr>
              <a:t>scenario 2  </a:t>
            </a:r>
          </a:p>
        </p:txBody>
      </p:sp>
      <p:sp>
        <p:nvSpPr>
          <p:cNvPr id="3" name="Rettangolo 2"/>
          <p:cNvSpPr/>
          <p:nvPr/>
        </p:nvSpPr>
        <p:spPr>
          <a:xfrm>
            <a:off x="398813" y="1556793"/>
            <a:ext cx="39737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Fire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The fire development coefficient is 0.047 kW/s2. </a:t>
            </a:r>
          </a:p>
          <a:p>
            <a:r>
              <a:rPr lang="en-GB">
                <a:solidFill>
                  <a:srgbClr val="00579D"/>
                </a:solidFill>
              </a:rPr>
              <a:t>• The are no sprinklers and the fire reached maximum effect of 5 MW after 326 s. The fire load is assumed to be constant of 10 minutes after its reached maximum. After this it decreases linearly. </a:t>
            </a:r>
            <a:endParaRPr lang="en-GB">
              <a:solidFill>
                <a:srgbClr val="00579D"/>
              </a:solidFill>
              <a:effectLst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57184" y="1556794"/>
            <a:ext cx="4586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Ventilation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Smoke beam detectors are activated after 30 s and opens the openings in the bottom at level -2 for fresh air and the openings in the top. </a:t>
            </a:r>
          </a:p>
          <a:p>
            <a:br>
              <a:rPr lang="en-GB"/>
            </a:br>
            <a:endParaRPr lang="en-GB"/>
          </a:p>
        </p:txBody>
      </p:sp>
      <p:pic>
        <p:nvPicPr>
          <p:cNvPr id="5" name="Picture 28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4704938" y="3140968"/>
            <a:ext cx="4121073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1191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59034" y="404664"/>
            <a:ext cx="660169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  </a:t>
            </a:r>
          </a:p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2 – Fire inside the Grand Space at level -2  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1"/>
            <a:ext cx="3456384" cy="509930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80" y="1268760"/>
            <a:ext cx="3441271" cy="5085184"/>
          </a:xfrm>
          <a:prstGeom prst="rect">
            <a:avLst/>
          </a:prstGeom>
        </p:spPr>
      </p:pic>
      <p:pic>
        <p:nvPicPr>
          <p:cNvPr id="6" name="Picture 10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3" b="-1"/>
          <a:stretch/>
        </p:blipFill>
        <p:spPr>
          <a:xfrm>
            <a:off x="5236689" y="1993900"/>
            <a:ext cx="3479034" cy="2299196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43279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25"/>
          <p:cNvPicPr/>
          <p:nvPr/>
        </p:nvPicPr>
        <p:blipFill>
          <a:blip r:embed="rId3"/>
          <a:stretch>
            <a:fillRect/>
          </a:stretch>
        </p:blipFill>
        <p:spPr>
          <a:xfrm>
            <a:off x="1647368" y="1268104"/>
            <a:ext cx="5806330" cy="26649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7" y="3975641"/>
            <a:ext cx="4402667" cy="189128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657" y="3975641"/>
            <a:ext cx="4391329" cy="1891286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13836" y="648271"/>
            <a:ext cx="660169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2 – Fire inside the Grand Space at level -2  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49896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8928100" cy="993775"/>
          </a:xfrm>
        </p:spPr>
        <p:txBody>
          <a:bodyPr/>
          <a:lstStyle/>
          <a:p>
            <a:pPr eaLnBrk="1" hangingPunct="1"/>
            <a:r>
              <a:rPr lang="it-IT" dirty="0">
                <a:latin typeface="Arial" charset="0"/>
              </a:rPr>
              <a:t>PERFORMANCE LEVELS</a:t>
            </a:r>
          </a:p>
        </p:txBody>
      </p:sp>
      <p:pic>
        <p:nvPicPr>
          <p:cNvPr id="9219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213100"/>
            <a:ext cx="6911975" cy="2619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23" descr="autoportante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2238375" cy="2038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25" descr="http://www.piemmeindustriale.it/pubblica/files/realizzazioni/109_capann_ind_castanoprimo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03" b="17247"/>
          <a:stretch>
            <a:fillRect/>
          </a:stretch>
        </p:blipFill>
        <p:spPr bwMode="auto">
          <a:xfrm>
            <a:off x="5292725" y="1268413"/>
            <a:ext cx="3384550" cy="14144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Rectangle 26"/>
          <p:cNvSpPr>
            <a:spLocks noChangeArrowheads="1"/>
          </p:cNvSpPr>
          <p:nvPr/>
        </p:nvSpPr>
        <p:spPr bwMode="auto">
          <a:xfrm>
            <a:off x="957263" y="3692525"/>
            <a:ext cx="268287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9224" name="Rectangle 27"/>
          <p:cNvSpPr>
            <a:spLocks noChangeArrowheads="1"/>
          </p:cNvSpPr>
          <p:nvPr/>
        </p:nvSpPr>
        <p:spPr bwMode="auto">
          <a:xfrm>
            <a:off x="952500" y="3937000"/>
            <a:ext cx="268288" cy="215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it-IT"/>
          </a:p>
        </p:txBody>
      </p:sp>
      <p:cxnSp>
        <p:nvCxnSpPr>
          <p:cNvPr id="9225" name="AutoShape 28"/>
          <p:cNvCxnSpPr>
            <a:cxnSpLocks noChangeShapeType="1"/>
            <a:stCxn id="9223" idx="1"/>
          </p:cNvCxnSpPr>
          <p:nvPr/>
        </p:nvCxnSpPr>
        <p:spPr bwMode="auto">
          <a:xfrm rot="10800000">
            <a:off x="900113" y="2071688"/>
            <a:ext cx="57150" cy="1728787"/>
          </a:xfrm>
          <a:prstGeom prst="bentConnector3">
            <a:avLst>
              <a:gd name="adj1" fmla="val 5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26" name="AutoShape 29"/>
          <p:cNvCxnSpPr>
            <a:cxnSpLocks noChangeShapeType="1"/>
            <a:stCxn id="9224" idx="2"/>
          </p:cNvCxnSpPr>
          <p:nvPr/>
        </p:nvCxnSpPr>
        <p:spPr bwMode="auto">
          <a:xfrm rot="5400000" flipH="1" flipV="1">
            <a:off x="3301206" y="469107"/>
            <a:ext cx="1470025" cy="5897562"/>
          </a:xfrm>
          <a:prstGeom prst="bentConnector3">
            <a:avLst>
              <a:gd name="adj1" fmla="val -1555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012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03719" y="1240634"/>
            <a:ext cx="6935787" cy="3700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28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5232401" y="4114802"/>
            <a:ext cx="3556000" cy="20980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13836" y="476672"/>
            <a:ext cx="660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3 &amp; 4 – Fire inside the office </a:t>
            </a: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268066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0927" y="404664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579D"/>
                </a:solidFill>
              </a:rPr>
              <a:t>BOUNDARIES</a:t>
            </a:r>
            <a:r>
              <a:rPr lang="it-IT" sz="1800" dirty="0">
                <a:solidFill>
                  <a:srgbClr val="00579D"/>
                </a:solidFill>
              </a:rPr>
              <a:t> </a:t>
            </a:r>
            <a:br>
              <a:rPr lang="it-IT" sz="1800" dirty="0">
                <a:solidFill>
                  <a:srgbClr val="00579D"/>
                </a:solidFill>
              </a:rPr>
            </a:br>
            <a:r>
              <a:rPr lang="it-IT" sz="2400" dirty="0">
                <a:solidFill>
                  <a:srgbClr val="00579D"/>
                </a:solidFill>
              </a:rPr>
              <a:t>Scenario 3 – </a:t>
            </a:r>
            <a:r>
              <a:rPr lang="it-IT" sz="2400" dirty="0" err="1">
                <a:solidFill>
                  <a:srgbClr val="00579D"/>
                </a:solidFill>
              </a:rPr>
              <a:t>Fire</a:t>
            </a:r>
            <a:r>
              <a:rPr lang="it-IT" sz="2400" dirty="0">
                <a:solidFill>
                  <a:srgbClr val="00579D"/>
                </a:solidFill>
              </a:rPr>
              <a:t> inside the office no sprinkler </a:t>
            </a:r>
            <a:endParaRPr lang="it-IT" sz="2800" dirty="0">
              <a:solidFill>
                <a:srgbClr val="00579D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8813" y="1336700"/>
            <a:ext cx="39737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579D"/>
                </a:solidFill>
              </a:rPr>
              <a:t>Fire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579D"/>
                </a:solidFill>
              </a:rPr>
              <a:t>The fire development coefficient is 0.047 kW/s2.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579D"/>
                </a:solidFill>
              </a:rPr>
              <a:t>Fire develops to up to an HRR value of 6 MW. It reaches its maximum effect after 326 s and remains constant for 1 hour. . </a:t>
            </a:r>
            <a:br>
              <a:rPr lang="en-GB">
                <a:solidFill>
                  <a:srgbClr val="00579D"/>
                </a:solidFill>
              </a:rPr>
            </a:br>
            <a:endParaRPr lang="en-GB">
              <a:solidFill>
                <a:srgbClr val="00579D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57184" y="2420888"/>
            <a:ext cx="45868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579D"/>
                </a:solidFill>
              </a:rPr>
              <a:t>Ventilation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579D"/>
                </a:solidFill>
              </a:rPr>
              <a:t>Smoke detectors are activated after 40 s and gives start signal for the ventilation. The ventilation has full capacity after 100 s. A ramp up time of 60 s is assumed.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579D"/>
                </a:solidFill>
              </a:rPr>
              <a:t>The extracted air in the office is 12.000 m3/h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579D"/>
                </a:solidFill>
              </a:rPr>
              <a:t>Air is supplied by two openings. Each opening has a area of 0.5 m x 0.5 m </a:t>
            </a:r>
            <a:br>
              <a:rPr lang="en-GB">
                <a:solidFill>
                  <a:srgbClr val="00579D"/>
                </a:solidFill>
              </a:rPr>
            </a:br>
            <a:endParaRPr lang="en-GB">
              <a:solidFill>
                <a:srgbClr val="00579D"/>
              </a:solidFill>
            </a:endParaRPr>
          </a:p>
        </p:txBody>
      </p:sp>
      <p:pic>
        <p:nvPicPr>
          <p:cNvPr id="5" name="Picture 28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517396" y="3429001"/>
            <a:ext cx="3674532" cy="24795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71157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413792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579D"/>
                </a:solidFill>
              </a:rPr>
              <a:t>BOUNDARIES</a:t>
            </a:r>
            <a:r>
              <a:rPr lang="it-IT" sz="1800" dirty="0">
                <a:solidFill>
                  <a:srgbClr val="00579D"/>
                </a:solidFill>
              </a:rPr>
              <a:t> </a:t>
            </a:r>
            <a:br>
              <a:rPr lang="it-IT" sz="1800" dirty="0">
                <a:solidFill>
                  <a:srgbClr val="00579D"/>
                </a:solidFill>
              </a:rPr>
            </a:br>
            <a:r>
              <a:rPr lang="it-IT" sz="2400" dirty="0">
                <a:solidFill>
                  <a:srgbClr val="00579D"/>
                </a:solidFill>
              </a:rPr>
              <a:t>Scenario 4– </a:t>
            </a:r>
            <a:r>
              <a:rPr lang="it-IT" sz="2400" dirty="0" err="1">
                <a:solidFill>
                  <a:srgbClr val="00579D"/>
                </a:solidFill>
              </a:rPr>
              <a:t>Fire</a:t>
            </a:r>
            <a:r>
              <a:rPr lang="it-IT" sz="2400" dirty="0">
                <a:solidFill>
                  <a:srgbClr val="00579D"/>
                </a:solidFill>
              </a:rPr>
              <a:t> inside the office with sprinkler </a:t>
            </a:r>
            <a:endParaRPr lang="it-IT" sz="2800" dirty="0">
              <a:solidFill>
                <a:srgbClr val="00579D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8813" y="1556793"/>
            <a:ext cx="39737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Fire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The fire development coefficient is 0.047 kW/s2.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The sprinklers are activated after 145 s and the fire load is thereby reduced to 0.98 MW. </a:t>
            </a:r>
            <a:br>
              <a:rPr lang="en-GB">
                <a:solidFill>
                  <a:srgbClr val="00579D"/>
                </a:solidFill>
              </a:rPr>
            </a:br>
            <a:endParaRPr lang="en-GB">
              <a:solidFill>
                <a:srgbClr val="00579D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57184" y="2420888"/>
            <a:ext cx="4586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Ventilation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Smoke detectors are activated after 40 s and gives start signal for the ventilation. The ventilation has full capacity after 100 s. A ramp up time of 60 s is assumed.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The extracted air in the office is 12.000 m3/h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Air is supplied by two openings. Each opening has a area of 0.5 m x 0.5 m </a:t>
            </a:r>
            <a:br>
              <a:rPr lang="en-GB">
                <a:solidFill>
                  <a:srgbClr val="00579D"/>
                </a:solidFill>
              </a:rPr>
            </a:br>
            <a:endParaRPr lang="en-GB">
              <a:solidFill>
                <a:srgbClr val="00579D"/>
              </a:solidFill>
            </a:endParaRPr>
          </a:p>
        </p:txBody>
      </p:sp>
      <p:pic>
        <p:nvPicPr>
          <p:cNvPr id="5" name="Picture 28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517396" y="3429001"/>
            <a:ext cx="3674532" cy="24795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58432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13836" y="476672"/>
            <a:ext cx="660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3 &amp; 4 – Fire inside the office </a:t>
            </a: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643508"/>
            <a:ext cx="8194431" cy="523376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79426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8" y="948268"/>
            <a:ext cx="4646800" cy="4957233"/>
          </a:xfrm>
          <a:prstGeom prst="rect">
            <a:avLst/>
          </a:prstGeom>
        </p:spPr>
      </p:pic>
      <p:pic>
        <p:nvPicPr>
          <p:cNvPr id="13" name="Picture 39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609" r="1656" b="2681"/>
          <a:stretch/>
        </p:blipFill>
        <p:spPr bwMode="auto">
          <a:xfrm>
            <a:off x="4837876" y="1815872"/>
            <a:ext cx="4063995" cy="2261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Picture 39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t="1343" r="2361" b="4143"/>
          <a:stretch/>
        </p:blipFill>
        <p:spPr bwMode="auto">
          <a:xfrm>
            <a:off x="4893739" y="3701506"/>
            <a:ext cx="3843865" cy="2463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10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41" y="816759"/>
            <a:ext cx="2043430" cy="10280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13836" y="467380"/>
            <a:ext cx="660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3 &amp; 4 – Fire inside the office </a:t>
            </a: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54907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Immagine 3" descr="IMG_12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592288" cy="345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Immagine 9" descr="IMG_12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04" y="1412776"/>
            <a:ext cx="2848570" cy="379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53377" t="49474" r="3411" b="2554"/>
          <a:stretch/>
        </p:blipFill>
        <p:spPr>
          <a:xfrm>
            <a:off x="2312057" y="3212976"/>
            <a:ext cx="3964709" cy="267465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13836" y="611396"/>
            <a:ext cx="660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3 &amp; 4 – TEST FOR FAÇADE EW 60 (</a:t>
            </a:r>
            <a:r>
              <a:rPr lang="en-US" sz="1800" b="1" dirty="0" err="1">
                <a:solidFill>
                  <a:srgbClr val="00579D"/>
                </a:solidFill>
                <a:latin typeface="Arial" charset="0"/>
              </a:rPr>
              <a:t>i</a:t>
            </a: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-&gt;o)</a:t>
            </a: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23052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5232399" y="3437470"/>
            <a:ext cx="3674532" cy="24795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Picture 293"/>
          <p:cNvPicPr/>
          <p:nvPr/>
        </p:nvPicPr>
        <p:blipFill>
          <a:blip r:embed="rId4"/>
          <a:stretch>
            <a:fillRect/>
          </a:stretch>
        </p:blipFill>
        <p:spPr>
          <a:xfrm>
            <a:off x="289666" y="1015262"/>
            <a:ext cx="4671801" cy="2268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30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15196" r="1503"/>
          <a:stretch/>
        </p:blipFill>
        <p:spPr bwMode="auto">
          <a:xfrm>
            <a:off x="289667" y="3454403"/>
            <a:ext cx="4671802" cy="247956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713836" y="576263"/>
            <a:ext cx="660169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5 &amp; 6 – Fire inside the Satellite</a:t>
            </a:r>
          </a:p>
          <a:p>
            <a:pPr>
              <a:spcBef>
                <a:spcPct val="50000"/>
              </a:spcBef>
            </a:pP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21116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7396" y="413792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579D"/>
                </a:solidFill>
              </a:rPr>
              <a:t>BOUNDARIES</a:t>
            </a:r>
            <a:r>
              <a:rPr lang="it-IT" sz="1800" dirty="0">
                <a:solidFill>
                  <a:srgbClr val="00579D"/>
                </a:solidFill>
              </a:rPr>
              <a:t> </a:t>
            </a:r>
            <a:br>
              <a:rPr lang="it-IT" sz="1800" dirty="0">
                <a:solidFill>
                  <a:srgbClr val="00579D"/>
                </a:solidFill>
              </a:rPr>
            </a:br>
            <a:r>
              <a:rPr lang="it-IT" sz="2400" dirty="0">
                <a:solidFill>
                  <a:srgbClr val="00579D"/>
                </a:solidFill>
              </a:rPr>
              <a:t>Scenario 5 – </a:t>
            </a:r>
            <a:r>
              <a:rPr lang="it-IT" sz="2400" dirty="0" err="1">
                <a:solidFill>
                  <a:srgbClr val="00579D"/>
                </a:solidFill>
              </a:rPr>
              <a:t>Fire</a:t>
            </a:r>
            <a:r>
              <a:rPr lang="it-IT" sz="2400" dirty="0">
                <a:solidFill>
                  <a:srgbClr val="00579D"/>
                </a:solidFill>
              </a:rPr>
              <a:t> inside the satellite no water-</a:t>
            </a:r>
            <a:r>
              <a:rPr lang="it-IT" sz="2400" dirty="0" err="1">
                <a:solidFill>
                  <a:srgbClr val="00579D"/>
                </a:solidFill>
              </a:rPr>
              <a:t>mist</a:t>
            </a:r>
            <a:endParaRPr lang="it-IT" sz="2800" dirty="0">
              <a:solidFill>
                <a:srgbClr val="00579D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5051" y="2852936"/>
            <a:ext cx="33234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Fire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The fire development coefficient is 0.047 kW/s2.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•HRR load reaches 5 MW and remains constant for 15 minutes </a:t>
            </a:r>
          </a:p>
        </p:txBody>
      </p:sp>
      <p:pic>
        <p:nvPicPr>
          <p:cNvPr id="5" name="Picture 28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3907311" y="1916832"/>
            <a:ext cx="4985169" cy="38884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75126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4458" y="485800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00579D"/>
                </a:solidFill>
              </a:rPr>
              <a:t>BOUNDARIES</a:t>
            </a:r>
            <a:r>
              <a:rPr lang="it-IT" sz="1800" dirty="0">
                <a:solidFill>
                  <a:srgbClr val="00579D"/>
                </a:solidFill>
              </a:rPr>
              <a:t> </a:t>
            </a:r>
            <a:br>
              <a:rPr lang="it-IT" sz="1800" dirty="0">
                <a:solidFill>
                  <a:srgbClr val="00579D"/>
                </a:solidFill>
              </a:rPr>
            </a:br>
            <a:r>
              <a:rPr lang="it-IT" sz="2400" dirty="0">
                <a:solidFill>
                  <a:srgbClr val="00579D"/>
                </a:solidFill>
              </a:rPr>
              <a:t>Scenario 6  – </a:t>
            </a:r>
            <a:r>
              <a:rPr lang="it-IT" sz="2400" dirty="0" err="1">
                <a:solidFill>
                  <a:srgbClr val="00579D"/>
                </a:solidFill>
              </a:rPr>
              <a:t>Fire</a:t>
            </a:r>
            <a:r>
              <a:rPr lang="it-IT" sz="2400" dirty="0">
                <a:solidFill>
                  <a:srgbClr val="00579D"/>
                </a:solidFill>
              </a:rPr>
              <a:t> inside the satellite with water-</a:t>
            </a:r>
            <a:r>
              <a:rPr lang="it-IT" sz="2400" dirty="0" err="1">
                <a:solidFill>
                  <a:srgbClr val="00579D"/>
                </a:solidFill>
              </a:rPr>
              <a:t>mist</a:t>
            </a:r>
            <a:endParaRPr lang="it-IT" sz="2800" dirty="0">
              <a:solidFill>
                <a:srgbClr val="00579D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5051" y="2852936"/>
            <a:ext cx="33234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Fire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 The fire development coefficient is 0.047 kW/s2. </a:t>
            </a:r>
            <a:br>
              <a:rPr lang="en-GB">
                <a:solidFill>
                  <a:srgbClr val="00579D"/>
                </a:solidFill>
              </a:rPr>
            </a:br>
            <a:r>
              <a:rPr lang="en-GB">
                <a:solidFill>
                  <a:srgbClr val="00579D"/>
                </a:solidFill>
              </a:rPr>
              <a:t>•The water mist are activated after 46 s and the fire load is thereby reduced to 0.1 MW</a:t>
            </a:r>
            <a:r>
              <a:rPr lang="en-GB"/>
              <a:t>. </a:t>
            </a:r>
            <a:br>
              <a:rPr lang="en-GB"/>
            </a:br>
            <a:endParaRPr lang="en-GB"/>
          </a:p>
        </p:txBody>
      </p:sp>
      <p:pic>
        <p:nvPicPr>
          <p:cNvPr id="5" name="Picture 28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736" r="1114" b="2218"/>
          <a:stretch/>
        </p:blipFill>
        <p:spPr bwMode="auto">
          <a:xfrm>
            <a:off x="3907311" y="1916832"/>
            <a:ext cx="4985169" cy="38884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37587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94"/>
          <p:cNvPicPr/>
          <p:nvPr/>
        </p:nvPicPr>
        <p:blipFill>
          <a:blip r:embed="rId3"/>
          <a:stretch>
            <a:fillRect/>
          </a:stretch>
        </p:blipFill>
        <p:spPr>
          <a:xfrm>
            <a:off x="1797049" y="1051879"/>
            <a:ext cx="5060948" cy="2724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6" y="3894668"/>
            <a:ext cx="4468067" cy="19363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665" y="3894666"/>
            <a:ext cx="4421171" cy="1921990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43608" y="620688"/>
            <a:ext cx="660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Fire Scenario 5 – Fire inside Satellite – no water mist</a:t>
            </a: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92133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52849" y="692696"/>
            <a:ext cx="5238303" cy="3693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FIRE RESISTACE ANALYSIS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1324374" y="1967354"/>
            <a:ext cx="2448271" cy="64633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8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Prescriptive</a:t>
            </a:r>
            <a:r>
              <a:rPr lang="it-IT" sz="18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(standard or </a:t>
            </a:r>
            <a:r>
              <a:rPr lang="it-IT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</a:t>
            </a:r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4860032" y="1967354"/>
            <a:ext cx="3125117" cy="3693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lang="it-IT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Connettore 4 11"/>
          <p:cNvCxnSpPr>
            <a:stCxn id="5" idx="2"/>
            <a:endCxn id="9" idx="0"/>
          </p:cNvCxnSpPr>
          <p:nvPr/>
        </p:nvCxnSpPr>
        <p:spPr bwMode="auto">
          <a:xfrm rot="16200000" flipH="1">
            <a:off x="5044633" y="589396"/>
            <a:ext cx="905326" cy="185059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4"/>
          <p:cNvSpPr txBox="1"/>
          <p:nvPr/>
        </p:nvSpPr>
        <p:spPr>
          <a:xfrm>
            <a:off x="1612405" y="2987660"/>
            <a:ext cx="1872209" cy="3693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8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Nominal</a:t>
            </a:r>
            <a:r>
              <a:rPr lang="it-IT" sz="18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Connettore 2 14"/>
          <p:cNvCxnSpPr>
            <a:endCxn id="14" idx="0"/>
          </p:cNvCxnSpPr>
          <p:nvPr/>
        </p:nvCxnSpPr>
        <p:spPr bwMode="auto">
          <a:xfrm>
            <a:off x="2548509" y="2677562"/>
            <a:ext cx="1" cy="31009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4"/>
          <p:cNvSpPr txBox="1"/>
          <p:nvPr/>
        </p:nvSpPr>
        <p:spPr>
          <a:xfrm>
            <a:off x="5479329" y="2646784"/>
            <a:ext cx="1872209" cy="36933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it-IT" sz="18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endParaRPr lang="it-IT" sz="18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Connettore 2 18"/>
          <p:cNvCxnSpPr>
            <a:stCxn id="9" idx="2"/>
            <a:endCxn id="18" idx="0"/>
          </p:cNvCxnSpPr>
          <p:nvPr/>
        </p:nvCxnSpPr>
        <p:spPr bwMode="auto">
          <a:xfrm flipH="1">
            <a:off x="6415434" y="2336686"/>
            <a:ext cx="7157" cy="31009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4"/>
          <p:cNvSpPr txBox="1"/>
          <p:nvPr/>
        </p:nvSpPr>
        <p:spPr>
          <a:xfrm>
            <a:off x="5479331" y="3326214"/>
            <a:ext cx="1252910" cy="52322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 </a:t>
            </a:r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endParaRPr lang="it-IT" sz="14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4"/>
          <p:cNvSpPr txBox="1"/>
          <p:nvPr/>
        </p:nvSpPr>
        <p:spPr>
          <a:xfrm>
            <a:off x="5479332" y="4108398"/>
            <a:ext cx="1252910" cy="52322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Simplified</a:t>
            </a:r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it-IT" sz="14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4"/>
          <p:cNvSpPr txBox="1"/>
          <p:nvPr/>
        </p:nvSpPr>
        <p:spPr>
          <a:xfrm>
            <a:off x="5479331" y="4928729"/>
            <a:ext cx="1252910" cy="52322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 </a:t>
            </a:r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it-IT" sz="14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50" name="Connettore 4 1049"/>
          <p:cNvCxnSpPr/>
          <p:nvPr/>
        </p:nvCxnSpPr>
        <p:spPr bwMode="auto">
          <a:xfrm rot="10800000" flipV="1">
            <a:off x="2548510" y="1506271"/>
            <a:ext cx="1735458" cy="482569"/>
          </a:xfrm>
          <a:prstGeom prst="bentConnector2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54" name="Connettore 1 1053"/>
          <p:cNvCxnSpPr/>
          <p:nvPr/>
        </p:nvCxnSpPr>
        <p:spPr bwMode="auto">
          <a:xfrm flipV="1">
            <a:off x="4283968" y="1062029"/>
            <a:ext cx="0" cy="45266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ttore 4 31"/>
          <p:cNvCxnSpPr>
            <a:stCxn id="18" idx="2"/>
            <a:endCxn id="58" idx="1"/>
          </p:cNvCxnSpPr>
          <p:nvPr/>
        </p:nvCxnSpPr>
        <p:spPr bwMode="auto">
          <a:xfrm rot="5400000">
            <a:off x="5661529" y="2833919"/>
            <a:ext cx="571708" cy="936103"/>
          </a:xfrm>
          <a:prstGeom prst="bentConnector4">
            <a:avLst>
              <a:gd name="adj1" fmla="val 27120"/>
              <a:gd name="adj2" fmla="val 12442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ttore 4 37"/>
          <p:cNvCxnSpPr>
            <a:stCxn id="18" idx="2"/>
            <a:endCxn id="59" idx="1"/>
          </p:cNvCxnSpPr>
          <p:nvPr/>
        </p:nvCxnSpPr>
        <p:spPr bwMode="auto">
          <a:xfrm rot="5400000">
            <a:off x="5270437" y="3225011"/>
            <a:ext cx="1353892" cy="936102"/>
          </a:xfrm>
          <a:prstGeom prst="bentConnector4">
            <a:avLst>
              <a:gd name="adj1" fmla="val 12198"/>
              <a:gd name="adj2" fmla="val 12442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nettore 4 41"/>
          <p:cNvCxnSpPr>
            <a:stCxn id="18" idx="2"/>
            <a:endCxn id="60" idx="1"/>
          </p:cNvCxnSpPr>
          <p:nvPr/>
        </p:nvCxnSpPr>
        <p:spPr bwMode="auto">
          <a:xfrm rot="5400000">
            <a:off x="4860272" y="3635176"/>
            <a:ext cx="2174223" cy="936103"/>
          </a:xfrm>
          <a:prstGeom prst="bentConnector4">
            <a:avLst>
              <a:gd name="adj1" fmla="val 6747"/>
              <a:gd name="adj2" fmla="val 12442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4" name="TextBox 4"/>
          <p:cNvSpPr txBox="1"/>
          <p:nvPr/>
        </p:nvSpPr>
        <p:spPr>
          <a:xfrm>
            <a:off x="7165360" y="3857234"/>
            <a:ext cx="1799128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Parametric</a:t>
            </a:r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curves</a:t>
            </a:r>
            <a:endParaRPr lang="it-IT" sz="14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4"/>
          <p:cNvSpPr txBox="1"/>
          <p:nvPr/>
        </p:nvSpPr>
        <p:spPr>
          <a:xfrm>
            <a:off x="7165360" y="4323841"/>
            <a:ext cx="1799128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</a:t>
            </a:r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sp>
        <p:nvSpPr>
          <p:cNvPr id="101" name="TextBox 4"/>
          <p:cNvSpPr txBox="1"/>
          <p:nvPr/>
        </p:nvSpPr>
        <p:spPr>
          <a:xfrm>
            <a:off x="7191172" y="4844380"/>
            <a:ext cx="1773314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zone model</a:t>
            </a:r>
          </a:p>
        </p:txBody>
      </p:sp>
      <p:sp>
        <p:nvSpPr>
          <p:cNvPr id="103" name="TextBox 4"/>
          <p:cNvSpPr txBox="1"/>
          <p:nvPr/>
        </p:nvSpPr>
        <p:spPr>
          <a:xfrm>
            <a:off x="7191172" y="5416087"/>
            <a:ext cx="1773316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zone model</a:t>
            </a:r>
          </a:p>
        </p:txBody>
      </p:sp>
      <p:sp>
        <p:nvSpPr>
          <p:cNvPr id="109" name="TextBox 4"/>
          <p:cNvSpPr txBox="1"/>
          <p:nvPr/>
        </p:nvSpPr>
        <p:spPr>
          <a:xfrm>
            <a:off x="7183912" y="5942776"/>
            <a:ext cx="1780574" cy="30777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CFD </a:t>
            </a:r>
            <a:r>
              <a:rPr lang="it-IT" sz="14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it-IT" sz="1400" b="1" dirty="0">
              <a:solidFill>
                <a:srgbClr val="003F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Connettore 4 64"/>
          <p:cNvCxnSpPr>
            <a:stCxn id="59" idx="3"/>
            <a:endCxn id="94" idx="1"/>
          </p:cNvCxnSpPr>
          <p:nvPr/>
        </p:nvCxnSpPr>
        <p:spPr bwMode="auto">
          <a:xfrm flipV="1">
            <a:off x="6732242" y="4011123"/>
            <a:ext cx="433118" cy="358885"/>
          </a:xfrm>
          <a:prstGeom prst="bent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Connettore 4 66"/>
          <p:cNvCxnSpPr>
            <a:stCxn id="59" idx="3"/>
            <a:endCxn id="95" idx="1"/>
          </p:cNvCxnSpPr>
          <p:nvPr/>
        </p:nvCxnSpPr>
        <p:spPr bwMode="auto">
          <a:xfrm>
            <a:off x="6732242" y="4370008"/>
            <a:ext cx="433118" cy="107722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Connettore 4 71"/>
          <p:cNvCxnSpPr>
            <a:stCxn id="60" idx="3"/>
            <a:endCxn id="101" idx="1"/>
          </p:cNvCxnSpPr>
          <p:nvPr/>
        </p:nvCxnSpPr>
        <p:spPr bwMode="auto">
          <a:xfrm flipV="1">
            <a:off x="6732241" y="4998269"/>
            <a:ext cx="458931" cy="192070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Connettore 4 73"/>
          <p:cNvCxnSpPr>
            <a:stCxn id="60" idx="3"/>
            <a:endCxn id="103" idx="1"/>
          </p:cNvCxnSpPr>
          <p:nvPr/>
        </p:nvCxnSpPr>
        <p:spPr bwMode="auto">
          <a:xfrm>
            <a:off x="6732241" y="5190339"/>
            <a:ext cx="458931" cy="379637"/>
          </a:xfrm>
          <a:prstGeom prst="bent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Connettore 4 75"/>
          <p:cNvCxnSpPr>
            <a:stCxn id="60" idx="3"/>
            <a:endCxn id="109" idx="1"/>
          </p:cNvCxnSpPr>
          <p:nvPr/>
        </p:nvCxnSpPr>
        <p:spPr bwMode="auto">
          <a:xfrm>
            <a:off x="6732241" y="5190339"/>
            <a:ext cx="451671" cy="90632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C:\Users\Gioy\Università\TESI\2015_04_Corbella\Capitoli\Raccolta immagini\Cur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99380"/>
            <a:ext cx="4320480" cy="2981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TextBox 4"/>
          <p:cNvSpPr txBox="1"/>
          <p:nvPr/>
        </p:nvSpPr>
        <p:spPr>
          <a:xfrm>
            <a:off x="3995937" y="2600617"/>
            <a:ext cx="1123356" cy="46166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it-IT" sz="12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it-IT" sz="1200" b="1" dirty="0">
                <a:solidFill>
                  <a:srgbClr val="00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1991-1-2 </a:t>
            </a:r>
          </a:p>
        </p:txBody>
      </p:sp>
      <p:cxnSp>
        <p:nvCxnSpPr>
          <p:cNvPr id="105" name="Connettore 2 104"/>
          <p:cNvCxnSpPr>
            <a:stCxn id="138" idx="3"/>
            <a:endCxn id="18" idx="1"/>
          </p:cNvCxnSpPr>
          <p:nvPr/>
        </p:nvCxnSpPr>
        <p:spPr bwMode="auto">
          <a:xfrm>
            <a:off x="5119293" y="2831450"/>
            <a:ext cx="360036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Italian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law and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regulamentations</a:t>
            </a:r>
            <a:endParaRPr lang="it-IT" sz="23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529183" y="4049133"/>
            <a:ext cx="129614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Nominal</a:t>
            </a:r>
            <a:r>
              <a:rPr lang="it-IT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standard (ISO 834)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3508028" y="4541769"/>
            <a:ext cx="128539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Hydrocarbons</a:t>
            </a:r>
            <a:r>
              <a:rPr lang="it-IT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endParaRPr lang="it-IT" sz="1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3524438" y="5004502"/>
            <a:ext cx="117014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  <a:r>
              <a:rPr lang="it-IT" sz="1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</a:t>
            </a:r>
            <a:endParaRPr lang="it-IT" sz="1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34579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o 66"/>
          <p:cNvGrpSpPr/>
          <p:nvPr/>
        </p:nvGrpSpPr>
        <p:grpSpPr>
          <a:xfrm>
            <a:off x="3574966" y="764704"/>
            <a:ext cx="2725226" cy="5327992"/>
            <a:chOff x="344488" y="1052736"/>
            <a:chExt cx="3033411" cy="5400000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88" y="1052736"/>
              <a:ext cx="3033411" cy="54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8" name="Gruppo 57"/>
            <p:cNvGrpSpPr>
              <a:grpSpLocks noChangeAspect="1"/>
            </p:cNvGrpSpPr>
            <p:nvPr/>
          </p:nvGrpSpPr>
          <p:grpSpPr>
            <a:xfrm>
              <a:off x="1208584" y="2348881"/>
              <a:ext cx="1080120" cy="4032448"/>
              <a:chOff x="0" y="0"/>
              <a:chExt cx="1628775" cy="6201410"/>
            </a:xfrm>
          </p:grpSpPr>
          <p:sp>
            <p:nvSpPr>
              <p:cNvPr id="59" name="Rettangolo 58"/>
              <p:cNvSpPr/>
              <p:nvPr/>
            </p:nvSpPr>
            <p:spPr>
              <a:xfrm>
                <a:off x="0" y="149225"/>
                <a:ext cx="1628775" cy="5069840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0" name="Rettangolo 3"/>
              <p:cNvSpPr/>
              <p:nvPr/>
            </p:nvSpPr>
            <p:spPr>
              <a:xfrm>
                <a:off x="85725" y="1067435"/>
                <a:ext cx="963930" cy="868045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4239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3855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736" h="868329">
                    <a:moveTo>
                      <a:pt x="0" y="0"/>
                    </a:moveTo>
                    <a:lnTo>
                      <a:pt x="963736" y="0"/>
                    </a:lnTo>
                    <a:lnTo>
                      <a:pt x="538557" y="868329"/>
                    </a:lnTo>
                    <a:lnTo>
                      <a:pt x="0" y="868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1" name="Rettangolo 3"/>
              <p:cNvSpPr/>
              <p:nvPr/>
            </p:nvSpPr>
            <p:spPr>
              <a:xfrm>
                <a:off x="570230" y="2313305"/>
                <a:ext cx="986790" cy="1667837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0 w 986048"/>
                  <a:gd name="connsiteY3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867836 w 986048"/>
                  <a:gd name="connsiteY3" fmla="*/ 1491901 h 1638063"/>
                  <a:gd name="connsiteX4" fmla="*/ 0 w 986048"/>
                  <a:gd name="connsiteY4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867836 w 986048"/>
                  <a:gd name="connsiteY3" fmla="*/ 1491901 h 1638063"/>
                  <a:gd name="connsiteX4" fmla="*/ 0 w 986048"/>
                  <a:gd name="connsiteY4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695797 w 986048"/>
                  <a:gd name="connsiteY3" fmla="*/ 1511028 h 1638063"/>
                  <a:gd name="connsiteX4" fmla="*/ 0 w 986048"/>
                  <a:gd name="connsiteY4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695797 w 986048"/>
                  <a:gd name="connsiteY3" fmla="*/ 1511028 h 1638063"/>
                  <a:gd name="connsiteX4" fmla="*/ 0 w 986048"/>
                  <a:gd name="connsiteY4" fmla="*/ 398483 h 1638063"/>
                  <a:gd name="connsiteX0" fmla="*/ 0 w 986048"/>
                  <a:gd name="connsiteY0" fmla="*/ 398483 h 1666061"/>
                  <a:gd name="connsiteX1" fmla="*/ 986048 w 986048"/>
                  <a:gd name="connsiteY1" fmla="*/ 0 h 1666061"/>
                  <a:gd name="connsiteX2" fmla="*/ 986048 w 986048"/>
                  <a:gd name="connsiteY2" fmla="*/ 1638063 h 1666061"/>
                  <a:gd name="connsiteX3" fmla="*/ 745498 w 986048"/>
                  <a:gd name="connsiteY3" fmla="*/ 1587536 h 1666061"/>
                  <a:gd name="connsiteX4" fmla="*/ 0 w 986048"/>
                  <a:gd name="connsiteY4" fmla="*/ 398483 h 1666061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745498 w 986048"/>
                  <a:gd name="connsiteY3" fmla="*/ 1587536 h 1638063"/>
                  <a:gd name="connsiteX4" fmla="*/ 0 w 986048"/>
                  <a:gd name="connsiteY4" fmla="*/ 398483 h 1638063"/>
                  <a:gd name="connsiteX0" fmla="*/ 0 w 986048"/>
                  <a:gd name="connsiteY0" fmla="*/ 398483 h 1640226"/>
                  <a:gd name="connsiteX1" fmla="*/ 986048 w 986048"/>
                  <a:gd name="connsiteY1" fmla="*/ 0 h 1640226"/>
                  <a:gd name="connsiteX2" fmla="*/ 986048 w 986048"/>
                  <a:gd name="connsiteY2" fmla="*/ 1638063 h 1640226"/>
                  <a:gd name="connsiteX3" fmla="*/ 772260 w 986048"/>
                  <a:gd name="connsiteY3" fmla="*/ 1638063 h 1640226"/>
                  <a:gd name="connsiteX4" fmla="*/ 0 w 986048"/>
                  <a:gd name="connsiteY4" fmla="*/ 398483 h 1640226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772260 w 986048"/>
                  <a:gd name="connsiteY3" fmla="*/ 1638063 h 1638063"/>
                  <a:gd name="connsiteX4" fmla="*/ 0 w 986048"/>
                  <a:gd name="connsiteY4" fmla="*/ 398483 h 1638063"/>
                  <a:gd name="connsiteX0" fmla="*/ 0 w 986048"/>
                  <a:gd name="connsiteY0" fmla="*/ 398483 h 1664840"/>
                  <a:gd name="connsiteX1" fmla="*/ 986048 w 986048"/>
                  <a:gd name="connsiteY1" fmla="*/ 0 h 1664840"/>
                  <a:gd name="connsiteX2" fmla="*/ 986048 w 986048"/>
                  <a:gd name="connsiteY2" fmla="*/ 1664840 h 1664840"/>
                  <a:gd name="connsiteX3" fmla="*/ 772260 w 986048"/>
                  <a:gd name="connsiteY3" fmla="*/ 1638063 h 1664840"/>
                  <a:gd name="connsiteX4" fmla="*/ 0 w 986048"/>
                  <a:gd name="connsiteY4" fmla="*/ 398483 h 1664840"/>
                  <a:gd name="connsiteX0" fmla="*/ 0 w 986048"/>
                  <a:gd name="connsiteY0" fmla="*/ 398483 h 1664840"/>
                  <a:gd name="connsiteX1" fmla="*/ 986048 w 986048"/>
                  <a:gd name="connsiteY1" fmla="*/ 0 h 1664840"/>
                  <a:gd name="connsiteX2" fmla="*/ 986048 w 986048"/>
                  <a:gd name="connsiteY2" fmla="*/ 1664840 h 1664840"/>
                  <a:gd name="connsiteX3" fmla="*/ 772260 w 986048"/>
                  <a:gd name="connsiteY3" fmla="*/ 1638063 h 1664840"/>
                  <a:gd name="connsiteX4" fmla="*/ 0 w 986048"/>
                  <a:gd name="connsiteY4" fmla="*/ 398483 h 1664840"/>
                  <a:gd name="connsiteX0" fmla="*/ 0 w 986048"/>
                  <a:gd name="connsiteY0" fmla="*/ 398483 h 1664840"/>
                  <a:gd name="connsiteX1" fmla="*/ 986048 w 986048"/>
                  <a:gd name="connsiteY1" fmla="*/ 0 h 1664840"/>
                  <a:gd name="connsiteX2" fmla="*/ 986048 w 986048"/>
                  <a:gd name="connsiteY2" fmla="*/ 1664840 h 1664840"/>
                  <a:gd name="connsiteX3" fmla="*/ 791363 w 986048"/>
                  <a:gd name="connsiteY3" fmla="*/ 1664840 h 1664840"/>
                  <a:gd name="connsiteX4" fmla="*/ 0 w 986048"/>
                  <a:gd name="connsiteY4" fmla="*/ 398483 h 1664840"/>
                  <a:gd name="connsiteX0" fmla="*/ 0 w 986048"/>
                  <a:gd name="connsiteY0" fmla="*/ 398483 h 1667596"/>
                  <a:gd name="connsiteX1" fmla="*/ 986048 w 986048"/>
                  <a:gd name="connsiteY1" fmla="*/ 0 h 1667596"/>
                  <a:gd name="connsiteX2" fmla="*/ 986048 w 986048"/>
                  <a:gd name="connsiteY2" fmla="*/ 1664840 h 1667596"/>
                  <a:gd name="connsiteX3" fmla="*/ 791363 w 986048"/>
                  <a:gd name="connsiteY3" fmla="*/ 1664840 h 1667596"/>
                  <a:gd name="connsiteX4" fmla="*/ 0 w 986048"/>
                  <a:gd name="connsiteY4" fmla="*/ 398483 h 166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048" h="1667596">
                    <a:moveTo>
                      <a:pt x="0" y="398483"/>
                    </a:moveTo>
                    <a:lnTo>
                      <a:pt x="986048" y="0"/>
                    </a:lnTo>
                    <a:lnTo>
                      <a:pt x="986048" y="1664840"/>
                    </a:lnTo>
                    <a:cubicBezTo>
                      <a:pt x="917990" y="1660720"/>
                      <a:pt x="1033390" y="1672741"/>
                      <a:pt x="791363" y="1664840"/>
                    </a:cubicBezTo>
                    <a:lnTo>
                      <a:pt x="0" y="398483"/>
                    </a:lnTo>
                    <a:close/>
                  </a:path>
                </a:pathLst>
              </a:cu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2" name="Rettangolo 3"/>
              <p:cNvSpPr/>
              <p:nvPr/>
            </p:nvSpPr>
            <p:spPr>
              <a:xfrm>
                <a:off x="86360" y="2877185"/>
                <a:ext cx="923290" cy="1570729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0 h 1610705"/>
                  <a:gd name="connsiteX1" fmla="*/ 922596 w 986048"/>
                  <a:gd name="connsiteY1" fmla="*/ 1113482 h 1610705"/>
                  <a:gd name="connsiteX2" fmla="*/ 986048 w 986048"/>
                  <a:gd name="connsiteY2" fmla="*/ 1610705 h 1610705"/>
                  <a:gd name="connsiteX3" fmla="*/ 0 w 986048"/>
                  <a:gd name="connsiteY3" fmla="*/ 0 h 1610705"/>
                  <a:gd name="connsiteX0" fmla="*/ 0 w 922596"/>
                  <a:gd name="connsiteY0" fmla="*/ 0 h 1818898"/>
                  <a:gd name="connsiteX1" fmla="*/ 922596 w 922596"/>
                  <a:gd name="connsiteY1" fmla="*/ 1113482 h 1818898"/>
                  <a:gd name="connsiteX2" fmla="*/ 0 w 922596"/>
                  <a:gd name="connsiteY2" fmla="*/ 1818898 h 1818898"/>
                  <a:gd name="connsiteX3" fmla="*/ 0 w 922596"/>
                  <a:gd name="connsiteY3" fmla="*/ 0 h 1818898"/>
                  <a:gd name="connsiteX0" fmla="*/ 0 w 922596"/>
                  <a:gd name="connsiteY0" fmla="*/ 0 h 1856212"/>
                  <a:gd name="connsiteX1" fmla="*/ 922596 w 922596"/>
                  <a:gd name="connsiteY1" fmla="*/ 1113482 h 1856212"/>
                  <a:gd name="connsiteX2" fmla="*/ 0 w 922596"/>
                  <a:gd name="connsiteY2" fmla="*/ 1856212 h 1856212"/>
                  <a:gd name="connsiteX3" fmla="*/ 0 w 922596"/>
                  <a:gd name="connsiteY3" fmla="*/ 0 h 1856212"/>
                  <a:gd name="connsiteX0" fmla="*/ 0 w 922596"/>
                  <a:gd name="connsiteY0" fmla="*/ 0 h 1856212"/>
                  <a:gd name="connsiteX1" fmla="*/ 922596 w 922596"/>
                  <a:gd name="connsiteY1" fmla="*/ 1106018 h 1856212"/>
                  <a:gd name="connsiteX2" fmla="*/ 0 w 922596"/>
                  <a:gd name="connsiteY2" fmla="*/ 1856212 h 1856212"/>
                  <a:gd name="connsiteX3" fmla="*/ 0 w 922596"/>
                  <a:gd name="connsiteY3" fmla="*/ 0 h 1856212"/>
                  <a:gd name="connsiteX0" fmla="*/ 0 w 922596"/>
                  <a:gd name="connsiteY0" fmla="*/ 0 h 1856212"/>
                  <a:gd name="connsiteX1" fmla="*/ 922596 w 922596"/>
                  <a:gd name="connsiteY1" fmla="*/ 1106018 h 1856212"/>
                  <a:gd name="connsiteX2" fmla="*/ 356571 w 922596"/>
                  <a:gd name="connsiteY2" fmla="*/ 1570820 h 1856212"/>
                  <a:gd name="connsiteX3" fmla="*/ 0 w 922596"/>
                  <a:gd name="connsiteY3" fmla="*/ 1856212 h 1856212"/>
                  <a:gd name="connsiteX4" fmla="*/ 0 w 922596"/>
                  <a:gd name="connsiteY4" fmla="*/ 0 h 1856212"/>
                  <a:gd name="connsiteX0" fmla="*/ 0 w 922596"/>
                  <a:gd name="connsiteY0" fmla="*/ 0 h 1570820"/>
                  <a:gd name="connsiteX1" fmla="*/ 922596 w 922596"/>
                  <a:gd name="connsiteY1" fmla="*/ 1106018 h 1570820"/>
                  <a:gd name="connsiteX2" fmla="*/ 356571 w 922596"/>
                  <a:gd name="connsiteY2" fmla="*/ 1570820 h 1570820"/>
                  <a:gd name="connsiteX3" fmla="*/ 0 w 922596"/>
                  <a:gd name="connsiteY3" fmla="*/ 1569449 h 1570820"/>
                  <a:gd name="connsiteX4" fmla="*/ 0 w 922596"/>
                  <a:gd name="connsiteY4" fmla="*/ 0 h 15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596" h="1570820">
                    <a:moveTo>
                      <a:pt x="0" y="0"/>
                    </a:moveTo>
                    <a:lnTo>
                      <a:pt x="922596" y="1106018"/>
                    </a:lnTo>
                    <a:lnTo>
                      <a:pt x="356571" y="1570820"/>
                    </a:lnTo>
                    <a:lnTo>
                      <a:pt x="0" y="15694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3" name="Rettangolo 3"/>
              <p:cNvSpPr/>
              <p:nvPr/>
            </p:nvSpPr>
            <p:spPr>
              <a:xfrm>
                <a:off x="674370" y="4696460"/>
                <a:ext cx="887277" cy="705846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0 h 1610705"/>
                  <a:gd name="connsiteX1" fmla="*/ 922596 w 986048"/>
                  <a:gd name="connsiteY1" fmla="*/ 1113482 h 1610705"/>
                  <a:gd name="connsiteX2" fmla="*/ 986048 w 986048"/>
                  <a:gd name="connsiteY2" fmla="*/ 1610705 h 1610705"/>
                  <a:gd name="connsiteX3" fmla="*/ 0 w 986048"/>
                  <a:gd name="connsiteY3" fmla="*/ 0 h 1610705"/>
                  <a:gd name="connsiteX0" fmla="*/ 0 w 922596"/>
                  <a:gd name="connsiteY0" fmla="*/ 0 h 1818898"/>
                  <a:gd name="connsiteX1" fmla="*/ 922596 w 922596"/>
                  <a:gd name="connsiteY1" fmla="*/ 1113482 h 1818898"/>
                  <a:gd name="connsiteX2" fmla="*/ 0 w 922596"/>
                  <a:gd name="connsiteY2" fmla="*/ 1818898 h 1818898"/>
                  <a:gd name="connsiteX3" fmla="*/ 0 w 922596"/>
                  <a:gd name="connsiteY3" fmla="*/ 0 h 1818898"/>
                  <a:gd name="connsiteX0" fmla="*/ 0 w 832255"/>
                  <a:gd name="connsiteY0" fmla="*/ 0 h 1818898"/>
                  <a:gd name="connsiteX1" fmla="*/ 832255 w 832255"/>
                  <a:gd name="connsiteY1" fmla="*/ 0 h 1818898"/>
                  <a:gd name="connsiteX2" fmla="*/ 0 w 832255"/>
                  <a:gd name="connsiteY2" fmla="*/ 1818898 h 1818898"/>
                  <a:gd name="connsiteX3" fmla="*/ 0 w 832255"/>
                  <a:gd name="connsiteY3" fmla="*/ 0 h 1818898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86561"/>
                  <a:gd name="connsiteY0" fmla="*/ 0 h 705648"/>
                  <a:gd name="connsiteX1" fmla="*/ 886561 w 886561"/>
                  <a:gd name="connsiteY1" fmla="*/ 472 h 705648"/>
                  <a:gd name="connsiteX2" fmla="*/ 886561 w 886561"/>
                  <a:gd name="connsiteY2" fmla="*/ 705648 h 705648"/>
                  <a:gd name="connsiteX3" fmla="*/ 0 w 886561"/>
                  <a:gd name="connsiteY3" fmla="*/ 0 h 70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6561" h="705648">
                    <a:moveTo>
                      <a:pt x="0" y="0"/>
                    </a:moveTo>
                    <a:lnTo>
                      <a:pt x="886561" y="472"/>
                    </a:lnTo>
                    <a:lnTo>
                      <a:pt x="886561" y="705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4" name="Rettangolo 3"/>
              <p:cNvSpPr/>
              <p:nvPr/>
            </p:nvSpPr>
            <p:spPr>
              <a:xfrm>
                <a:off x="0" y="5244465"/>
                <a:ext cx="1628775" cy="956945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0 h 1610705"/>
                  <a:gd name="connsiteX1" fmla="*/ 922596 w 986048"/>
                  <a:gd name="connsiteY1" fmla="*/ 1113482 h 1610705"/>
                  <a:gd name="connsiteX2" fmla="*/ 986048 w 986048"/>
                  <a:gd name="connsiteY2" fmla="*/ 1610705 h 1610705"/>
                  <a:gd name="connsiteX3" fmla="*/ 0 w 986048"/>
                  <a:gd name="connsiteY3" fmla="*/ 0 h 1610705"/>
                  <a:gd name="connsiteX0" fmla="*/ 0 w 922596"/>
                  <a:gd name="connsiteY0" fmla="*/ 0 h 1818898"/>
                  <a:gd name="connsiteX1" fmla="*/ 922596 w 922596"/>
                  <a:gd name="connsiteY1" fmla="*/ 1113482 h 1818898"/>
                  <a:gd name="connsiteX2" fmla="*/ 0 w 922596"/>
                  <a:gd name="connsiteY2" fmla="*/ 1818898 h 1818898"/>
                  <a:gd name="connsiteX3" fmla="*/ 0 w 922596"/>
                  <a:gd name="connsiteY3" fmla="*/ 0 h 1818898"/>
                  <a:gd name="connsiteX0" fmla="*/ 0 w 832255"/>
                  <a:gd name="connsiteY0" fmla="*/ 0 h 1818898"/>
                  <a:gd name="connsiteX1" fmla="*/ 832255 w 832255"/>
                  <a:gd name="connsiteY1" fmla="*/ 0 h 1818898"/>
                  <a:gd name="connsiteX2" fmla="*/ 0 w 832255"/>
                  <a:gd name="connsiteY2" fmla="*/ 1818898 h 1818898"/>
                  <a:gd name="connsiteX3" fmla="*/ 0 w 832255"/>
                  <a:gd name="connsiteY3" fmla="*/ 0 h 1818898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86561"/>
                  <a:gd name="connsiteY0" fmla="*/ 0 h 705648"/>
                  <a:gd name="connsiteX1" fmla="*/ 886561 w 886561"/>
                  <a:gd name="connsiteY1" fmla="*/ 472 h 705648"/>
                  <a:gd name="connsiteX2" fmla="*/ 886561 w 886561"/>
                  <a:gd name="connsiteY2" fmla="*/ 705648 h 705648"/>
                  <a:gd name="connsiteX3" fmla="*/ 0 w 886561"/>
                  <a:gd name="connsiteY3" fmla="*/ 0 h 705648"/>
                  <a:gd name="connsiteX0" fmla="*/ 0 w 886561"/>
                  <a:gd name="connsiteY0" fmla="*/ 0 h 705648"/>
                  <a:gd name="connsiteX1" fmla="*/ 886561 w 886561"/>
                  <a:gd name="connsiteY1" fmla="*/ 472 h 705648"/>
                  <a:gd name="connsiteX2" fmla="*/ 886561 w 886561"/>
                  <a:gd name="connsiteY2" fmla="*/ 705648 h 705648"/>
                  <a:gd name="connsiteX3" fmla="*/ 497539 w 886561"/>
                  <a:gd name="connsiteY3" fmla="*/ 407292 h 705648"/>
                  <a:gd name="connsiteX4" fmla="*/ 0 w 886561"/>
                  <a:gd name="connsiteY4" fmla="*/ 0 h 705648"/>
                  <a:gd name="connsiteX0" fmla="*/ 0 w 1556114"/>
                  <a:gd name="connsiteY0" fmla="*/ 0 h 705648"/>
                  <a:gd name="connsiteX1" fmla="*/ 1556114 w 1556114"/>
                  <a:gd name="connsiteY1" fmla="*/ 472 h 705648"/>
                  <a:gd name="connsiteX2" fmla="*/ 1556114 w 1556114"/>
                  <a:gd name="connsiteY2" fmla="*/ 705648 h 705648"/>
                  <a:gd name="connsiteX3" fmla="*/ 1167092 w 1556114"/>
                  <a:gd name="connsiteY3" fmla="*/ 407292 h 705648"/>
                  <a:gd name="connsiteX4" fmla="*/ 0 w 1556114"/>
                  <a:gd name="connsiteY4" fmla="*/ 0 h 705648"/>
                  <a:gd name="connsiteX0" fmla="*/ 0 w 1556114"/>
                  <a:gd name="connsiteY0" fmla="*/ 0 h 705648"/>
                  <a:gd name="connsiteX1" fmla="*/ 1556114 w 1556114"/>
                  <a:gd name="connsiteY1" fmla="*/ 472 h 705648"/>
                  <a:gd name="connsiteX2" fmla="*/ 1556114 w 1556114"/>
                  <a:gd name="connsiteY2" fmla="*/ 705648 h 705648"/>
                  <a:gd name="connsiteX3" fmla="*/ 0 w 1556114"/>
                  <a:gd name="connsiteY3" fmla="*/ 470775 h 705648"/>
                  <a:gd name="connsiteX4" fmla="*/ 0 w 1556114"/>
                  <a:gd name="connsiteY4" fmla="*/ 0 h 705648"/>
                  <a:gd name="connsiteX0" fmla="*/ 0 w 1690932"/>
                  <a:gd name="connsiteY0" fmla="*/ 0 h 479422"/>
                  <a:gd name="connsiteX1" fmla="*/ 1556114 w 1690932"/>
                  <a:gd name="connsiteY1" fmla="*/ 472 h 479422"/>
                  <a:gd name="connsiteX2" fmla="*/ 1690932 w 1690932"/>
                  <a:gd name="connsiteY2" fmla="*/ 479422 h 479422"/>
                  <a:gd name="connsiteX3" fmla="*/ 0 w 1690932"/>
                  <a:gd name="connsiteY3" fmla="*/ 470775 h 479422"/>
                  <a:gd name="connsiteX4" fmla="*/ 0 w 1690932"/>
                  <a:gd name="connsiteY4" fmla="*/ 0 h 479422"/>
                  <a:gd name="connsiteX0" fmla="*/ 0 w 1690932"/>
                  <a:gd name="connsiteY0" fmla="*/ 0 h 479422"/>
                  <a:gd name="connsiteX1" fmla="*/ 1690932 w 1690932"/>
                  <a:gd name="connsiteY1" fmla="*/ 0 h 479422"/>
                  <a:gd name="connsiteX2" fmla="*/ 1690932 w 1690932"/>
                  <a:gd name="connsiteY2" fmla="*/ 479422 h 479422"/>
                  <a:gd name="connsiteX3" fmla="*/ 0 w 1690932"/>
                  <a:gd name="connsiteY3" fmla="*/ 470775 h 479422"/>
                  <a:gd name="connsiteX4" fmla="*/ 0 w 1690932"/>
                  <a:gd name="connsiteY4" fmla="*/ 0 h 479422"/>
                  <a:gd name="connsiteX0" fmla="*/ 0 w 1690932"/>
                  <a:gd name="connsiteY0" fmla="*/ 0 h 479422"/>
                  <a:gd name="connsiteX1" fmla="*/ 1690932 w 1690932"/>
                  <a:gd name="connsiteY1" fmla="*/ 0 h 479422"/>
                  <a:gd name="connsiteX2" fmla="*/ 1627607 w 1690932"/>
                  <a:gd name="connsiteY2" fmla="*/ 479422 h 479422"/>
                  <a:gd name="connsiteX3" fmla="*/ 0 w 1690932"/>
                  <a:gd name="connsiteY3" fmla="*/ 470775 h 479422"/>
                  <a:gd name="connsiteX4" fmla="*/ 0 w 1690932"/>
                  <a:gd name="connsiteY4" fmla="*/ 0 h 479422"/>
                  <a:gd name="connsiteX0" fmla="*/ 0 w 1627607"/>
                  <a:gd name="connsiteY0" fmla="*/ 0 h 479422"/>
                  <a:gd name="connsiteX1" fmla="*/ 1627607 w 1627607"/>
                  <a:gd name="connsiteY1" fmla="*/ 0 h 479422"/>
                  <a:gd name="connsiteX2" fmla="*/ 1627607 w 1627607"/>
                  <a:gd name="connsiteY2" fmla="*/ 479422 h 479422"/>
                  <a:gd name="connsiteX3" fmla="*/ 0 w 1627607"/>
                  <a:gd name="connsiteY3" fmla="*/ 470775 h 479422"/>
                  <a:gd name="connsiteX4" fmla="*/ 0 w 1627607"/>
                  <a:gd name="connsiteY4" fmla="*/ 0 h 4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607" h="479422">
                    <a:moveTo>
                      <a:pt x="0" y="0"/>
                    </a:moveTo>
                    <a:lnTo>
                      <a:pt x="1627607" y="0"/>
                    </a:lnTo>
                    <a:lnTo>
                      <a:pt x="1627607" y="479422"/>
                    </a:lnTo>
                    <a:lnTo>
                      <a:pt x="0" y="4707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5" name="Rettangolo 3"/>
              <p:cNvSpPr/>
              <p:nvPr/>
            </p:nvSpPr>
            <p:spPr>
              <a:xfrm>
                <a:off x="822325" y="175895"/>
                <a:ext cx="737235" cy="760201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4239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3855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  <a:gd name="connsiteX0" fmla="*/ 0 w 538557"/>
                  <a:gd name="connsiteY0" fmla="*/ 0 h 868329"/>
                  <a:gd name="connsiteX1" fmla="*/ 321725 w 538557"/>
                  <a:gd name="connsiteY1" fmla="*/ 0 h 868329"/>
                  <a:gd name="connsiteX2" fmla="*/ 538557 w 538557"/>
                  <a:gd name="connsiteY2" fmla="*/ 868329 h 868329"/>
                  <a:gd name="connsiteX3" fmla="*/ 0 w 538557"/>
                  <a:gd name="connsiteY3" fmla="*/ 868329 h 868329"/>
                  <a:gd name="connsiteX4" fmla="*/ 0 w 538557"/>
                  <a:gd name="connsiteY4" fmla="*/ 0 h 868329"/>
                  <a:gd name="connsiteX0" fmla="*/ 0 w 777531"/>
                  <a:gd name="connsiteY0" fmla="*/ 0 h 868329"/>
                  <a:gd name="connsiteX1" fmla="*/ 321725 w 777531"/>
                  <a:gd name="connsiteY1" fmla="*/ 0 h 868329"/>
                  <a:gd name="connsiteX2" fmla="*/ 777531 w 777531"/>
                  <a:gd name="connsiteY2" fmla="*/ 629671 h 868329"/>
                  <a:gd name="connsiteX3" fmla="*/ 0 w 777531"/>
                  <a:gd name="connsiteY3" fmla="*/ 868329 h 868329"/>
                  <a:gd name="connsiteX4" fmla="*/ 0 w 777531"/>
                  <a:gd name="connsiteY4" fmla="*/ 0 h 868329"/>
                  <a:gd name="connsiteX0" fmla="*/ 0 w 777531"/>
                  <a:gd name="connsiteY0" fmla="*/ 0 h 629671"/>
                  <a:gd name="connsiteX1" fmla="*/ 321725 w 777531"/>
                  <a:gd name="connsiteY1" fmla="*/ 0 h 629671"/>
                  <a:gd name="connsiteX2" fmla="*/ 777531 w 777531"/>
                  <a:gd name="connsiteY2" fmla="*/ 629671 h 629671"/>
                  <a:gd name="connsiteX3" fmla="*/ 0 w 777531"/>
                  <a:gd name="connsiteY3" fmla="*/ 622205 h 629671"/>
                  <a:gd name="connsiteX4" fmla="*/ 0 w 777531"/>
                  <a:gd name="connsiteY4" fmla="*/ 0 h 629671"/>
                  <a:gd name="connsiteX0" fmla="*/ 0 w 777531"/>
                  <a:gd name="connsiteY0" fmla="*/ 0 h 629671"/>
                  <a:gd name="connsiteX1" fmla="*/ 777531 w 777531"/>
                  <a:gd name="connsiteY1" fmla="*/ 0 h 629671"/>
                  <a:gd name="connsiteX2" fmla="*/ 777531 w 777531"/>
                  <a:gd name="connsiteY2" fmla="*/ 629671 h 629671"/>
                  <a:gd name="connsiteX3" fmla="*/ 0 w 777531"/>
                  <a:gd name="connsiteY3" fmla="*/ 622205 h 629671"/>
                  <a:gd name="connsiteX4" fmla="*/ 0 w 777531"/>
                  <a:gd name="connsiteY4" fmla="*/ 0 h 629671"/>
                  <a:gd name="connsiteX0" fmla="*/ 0 w 778114"/>
                  <a:gd name="connsiteY0" fmla="*/ 0 h 1040469"/>
                  <a:gd name="connsiteX1" fmla="*/ 777531 w 778114"/>
                  <a:gd name="connsiteY1" fmla="*/ 0 h 1040469"/>
                  <a:gd name="connsiteX2" fmla="*/ 778114 w 778114"/>
                  <a:gd name="connsiteY2" fmla="*/ 1040469 h 1040469"/>
                  <a:gd name="connsiteX3" fmla="*/ 0 w 778114"/>
                  <a:gd name="connsiteY3" fmla="*/ 622205 h 1040469"/>
                  <a:gd name="connsiteX4" fmla="*/ 0 w 778114"/>
                  <a:gd name="connsiteY4" fmla="*/ 0 h 1040469"/>
                  <a:gd name="connsiteX0" fmla="*/ 0 w 778114"/>
                  <a:gd name="connsiteY0" fmla="*/ 0 h 1040469"/>
                  <a:gd name="connsiteX1" fmla="*/ 777531 w 778114"/>
                  <a:gd name="connsiteY1" fmla="*/ 0 h 1040469"/>
                  <a:gd name="connsiteX2" fmla="*/ 778114 w 778114"/>
                  <a:gd name="connsiteY2" fmla="*/ 1040469 h 1040469"/>
                  <a:gd name="connsiteX3" fmla="*/ 708165 w 778114"/>
                  <a:gd name="connsiteY3" fmla="*/ 1040469 h 1040469"/>
                  <a:gd name="connsiteX4" fmla="*/ 0 w 778114"/>
                  <a:gd name="connsiteY4" fmla="*/ 0 h 1040469"/>
                  <a:gd name="connsiteX0" fmla="*/ 0 w 810781"/>
                  <a:gd name="connsiteY0" fmla="*/ 0 h 1040469"/>
                  <a:gd name="connsiteX1" fmla="*/ 810198 w 810781"/>
                  <a:gd name="connsiteY1" fmla="*/ 0 h 1040469"/>
                  <a:gd name="connsiteX2" fmla="*/ 810781 w 810781"/>
                  <a:gd name="connsiteY2" fmla="*/ 1040469 h 1040469"/>
                  <a:gd name="connsiteX3" fmla="*/ 740832 w 810781"/>
                  <a:gd name="connsiteY3" fmla="*/ 1040469 h 1040469"/>
                  <a:gd name="connsiteX4" fmla="*/ 0 w 810781"/>
                  <a:gd name="connsiteY4" fmla="*/ 0 h 1040469"/>
                  <a:gd name="connsiteX0" fmla="*/ 0 w 810781"/>
                  <a:gd name="connsiteY0" fmla="*/ 0 h 1040469"/>
                  <a:gd name="connsiteX1" fmla="*/ 810198 w 810781"/>
                  <a:gd name="connsiteY1" fmla="*/ 0 h 1040469"/>
                  <a:gd name="connsiteX2" fmla="*/ 810781 w 810781"/>
                  <a:gd name="connsiteY2" fmla="*/ 1040469 h 1040469"/>
                  <a:gd name="connsiteX3" fmla="*/ 492582 w 810781"/>
                  <a:gd name="connsiteY3" fmla="*/ 607732 h 1040469"/>
                  <a:gd name="connsiteX4" fmla="*/ 0 w 810781"/>
                  <a:gd name="connsiteY4" fmla="*/ 0 h 1040469"/>
                  <a:gd name="connsiteX0" fmla="*/ 0 w 810781"/>
                  <a:gd name="connsiteY0" fmla="*/ 0 h 760913"/>
                  <a:gd name="connsiteX1" fmla="*/ 810198 w 810781"/>
                  <a:gd name="connsiteY1" fmla="*/ 0 h 760913"/>
                  <a:gd name="connsiteX2" fmla="*/ 810781 w 810781"/>
                  <a:gd name="connsiteY2" fmla="*/ 760913 h 760913"/>
                  <a:gd name="connsiteX3" fmla="*/ 492582 w 810781"/>
                  <a:gd name="connsiteY3" fmla="*/ 607732 h 760913"/>
                  <a:gd name="connsiteX4" fmla="*/ 0 w 810781"/>
                  <a:gd name="connsiteY4" fmla="*/ 0 h 760913"/>
                  <a:gd name="connsiteX0" fmla="*/ 0 w 810781"/>
                  <a:gd name="connsiteY0" fmla="*/ 0 h 760913"/>
                  <a:gd name="connsiteX1" fmla="*/ 810198 w 810781"/>
                  <a:gd name="connsiteY1" fmla="*/ 0 h 760913"/>
                  <a:gd name="connsiteX2" fmla="*/ 810781 w 810781"/>
                  <a:gd name="connsiteY2" fmla="*/ 760913 h 760913"/>
                  <a:gd name="connsiteX3" fmla="*/ 547281 w 810781"/>
                  <a:gd name="connsiteY3" fmla="*/ 760913 h 760913"/>
                  <a:gd name="connsiteX4" fmla="*/ 0 w 810781"/>
                  <a:gd name="connsiteY4" fmla="*/ 0 h 760913"/>
                  <a:gd name="connsiteX0" fmla="*/ 0 w 810781"/>
                  <a:gd name="connsiteY0" fmla="*/ 0 h 760913"/>
                  <a:gd name="connsiteX1" fmla="*/ 810198 w 810781"/>
                  <a:gd name="connsiteY1" fmla="*/ 0 h 760913"/>
                  <a:gd name="connsiteX2" fmla="*/ 810781 w 810781"/>
                  <a:gd name="connsiteY2" fmla="*/ 760913 h 760913"/>
                  <a:gd name="connsiteX3" fmla="*/ 614604 w 810781"/>
                  <a:gd name="connsiteY3" fmla="*/ 760913 h 760913"/>
                  <a:gd name="connsiteX4" fmla="*/ 0 w 810781"/>
                  <a:gd name="connsiteY4" fmla="*/ 0 h 76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781" h="760913">
                    <a:moveTo>
                      <a:pt x="0" y="0"/>
                    </a:moveTo>
                    <a:lnTo>
                      <a:pt x="810198" y="0"/>
                    </a:lnTo>
                    <a:cubicBezTo>
                      <a:pt x="810392" y="346823"/>
                      <a:pt x="810587" y="414090"/>
                      <a:pt x="810781" y="760913"/>
                    </a:cubicBezTo>
                    <a:lnTo>
                      <a:pt x="614604" y="7609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6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66" name="Rettangolo 65"/>
              <p:cNvSpPr/>
              <p:nvPr/>
            </p:nvSpPr>
            <p:spPr>
              <a:xfrm>
                <a:off x="33655" y="0"/>
                <a:ext cx="702425" cy="149629"/>
              </a:xfrm>
              <a:prstGeom prst="rect">
                <a:avLst/>
              </a:prstGeom>
              <a:solidFill>
                <a:srgbClr val="C0504D">
                  <a:alpha val="20000"/>
                </a:srgbClr>
              </a:solidFill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68" name="Casella di testo 2"/>
          <p:cNvSpPr txBox="1">
            <a:spLocks noChangeArrowheads="1"/>
          </p:cNvSpPr>
          <p:nvPr/>
        </p:nvSpPr>
        <p:spPr bwMode="auto">
          <a:xfrm>
            <a:off x="5369627" y="1196752"/>
            <a:ext cx="949569" cy="320040"/>
          </a:xfrm>
          <a:prstGeom prst="rect">
            <a:avLst/>
          </a:prstGeom>
          <a:solidFill>
            <a:schemeClr val="accent2">
              <a:alpha val="49000"/>
            </a:schemeClr>
          </a:solidFill>
          <a:ln w="31750">
            <a:solidFill>
              <a:schemeClr val="accent2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000" dirty="0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EW 60 </a:t>
            </a:r>
            <a:r>
              <a:rPr lang="it-IT" sz="1000" dirty="0" err="1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i</a:t>
            </a:r>
            <a:r>
              <a:rPr lang="it-IT" sz="1000" dirty="0" err="1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  <a:sym typeface="Wingdings"/>
              </a:rPr>
              <a:t></a:t>
            </a:r>
            <a:r>
              <a:rPr lang="it-IT" sz="1000" dirty="0" err="1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o</a:t>
            </a:r>
            <a:endParaRPr lang="it-IT" sz="1200" dirty="0">
              <a:effectLst/>
              <a:latin typeface="Arial"/>
              <a:ea typeface="Times New Roman"/>
              <a:cs typeface="Times New Roman"/>
            </a:endParaRPr>
          </a:p>
        </p:txBody>
      </p:sp>
      <p:sp>
        <p:nvSpPr>
          <p:cNvPr id="69" name="Casella di testo 2"/>
          <p:cNvSpPr txBox="1">
            <a:spLocks noChangeArrowheads="1"/>
          </p:cNvSpPr>
          <p:nvPr/>
        </p:nvSpPr>
        <p:spPr bwMode="auto">
          <a:xfrm>
            <a:off x="5436096" y="1628800"/>
            <a:ext cx="949569" cy="396240"/>
          </a:xfrm>
          <a:prstGeom prst="rect">
            <a:avLst/>
          </a:prstGeom>
          <a:solidFill>
            <a:schemeClr val="tx2">
              <a:alpha val="54000"/>
            </a:schemeClr>
          </a:solidFill>
          <a:ln w="31750">
            <a:solidFill>
              <a:schemeClr val="accent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000" dirty="0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EI 60 bidirezionale</a:t>
            </a:r>
            <a:endParaRPr lang="it-IT" sz="1200" dirty="0">
              <a:effectLst/>
              <a:latin typeface="Arial"/>
              <a:ea typeface="Times New Roman"/>
              <a:cs typeface="Times New Roman"/>
            </a:endParaRPr>
          </a:p>
        </p:txBody>
      </p:sp>
      <p:grpSp>
        <p:nvGrpSpPr>
          <p:cNvPr id="92" name="Gruppo 91"/>
          <p:cNvGrpSpPr/>
          <p:nvPr/>
        </p:nvGrpSpPr>
        <p:grpSpPr>
          <a:xfrm>
            <a:off x="317989" y="836712"/>
            <a:ext cx="2658757" cy="5255984"/>
            <a:chOff x="200472" y="1052736"/>
            <a:chExt cx="3033405" cy="5400000"/>
          </a:xfrm>
        </p:grpSpPr>
        <p:pic>
          <p:nvPicPr>
            <p:cNvPr id="90" name="Immagine 8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72" y="1052736"/>
              <a:ext cx="3033405" cy="54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70" name="Gruppo 69"/>
            <p:cNvGrpSpPr>
              <a:grpSpLocks noChangeAspect="1"/>
            </p:cNvGrpSpPr>
            <p:nvPr/>
          </p:nvGrpSpPr>
          <p:grpSpPr>
            <a:xfrm>
              <a:off x="1064568" y="2420888"/>
              <a:ext cx="1080120" cy="3960440"/>
              <a:chOff x="0" y="0"/>
              <a:chExt cx="1628775" cy="6201410"/>
            </a:xfrm>
          </p:grpSpPr>
          <p:sp>
            <p:nvSpPr>
              <p:cNvPr id="71" name="Rettangolo 70"/>
              <p:cNvSpPr/>
              <p:nvPr/>
            </p:nvSpPr>
            <p:spPr>
              <a:xfrm>
                <a:off x="0" y="149225"/>
                <a:ext cx="1628775" cy="5069840"/>
              </a:xfrm>
              <a:prstGeom prst="rect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2" name="Rettangolo 3"/>
              <p:cNvSpPr/>
              <p:nvPr/>
            </p:nvSpPr>
            <p:spPr>
              <a:xfrm>
                <a:off x="85725" y="1067435"/>
                <a:ext cx="963930" cy="868045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4239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3855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736" h="868329">
                    <a:moveTo>
                      <a:pt x="0" y="0"/>
                    </a:moveTo>
                    <a:lnTo>
                      <a:pt x="963736" y="0"/>
                    </a:lnTo>
                    <a:lnTo>
                      <a:pt x="538557" y="868329"/>
                    </a:lnTo>
                    <a:lnTo>
                      <a:pt x="0" y="8683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3" name="Rettangolo 3"/>
              <p:cNvSpPr/>
              <p:nvPr/>
            </p:nvSpPr>
            <p:spPr>
              <a:xfrm>
                <a:off x="570230" y="2313305"/>
                <a:ext cx="986790" cy="1667837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0 w 986048"/>
                  <a:gd name="connsiteY3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867836 w 986048"/>
                  <a:gd name="connsiteY3" fmla="*/ 1491901 h 1638063"/>
                  <a:gd name="connsiteX4" fmla="*/ 0 w 986048"/>
                  <a:gd name="connsiteY4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867836 w 986048"/>
                  <a:gd name="connsiteY3" fmla="*/ 1491901 h 1638063"/>
                  <a:gd name="connsiteX4" fmla="*/ 0 w 986048"/>
                  <a:gd name="connsiteY4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695797 w 986048"/>
                  <a:gd name="connsiteY3" fmla="*/ 1511028 h 1638063"/>
                  <a:gd name="connsiteX4" fmla="*/ 0 w 986048"/>
                  <a:gd name="connsiteY4" fmla="*/ 398483 h 1638063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695797 w 986048"/>
                  <a:gd name="connsiteY3" fmla="*/ 1511028 h 1638063"/>
                  <a:gd name="connsiteX4" fmla="*/ 0 w 986048"/>
                  <a:gd name="connsiteY4" fmla="*/ 398483 h 1638063"/>
                  <a:gd name="connsiteX0" fmla="*/ 0 w 986048"/>
                  <a:gd name="connsiteY0" fmla="*/ 398483 h 1666061"/>
                  <a:gd name="connsiteX1" fmla="*/ 986048 w 986048"/>
                  <a:gd name="connsiteY1" fmla="*/ 0 h 1666061"/>
                  <a:gd name="connsiteX2" fmla="*/ 986048 w 986048"/>
                  <a:gd name="connsiteY2" fmla="*/ 1638063 h 1666061"/>
                  <a:gd name="connsiteX3" fmla="*/ 745498 w 986048"/>
                  <a:gd name="connsiteY3" fmla="*/ 1587536 h 1666061"/>
                  <a:gd name="connsiteX4" fmla="*/ 0 w 986048"/>
                  <a:gd name="connsiteY4" fmla="*/ 398483 h 1666061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745498 w 986048"/>
                  <a:gd name="connsiteY3" fmla="*/ 1587536 h 1638063"/>
                  <a:gd name="connsiteX4" fmla="*/ 0 w 986048"/>
                  <a:gd name="connsiteY4" fmla="*/ 398483 h 1638063"/>
                  <a:gd name="connsiteX0" fmla="*/ 0 w 986048"/>
                  <a:gd name="connsiteY0" fmla="*/ 398483 h 1640226"/>
                  <a:gd name="connsiteX1" fmla="*/ 986048 w 986048"/>
                  <a:gd name="connsiteY1" fmla="*/ 0 h 1640226"/>
                  <a:gd name="connsiteX2" fmla="*/ 986048 w 986048"/>
                  <a:gd name="connsiteY2" fmla="*/ 1638063 h 1640226"/>
                  <a:gd name="connsiteX3" fmla="*/ 772260 w 986048"/>
                  <a:gd name="connsiteY3" fmla="*/ 1638063 h 1640226"/>
                  <a:gd name="connsiteX4" fmla="*/ 0 w 986048"/>
                  <a:gd name="connsiteY4" fmla="*/ 398483 h 1640226"/>
                  <a:gd name="connsiteX0" fmla="*/ 0 w 986048"/>
                  <a:gd name="connsiteY0" fmla="*/ 398483 h 1638063"/>
                  <a:gd name="connsiteX1" fmla="*/ 986048 w 986048"/>
                  <a:gd name="connsiteY1" fmla="*/ 0 h 1638063"/>
                  <a:gd name="connsiteX2" fmla="*/ 986048 w 986048"/>
                  <a:gd name="connsiteY2" fmla="*/ 1638063 h 1638063"/>
                  <a:gd name="connsiteX3" fmla="*/ 772260 w 986048"/>
                  <a:gd name="connsiteY3" fmla="*/ 1638063 h 1638063"/>
                  <a:gd name="connsiteX4" fmla="*/ 0 w 986048"/>
                  <a:gd name="connsiteY4" fmla="*/ 398483 h 1638063"/>
                  <a:gd name="connsiteX0" fmla="*/ 0 w 986048"/>
                  <a:gd name="connsiteY0" fmla="*/ 398483 h 1664840"/>
                  <a:gd name="connsiteX1" fmla="*/ 986048 w 986048"/>
                  <a:gd name="connsiteY1" fmla="*/ 0 h 1664840"/>
                  <a:gd name="connsiteX2" fmla="*/ 986048 w 986048"/>
                  <a:gd name="connsiteY2" fmla="*/ 1664840 h 1664840"/>
                  <a:gd name="connsiteX3" fmla="*/ 772260 w 986048"/>
                  <a:gd name="connsiteY3" fmla="*/ 1638063 h 1664840"/>
                  <a:gd name="connsiteX4" fmla="*/ 0 w 986048"/>
                  <a:gd name="connsiteY4" fmla="*/ 398483 h 1664840"/>
                  <a:gd name="connsiteX0" fmla="*/ 0 w 986048"/>
                  <a:gd name="connsiteY0" fmla="*/ 398483 h 1664840"/>
                  <a:gd name="connsiteX1" fmla="*/ 986048 w 986048"/>
                  <a:gd name="connsiteY1" fmla="*/ 0 h 1664840"/>
                  <a:gd name="connsiteX2" fmla="*/ 986048 w 986048"/>
                  <a:gd name="connsiteY2" fmla="*/ 1664840 h 1664840"/>
                  <a:gd name="connsiteX3" fmla="*/ 772260 w 986048"/>
                  <a:gd name="connsiteY3" fmla="*/ 1638063 h 1664840"/>
                  <a:gd name="connsiteX4" fmla="*/ 0 w 986048"/>
                  <a:gd name="connsiteY4" fmla="*/ 398483 h 1664840"/>
                  <a:gd name="connsiteX0" fmla="*/ 0 w 986048"/>
                  <a:gd name="connsiteY0" fmla="*/ 398483 h 1664840"/>
                  <a:gd name="connsiteX1" fmla="*/ 986048 w 986048"/>
                  <a:gd name="connsiteY1" fmla="*/ 0 h 1664840"/>
                  <a:gd name="connsiteX2" fmla="*/ 986048 w 986048"/>
                  <a:gd name="connsiteY2" fmla="*/ 1664840 h 1664840"/>
                  <a:gd name="connsiteX3" fmla="*/ 791363 w 986048"/>
                  <a:gd name="connsiteY3" fmla="*/ 1664840 h 1664840"/>
                  <a:gd name="connsiteX4" fmla="*/ 0 w 986048"/>
                  <a:gd name="connsiteY4" fmla="*/ 398483 h 1664840"/>
                  <a:gd name="connsiteX0" fmla="*/ 0 w 986048"/>
                  <a:gd name="connsiteY0" fmla="*/ 398483 h 1667596"/>
                  <a:gd name="connsiteX1" fmla="*/ 986048 w 986048"/>
                  <a:gd name="connsiteY1" fmla="*/ 0 h 1667596"/>
                  <a:gd name="connsiteX2" fmla="*/ 986048 w 986048"/>
                  <a:gd name="connsiteY2" fmla="*/ 1664840 h 1667596"/>
                  <a:gd name="connsiteX3" fmla="*/ 791363 w 986048"/>
                  <a:gd name="connsiteY3" fmla="*/ 1664840 h 1667596"/>
                  <a:gd name="connsiteX4" fmla="*/ 0 w 986048"/>
                  <a:gd name="connsiteY4" fmla="*/ 398483 h 1667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6048" h="1667596">
                    <a:moveTo>
                      <a:pt x="0" y="398483"/>
                    </a:moveTo>
                    <a:lnTo>
                      <a:pt x="986048" y="0"/>
                    </a:lnTo>
                    <a:lnTo>
                      <a:pt x="986048" y="1664840"/>
                    </a:lnTo>
                    <a:cubicBezTo>
                      <a:pt x="917990" y="1660720"/>
                      <a:pt x="1033390" y="1672741"/>
                      <a:pt x="791363" y="1664840"/>
                    </a:cubicBezTo>
                    <a:lnTo>
                      <a:pt x="0" y="398483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4" name="Rettangolo 3"/>
              <p:cNvSpPr/>
              <p:nvPr/>
            </p:nvSpPr>
            <p:spPr>
              <a:xfrm>
                <a:off x="86360" y="2877185"/>
                <a:ext cx="923290" cy="1570729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0 h 1610705"/>
                  <a:gd name="connsiteX1" fmla="*/ 922596 w 986048"/>
                  <a:gd name="connsiteY1" fmla="*/ 1113482 h 1610705"/>
                  <a:gd name="connsiteX2" fmla="*/ 986048 w 986048"/>
                  <a:gd name="connsiteY2" fmla="*/ 1610705 h 1610705"/>
                  <a:gd name="connsiteX3" fmla="*/ 0 w 986048"/>
                  <a:gd name="connsiteY3" fmla="*/ 0 h 1610705"/>
                  <a:gd name="connsiteX0" fmla="*/ 0 w 922596"/>
                  <a:gd name="connsiteY0" fmla="*/ 0 h 1818898"/>
                  <a:gd name="connsiteX1" fmla="*/ 922596 w 922596"/>
                  <a:gd name="connsiteY1" fmla="*/ 1113482 h 1818898"/>
                  <a:gd name="connsiteX2" fmla="*/ 0 w 922596"/>
                  <a:gd name="connsiteY2" fmla="*/ 1818898 h 1818898"/>
                  <a:gd name="connsiteX3" fmla="*/ 0 w 922596"/>
                  <a:gd name="connsiteY3" fmla="*/ 0 h 1818898"/>
                  <a:gd name="connsiteX0" fmla="*/ 0 w 922596"/>
                  <a:gd name="connsiteY0" fmla="*/ 0 h 1856212"/>
                  <a:gd name="connsiteX1" fmla="*/ 922596 w 922596"/>
                  <a:gd name="connsiteY1" fmla="*/ 1113482 h 1856212"/>
                  <a:gd name="connsiteX2" fmla="*/ 0 w 922596"/>
                  <a:gd name="connsiteY2" fmla="*/ 1856212 h 1856212"/>
                  <a:gd name="connsiteX3" fmla="*/ 0 w 922596"/>
                  <a:gd name="connsiteY3" fmla="*/ 0 h 1856212"/>
                  <a:gd name="connsiteX0" fmla="*/ 0 w 922596"/>
                  <a:gd name="connsiteY0" fmla="*/ 0 h 1856212"/>
                  <a:gd name="connsiteX1" fmla="*/ 922596 w 922596"/>
                  <a:gd name="connsiteY1" fmla="*/ 1106018 h 1856212"/>
                  <a:gd name="connsiteX2" fmla="*/ 0 w 922596"/>
                  <a:gd name="connsiteY2" fmla="*/ 1856212 h 1856212"/>
                  <a:gd name="connsiteX3" fmla="*/ 0 w 922596"/>
                  <a:gd name="connsiteY3" fmla="*/ 0 h 1856212"/>
                  <a:gd name="connsiteX0" fmla="*/ 0 w 922596"/>
                  <a:gd name="connsiteY0" fmla="*/ 0 h 1856212"/>
                  <a:gd name="connsiteX1" fmla="*/ 922596 w 922596"/>
                  <a:gd name="connsiteY1" fmla="*/ 1106018 h 1856212"/>
                  <a:gd name="connsiteX2" fmla="*/ 356571 w 922596"/>
                  <a:gd name="connsiteY2" fmla="*/ 1570820 h 1856212"/>
                  <a:gd name="connsiteX3" fmla="*/ 0 w 922596"/>
                  <a:gd name="connsiteY3" fmla="*/ 1856212 h 1856212"/>
                  <a:gd name="connsiteX4" fmla="*/ 0 w 922596"/>
                  <a:gd name="connsiteY4" fmla="*/ 0 h 1856212"/>
                  <a:gd name="connsiteX0" fmla="*/ 0 w 922596"/>
                  <a:gd name="connsiteY0" fmla="*/ 0 h 1570820"/>
                  <a:gd name="connsiteX1" fmla="*/ 922596 w 922596"/>
                  <a:gd name="connsiteY1" fmla="*/ 1106018 h 1570820"/>
                  <a:gd name="connsiteX2" fmla="*/ 356571 w 922596"/>
                  <a:gd name="connsiteY2" fmla="*/ 1570820 h 1570820"/>
                  <a:gd name="connsiteX3" fmla="*/ 0 w 922596"/>
                  <a:gd name="connsiteY3" fmla="*/ 1569449 h 1570820"/>
                  <a:gd name="connsiteX4" fmla="*/ 0 w 922596"/>
                  <a:gd name="connsiteY4" fmla="*/ 0 h 1570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596" h="1570820">
                    <a:moveTo>
                      <a:pt x="0" y="0"/>
                    </a:moveTo>
                    <a:lnTo>
                      <a:pt x="922596" y="1106018"/>
                    </a:lnTo>
                    <a:lnTo>
                      <a:pt x="356571" y="1570820"/>
                    </a:lnTo>
                    <a:lnTo>
                      <a:pt x="0" y="15694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5" name="Rettangolo 3"/>
              <p:cNvSpPr/>
              <p:nvPr/>
            </p:nvSpPr>
            <p:spPr>
              <a:xfrm>
                <a:off x="674370" y="4696460"/>
                <a:ext cx="887277" cy="705846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0 h 1610705"/>
                  <a:gd name="connsiteX1" fmla="*/ 922596 w 986048"/>
                  <a:gd name="connsiteY1" fmla="*/ 1113482 h 1610705"/>
                  <a:gd name="connsiteX2" fmla="*/ 986048 w 986048"/>
                  <a:gd name="connsiteY2" fmla="*/ 1610705 h 1610705"/>
                  <a:gd name="connsiteX3" fmla="*/ 0 w 986048"/>
                  <a:gd name="connsiteY3" fmla="*/ 0 h 1610705"/>
                  <a:gd name="connsiteX0" fmla="*/ 0 w 922596"/>
                  <a:gd name="connsiteY0" fmla="*/ 0 h 1818898"/>
                  <a:gd name="connsiteX1" fmla="*/ 922596 w 922596"/>
                  <a:gd name="connsiteY1" fmla="*/ 1113482 h 1818898"/>
                  <a:gd name="connsiteX2" fmla="*/ 0 w 922596"/>
                  <a:gd name="connsiteY2" fmla="*/ 1818898 h 1818898"/>
                  <a:gd name="connsiteX3" fmla="*/ 0 w 922596"/>
                  <a:gd name="connsiteY3" fmla="*/ 0 h 1818898"/>
                  <a:gd name="connsiteX0" fmla="*/ 0 w 832255"/>
                  <a:gd name="connsiteY0" fmla="*/ 0 h 1818898"/>
                  <a:gd name="connsiteX1" fmla="*/ 832255 w 832255"/>
                  <a:gd name="connsiteY1" fmla="*/ 0 h 1818898"/>
                  <a:gd name="connsiteX2" fmla="*/ 0 w 832255"/>
                  <a:gd name="connsiteY2" fmla="*/ 1818898 h 1818898"/>
                  <a:gd name="connsiteX3" fmla="*/ 0 w 832255"/>
                  <a:gd name="connsiteY3" fmla="*/ 0 h 1818898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86561"/>
                  <a:gd name="connsiteY0" fmla="*/ 0 h 705648"/>
                  <a:gd name="connsiteX1" fmla="*/ 886561 w 886561"/>
                  <a:gd name="connsiteY1" fmla="*/ 472 h 705648"/>
                  <a:gd name="connsiteX2" fmla="*/ 886561 w 886561"/>
                  <a:gd name="connsiteY2" fmla="*/ 705648 h 705648"/>
                  <a:gd name="connsiteX3" fmla="*/ 0 w 886561"/>
                  <a:gd name="connsiteY3" fmla="*/ 0 h 705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6561" h="705648">
                    <a:moveTo>
                      <a:pt x="0" y="0"/>
                    </a:moveTo>
                    <a:lnTo>
                      <a:pt x="886561" y="472"/>
                    </a:lnTo>
                    <a:lnTo>
                      <a:pt x="886561" y="705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6" name="Rettangolo 3"/>
              <p:cNvSpPr/>
              <p:nvPr/>
            </p:nvSpPr>
            <p:spPr>
              <a:xfrm>
                <a:off x="0" y="5244465"/>
                <a:ext cx="1628775" cy="956945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86048"/>
                  <a:gd name="connsiteY0" fmla="*/ 398483 h 1266812"/>
                  <a:gd name="connsiteX1" fmla="*/ 986048 w 986048"/>
                  <a:gd name="connsiteY1" fmla="*/ 0 h 1266812"/>
                  <a:gd name="connsiteX2" fmla="*/ 542397 w 986048"/>
                  <a:gd name="connsiteY2" fmla="*/ 1266812 h 1266812"/>
                  <a:gd name="connsiteX3" fmla="*/ 0 w 986048"/>
                  <a:gd name="connsiteY3" fmla="*/ 1266812 h 1266812"/>
                  <a:gd name="connsiteX4" fmla="*/ 0 w 986048"/>
                  <a:gd name="connsiteY4" fmla="*/ 398483 h 1266812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1266812 h 2009188"/>
                  <a:gd name="connsiteX4" fmla="*/ 0 w 986048"/>
                  <a:gd name="connsiteY4" fmla="*/ 398483 h 2009188"/>
                  <a:gd name="connsiteX0" fmla="*/ 0 w 986048"/>
                  <a:gd name="connsiteY0" fmla="*/ 398483 h 2009188"/>
                  <a:gd name="connsiteX1" fmla="*/ 986048 w 986048"/>
                  <a:gd name="connsiteY1" fmla="*/ 0 h 2009188"/>
                  <a:gd name="connsiteX2" fmla="*/ 986048 w 986048"/>
                  <a:gd name="connsiteY2" fmla="*/ 2009188 h 2009188"/>
                  <a:gd name="connsiteX3" fmla="*/ 0 w 986048"/>
                  <a:gd name="connsiteY3" fmla="*/ 398483 h 2009188"/>
                  <a:gd name="connsiteX0" fmla="*/ 0 w 986048"/>
                  <a:gd name="connsiteY0" fmla="*/ 0 h 1610705"/>
                  <a:gd name="connsiteX1" fmla="*/ 922596 w 986048"/>
                  <a:gd name="connsiteY1" fmla="*/ 1113482 h 1610705"/>
                  <a:gd name="connsiteX2" fmla="*/ 986048 w 986048"/>
                  <a:gd name="connsiteY2" fmla="*/ 1610705 h 1610705"/>
                  <a:gd name="connsiteX3" fmla="*/ 0 w 986048"/>
                  <a:gd name="connsiteY3" fmla="*/ 0 h 1610705"/>
                  <a:gd name="connsiteX0" fmla="*/ 0 w 922596"/>
                  <a:gd name="connsiteY0" fmla="*/ 0 h 1818898"/>
                  <a:gd name="connsiteX1" fmla="*/ 922596 w 922596"/>
                  <a:gd name="connsiteY1" fmla="*/ 1113482 h 1818898"/>
                  <a:gd name="connsiteX2" fmla="*/ 0 w 922596"/>
                  <a:gd name="connsiteY2" fmla="*/ 1818898 h 1818898"/>
                  <a:gd name="connsiteX3" fmla="*/ 0 w 922596"/>
                  <a:gd name="connsiteY3" fmla="*/ 0 h 1818898"/>
                  <a:gd name="connsiteX0" fmla="*/ 0 w 832255"/>
                  <a:gd name="connsiteY0" fmla="*/ 0 h 1818898"/>
                  <a:gd name="connsiteX1" fmla="*/ 832255 w 832255"/>
                  <a:gd name="connsiteY1" fmla="*/ 0 h 1818898"/>
                  <a:gd name="connsiteX2" fmla="*/ 0 w 832255"/>
                  <a:gd name="connsiteY2" fmla="*/ 1818898 h 1818898"/>
                  <a:gd name="connsiteX3" fmla="*/ 0 w 832255"/>
                  <a:gd name="connsiteY3" fmla="*/ 0 h 1818898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32255"/>
                  <a:gd name="connsiteY0" fmla="*/ 0 h 705176"/>
                  <a:gd name="connsiteX1" fmla="*/ 832255 w 832255"/>
                  <a:gd name="connsiteY1" fmla="*/ 0 h 705176"/>
                  <a:gd name="connsiteX2" fmla="*/ 832255 w 832255"/>
                  <a:gd name="connsiteY2" fmla="*/ 705176 h 705176"/>
                  <a:gd name="connsiteX3" fmla="*/ 0 w 832255"/>
                  <a:gd name="connsiteY3" fmla="*/ 0 h 705176"/>
                  <a:gd name="connsiteX0" fmla="*/ 0 w 886561"/>
                  <a:gd name="connsiteY0" fmla="*/ 0 h 705648"/>
                  <a:gd name="connsiteX1" fmla="*/ 886561 w 886561"/>
                  <a:gd name="connsiteY1" fmla="*/ 472 h 705648"/>
                  <a:gd name="connsiteX2" fmla="*/ 886561 w 886561"/>
                  <a:gd name="connsiteY2" fmla="*/ 705648 h 705648"/>
                  <a:gd name="connsiteX3" fmla="*/ 0 w 886561"/>
                  <a:gd name="connsiteY3" fmla="*/ 0 h 705648"/>
                  <a:gd name="connsiteX0" fmla="*/ 0 w 886561"/>
                  <a:gd name="connsiteY0" fmla="*/ 0 h 705648"/>
                  <a:gd name="connsiteX1" fmla="*/ 886561 w 886561"/>
                  <a:gd name="connsiteY1" fmla="*/ 472 h 705648"/>
                  <a:gd name="connsiteX2" fmla="*/ 886561 w 886561"/>
                  <a:gd name="connsiteY2" fmla="*/ 705648 h 705648"/>
                  <a:gd name="connsiteX3" fmla="*/ 497539 w 886561"/>
                  <a:gd name="connsiteY3" fmla="*/ 407292 h 705648"/>
                  <a:gd name="connsiteX4" fmla="*/ 0 w 886561"/>
                  <a:gd name="connsiteY4" fmla="*/ 0 h 705648"/>
                  <a:gd name="connsiteX0" fmla="*/ 0 w 1556114"/>
                  <a:gd name="connsiteY0" fmla="*/ 0 h 705648"/>
                  <a:gd name="connsiteX1" fmla="*/ 1556114 w 1556114"/>
                  <a:gd name="connsiteY1" fmla="*/ 472 h 705648"/>
                  <a:gd name="connsiteX2" fmla="*/ 1556114 w 1556114"/>
                  <a:gd name="connsiteY2" fmla="*/ 705648 h 705648"/>
                  <a:gd name="connsiteX3" fmla="*/ 1167092 w 1556114"/>
                  <a:gd name="connsiteY3" fmla="*/ 407292 h 705648"/>
                  <a:gd name="connsiteX4" fmla="*/ 0 w 1556114"/>
                  <a:gd name="connsiteY4" fmla="*/ 0 h 705648"/>
                  <a:gd name="connsiteX0" fmla="*/ 0 w 1556114"/>
                  <a:gd name="connsiteY0" fmla="*/ 0 h 705648"/>
                  <a:gd name="connsiteX1" fmla="*/ 1556114 w 1556114"/>
                  <a:gd name="connsiteY1" fmla="*/ 472 h 705648"/>
                  <a:gd name="connsiteX2" fmla="*/ 1556114 w 1556114"/>
                  <a:gd name="connsiteY2" fmla="*/ 705648 h 705648"/>
                  <a:gd name="connsiteX3" fmla="*/ 0 w 1556114"/>
                  <a:gd name="connsiteY3" fmla="*/ 470775 h 705648"/>
                  <a:gd name="connsiteX4" fmla="*/ 0 w 1556114"/>
                  <a:gd name="connsiteY4" fmla="*/ 0 h 705648"/>
                  <a:gd name="connsiteX0" fmla="*/ 0 w 1690932"/>
                  <a:gd name="connsiteY0" fmla="*/ 0 h 479422"/>
                  <a:gd name="connsiteX1" fmla="*/ 1556114 w 1690932"/>
                  <a:gd name="connsiteY1" fmla="*/ 472 h 479422"/>
                  <a:gd name="connsiteX2" fmla="*/ 1690932 w 1690932"/>
                  <a:gd name="connsiteY2" fmla="*/ 479422 h 479422"/>
                  <a:gd name="connsiteX3" fmla="*/ 0 w 1690932"/>
                  <a:gd name="connsiteY3" fmla="*/ 470775 h 479422"/>
                  <a:gd name="connsiteX4" fmla="*/ 0 w 1690932"/>
                  <a:gd name="connsiteY4" fmla="*/ 0 h 479422"/>
                  <a:gd name="connsiteX0" fmla="*/ 0 w 1690932"/>
                  <a:gd name="connsiteY0" fmla="*/ 0 h 479422"/>
                  <a:gd name="connsiteX1" fmla="*/ 1690932 w 1690932"/>
                  <a:gd name="connsiteY1" fmla="*/ 0 h 479422"/>
                  <a:gd name="connsiteX2" fmla="*/ 1690932 w 1690932"/>
                  <a:gd name="connsiteY2" fmla="*/ 479422 h 479422"/>
                  <a:gd name="connsiteX3" fmla="*/ 0 w 1690932"/>
                  <a:gd name="connsiteY3" fmla="*/ 470775 h 479422"/>
                  <a:gd name="connsiteX4" fmla="*/ 0 w 1690932"/>
                  <a:gd name="connsiteY4" fmla="*/ 0 h 479422"/>
                  <a:gd name="connsiteX0" fmla="*/ 0 w 1690932"/>
                  <a:gd name="connsiteY0" fmla="*/ 0 h 479422"/>
                  <a:gd name="connsiteX1" fmla="*/ 1690932 w 1690932"/>
                  <a:gd name="connsiteY1" fmla="*/ 0 h 479422"/>
                  <a:gd name="connsiteX2" fmla="*/ 1627607 w 1690932"/>
                  <a:gd name="connsiteY2" fmla="*/ 479422 h 479422"/>
                  <a:gd name="connsiteX3" fmla="*/ 0 w 1690932"/>
                  <a:gd name="connsiteY3" fmla="*/ 470775 h 479422"/>
                  <a:gd name="connsiteX4" fmla="*/ 0 w 1690932"/>
                  <a:gd name="connsiteY4" fmla="*/ 0 h 479422"/>
                  <a:gd name="connsiteX0" fmla="*/ 0 w 1627607"/>
                  <a:gd name="connsiteY0" fmla="*/ 0 h 479422"/>
                  <a:gd name="connsiteX1" fmla="*/ 1627607 w 1627607"/>
                  <a:gd name="connsiteY1" fmla="*/ 0 h 479422"/>
                  <a:gd name="connsiteX2" fmla="*/ 1627607 w 1627607"/>
                  <a:gd name="connsiteY2" fmla="*/ 479422 h 479422"/>
                  <a:gd name="connsiteX3" fmla="*/ 0 w 1627607"/>
                  <a:gd name="connsiteY3" fmla="*/ 470775 h 479422"/>
                  <a:gd name="connsiteX4" fmla="*/ 0 w 1627607"/>
                  <a:gd name="connsiteY4" fmla="*/ 0 h 4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607" h="479422">
                    <a:moveTo>
                      <a:pt x="0" y="0"/>
                    </a:moveTo>
                    <a:lnTo>
                      <a:pt x="1627607" y="0"/>
                    </a:lnTo>
                    <a:lnTo>
                      <a:pt x="1627607" y="479422"/>
                    </a:lnTo>
                    <a:lnTo>
                      <a:pt x="0" y="4707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7" name="Rettangolo 3"/>
              <p:cNvSpPr/>
              <p:nvPr/>
            </p:nvSpPr>
            <p:spPr>
              <a:xfrm>
                <a:off x="822325" y="175895"/>
                <a:ext cx="737235" cy="760201"/>
              </a:xfrm>
              <a:custGeom>
                <a:avLst/>
                <a:gdLst>
                  <a:gd name="connsiteX0" fmla="*/ 0 w 551815"/>
                  <a:gd name="connsiteY0" fmla="*/ 0 h 1321435"/>
                  <a:gd name="connsiteX1" fmla="*/ 551815 w 551815"/>
                  <a:gd name="connsiteY1" fmla="*/ 0 h 1321435"/>
                  <a:gd name="connsiteX2" fmla="*/ 551815 w 551815"/>
                  <a:gd name="connsiteY2" fmla="*/ 1321435 h 1321435"/>
                  <a:gd name="connsiteX3" fmla="*/ 0 w 551815"/>
                  <a:gd name="connsiteY3" fmla="*/ 1321435 h 1321435"/>
                  <a:gd name="connsiteX4" fmla="*/ 0 w 551815"/>
                  <a:gd name="connsiteY4" fmla="*/ 0 h 1321435"/>
                  <a:gd name="connsiteX0" fmla="*/ 0 w 904900"/>
                  <a:gd name="connsiteY0" fmla="*/ 0 h 1321435"/>
                  <a:gd name="connsiteX1" fmla="*/ 904900 w 904900"/>
                  <a:gd name="connsiteY1" fmla="*/ 54320 h 1321435"/>
                  <a:gd name="connsiteX2" fmla="*/ 551815 w 904900"/>
                  <a:gd name="connsiteY2" fmla="*/ 1321435 h 1321435"/>
                  <a:gd name="connsiteX3" fmla="*/ 0 w 904900"/>
                  <a:gd name="connsiteY3" fmla="*/ 1321435 h 1321435"/>
                  <a:gd name="connsiteX4" fmla="*/ 0 w 904900"/>
                  <a:gd name="connsiteY4" fmla="*/ 0 h 1321435"/>
                  <a:gd name="connsiteX0" fmla="*/ 0 w 977278"/>
                  <a:gd name="connsiteY0" fmla="*/ 144857 h 1267115"/>
                  <a:gd name="connsiteX1" fmla="*/ 977278 w 977278"/>
                  <a:gd name="connsiteY1" fmla="*/ 0 h 1267115"/>
                  <a:gd name="connsiteX2" fmla="*/ 624193 w 977278"/>
                  <a:gd name="connsiteY2" fmla="*/ 1267115 h 1267115"/>
                  <a:gd name="connsiteX3" fmla="*/ 72378 w 977278"/>
                  <a:gd name="connsiteY3" fmla="*/ 1267115 h 1267115"/>
                  <a:gd name="connsiteX4" fmla="*/ 0 w 977278"/>
                  <a:gd name="connsiteY4" fmla="*/ 144857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18092 w 922992"/>
                  <a:gd name="connsiteY3" fmla="*/ 1267115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723710 h 1267115"/>
                  <a:gd name="connsiteX4" fmla="*/ 0 w 922992"/>
                  <a:gd name="connsiteY4" fmla="*/ 0 h 1267115"/>
                  <a:gd name="connsiteX0" fmla="*/ 0 w 922992"/>
                  <a:gd name="connsiteY0" fmla="*/ 0 h 1267115"/>
                  <a:gd name="connsiteX1" fmla="*/ 922992 w 922992"/>
                  <a:gd name="connsiteY1" fmla="*/ 0 h 1267115"/>
                  <a:gd name="connsiteX2" fmla="*/ 569907 w 922992"/>
                  <a:gd name="connsiteY2" fmla="*/ 1267115 h 1267115"/>
                  <a:gd name="connsiteX3" fmla="*/ 0 w 922992"/>
                  <a:gd name="connsiteY3" fmla="*/ 868329 h 1267115"/>
                  <a:gd name="connsiteX4" fmla="*/ 0 w 922992"/>
                  <a:gd name="connsiteY4" fmla="*/ 0 h 1267115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572 w 922992"/>
                  <a:gd name="connsiteY2" fmla="*/ 560792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22992"/>
                  <a:gd name="connsiteY0" fmla="*/ 0 h 868329"/>
                  <a:gd name="connsiteX1" fmla="*/ 922992 w 922992"/>
                  <a:gd name="connsiteY1" fmla="*/ 0 h 868329"/>
                  <a:gd name="connsiteX2" fmla="*/ 542397 w 922992"/>
                  <a:gd name="connsiteY2" fmla="*/ 868329 h 868329"/>
                  <a:gd name="connsiteX3" fmla="*/ 0 w 922992"/>
                  <a:gd name="connsiteY3" fmla="*/ 868329 h 868329"/>
                  <a:gd name="connsiteX4" fmla="*/ 0 w 922992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4239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  <a:gd name="connsiteX0" fmla="*/ 0 w 963736"/>
                  <a:gd name="connsiteY0" fmla="*/ 0 h 868329"/>
                  <a:gd name="connsiteX1" fmla="*/ 963736 w 963736"/>
                  <a:gd name="connsiteY1" fmla="*/ 0 h 868329"/>
                  <a:gd name="connsiteX2" fmla="*/ 538557 w 963736"/>
                  <a:gd name="connsiteY2" fmla="*/ 868329 h 868329"/>
                  <a:gd name="connsiteX3" fmla="*/ 0 w 963736"/>
                  <a:gd name="connsiteY3" fmla="*/ 868329 h 868329"/>
                  <a:gd name="connsiteX4" fmla="*/ 0 w 963736"/>
                  <a:gd name="connsiteY4" fmla="*/ 0 h 868329"/>
                  <a:gd name="connsiteX0" fmla="*/ 0 w 538557"/>
                  <a:gd name="connsiteY0" fmla="*/ 0 h 868329"/>
                  <a:gd name="connsiteX1" fmla="*/ 321725 w 538557"/>
                  <a:gd name="connsiteY1" fmla="*/ 0 h 868329"/>
                  <a:gd name="connsiteX2" fmla="*/ 538557 w 538557"/>
                  <a:gd name="connsiteY2" fmla="*/ 868329 h 868329"/>
                  <a:gd name="connsiteX3" fmla="*/ 0 w 538557"/>
                  <a:gd name="connsiteY3" fmla="*/ 868329 h 868329"/>
                  <a:gd name="connsiteX4" fmla="*/ 0 w 538557"/>
                  <a:gd name="connsiteY4" fmla="*/ 0 h 868329"/>
                  <a:gd name="connsiteX0" fmla="*/ 0 w 777531"/>
                  <a:gd name="connsiteY0" fmla="*/ 0 h 868329"/>
                  <a:gd name="connsiteX1" fmla="*/ 321725 w 777531"/>
                  <a:gd name="connsiteY1" fmla="*/ 0 h 868329"/>
                  <a:gd name="connsiteX2" fmla="*/ 777531 w 777531"/>
                  <a:gd name="connsiteY2" fmla="*/ 629671 h 868329"/>
                  <a:gd name="connsiteX3" fmla="*/ 0 w 777531"/>
                  <a:gd name="connsiteY3" fmla="*/ 868329 h 868329"/>
                  <a:gd name="connsiteX4" fmla="*/ 0 w 777531"/>
                  <a:gd name="connsiteY4" fmla="*/ 0 h 868329"/>
                  <a:gd name="connsiteX0" fmla="*/ 0 w 777531"/>
                  <a:gd name="connsiteY0" fmla="*/ 0 h 629671"/>
                  <a:gd name="connsiteX1" fmla="*/ 321725 w 777531"/>
                  <a:gd name="connsiteY1" fmla="*/ 0 h 629671"/>
                  <a:gd name="connsiteX2" fmla="*/ 777531 w 777531"/>
                  <a:gd name="connsiteY2" fmla="*/ 629671 h 629671"/>
                  <a:gd name="connsiteX3" fmla="*/ 0 w 777531"/>
                  <a:gd name="connsiteY3" fmla="*/ 622205 h 629671"/>
                  <a:gd name="connsiteX4" fmla="*/ 0 w 777531"/>
                  <a:gd name="connsiteY4" fmla="*/ 0 h 629671"/>
                  <a:gd name="connsiteX0" fmla="*/ 0 w 777531"/>
                  <a:gd name="connsiteY0" fmla="*/ 0 h 629671"/>
                  <a:gd name="connsiteX1" fmla="*/ 777531 w 777531"/>
                  <a:gd name="connsiteY1" fmla="*/ 0 h 629671"/>
                  <a:gd name="connsiteX2" fmla="*/ 777531 w 777531"/>
                  <a:gd name="connsiteY2" fmla="*/ 629671 h 629671"/>
                  <a:gd name="connsiteX3" fmla="*/ 0 w 777531"/>
                  <a:gd name="connsiteY3" fmla="*/ 622205 h 629671"/>
                  <a:gd name="connsiteX4" fmla="*/ 0 w 777531"/>
                  <a:gd name="connsiteY4" fmla="*/ 0 h 629671"/>
                  <a:gd name="connsiteX0" fmla="*/ 0 w 778114"/>
                  <a:gd name="connsiteY0" fmla="*/ 0 h 1040469"/>
                  <a:gd name="connsiteX1" fmla="*/ 777531 w 778114"/>
                  <a:gd name="connsiteY1" fmla="*/ 0 h 1040469"/>
                  <a:gd name="connsiteX2" fmla="*/ 778114 w 778114"/>
                  <a:gd name="connsiteY2" fmla="*/ 1040469 h 1040469"/>
                  <a:gd name="connsiteX3" fmla="*/ 0 w 778114"/>
                  <a:gd name="connsiteY3" fmla="*/ 622205 h 1040469"/>
                  <a:gd name="connsiteX4" fmla="*/ 0 w 778114"/>
                  <a:gd name="connsiteY4" fmla="*/ 0 h 1040469"/>
                  <a:gd name="connsiteX0" fmla="*/ 0 w 778114"/>
                  <a:gd name="connsiteY0" fmla="*/ 0 h 1040469"/>
                  <a:gd name="connsiteX1" fmla="*/ 777531 w 778114"/>
                  <a:gd name="connsiteY1" fmla="*/ 0 h 1040469"/>
                  <a:gd name="connsiteX2" fmla="*/ 778114 w 778114"/>
                  <a:gd name="connsiteY2" fmla="*/ 1040469 h 1040469"/>
                  <a:gd name="connsiteX3" fmla="*/ 708165 w 778114"/>
                  <a:gd name="connsiteY3" fmla="*/ 1040469 h 1040469"/>
                  <a:gd name="connsiteX4" fmla="*/ 0 w 778114"/>
                  <a:gd name="connsiteY4" fmla="*/ 0 h 1040469"/>
                  <a:gd name="connsiteX0" fmla="*/ 0 w 810781"/>
                  <a:gd name="connsiteY0" fmla="*/ 0 h 1040469"/>
                  <a:gd name="connsiteX1" fmla="*/ 810198 w 810781"/>
                  <a:gd name="connsiteY1" fmla="*/ 0 h 1040469"/>
                  <a:gd name="connsiteX2" fmla="*/ 810781 w 810781"/>
                  <a:gd name="connsiteY2" fmla="*/ 1040469 h 1040469"/>
                  <a:gd name="connsiteX3" fmla="*/ 740832 w 810781"/>
                  <a:gd name="connsiteY3" fmla="*/ 1040469 h 1040469"/>
                  <a:gd name="connsiteX4" fmla="*/ 0 w 810781"/>
                  <a:gd name="connsiteY4" fmla="*/ 0 h 1040469"/>
                  <a:gd name="connsiteX0" fmla="*/ 0 w 810781"/>
                  <a:gd name="connsiteY0" fmla="*/ 0 h 1040469"/>
                  <a:gd name="connsiteX1" fmla="*/ 810198 w 810781"/>
                  <a:gd name="connsiteY1" fmla="*/ 0 h 1040469"/>
                  <a:gd name="connsiteX2" fmla="*/ 810781 w 810781"/>
                  <a:gd name="connsiteY2" fmla="*/ 1040469 h 1040469"/>
                  <a:gd name="connsiteX3" fmla="*/ 492582 w 810781"/>
                  <a:gd name="connsiteY3" fmla="*/ 607732 h 1040469"/>
                  <a:gd name="connsiteX4" fmla="*/ 0 w 810781"/>
                  <a:gd name="connsiteY4" fmla="*/ 0 h 1040469"/>
                  <a:gd name="connsiteX0" fmla="*/ 0 w 810781"/>
                  <a:gd name="connsiteY0" fmla="*/ 0 h 760913"/>
                  <a:gd name="connsiteX1" fmla="*/ 810198 w 810781"/>
                  <a:gd name="connsiteY1" fmla="*/ 0 h 760913"/>
                  <a:gd name="connsiteX2" fmla="*/ 810781 w 810781"/>
                  <a:gd name="connsiteY2" fmla="*/ 760913 h 760913"/>
                  <a:gd name="connsiteX3" fmla="*/ 492582 w 810781"/>
                  <a:gd name="connsiteY3" fmla="*/ 607732 h 760913"/>
                  <a:gd name="connsiteX4" fmla="*/ 0 w 810781"/>
                  <a:gd name="connsiteY4" fmla="*/ 0 h 760913"/>
                  <a:gd name="connsiteX0" fmla="*/ 0 w 810781"/>
                  <a:gd name="connsiteY0" fmla="*/ 0 h 760913"/>
                  <a:gd name="connsiteX1" fmla="*/ 810198 w 810781"/>
                  <a:gd name="connsiteY1" fmla="*/ 0 h 760913"/>
                  <a:gd name="connsiteX2" fmla="*/ 810781 w 810781"/>
                  <a:gd name="connsiteY2" fmla="*/ 760913 h 760913"/>
                  <a:gd name="connsiteX3" fmla="*/ 547281 w 810781"/>
                  <a:gd name="connsiteY3" fmla="*/ 760913 h 760913"/>
                  <a:gd name="connsiteX4" fmla="*/ 0 w 810781"/>
                  <a:gd name="connsiteY4" fmla="*/ 0 h 760913"/>
                  <a:gd name="connsiteX0" fmla="*/ 0 w 810781"/>
                  <a:gd name="connsiteY0" fmla="*/ 0 h 760913"/>
                  <a:gd name="connsiteX1" fmla="*/ 810198 w 810781"/>
                  <a:gd name="connsiteY1" fmla="*/ 0 h 760913"/>
                  <a:gd name="connsiteX2" fmla="*/ 810781 w 810781"/>
                  <a:gd name="connsiteY2" fmla="*/ 760913 h 760913"/>
                  <a:gd name="connsiteX3" fmla="*/ 614604 w 810781"/>
                  <a:gd name="connsiteY3" fmla="*/ 760913 h 760913"/>
                  <a:gd name="connsiteX4" fmla="*/ 0 w 810781"/>
                  <a:gd name="connsiteY4" fmla="*/ 0 h 76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0781" h="760913">
                    <a:moveTo>
                      <a:pt x="0" y="0"/>
                    </a:moveTo>
                    <a:lnTo>
                      <a:pt x="810198" y="0"/>
                    </a:lnTo>
                    <a:cubicBezTo>
                      <a:pt x="810392" y="346823"/>
                      <a:pt x="810587" y="414090"/>
                      <a:pt x="810781" y="760913"/>
                    </a:cubicBezTo>
                    <a:lnTo>
                      <a:pt x="614604" y="7609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78" name="Rettangolo 77"/>
              <p:cNvSpPr/>
              <p:nvPr/>
            </p:nvSpPr>
            <p:spPr>
              <a:xfrm>
                <a:off x="33655" y="0"/>
                <a:ext cx="702425" cy="149629"/>
              </a:xfrm>
              <a:prstGeom prst="rect">
                <a:avLst/>
              </a:prstGeom>
              <a:solidFill>
                <a:srgbClr val="008000">
                  <a:alpha val="50000"/>
                </a:srgbClr>
              </a:solidFill>
              <a:ln w="25400" cap="flat" cmpd="sng" algn="ctr">
                <a:solidFill>
                  <a:srgbClr val="008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91" name="Casella di testo 2"/>
          <p:cNvSpPr txBox="1">
            <a:spLocks noChangeArrowheads="1"/>
          </p:cNvSpPr>
          <p:nvPr/>
        </p:nvSpPr>
        <p:spPr bwMode="auto">
          <a:xfrm>
            <a:off x="849739" y="1269360"/>
            <a:ext cx="1595254" cy="648072"/>
          </a:xfrm>
          <a:prstGeom prst="rect">
            <a:avLst/>
          </a:prstGeom>
          <a:solidFill>
            <a:srgbClr val="008000">
              <a:alpha val="54000"/>
            </a:srgbClr>
          </a:solidFill>
          <a:ln w="31750">
            <a:solidFill>
              <a:srgbClr val="008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000" dirty="0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EI </a:t>
            </a:r>
            <a:r>
              <a:rPr lang="it-IT" sz="1000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120 </a:t>
            </a:r>
          </a:p>
          <a:p>
            <a:pPr algn="ctr">
              <a:spcAft>
                <a:spcPts val="0"/>
              </a:spcAft>
            </a:pPr>
            <a:r>
              <a:rPr lang="it-IT" sz="1000" dirty="0" err="1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a</a:t>
            </a:r>
            <a:r>
              <a:rPr lang="it-IT" sz="1000" dirty="0" err="1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fter</a:t>
            </a:r>
            <a:r>
              <a:rPr lang="it-IT" sz="1000" dirty="0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it-IT" sz="1000" dirty="0" err="1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Fire</a:t>
            </a:r>
            <a:r>
              <a:rPr lang="it-IT" sz="1000" dirty="0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it-IT" sz="1000" dirty="0" err="1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Brigades</a:t>
            </a:r>
            <a:r>
              <a:rPr lang="it-IT" sz="1000" dirty="0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it-IT" sz="1000" dirty="0" err="1">
                <a:solidFill>
                  <a:srgbClr val="FFFFFF"/>
                </a:solidFill>
                <a:effectLst/>
                <a:latin typeface="Arial"/>
                <a:ea typeface="Times New Roman"/>
                <a:cs typeface="Times New Roman"/>
              </a:rPr>
              <a:t>exception</a:t>
            </a:r>
            <a:endParaRPr lang="it-IT" sz="1000" dirty="0">
              <a:solidFill>
                <a:srgbClr val="FFFFFF"/>
              </a:solidFill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1000" dirty="0">
                <a:solidFill>
                  <a:srgbClr val="FFFFFF"/>
                </a:solidFill>
                <a:latin typeface="Arial"/>
                <a:ea typeface="Times New Roman"/>
                <a:cs typeface="Times New Roman"/>
              </a:rPr>
              <a:t>EI 60  </a:t>
            </a:r>
          </a:p>
          <a:p>
            <a:pPr algn="ctr">
              <a:spcAft>
                <a:spcPts val="0"/>
              </a:spcAft>
            </a:pPr>
            <a:r>
              <a:rPr lang="it-IT" sz="1200" dirty="0">
                <a:effectLst/>
                <a:latin typeface="Arial"/>
                <a:ea typeface="Times New Roman"/>
                <a:cs typeface="Times New Roman"/>
              </a:rPr>
              <a:t> </a:t>
            </a:r>
          </a:p>
        </p:txBody>
      </p:sp>
      <p:sp>
        <p:nvSpPr>
          <p:cNvPr id="27" name="Freccia destra 26"/>
          <p:cNvSpPr/>
          <p:nvPr/>
        </p:nvSpPr>
        <p:spPr>
          <a:xfrm>
            <a:off x="2511464" y="2852936"/>
            <a:ext cx="1395847" cy="10801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81162" y="422581"/>
            <a:ext cx="66016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00579D"/>
                </a:solidFill>
                <a:latin typeface="Arial" charset="0"/>
              </a:rPr>
              <a:t>Prescriptive solution VS FSE solution </a:t>
            </a: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6433130" y="1124744"/>
            <a:ext cx="2459350" cy="424731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0579D"/>
                </a:solidFill>
              </a:rPr>
              <a:t>• NO Reaction of fire resistant glass in some weather condition </a:t>
            </a:r>
          </a:p>
          <a:p>
            <a:r>
              <a:rPr lang="en-GB">
                <a:solidFill>
                  <a:srgbClr val="00579D"/>
                </a:solidFill>
              </a:rPr>
              <a:t>• NO maintenance  of fire resistant glass </a:t>
            </a:r>
          </a:p>
          <a:p>
            <a:r>
              <a:rPr lang="en-GB">
                <a:solidFill>
                  <a:srgbClr val="00579D"/>
                </a:solidFill>
              </a:rPr>
              <a:t>•  NO maintenance of intumescent painting</a:t>
            </a:r>
          </a:p>
          <a:p>
            <a:r>
              <a:rPr lang="en-GB">
                <a:solidFill>
                  <a:srgbClr val="00579D"/>
                </a:solidFill>
              </a:rPr>
              <a:t>• NO stuctural problem for the weight of water  curtain </a:t>
            </a:r>
            <a:endParaRPr lang="en-GB">
              <a:solidFill>
                <a:srgbClr val="FF0000"/>
              </a:solidFill>
            </a:endParaRPr>
          </a:p>
          <a:p>
            <a:r>
              <a:rPr lang="en-GB">
                <a:solidFill>
                  <a:srgbClr val="00579D"/>
                </a:solidFill>
              </a:rPr>
              <a:t>• SAVE SOME MILLIONS OF EUROS</a:t>
            </a:r>
            <a:endParaRPr lang="en-GB">
              <a:solidFill>
                <a:srgbClr val="FF0000"/>
              </a:solidFill>
            </a:endParaRPr>
          </a:p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Piedmont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Region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Headquarters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09317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/>
          <a:stretch/>
        </p:blipFill>
        <p:spPr bwMode="auto">
          <a:xfrm>
            <a:off x="3790747" y="692696"/>
            <a:ext cx="4381653" cy="551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790746" y="5340916"/>
            <a:ext cx="4082911" cy="680372"/>
          </a:xfrm>
          <a:prstGeom prst="rect">
            <a:avLst/>
          </a:prstGeom>
          <a:solidFill>
            <a:srgbClr val="FF0000">
              <a:alpha val="3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352222" y="4619221"/>
            <a:ext cx="1526139" cy="721696"/>
          </a:xfrm>
          <a:prstGeom prst="rect">
            <a:avLst/>
          </a:prstGeom>
          <a:solidFill>
            <a:srgbClr val="00B0F0">
              <a:alpha val="39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216876" y="1847410"/>
            <a:ext cx="1661486" cy="2771810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352222" y="1322868"/>
            <a:ext cx="1526139" cy="502925"/>
          </a:xfrm>
          <a:prstGeom prst="rect">
            <a:avLst/>
          </a:prstGeom>
          <a:solidFill>
            <a:srgbClr val="FF9900">
              <a:alpha val="38824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972332" y="1201079"/>
            <a:ext cx="263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it-IT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Glasshouse</a:t>
            </a:r>
            <a:r>
              <a:rPr lang="it-IT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":</a:t>
            </a:r>
          </a:p>
          <a:p>
            <a:r>
              <a:rPr lang="it-IT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Steel-frame </a:t>
            </a:r>
            <a:r>
              <a:rPr lang="it-IT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it-IT" b="1" dirty="0">
              <a:solidFill>
                <a:srgbClr val="FFC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12418" y="2636912"/>
            <a:ext cx="3128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Tower’s</a:t>
            </a:r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 :</a:t>
            </a:r>
          </a:p>
          <a:p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Composite Steel/R.C.</a:t>
            </a:r>
          </a:p>
          <a:p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Steel</a:t>
            </a:r>
          </a:p>
          <a:p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Reinforced</a:t>
            </a:r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Concrete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99592" y="4474793"/>
            <a:ext cx="2777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nord and sud </a:t>
            </a:r>
          </a:p>
          <a:p>
            <a:r>
              <a:rPr lang="it-IT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Composite Steel/R.C.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99592" y="5374957"/>
            <a:ext cx="2963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Basaments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it-IT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Reinforced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Concrete</a:t>
            </a:r>
            <a:endParaRPr lang="it-IT" dirty="0">
              <a:solidFill>
                <a:srgbClr val="FF0000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28798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6" y="990164"/>
            <a:ext cx="6807200" cy="429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79" y="4531300"/>
            <a:ext cx="2923721" cy="151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684021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53993"/>
            <a:ext cx="3535186" cy="260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85781" y="694437"/>
            <a:ext cx="722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2"/>
                </a:solidFill>
                <a:cs typeface="Times New Roman" panose="02020603050405020304" pitchFamily="18" charset="0"/>
              </a:rPr>
              <a:t>"Transfer" </a:t>
            </a:r>
            <a:r>
              <a:rPr lang="it-IT" dirty="0" err="1">
                <a:solidFill>
                  <a:schemeClr val="tx2"/>
                </a:solidFill>
                <a:cs typeface="Times New Roman" panose="02020603050405020304" pitchFamily="18" charset="0"/>
              </a:rPr>
              <a:t>structures</a:t>
            </a:r>
            <a:r>
              <a:rPr lang="it-IT" dirty="0">
                <a:solidFill>
                  <a:schemeClr val="tx2"/>
                </a:solidFill>
                <a:cs typeface="Times New Roman" panose="02020603050405020304" pitchFamily="18" charset="0"/>
              </a:rPr>
              <a:t>’ </a:t>
            </a:r>
            <a:r>
              <a:rPr lang="it-IT" dirty="0" err="1">
                <a:solidFill>
                  <a:schemeClr val="tx2"/>
                </a:solidFill>
                <a:cs typeface="Times New Roman" panose="02020603050405020304" pitchFamily="18" charset="0"/>
              </a:rPr>
              <a:t>elements</a:t>
            </a:r>
            <a:r>
              <a:rPr lang="it-IT" dirty="0">
                <a:solidFill>
                  <a:schemeClr val="tx2"/>
                </a:solidFill>
                <a:cs typeface="Times New Roman" panose="02020603050405020304" pitchFamily="18" charset="0"/>
              </a:rPr>
              <a:t>, Nord and Sud</a:t>
            </a:r>
          </a:p>
          <a:p>
            <a:endParaRPr lang="it-IT" dirty="0">
              <a:solidFill>
                <a:schemeClr val="tx2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692696"/>
            <a:ext cx="2308070" cy="307742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36" y="1196752"/>
            <a:ext cx="4029524" cy="442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40027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63928" y="1003950"/>
            <a:ext cx="857256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Garamond" panose="02020404030301010803" pitchFamily="18" charset="0"/>
                <a:cs typeface="Times New Roman" panose="02020603050405020304" pitchFamily="18" charset="0"/>
              </a:rPr>
              <a:t>DESIGN CRITERIA (Targets)</a:t>
            </a:r>
          </a:p>
          <a:p>
            <a:endParaRPr lang="it-IT" b="1" u="sng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Failure of one </a:t>
            </a:r>
            <a:r>
              <a:rPr lang="en-US" dirty="0" err="1"/>
              <a:t>megacolumn</a:t>
            </a:r>
            <a:r>
              <a:rPr lang="en-US" dirty="0"/>
              <a:t> on 8th and 9th floor on axes 10-13-16</a:t>
            </a:r>
            <a:r>
              <a:rPr lang="it-IT" dirty="0"/>
              <a:t>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Absence of truss elements on axis 13;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Concrete </a:t>
            </a:r>
            <a:r>
              <a:rPr lang="it-IT" dirty="0" err="1"/>
              <a:t>core’s</a:t>
            </a:r>
            <a:r>
              <a:rPr lang="it-IT" dirty="0"/>
              <a:t> </a:t>
            </a:r>
            <a:r>
              <a:rPr lang="it-IT" dirty="0" err="1"/>
              <a:t>resistance</a:t>
            </a:r>
            <a:r>
              <a:rPr lang="it-IT" dirty="0"/>
              <a:t> </a:t>
            </a:r>
            <a:r>
              <a:rPr lang="it-IT" dirty="0" err="1"/>
              <a:t>contribution</a:t>
            </a:r>
            <a:r>
              <a:rPr lang="it-IT" dirty="0"/>
              <a:t> </a:t>
            </a:r>
            <a:r>
              <a:rPr lang="it-IT" dirty="0" err="1"/>
              <a:t>lack</a:t>
            </a:r>
            <a:r>
              <a:rPr lang="it-IT" dirty="0"/>
              <a:t> on </a:t>
            </a:r>
            <a:r>
              <a:rPr lang="it-IT" dirty="0" err="1"/>
              <a:t>torsion</a:t>
            </a:r>
            <a:r>
              <a:rPr lang="it-IT" dirty="0"/>
              <a:t>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No resistance contribution by bracings on axis 10;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Failure of a strand in one of East-West façades (axes B and J); 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IMMEDIATE USE OF THE TOWER AFTER AN EVENTUAL FIRE</a:t>
            </a:r>
            <a:r>
              <a:rPr lang="it-IT" dirty="0"/>
              <a:t>  (NO GLOBAL DAMEGES ON THE STRUCTURE)               </a:t>
            </a:r>
          </a:p>
          <a:p>
            <a:endParaRPr lang="it-IT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432466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1098610"/>
            <a:ext cx="89832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fire scenario is performed with 2 hours of ISO 834 standard fire exposure along 8 m piece of a </a:t>
            </a:r>
            <a:r>
              <a:rPr lang="en-US" dirty="0" err="1"/>
              <a:t>Megacolumn</a:t>
            </a:r>
            <a:r>
              <a:rPr lang="en-US" dirty="0"/>
              <a:t> (MC), corresponds to a local fire at the tip or base of MC, between L0 and L7;</a:t>
            </a:r>
            <a:endParaRPr lang="it-IT" dirty="0"/>
          </a:p>
          <a:p>
            <a:r>
              <a:rPr lang="it-IT" sz="1400" dirty="0"/>
              <a:t> </a:t>
            </a:r>
            <a:endParaRPr lang="it-IT" dirty="0"/>
          </a:p>
          <a:p>
            <a:pPr lvl="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fire scenario is performed with 2 hours of ISO 834 standard fire exposure for the entire height of MC between L0 and L7 (L=32.5 m);</a:t>
            </a:r>
            <a:r>
              <a:rPr lang="it-IT" dirty="0"/>
              <a:t> 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25263" y="683404"/>
            <a:ext cx="712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cs typeface="Times New Roman" panose="02020603050405020304" pitchFamily="18" charset="0"/>
              </a:rPr>
              <a:t>FIRE SCENARIOS</a:t>
            </a:r>
            <a:endParaRPr lang="it-IT" dirty="0">
              <a:cs typeface="Times New Roman" panose="02020603050405020304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97270" y="2852936"/>
            <a:ext cx="8839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scenario is performed with ISO 834 standard fire curve in two office levels (from level 8 to the top), which puts at risk the stability of the bracings on B, J and 10 axes (repeated for the entire height of the tower).</a:t>
            </a:r>
            <a:endParaRPr lang="it-IT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017391" cy="221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l="7773" t="10618" r="6640" b="44444"/>
          <a:stretch/>
        </p:blipFill>
        <p:spPr>
          <a:xfrm>
            <a:off x="3347864" y="3861048"/>
            <a:ext cx="2808312" cy="218424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3453003"/>
            <a:ext cx="2020038" cy="26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28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25263" y="692696"/>
            <a:ext cx="712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cs typeface="Times New Roman" panose="02020603050405020304" pitchFamily="18" charset="0"/>
              </a:rPr>
              <a:t>MEGACOLUMNS</a:t>
            </a:r>
          </a:p>
          <a:p>
            <a:endParaRPr lang="it-IT" dirty="0">
              <a:cs typeface="Times New Roman" panose="02020603050405020304" pitchFamily="18" charset="0"/>
            </a:endParaRPr>
          </a:p>
          <a:p>
            <a:r>
              <a:rPr lang="it-IT" dirty="0">
                <a:cs typeface="Times New Roman" panose="02020603050405020304" pitchFamily="18" charset="0"/>
              </a:rPr>
              <a:t>PROGETTO COSTRUTTIVO:</a:t>
            </a:r>
          </a:p>
          <a:p>
            <a:r>
              <a:rPr lang="it-IT" dirty="0">
                <a:cs typeface="Times New Roman" panose="02020603050405020304" pitchFamily="18" charset="0"/>
              </a:rPr>
              <a:t>STRUTTURA MISTA ACCIAIO / C.A.</a:t>
            </a:r>
          </a:p>
          <a:p>
            <a:endParaRPr lang="it-IT" dirty="0">
              <a:cs typeface="Times New Roman" panose="02020603050405020304" pitchFamily="18" charset="0"/>
            </a:endParaRPr>
          </a:p>
          <a:p>
            <a:r>
              <a:rPr lang="it-IT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648" y="692696"/>
            <a:ext cx="3472832" cy="545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1916832"/>
            <a:ext cx="2797287" cy="255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  <p:pic>
        <p:nvPicPr>
          <p:cNvPr id="7" name="Picture 2" descr="http://www.rpbw.com/files/ab55c6e9265562755ea9325ca0380025db9e05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2590800" cy="361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453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7" y="1383550"/>
            <a:ext cx="1471218" cy="447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281" y="1383550"/>
            <a:ext cx="1077034" cy="430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74" y="738664"/>
            <a:ext cx="3994436" cy="245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95" y="3246367"/>
            <a:ext cx="3816424" cy="26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0226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63928" y="1003950"/>
            <a:ext cx="857256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Garamond" panose="02020404030301010803" pitchFamily="18" charset="0"/>
                <a:cs typeface="Times New Roman" panose="02020603050405020304" pitchFamily="18" charset="0"/>
              </a:rPr>
              <a:t>DESIGN CRITERIA (Targets)</a:t>
            </a:r>
          </a:p>
          <a:p>
            <a:endParaRPr lang="it-IT" b="1" u="sng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Failure of one </a:t>
            </a:r>
            <a:r>
              <a:rPr lang="en-US" dirty="0" err="1"/>
              <a:t>megacolumn</a:t>
            </a:r>
            <a:r>
              <a:rPr lang="en-US" dirty="0"/>
              <a:t> on 8th and 9th floor on axes 10-13-16</a:t>
            </a:r>
            <a:r>
              <a:rPr lang="it-IT" dirty="0"/>
              <a:t>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Absence of truss elements on axis 13;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Concrete </a:t>
            </a:r>
            <a:r>
              <a:rPr lang="it-IT" dirty="0" err="1"/>
              <a:t>core’s</a:t>
            </a:r>
            <a:r>
              <a:rPr lang="it-IT" dirty="0"/>
              <a:t> </a:t>
            </a:r>
            <a:r>
              <a:rPr lang="it-IT" dirty="0" err="1"/>
              <a:t>resistance</a:t>
            </a:r>
            <a:r>
              <a:rPr lang="it-IT" dirty="0"/>
              <a:t> </a:t>
            </a:r>
            <a:r>
              <a:rPr lang="it-IT" dirty="0" err="1"/>
              <a:t>contribution</a:t>
            </a:r>
            <a:r>
              <a:rPr lang="it-IT" dirty="0"/>
              <a:t> </a:t>
            </a:r>
            <a:r>
              <a:rPr lang="it-IT" dirty="0" err="1"/>
              <a:t>lack</a:t>
            </a:r>
            <a:r>
              <a:rPr lang="it-IT" dirty="0"/>
              <a:t> on </a:t>
            </a:r>
            <a:r>
              <a:rPr lang="it-IT" dirty="0" err="1"/>
              <a:t>torsion</a:t>
            </a:r>
            <a:r>
              <a:rPr lang="it-IT" dirty="0"/>
              <a:t>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No resistance contribution by bracings on axis 10;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Failure of a strand in one of East-West façades (axes B and J); 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en-US" dirty="0"/>
              <a:t>IMMEDIATE USE OF THE TOWER AFTER AN EVENTUAL FIRE</a:t>
            </a:r>
            <a:r>
              <a:rPr lang="it-IT" dirty="0"/>
              <a:t>  (NO GLOBAL DAMEGES ON THE STRUCTURE)               </a:t>
            </a:r>
          </a:p>
          <a:p>
            <a:endParaRPr lang="it-IT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it-IT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26769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25263" y="116634"/>
            <a:ext cx="7123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Times New Roman" panose="02020603050405020304" pitchFamily="18" charset="0"/>
              </a:rPr>
              <a:t>LA TORRE:</a:t>
            </a:r>
          </a:p>
          <a:p>
            <a:r>
              <a:rPr lang="it-IT" b="1" u="sng" dirty="0">
                <a:cs typeface="Times New Roman" panose="02020603050405020304" pitchFamily="18" charset="0"/>
              </a:rPr>
              <a:t>MECAGOLONNE</a:t>
            </a:r>
          </a:p>
          <a:p>
            <a:endParaRPr lang="it-IT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r>
              <a:rPr lang="it-IT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0" y="2298081"/>
            <a:ext cx="3240360" cy="295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4592" y="891426"/>
            <a:ext cx="56490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fire scenario is performed with 2 hours of ISO 834 standard fire exposure along 8 m piece of a </a:t>
            </a:r>
            <a:r>
              <a:rPr lang="en-US" dirty="0" err="1"/>
              <a:t>Megacolumn</a:t>
            </a:r>
            <a:r>
              <a:rPr lang="en-US" dirty="0"/>
              <a:t> (MC), corresponds to a local fire at the tip or base of MC, between L0 and L7;</a:t>
            </a:r>
            <a:endParaRPr lang="it-IT" dirty="0"/>
          </a:p>
          <a:p>
            <a:r>
              <a:rPr lang="it-IT" sz="1400" dirty="0"/>
              <a:t> </a:t>
            </a:r>
            <a:endParaRPr lang="it-IT" dirty="0"/>
          </a:p>
          <a:p>
            <a:pPr lvl="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fire scenario is performed with 2 hours of ISO 834 standard fire exposure for the entire height of MC between L0 and L7 (L=32.5 m);</a:t>
            </a:r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</p:txBody>
      </p:sp>
      <p:pic>
        <p:nvPicPr>
          <p:cNvPr id="7" name="Immagin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356992"/>
            <a:ext cx="4588933" cy="21505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557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5"/>
          <p:cNvSpPr txBox="1">
            <a:spLocks noChangeArrowheads="1"/>
          </p:cNvSpPr>
          <p:nvPr/>
        </p:nvSpPr>
        <p:spPr bwMode="auto">
          <a:xfrm>
            <a:off x="791580" y="98630"/>
            <a:ext cx="6935787" cy="2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70C0"/>
                </a:solidFill>
                <a:latin typeface="Arial" charset="0"/>
              </a:rPr>
              <a:t>BRESCIA SKYLINE 18</a:t>
            </a:r>
            <a:endParaRPr lang="en-US" sz="1400" b="1" dirty="0">
              <a:solidFill>
                <a:srgbClr val="1C1C1C"/>
              </a:solidFill>
              <a:latin typeface="Arial" charset="0"/>
            </a:endParaRPr>
          </a:p>
        </p:txBody>
      </p:sp>
      <p:pic>
        <p:nvPicPr>
          <p:cNvPr id="5632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3898900" cy="210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0499"/>
            <a:ext cx="2664296" cy="363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magine 7" descr="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36712"/>
            <a:ext cx="314172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Immagine 8" descr="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808288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Immagin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6"/>
            <a:ext cx="2305050" cy="308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541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25263" y="116634"/>
            <a:ext cx="71234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cs typeface="Times New Roman" panose="02020603050405020304" pitchFamily="18" charset="0"/>
              </a:rPr>
              <a:t>LA TORRE:</a:t>
            </a:r>
          </a:p>
          <a:p>
            <a:r>
              <a:rPr lang="it-IT" b="1" u="sng" dirty="0">
                <a:cs typeface="Times New Roman" panose="02020603050405020304" pitchFamily="18" charset="0"/>
              </a:rPr>
              <a:t>Transfer sud</a:t>
            </a:r>
          </a:p>
          <a:p>
            <a:r>
              <a:rPr lang="it-IT" b="1" u="sng" dirty="0">
                <a:cs typeface="Times New Roman" panose="02020603050405020304" pitchFamily="18" charset="0"/>
              </a:rPr>
              <a:t> </a:t>
            </a:r>
          </a:p>
          <a:p>
            <a:endParaRPr lang="it-IT" b="1" u="sng" dirty="0">
              <a:cs typeface="Times New Roman" panose="02020603050405020304" pitchFamily="18" charset="0"/>
            </a:endParaRPr>
          </a:p>
          <a:p>
            <a:endParaRPr lang="it-IT" b="1" u="sng" dirty="0">
              <a:cs typeface="Times New Roman" panose="02020603050405020304" pitchFamily="18" charset="0"/>
            </a:endParaRPr>
          </a:p>
          <a:p>
            <a:endParaRPr lang="it-IT" b="1" u="sng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endParaRPr lang="it-IT" dirty="0">
              <a:cs typeface="Times New Roman" panose="02020603050405020304" pitchFamily="18" charset="0"/>
            </a:endParaRPr>
          </a:p>
          <a:p>
            <a:r>
              <a:rPr lang="it-IT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4592" y="891426"/>
            <a:ext cx="56490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fire scenario is performed with 2 hours of ISO 834 standard fire exposure along 8 m piece of a </a:t>
            </a:r>
            <a:r>
              <a:rPr lang="en-US" dirty="0" err="1"/>
              <a:t>Megacolumn</a:t>
            </a:r>
            <a:r>
              <a:rPr lang="en-US" dirty="0"/>
              <a:t> (MC), corresponds to a local fire at the tip or base of MC, between L0 and L7;</a:t>
            </a:r>
            <a:endParaRPr lang="it-IT" dirty="0"/>
          </a:p>
          <a:p>
            <a:r>
              <a:rPr lang="it-IT" sz="1400" dirty="0"/>
              <a:t> </a:t>
            </a:r>
            <a:endParaRPr lang="it-IT" dirty="0"/>
          </a:p>
          <a:p>
            <a:pPr lvl="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fire scenario is performed with 2 hours of ISO 834 standard fire exposure for the entire height of MC between L0 and L7 (L=32.5 m);</a:t>
            </a:r>
            <a:r>
              <a:rPr lang="it-IT" dirty="0"/>
              <a:t> </a:t>
            </a:r>
          </a:p>
        </p:txBody>
      </p:sp>
      <p:pic>
        <p:nvPicPr>
          <p:cNvPr id="8" name="Imagen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2160" y="2276872"/>
            <a:ext cx="2655253" cy="2081742"/>
          </a:xfrm>
          <a:prstGeom prst="rect">
            <a:avLst/>
          </a:prstGeom>
        </p:spPr>
      </p:pic>
      <p:pic>
        <p:nvPicPr>
          <p:cNvPr id="9" name="Immagin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2" y="3645024"/>
            <a:ext cx="4189730" cy="17278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8778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90" y="3449564"/>
            <a:ext cx="3017391" cy="221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17407" y="832644"/>
            <a:ext cx="56277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u="sng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Century Gothic"/>
                <a:cs typeface="Century Gothic"/>
              </a:rPr>
              <a:t>3rd scenario </a:t>
            </a:r>
            <a:r>
              <a:rPr lang="it-IT" sz="2000" dirty="0" err="1">
                <a:latin typeface="Century Gothic"/>
                <a:cs typeface="Century Gothic"/>
              </a:rPr>
              <a:t>is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performed</a:t>
            </a:r>
            <a:r>
              <a:rPr lang="it-IT" sz="2000" dirty="0">
                <a:latin typeface="Century Gothic"/>
                <a:cs typeface="Century Gothic"/>
              </a:rPr>
              <a:t> with ISO 834 standard </a:t>
            </a:r>
            <a:r>
              <a:rPr lang="it-IT" sz="2000" dirty="0" err="1">
                <a:latin typeface="Century Gothic"/>
                <a:cs typeface="Century Gothic"/>
              </a:rPr>
              <a:t>fire</a:t>
            </a:r>
            <a:r>
              <a:rPr lang="it-IT" sz="2000" dirty="0">
                <a:latin typeface="Century Gothic"/>
                <a:cs typeface="Century Gothic"/>
              </a:rPr>
              <a:t> curve in </a:t>
            </a:r>
            <a:r>
              <a:rPr lang="it-IT" sz="2000" dirty="0" err="1">
                <a:latin typeface="Century Gothic"/>
                <a:cs typeface="Century Gothic"/>
              </a:rPr>
              <a:t>two</a:t>
            </a:r>
            <a:r>
              <a:rPr lang="it-IT" sz="2000" dirty="0">
                <a:latin typeface="Century Gothic"/>
                <a:cs typeface="Century Gothic"/>
              </a:rPr>
              <a:t> office </a:t>
            </a:r>
            <a:r>
              <a:rPr lang="it-IT" sz="2000" dirty="0" err="1">
                <a:latin typeface="Century Gothic"/>
                <a:cs typeface="Century Gothic"/>
              </a:rPr>
              <a:t>levels</a:t>
            </a:r>
            <a:r>
              <a:rPr lang="it-IT" sz="2000" dirty="0">
                <a:latin typeface="Century Gothic"/>
                <a:cs typeface="Century Gothic"/>
              </a:rPr>
              <a:t> (from </a:t>
            </a:r>
            <a:r>
              <a:rPr lang="it-IT" sz="2000" dirty="0" err="1">
                <a:latin typeface="Century Gothic"/>
                <a:cs typeface="Century Gothic"/>
              </a:rPr>
              <a:t>level</a:t>
            </a:r>
            <a:r>
              <a:rPr lang="it-IT" sz="2000" dirty="0">
                <a:latin typeface="Century Gothic"/>
                <a:cs typeface="Century Gothic"/>
              </a:rPr>
              <a:t> 8 to the top), </a:t>
            </a:r>
            <a:r>
              <a:rPr lang="it-IT" sz="2000" dirty="0" err="1">
                <a:latin typeface="Century Gothic"/>
                <a:cs typeface="Century Gothic"/>
              </a:rPr>
              <a:t>which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puts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at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risk</a:t>
            </a:r>
            <a:r>
              <a:rPr lang="it-IT" sz="2000" dirty="0">
                <a:latin typeface="Century Gothic"/>
                <a:cs typeface="Century Gothic"/>
              </a:rPr>
              <a:t> the </a:t>
            </a:r>
            <a:r>
              <a:rPr lang="it-IT" sz="2000" dirty="0" err="1">
                <a:latin typeface="Century Gothic"/>
                <a:cs typeface="Century Gothic"/>
              </a:rPr>
              <a:t>stability</a:t>
            </a:r>
            <a:r>
              <a:rPr lang="it-IT" sz="2000" dirty="0">
                <a:latin typeface="Century Gothic"/>
                <a:cs typeface="Century Gothic"/>
              </a:rPr>
              <a:t> of the </a:t>
            </a:r>
            <a:r>
              <a:rPr lang="it-IT" sz="2000" dirty="0" err="1">
                <a:latin typeface="Century Gothic"/>
                <a:cs typeface="Century Gothic"/>
              </a:rPr>
              <a:t>bracings</a:t>
            </a:r>
            <a:r>
              <a:rPr lang="it-IT" sz="2000" dirty="0">
                <a:latin typeface="Century Gothic"/>
                <a:cs typeface="Century Gothic"/>
              </a:rPr>
              <a:t> on B, </a:t>
            </a:r>
            <a:r>
              <a:rPr lang="it-IT" sz="2000" dirty="0" err="1">
                <a:latin typeface="Century Gothic"/>
                <a:cs typeface="Century Gothic"/>
              </a:rPr>
              <a:t>J</a:t>
            </a:r>
            <a:r>
              <a:rPr lang="it-IT" sz="2000" dirty="0">
                <a:latin typeface="Century Gothic"/>
                <a:cs typeface="Century Gothic"/>
              </a:rPr>
              <a:t> and 10 </a:t>
            </a:r>
            <a:r>
              <a:rPr lang="it-IT" sz="2000" dirty="0" err="1">
                <a:latin typeface="Century Gothic"/>
                <a:cs typeface="Century Gothic"/>
              </a:rPr>
              <a:t>axes</a:t>
            </a:r>
            <a:r>
              <a:rPr lang="it-IT" sz="2000" dirty="0">
                <a:latin typeface="Century Gothic"/>
                <a:cs typeface="Century Gothic"/>
              </a:rPr>
              <a:t> (</a:t>
            </a:r>
            <a:r>
              <a:rPr lang="it-IT" sz="2000" dirty="0" err="1">
                <a:latin typeface="Century Gothic"/>
                <a:cs typeface="Century Gothic"/>
              </a:rPr>
              <a:t>repeated</a:t>
            </a:r>
            <a:r>
              <a:rPr lang="it-IT" sz="2000" dirty="0">
                <a:latin typeface="Century Gothic"/>
                <a:cs typeface="Century Gothic"/>
              </a:rPr>
              <a:t> for the </a:t>
            </a:r>
            <a:r>
              <a:rPr lang="it-IT" sz="2000" dirty="0" err="1">
                <a:latin typeface="Century Gothic"/>
                <a:cs typeface="Century Gothic"/>
              </a:rPr>
              <a:t>entire</a:t>
            </a:r>
            <a:r>
              <a:rPr lang="it-IT" sz="2000" dirty="0">
                <a:latin typeface="Century Gothic"/>
                <a:cs typeface="Century Gothic"/>
              </a:rPr>
              <a:t> </a:t>
            </a:r>
            <a:r>
              <a:rPr lang="it-IT" sz="2000" dirty="0" err="1">
                <a:latin typeface="Century Gothic"/>
                <a:cs typeface="Century Gothic"/>
              </a:rPr>
              <a:t>height</a:t>
            </a:r>
            <a:r>
              <a:rPr lang="it-IT" sz="2000" dirty="0">
                <a:latin typeface="Century Gothic"/>
                <a:cs typeface="Century Gothic"/>
              </a:rPr>
              <a:t> of the </a:t>
            </a:r>
            <a:r>
              <a:rPr lang="it-IT" sz="2000" dirty="0" err="1">
                <a:latin typeface="Century Gothic"/>
                <a:cs typeface="Century Gothic"/>
              </a:rPr>
              <a:t>tower</a:t>
            </a:r>
            <a:r>
              <a:rPr lang="it-IT" sz="2000" dirty="0">
                <a:latin typeface="Century Gothic"/>
                <a:cs typeface="Century Gothic"/>
              </a:rPr>
              <a:t>).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81" y="1901184"/>
            <a:ext cx="1274749" cy="387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52" y="1677041"/>
            <a:ext cx="1050215" cy="41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7"/>
          <a:srcRect l="7773" t="10618" r="6640" b="44444"/>
          <a:stretch/>
        </p:blipFill>
        <p:spPr>
          <a:xfrm>
            <a:off x="328391" y="3501008"/>
            <a:ext cx="2736542" cy="2128422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65088"/>
            <a:ext cx="9144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 eaLnBrk="1" hangingPunct="1">
              <a:defRPr/>
            </a:pP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Cases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studies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Torre Intesa San Paolo - </a:t>
            </a:r>
            <a:r>
              <a:rPr lang="it-IT" sz="230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Turin</a:t>
            </a:r>
            <a:r>
              <a:rPr lang="it-IT" sz="23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785417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6" descr="Padiglione Italia dettag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93096"/>
            <a:ext cx="552986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Titel 24"/>
          <p:cNvSpPr>
            <a:spLocks noGrp="1"/>
          </p:cNvSpPr>
          <p:nvPr>
            <p:ph type="title" idx="4294967295"/>
          </p:nvPr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  <a:normAutofit fontScale="90000"/>
          </a:bodyPr>
          <a:lstStyle/>
          <a:p>
            <a:r>
              <a:rPr lang="de-DE" dirty="0">
                <a:latin typeface="Arial" charset="0"/>
                <a:ea typeface="ＭＳ Ｐゴシック" charset="0"/>
              </a:rPr>
              <a:t>PALAZZO ITALIA</a:t>
            </a:r>
            <a:br>
              <a:rPr lang="de-DE" dirty="0">
                <a:latin typeface="Arial" charset="0"/>
                <a:ea typeface="ＭＳ Ｐゴシック" charset="0"/>
              </a:rPr>
            </a:br>
            <a:endParaRPr lang="de-DE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Picture 63" descr="http://nemesistudio.it/uploads/01_palazzo_italia_imm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10164" r="5053" b="8520"/>
          <a:stretch/>
        </p:blipFill>
        <p:spPr bwMode="auto">
          <a:xfrm>
            <a:off x="1907704" y="1196752"/>
            <a:ext cx="5472608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8207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4105275"/>
            <a:ext cx="4849812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937000"/>
            <a:ext cx="311943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714375"/>
            <a:ext cx="33750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79450"/>
            <a:ext cx="42100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000" tIns="0" rIns="0" bIns="0">
            <a:spAutoFit/>
          </a:bodyPr>
          <a:lstStyle>
            <a:lvl1pPr defTabSz="449263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defTabSz="449263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defTabSz="449263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defTabSz="449263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r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de-DE" dirty="0">
                <a:solidFill>
                  <a:srgbClr val="FF6600"/>
                </a:solidFill>
                <a:latin typeface="Arial" charset="0"/>
              </a:rPr>
              <a:t>PALAZZO ITALIA</a:t>
            </a:r>
            <a:br>
              <a:rPr lang="de-DE" dirty="0">
                <a:solidFill>
                  <a:srgbClr val="FF6600"/>
                </a:solidFill>
                <a:latin typeface="Arial" charset="0"/>
              </a:rPr>
            </a:br>
            <a:endParaRPr lang="de-DE" dirty="0">
              <a:solidFill>
                <a:srgbClr val="FF66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488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911225"/>
            <a:ext cx="3495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11225"/>
            <a:ext cx="5106987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463925"/>
            <a:ext cx="32877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PALAZZO ITALIA – Scenario 1</a:t>
            </a:r>
          </a:p>
        </p:txBody>
      </p:sp>
    </p:spTree>
    <p:extLst>
      <p:ext uri="{BB962C8B-B14F-4D97-AF65-F5344CB8AC3E}">
        <p14:creationId xmlns:p14="http://schemas.microsoft.com/office/powerpoint/2010/main" val="3684129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463925"/>
            <a:ext cx="32877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7656" t="9893" r="22260" b="2867"/>
          <a:stretch/>
        </p:blipFill>
        <p:spPr bwMode="auto">
          <a:xfrm>
            <a:off x="395536" y="1268760"/>
            <a:ext cx="4680520" cy="439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21" b="7836"/>
          <a:stretch/>
        </p:blipFill>
        <p:spPr bwMode="auto">
          <a:xfrm>
            <a:off x="5580112" y="908720"/>
            <a:ext cx="2880320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8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PALAZZO ITALIA – Scenario 2</a:t>
            </a:r>
          </a:p>
        </p:txBody>
      </p:sp>
    </p:spTree>
    <p:extLst>
      <p:ext uri="{BB962C8B-B14F-4D97-AF65-F5344CB8AC3E}">
        <p14:creationId xmlns:p14="http://schemas.microsoft.com/office/powerpoint/2010/main" val="2414687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3463925"/>
            <a:ext cx="32877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/>
          <p:nvPr/>
        </p:nvPicPr>
        <p:blipFill rotWithShape="1">
          <a:blip r:embed="rId3"/>
          <a:srcRect l="28330" t="11092" r="23272" b="2567"/>
          <a:stretch/>
        </p:blipFill>
        <p:spPr bwMode="auto">
          <a:xfrm>
            <a:off x="323528" y="1124744"/>
            <a:ext cx="4464496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46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08720"/>
            <a:ext cx="3024336" cy="2088232"/>
          </a:xfrm>
          <a:prstGeom prst="rect">
            <a:avLst/>
          </a:prstGeom>
        </p:spPr>
      </p:pic>
      <p:sp>
        <p:nvSpPr>
          <p:cNvPr id="8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PALAZZO ITALIA – Scenario 3</a:t>
            </a:r>
          </a:p>
        </p:txBody>
      </p:sp>
    </p:spTree>
    <p:extLst>
      <p:ext uri="{BB962C8B-B14F-4D97-AF65-F5344CB8AC3E}">
        <p14:creationId xmlns:p14="http://schemas.microsoft.com/office/powerpoint/2010/main" val="1521868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54063"/>
            <a:ext cx="45196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0624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389731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PALAZZO ITALIA – </a:t>
            </a:r>
            <a:r>
              <a:rPr lang="de-DE" dirty="0" err="1">
                <a:latin typeface="Arial" charset="0"/>
                <a:ea typeface="ＭＳ Ｐゴシック" charset="0"/>
              </a:rPr>
              <a:t>Risultati</a:t>
            </a:r>
            <a:r>
              <a:rPr lang="de-DE" dirty="0">
                <a:latin typeface="Arial" charset="0"/>
                <a:ea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</a:rPr>
              <a:t>scenario</a:t>
            </a:r>
            <a:r>
              <a:rPr lang="de-DE" dirty="0">
                <a:latin typeface="Arial" charset="0"/>
                <a:ea typeface="ＭＳ Ｐゴシック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062692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/>
          <a:stretch/>
        </p:blipFill>
        <p:spPr bwMode="auto">
          <a:xfrm>
            <a:off x="5148064" y="764704"/>
            <a:ext cx="373126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3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3"/>
          <a:stretch/>
        </p:blipFill>
        <p:spPr bwMode="auto">
          <a:xfrm>
            <a:off x="323528" y="836712"/>
            <a:ext cx="4256989" cy="2376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15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3463290" cy="2522855"/>
          </a:xfrm>
          <a:prstGeom prst="rect">
            <a:avLst/>
          </a:prstGeom>
        </p:spPr>
      </p:pic>
      <p:pic>
        <p:nvPicPr>
          <p:cNvPr id="8" name="Picture 34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73016"/>
            <a:ext cx="3463290" cy="2522855"/>
          </a:xfrm>
          <a:prstGeom prst="rect">
            <a:avLst/>
          </a:prstGeom>
        </p:spPr>
      </p:pic>
      <p:sp>
        <p:nvSpPr>
          <p:cNvPr id="9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PALAZZO ITALIA – </a:t>
            </a:r>
            <a:r>
              <a:rPr lang="de-DE" dirty="0" err="1">
                <a:latin typeface="Arial" charset="0"/>
                <a:ea typeface="ＭＳ Ｐゴシック" charset="0"/>
              </a:rPr>
              <a:t>Risultati</a:t>
            </a:r>
            <a:r>
              <a:rPr lang="de-DE" dirty="0">
                <a:latin typeface="Arial" charset="0"/>
                <a:ea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</a:rPr>
              <a:t>scenario</a:t>
            </a:r>
            <a:r>
              <a:rPr lang="de-DE" dirty="0">
                <a:latin typeface="Arial" charset="0"/>
                <a:ea typeface="ＭＳ Ｐゴシック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5553935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/>
          <a:stretch/>
        </p:blipFill>
        <p:spPr bwMode="auto">
          <a:xfrm>
            <a:off x="4644008" y="764704"/>
            <a:ext cx="4190377" cy="2098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5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/>
          <a:stretch/>
        </p:blipFill>
        <p:spPr bwMode="auto">
          <a:xfrm>
            <a:off x="4788024" y="3356992"/>
            <a:ext cx="4086230" cy="23083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50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1"/>
          <a:stretch/>
        </p:blipFill>
        <p:spPr bwMode="auto">
          <a:xfrm>
            <a:off x="107504" y="3356992"/>
            <a:ext cx="4434205" cy="2348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465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2952328" cy="1944216"/>
          </a:xfrm>
          <a:prstGeom prst="rect">
            <a:avLst/>
          </a:prstGeom>
        </p:spPr>
      </p:pic>
      <p:sp>
        <p:nvSpPr>
          <p:cNvPr id="13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PALAZZO ITALIA – </a:t>
            </a:r>
            <a:r>
              <a:rPr lang="de-DE" dirty="0" err="1">
                <a:latin typeface="Arial" charset="0"/>
                <a:ea typeface="ＭＳ Ｐゴシック" charset="0"/>
              </a:rPr>
              <a:t>Risultati</a:t>
            </a:r>
            <a:r>
              <a:rPr lang="de-DE" dirty="0">
                <a:latin typeface="Arial" charset="0"/>
                <a:ea typeface="ＭＳ Ｐゴシック" charset="0"/>
              </a:rPr>
              <a:t> </a:t>
            </a:r>
            <a:r>
              <a:rPr lang="de-DE" dirty="0" err="1">
                <a:latin typeface="Arial" charset="0"/>
                <a:ea typeface="ＭＳ Ｐゴシック" charset="0"/>
              </a:rPr>
              <a:t>scenario</a:t>
            </a:r>
            <a:r>
              <a:rPr lang="de-DE" dirty="0">
                <a:latin typeface="Arial" charset="0"/>
                <a:ea typeface="ＭＳ Ｐゴシック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589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26" y="620688"/>
            <a:ext cx="4316539" cy="48192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548680"/>
            <a:ext cx="2712616" cy="23735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774" y="3212976"/>
            <a:ext cx="2996695" cy="275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0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700808"/>
            <a:ext cx="6993379" cy="3384376"/>
          </a:xfrm>
          <a:prstGeom prst="rect">
            <a:avLst/>
          </a:prstGeom>
        </p:spPr>
      </p:pic>
      <p:sp>
        <p:nvSpPr>
          <p:cNvPr id="3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</p:spTree>
    <p:extLst>
      <p:ext uri="{BB962C8B-B14F-4D97-AF65-F5344CB8AC3E}">
        <p14:creationId xmlns:p14="http://schemas.microsoft.com/office/powerpoint/2010/main" val="151182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4305300" cy="28321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717032"/>
            <a:ext cx="5930900" cy="2387600"/>
          </a:xfrm>
          <a:prstGeom prst="rect">
            <a:avLst/>
          </a:prstGeom>
        </p:spPr>
      </p:pic>
      <p:pic>
        <p:nvPicPr>
          <p:cNvPr id="8" name="Immagine 7" descr="IMG_301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68760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4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4"/>
          <p:cNvSpPr txBox="1">
            <a:spLocks/>
          </p:cNvSpPr>
          <p:nvPr/>
        </p:nvSpPr>
        <p:spPr bwMode="auto">
          <a:xfrm>
            <a:off x="971600" y="260648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INCENDIO REALE IN COPERTURA </a:t>
            </a:r>
          </a:p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8258418" cy="46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442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INCENDIO REALE IN COPERTURA </a:t>
            </a:r>
          </a:p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3168352" cy="2376264"/>
          </a:xfrm>
          <a:prstGeom prst="rect">
            <a:avLst/>
          </a:prstGeom>
        </p:spPr>
      </p:pic>
      <p:pic>
        <p:nvPicPr>
          <p:cNvPr id="6" name="Immagine 5" descr="IMG_45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3227851" cy="2420888"/>
          </a:xfrm>
          <a:prstGeom prst="rect">
            <a:avLst/>
          </a:prstGeom>
        </p:spPr>
      </p:pic>
      <p:pic>
        <p:nvPicPr>
          <p:cNvPr id="7" name="Immagine 6" descr="IMG_302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45024"/>
            <a:ext cx="3227851" cy="242088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645024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7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INCENDIO REALE IN COPERTURA </a:t>
            </a:r>
          </a:p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  <p:pic>
        <p:nvPicPr>
          <p:cNvPr id="5" name="Immagine 4" descr="IMG_309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896545" cy="36724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24744"/>
            <a:ext cx="2844800" cy="21336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645024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973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INCENDIO REALE IN COPERTURA </a:t>
            </a:r>
          </a:p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3456384" cy="45519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628800"/>
            <a:ext cx="4284960" cy="32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431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/>
          </p:nvPr>
        </p:nvGraphicFramePr>
        <p:xfrm>
          <a:off x="23080" y="692696"/>
          <a:ext cx="5357517" cy="5265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o" r:id="rId3" imgW="5943600" imgH="5842000" progId="Word.Document.12">
                  <p:embed/>
                </p:oleObj>
              </mc:Choice>
              <mc:Fallback>
                <p:oleObj name="Documento" r:id="rId3" imgW="5943600" imgH="5842000" progId="Word.Document.12">
                  <p:embed/>
                  <p:pic>
                    <p:nvPicPr>
                      <p:cNvPr id="2" name="Oggetto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80" y="692696"/>
                        <a:ext cx="5357517" cy="5265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/>
          </p:nvPr>
        </p:nvGraphicFramePr>
        <p:xfrm>
          <a:off x="4572000" y="1218406"/>
          <a:ext cx="4824413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o" r:id="rId5" imgW="6083300" imgH="5384800" progId="Word.Document.12">
                  <p:embed/>
                </p:oleObj>
              </mc:Choice>
              <mc:Fallback>
                <p:oleObj name="Documento" r:id="rId5" imgW="6083300" imgH="5384800" progId="Word.Document.12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1218406"/>
                        <a:ext cx="4824413" cy="451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INCENDIO REALE IN COPERTURA </a:t>
            </a:r>
          </a:p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</p:spTree>
    <p:extLst>
      <p:ext uri="{BB962C8B-B14F-4D97-AF65-F5344CB8AC3E}">
        <p14:creationId xmlns:p14="http://schemas.microsoft.com/office/powerpoint/2010/main" val="11867928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24"/>
          <p:cNvSpPr txBox="1">
            <a:spLocks/>
          </p:cNvSpPr>
          <p:nvPr/>
        </p:nvSpPr>
        <p:spPr bwMode="auto">
          <a:xfrm>
            <a:off x="971550" y="260350"/>
            <a:ext cx="7272338" cy="554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compatLnSpc="1">
            <a:prstTxWarp prst="textNoShape">
              <a:avLst/>
            </a:prstTxWarp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charset="0"/>
                <a:ea typeface="ＭＳ Ｐゴシック" charset="0"/>
              </a:rPr>
              <a:t>INCENDIO REALE IN COPERTURA </a:t>
            </a:r>
          </a:p>
          <a:p>
            <a:r>
              <a:rPr lang="de-DE" dirty="0">
                <a:latin typeface="Arial" charset="0"/>
                <a:ea typeface="ＭＳ Ｐゴシック" charset="0"/>
              </a:rPr>
              <a:t>MALL OF QATAR - DOHA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930900" cy="3009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464330"/>
            <a:ext cx="4644008" cy="2466197"/>
          </a:xfrm>
          <a:prstGeom prst="rect">
            <a:avLst/>
          </a:prstGeom>
        </p:spPr>
      </p:pic>
      <p:pic>
        <p:nvPicPr>
          <p:cNvPr id="5" name="Immagine 4" descr="Immagin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" b="6889"/>
          <a:stretch/>
        </p:blipFill>
        <p:spPr>
          <a:xfrm>
            <a:off x="179512" y="3579342"/>
            <a:ext cx="4334272" cy="24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0" y="404664"/>
            <a:ext cx="7812360" cy="560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41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404664"/>
            <a:ext cx="3937483" cy="265352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090" y="548680"/>
            <a:ext cx="3527118" cy="21602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81" y="3383116"/>
            <a:ext cx="6820638" cy="288791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 bwMode="auto">
          <a:xfrm>
            <a:off x="4279013" y="3370067"/>
            <a:ext cx="3672408" cy="6750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9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404664"/>
            <a:ext cx="3870430" cy="27925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045" y="449669"/>
            <a:ext cx="3623729" cy="31106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0" y="3635643"/>
            <a:ext cx="5687720" cy="24306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 bwMode="auto">
          <a:xfrm>
            <a:off x="4076945" y="3600019"/>
            <a:ext cx="2025225" cy="117013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1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</TotalTime>
  <Words>1553</Words>
  <Application>Microsoft Office PowerPoint</Application>
  <PresentationFormat>On-screen Show (4:3)</PresentationFormat>
  <Paragraphs>297</Paragraphs>
  <Slides>67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Arial Narrow</vt:lpstr>
      <vt:lpstr>Calibri</vt:lpstr>
      <vt:lpstr>Century Gothic</vt:lpstr>
      <vt:lpstr>Garamond</vt:lpstr>
      <vt:lpstr>Tahoma</vt:lpstr>
      <vt:lpstr>Times New Roman</vt:lpstr>
      <vt:lpstr>Verdana</vt:lpstr>
      <vt:lpstr>Wingdings</vt:lpstr>
      <vt:lpstr>Office Theme</vt:lpstr>
      <vt:lpstr>Documento</vt:lpstr>
      <vt:lpstr>Performance-based approach for complex structure design</vt:lpstr>
      <vt:lpstr>PowerPoint Presentation</vt:lpstr>
      <vt:lpstr>PERFORMANCE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BOUNDARIES scenario 1  </vt:lpstr>
      <vt:lpstr>PowerPoint Presentation</vt:lpstr>
      <vt:lpstr>PowerPoint Presentation</vt:lpstr>
      <vt:lpstr>PowerPoint Presentation</vt:lpstr>
      <vt:lpstr>BOUNDARIES scenario 2  </vt:lpstr>
      <vt:lpstr>PowerPoint Presentation</vt:lpstr>
      <vt:lpstr>PowerPoint Presentation</vt:lpstr>
      <vt:lpstr>PowerPoint Presentation</vt:lpstr>
      <vt:lpstr>BOUNDARIES  Scenario 3 – Fire inside the office no sprinkler </vt:lpstr>
      <vt:lpstr>BOUNDARIES  Scenario 4– Fire inside the office with sprinkler </vt:lpstr>
      <vt:lpstr>PowerPoint Presentation</vt:lpstr>
      <vt:lpstr>PowerPoint Presentation</vt:lpstr>
      <vt:lpstr>PowerPoint Presentation</vt:lpstr>
      <vt:lpstr>PowerPoint Presentation</vt:lpstr>
      <vt:lpstr>BOUNDARIES  Scenario 5 – Fire inside the satellite no water-mist</vt:lpstr>
      <vt:lpstr>BOUNDARIES  Scenario 6  – Fire inside the satellite with water-mist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PALAZZO ITALIA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Reviewer</cp:lastModifiedBy>
  <cp:revision>54</cp:revision>
  <dcterms:created xsi:type="dcterms:W3CDTF">2010-03-22T21:50:27Z</dcterms:created>
  <dcterms:modified xsi:type="dcterms:W3CDTF">2019-05-30T07:00:27Z</dcterms:modified>
</cp:coreProperties>
</file>