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61" r:id="rId2"/>
    <p:sldId id="263" r:id="rId3"/>
    <p:sldId id="370" r:id="rId4"/>
    <p:sldId id="316" r:id="rId5"/>
    <p:sldId id="317" r:id="rId6"/>
    <p:sldId id="314" r:id="rId7"/>
    <p:sldId id="319" r:id="rId8"/>
    <p:sldId id="323" r:id="rId9"/>
    <p:sldId id="324" r:id="rId10"/>
    <p:sldId id="325" r:id="rId11"/>
    <p:sldId id="326" r:id="rId12"/>
    <p:sldId id="328" r:id="rId13"/>
    <p:sldId id="332" r:id="rId14"/>
    <p:sldId id="329" r:id="rId15"/>
    <p:sldId id="333" r:id="rId16"/>
    <p:sldId id="334" r:id="rId17"/>
    <p:sldId id="327" r:id="rId18"/>
    <p:sldId id="335" r:id="rId19"/>
    <p:sldId id="336" r:id="rId20"/>
    <p:sldId id="337" r:id="rId21"/>
    <p:sldId id="339" r:id="rId22"/>
    <p:sldId id="340" r:id="rId23"/>
    <p:sldId id="341" r:id="rId24"/>
    <p:sldId id="342" r:id="rId25"/>
    <p:sldId id="343" r:id="rId26"/>
    <p:sldId id="344" r:id="rId27"/>
    <p:sldId id="345" r:id="rId28"/>
    <p:sldId id="346" r:id="rId29"/>
    <p:sldId id="347" r:id="rId30"/>
    <p:sldId id="349" r:id="rId31"/>
    <p:sldId id="348" r:id="rId32"/>
    <p:sldId id="351" r:id="rId33"/>
    <p:sldId id="361" r:id="rId34"/>
    <p:sldId id="367" r:id="rId35"/>
    <p:sldId id="356" r:id="rId36"/>
    <p:sldId id="355" r:id="rId37"/>
    <p:sldId id="354" r:id="rId38"/>
    <p:sldId id="362" r:id="rId39"/>
    <p:sldId id="353" r:id="rId40"/>
    <p:sldId id="352" r:id="rId41"/>
    <p:sldId id="357" r:id="rId42"/>
    <p:sldId id="358" r:id="rId43"/>
    <p:sldId id="363" r:id="rId44"/>
    <p:sldId id="369" r:id="rId45"/>
    <p:sldId id="359" r:id="rId46"/>
    <p:sldId id="364" r:id="rId47"/>
    <p:sldId id="365" r:id="rId48"/>
    <p:sldId id="366" r:id="rId49"/>
    <p:sldId id="368" r:id="rId50"/>
  </p:sldIdLst>
  <p:sldSz cx="9144000" cy="6858000" type="screen4x3"/>
  <p:notesSz cx="6858000" cy="9144000"/>
  <p:defaultTextStyle>
    <a:defPPr>
      <a:defRPr lang="sr-Latn-C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238C"/>
    <a:srgbClr val="0B28A1"/>
    <a:srgbClr val="0C2AAC"/>
    <a:srgbClr val="112A71"/>
    <a:srgbClr val="122E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78057" autoAdjust="0"/>
  </p:normalViewPr>
  <p:slideViewPr>
    <p:cSldViewPr>
      <p:cViewPr>
        <p:scale>
          <a:sx n="110" d="100"/>
          <a:sy n="110" d="100"/>
        </p:scale>
        <p:origin x="-984" y="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3756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B4CC671-EDDB-4CEF-B406-A152F8F02B95}" type="datetimeFigureOut">
              <a:rPr lang="sr-Latn-CS"/>
              <a:pPr>
                <a:defRPr/>
              </a:pPr>
              <a:t>13.6.2019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B0DFA91-BBD8-4A40-8679-52B83F5E282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073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8F97882-A59F-479F-A386-7D5B1B513A03}" type="datetimeFigureOut">
              <a:rPr lang="sr-Latn-CS"/>
              <a:pPr>
                <a:defRPr/>
              </a:pPr>
              <a:t>13.6.2019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hr-H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2032C6C-E4E8-4DA8-A996-ACD8E1833339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75696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altLang="sr-Latn-RS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96212A0-EF72-4E55-94C9-A86CBE6E2D52}" type="slidenum">
              <a:rPr lang="hr-HR" altLang="sr-Latn-R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180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altLang="sr-Latn-RS" dirty="0" smtClean="0"/>
              <a:t>36m udaljenosti između bušotina B3 i B4</a:t>
            </a: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r-H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 Rovinj jaki je turistički centar sa gradskom jezgrom na poluotočiću i sa dvije luke: u sjevernom dijelu grada Sjeverna luka, a u južnom Južna luka s marinom. Predmetna komunalna luka nalazi se u krajnjem sjevernom dijelu Sjeverne luke, u uvali San </a:t>
            </a:r>
            <a:r>
              <a:rPr lang="hr-H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Pelagio</a:t>
            </a:r>
            <a:r>
              <a:rPr lang="hr-H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Otvorena je za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javni promet i lokalnog je značaja, a u nadležnosti Lučke uprave Rovinj.</a:t>
            </a:r>
          </a:p>
          <a:p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Područje luke u uvali San </a:t>
            </a:r>
            <a:r>
              <a:rPr lang="hr-H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Pelagio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djelomično je izgrađeno: zapadno od planiranog zahvata nalazi se manja lučica komunalnog karaktera koja od pomorskih građevina ima lukobran dužine oko 70 m i gat dužine oko 35 m. Postojeća lučica uz zahvat kapaciteta je oko 30 vezova u moru, i to za plovila dužine do 6 m. </a:t>
            </a:r>
          </a:p>
          <a:p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Iza obalnog ruba izvedeni su kameni potporni zidovi iza kojih se nalaze šetnica i prostor bolnice.</a:t>
            </a: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altLang="sr-Latn-RS" dirty="0" smtClean="0"/>
              <a:t>U</a:t>
            </a:r>
            <a:r>
              <a:rPr lang="hr-HR" altLang="sr-Latn-RS" baseline="0" dirty="0" smtClean="0"/>
              <a:t> prvom dijelu, sjeverno, planira se temeljiti direktno na stijeni na koti -1,80 i širine 1,50 m</a:t>
            </a: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altLang="sr-Latn-RS" dirty="0" smtClean="0"/>
              <a:t>a u južnom dijelu na temeljnom nasipu, na koti -2,20 m širine 1,70 m i sa zaštitom temeljne stope zida u vidu betonskog blok čuvara 50x40 cm</a:t>
            </a: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altLang="sr-Latn-RS" dirty="0" err="1" smtClean="0"/>
              <a:t>procjednice</a:t>
            </a:r>
            <a:r>
              <a:rPr lang="hr-HR" altLang="sr-Latn-RS" dirty="0" smtClean="0"/>
              <a:t> promjera </a:t>
            </a:r>
            <a:r>
              <a:rPr lang="hr-HR" altLang="sr-Latn-RS" dirty="0" err="1" smtClean="0"/>
              <a:t>fi</a:t>
            </a:r>
            <a:r>
              <a:rPr lang="hr-HR" altLang="sr-Latn-RS" dirty="0" smtClean="0"/>
              <a:t> 160 mm, s osi na</a:t>
            </a:r>
            <a:r>
              <a:rPr lang="hr-HR" altLang="sr-Latn-RS" baseline="0" dirty="0" smtClean="0"/>
              <a:t> koti -0,70 m (ispod </a:t>
            </a:r>
            <a:r>
              <a:rPr lang="hr-HR" altLang="sr-Latn-RS" baseline="0" dirty="0" err="1" smtClean="0"/>
              <a:t>jednogodšinje</a:t>
            </a:r>
            <a:r>
              <a:rPr lang="hr-HR" altLang="sr-Latn-RS" baseline="0" dirty="0" smtClean="0"/>
              <a:t> </a:t>
            </a:r>
            <a:r>
              <a:rPr lang="hr-HR" altLang="sr-Latn-RS" baseline="0" dirty="0" err="1" smtClean="0"/>
              <a:t>extremne</a:t>
            </a:r>
            <a:r>
              <a:rPr lang="hr-HR" altLang="sr-Latn-RS" baseline="0" dirty="0" smtClean="0"/>
              <a:t> oseke koja je na koti -0,63 m)</a:t>
            </a: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altLang="sr-Latn-RS" dirty="0" smtClean="0"/>
              <a:t>A paralelni su i s unutarnjim rubom lukobrana, u prvom rasponu</a:t>
            </a:r>
            <a:r>
              <a:rPr lang="hr-HR" altLang="sr-Latn-RS" baseline="0" dirty="0" smtClean="0"/>
              <a:t> denivelacija s kote +1,00 m na kojoj je rub obalnog zida na kotu +0,85 m na kojoj je </a:t>
            </a:r>
            <a:r>
              <a:rPr lang="hr-HR" altLang="sr-Latn-RS" baseline="0" dirty="0" err="1" smtClean="0"/>
              <a:t>hodna</a:t>
            </a:r>
            <a:r>
              <a:rPr lang="hr-HR" altLang="sr-Latn-RS" baseline="0" dirty="0" smtClean="0"/>
              <a:t> površina gatova</a:t>
            </a: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altLang="sr-Latn-RS" dirty="0" smtClean="0"/>
              <a:t>Gatovi</a:t>
            </a:r>
            <a:r>
              <a:rPr lang="hr-HR" altLang="sr-Latn-RS" baseline="0" dirty="0" smtClean="0"/>
              <a:t> su u prvom rasponu dilatirani u odnosu na obalni zida, a 3 najduža gata su dodatno dilatirana po sredini </a:t>
            </a: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altLang="sr-Latn-RS" dirty="0" smtClean="0"/>
              <a:t>Bušeni piloti tipa „</a:t>
            </a:r>
            <a:r>
              <a:rPr lang="hr-HR" altLang="sr-Latn-RS" dirty="0" err="1" smtClean="0"/>
              <a:t>Benotto</a:t>
            </a:r>
            <a:r>
              <a:rPr lang="hr-HR" altLang="sr-Latn-RS" dirty="0" smtClean="0"/>
              <a:t>” promjera 100 cm  i ukupno ih je 36 komada</a:t>
            </a: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altLang="sr-Latn-RS" dirty="0" smtClean="0"/>
              <a:t>Poprečni presjek sličan obrnutom trapezu, presjek je uvjetovan od strane konzervatora, a </a:t>
            </a:r>
            <a:r>
              <a:rPr lang="hr-HR" altLang="sr-Latn-RS" dirty="0" err="1" smtClean="0"/>
              <a:t>rasponski</a:t>
            </a:r>
            <a:r>
              <a:rPr lang="hr-HR" altLang="sr-Latn-RS" dirty="0" smtClean="0"/>
              <a:t> se</a:t>
            </a:r>
            <a:r>
              <a:rPr lang="hr-HR" altLang="sr-Latn-RS" baseline="0" dirty="0" smtClean="0"/>
              <a:t> elementi oslanjaju na naglavne ploče pilota</a:t>
            </a: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28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Ulazni parametri prilikom projektiranja i pronalaženja tehničkog rješenja konstrukcije lukobrana bili su izuzetno specifični i izazovni:</a:t>
            </a:r>
          </a:p>
          <a:p>
            <a:pPr lvl="0"/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ispred luke moguća je pojava valova maksimalne visine 3,4 m,</a:t>
            </a:r>
          </a:p>
          <a:p>
            <a:pPr lvl="0"/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 strane konzervatora zahtijevano je da visina lukobrana ne bude viša od 2,5 m radi osiguranja nesmetanih vizura iz kompleksa Bolnice</a:t>
            </a:r>
            <a:r>
              <a:rPr lang="hr-H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zaleđu luke 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prema centru grada Rovinja,</a:t>
            </a:r>
          </a:p>
          <a:p>
            <a:pPr lvl="0"/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arhitektonskim rješenjem predviđen je vertikalni tip lukobrana, bez </a:t>
            </a:r>
            <a:r>
              <a:rPr lang="hr-H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školjere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vanjske strane lukobrana koja bi pomogla u disipaciji i smanjenju prelijevanja valova, radi estetskog i funkcionalnog povezivanja s okolnim prostorom.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r-H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 Rovinj jaki je turistički centar sa gradskom jezgrom na poluotočiću i sa dvije luke: u sjevernom dijelu grada Sjeverna luka, a u južnom Južna luka s marinom. Predmetna komunalna luka nalazi se u krajnjem sjevernom dijelu Sjeverne luke, u uvali San </a:t>
            </a:r>
            <a:r>
              <a:rPr lang="hr-H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Pelagio</a:t>
            </a:r>
            <a:r>
              <a:rPr lang="hr-H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Otvorena je za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javni promet i lokalnog je značaja, a u nadležnosti Lučke uprave Rovinj.</a:t>
            </a:r>
          </a:p>
          <a:p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Područje luke u uvali San </a:t>
            </a:r>
            <a:r>
              <a:rPr lang="hr-H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Pelagio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djelomično je izgrađeno: zapadno od planiranog zahvata nalazi se manja lučica komunalnog karaktera koja od pomorskih građevina ima lukobran dužine oko 70 m i gat dužine oko 35 m. Postojeća lučica uz zahvat kapaciteta je oko 30 vezova u moru, i to za plovila dužine do 6 m. </a:t>
            </a:r>
          </a:p>
          <a:p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Iza obalnog ruba izvedeni su kameni potporni zidovi iza kojih se nalaze šetnica i prostor bolnice.</a:t>
            </a: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Ulazni parametri prilikom projektiranja i pronalaženja tehničkog rješenja konstrukcije lukobrana bili su izuzetno specifični i izazovni:</a:t>
            </a:r>
          </a:p>
          <a:p>
            <a:pPr lvl="0"/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ispred luke moguća je pojava valova maksimalne visine 3,4 m,</a:t>
            </a:r>
          </a:p>
          <a:p>
            <a:pPr lvl="0"/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 strane konzervatora zahtijevano je da visina lukobrana ne bude viša od 2,5 m radi osiguranja nesmetanih vizura iz kompleksa Bolnice</a:t>
            </a:r>
            <a:r>
              <a:rPr lang="hr-H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zaleđu luke 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prema centru grada Rovinja,</a:t>
            </a:r>
          </a:p>
          <a:p>
            <a:pPr lvl="0"/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arhitektonskim rješenjem predviđen je vertikalni tip lukobrana, bez </a:t>
            </a:r>
            <a:r>
              <a:rPr lang="hr-H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školjere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vanjske strane lukobrana koja bi pomogla u disipaciji i smanjenju prelijevanja valova, radi estetskog i funkcionalnog povezivanja s okolnim prostorom.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30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Ulazni parametri prilikom projektiranja i pronalaženja tehničkog rješenja konstrukcije lukobrana bili su izuzetno specifični i izazovni:</a:t>
            </a:r>
          </a:p>
          <a:p>
            <a:pPr lvl="0"/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ispred luke moguća je pojava valova maksimalne visine 3,4 m,</a:t>
            </a:r>
          </a:p>
          <a:p>
            <a:pPr lvl="0"/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 strane konzervatora zahtijevano je da visina lukobrana ne bude viša od 2,5 m radi osiguranja nesmetanih vizura iz kompleksa Bolnice</a:t>
            </a:r>
            <a:r>
              <a:rPr lang="hr-H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zaleđu luke 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prema centru grada Rovinja,</a:t>
            </a:r>
          </a:p>
          <a:p>
            <a:pPr lvl="0"/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arhitektonskim rješenjem predviđen je vertikalni tip lukobrana, bez </a:t>
            </a:r>
            <a:r>
              <a:rPr lang="hr-H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školjere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vanjske strane lukobrana koja bi pomogla u disipaciji i smanjenju prelijevanja valova, radi estetskog i funkcionalnog povezivanja s okolnim prostorom.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 obzirom da ovaj projekt predstavlja prvu od ukupno predviđene tri faze kompletnog zahvata (luka, zaobalje i plaža </a:t>
            </a:r>
            <a:r>
              <a:rPr lang="hr-H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Valruia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iza korijena lukobrana planira se posložiti kamena </a:t>
            </a:r>
            <a:r>
              <a:rPr lang="hr-H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školjera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kako bi se zaštitio </a:t>
            </a:r>
            <a:r>
              <a:rPr lang="hr-H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novoplanirani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nasip od ispiranja i odnošenja u dublje more uslijed djelovanja valova. Kamen </a:t>
            </a:r>
            <a:r>
              <a:rPr lang="hr-H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školjere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predviđen je u sloju od oko 190 cm i to kamenom težine zrna 1.500 do 2.500 kg. </a:t>
            </a: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altLang="sr-Latn-RS" dirty="0" smtClean="0"/>
              <a:t>Vanjski, središnji i unutarnji dio lukobrana</a:t>
            </a:r>
            <a:br>
              <a:rPr lang="hr-HR" altLang="sr-Latn-RS" dirty="0" smtClean="0"/>
            </a:b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Unutarnja strana lukobrana uređuje se s obalnim rubom na koti od oko +1,0 m, a širina obalnog platoa iza tog zida iznosi oko 4,55 m.</a:t>
            </a: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altLang="sr-Latn-RS" dirty="0" smtClean="0"/>
              <a:t>Vanjski, središnji i unutarnji dio lukobrana</a:t>
            </a:r>
            <a:br>
              <a:rPr lang="hr-HR" altLang="sr-Latn-RS" dirty="0" smtClean="0"/>
            </a:b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Unutarnja strana lukobrana </a:t>
            </a:r>
            <a:r>
              <a:rPr lang="hr-HR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uređuje se s obalnim rubom na koti od oko +1,0 m, a širina obalnog platoa iza tog zida iznosi oko 4,55 m.</a:t>
            </a: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35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36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altLang="sr-Latn-RS" dirty="0" smtClean="0"/>
              <a:t>širina zida promjenjiva 3,60 – 2,00</a:t>
            </a: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altLang="sr-Latn-RS" dirty="0" smtClean="0"/>
              <a:t>širina zida promjenjiva 3,60 – 2,00</a:t>
            </a: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38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r-H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 Rovinj jaki je turistički centar sa gradskom jezgrom na poluotočiću i sa dvije luke: u sjevernom dijelu grada Sjeverna luka, a u južnom Južna luka s marinom. Predmetna komunalna luka nalazi se u krajnjem sjevernom dijelu Sjeverne luke, u uvali San </a:t>
            </a:r>
            <a:r>
              <a:rPr lang="hr-H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Pelagio</a:t>
            </a:r>
            <a:r>
              <a:rPr lang="hr-H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Otvorena je za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javni promet i lokalnog je značaja, a u nadležnosti Lučke uprave Rovinj.</a:t>
            </a:r>
          </a:p>
          <a:p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Područje luke u uvali San </a:t>
            </a:r>
            <a:r>
              <a:rPr lang="hr-H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Pelagio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djelomično je izgrađeno: zapadno od planiranog zahvata nalazi se manja lučica komunalnog karaktera koja od pomorskih građevina ima lukobran dužine oko 70 m i gat dužine oko 35 m. Postojeća lučica uz zahvat kapaciteta je oko 30 vezova u moru, i to za plovila dužine do 6 m. </a:t>
            </a:r>
          </a:p>
          <a:p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Iza obalnog ruba izvedeni su kameni potporni zidovi iza kojih se nalaze šetnica i prostor bolnice.</a:t>
            </a: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altLang="sr-Latn-RS" dirty="0" err="1" smtClean="0"/>
              <a:t>procjednice</a:t>
            </a:r>
            <a:r>
              <a:rPr lang="hr-HR" altLang="sr-Latn-RS" dirty="0" smtClean="0"/>
              <a:t> </a:t>
            </a:r>
            <a:r>
              <a:rPr lang="hr-HR" altLang="sr-Latn-RS" dirty="0" err="1" smtClean="0"/>
              <a:t>fi</a:t>
            </a:r>
            <a:r>
              <a:rPr lang="hr-HR" altLang="sr-Latn-RS" dirty="0" smtClean="0"/>
              <a:t> 160 mm s unutarnje strane os na koti -0,70 m kao kod obalnog zida a s vanjske</a:t>
            </a:r>
            <a:r>
              <a:rPr lang="hr-HR" altLang="sr-Latn-RS" baseline="0" dirty="0" smtClean="0"/>
              <a:t> strane na koti -1,70 m radi valova (dola vala)</a:t>
            </a: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40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 cilju sprječavanja značajnijeg prelijevanja mora preko lukobrana i uopće osiguranja funkcionalnost luke, osmišljen je novi, upijajući tip lukobrana. Duž lukobrana, u njegovom trupu, predviđena je izvedba 4 armirano-betonska </a:t>
            </a:r>
            <a:r>
              <a:rPr lang="hr-H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upojna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bazena prosječne zapremnine 330 m</a:t>
            </a:r>
            <a:r>
              <a:rPr lang="hr-HR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hr-H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Upojne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bazene planira se ispuniti krupnim kamenom s </a:t>
            </a:r>
            <a:r>
              <a:rPr lang="hr-H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nadvišenjem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od 0,5 m u odnosu na betonski parter lukobrana kako bi se dodatno </a:t>
            </a:r>
            <a:r>
              <a:rPr lang="hr-H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disipirala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energija valova prije poniranja u bazene te spriječio direktan prodor valova na unutarnju stranu lukobrana.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Školjere</a:t>
            </a:r>
            <a:r>
              <a:rPr lang="hr-H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zbog svoje male visine mogu poslužiti kao sunčališta i za sjedenje a i oblikovno-funkcionalno razdvajaju vanjsku i unutarnju stranu lukobrana ali na način da je ostvarena komunikacija između ova dva dijela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Vanjski rub lukobrana je stepenast što također umiruje valove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Širina bazena između 0,9 i 6,5 m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Upojni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bunari u gornjem dijelu grade od krupnog kamena težine zrna 1500 do 2500 kg a u donjem od kamena težine zrna 350 do 550 kg. Kamen je složen unutar armirano-betonskog korita, debljine zidova 30 cm kao i temeljne ploče.</a:t>
            </a:r>
            <a:endParaRPr lang="hr-HR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r-HR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vi-VN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Bazeni 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 se međusobno povezali cijevima radi osiguravanja ravnomjerne popunjenosti morem prilikom olujnog nevremena i izdizanja mora preko vanjskog ruba lukobrana. Ovako povezani, bazeni kao cjelina imaju funkciju retencije. </a:t>
            </a:r>
            <a:endParaRPr lang="vi-VN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r-HR" altLang="sr-Latn-R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altLang="sr-Latn-RS" dirty="0" smtClean="0"/>
              <a:t>Cijevi DN</a:t>
            </a:r>
            <a:r>
              <a:rPr lang="hr-HR" altLang="sr-Latn-RS" baseline="0" dirty="0" smtClean="0"/>
              <a:t> 600 mm</a:t>
            </a: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Morska 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voda koja prilikom nevremena uđe u bazene, sustavom cijevi i kanala bi se odvodila i drenirala kroz podmorski dio lukobrana natrag u more.</a:t>
            </a:r>
            <a:endParaRPr lang="vi-VN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r-HR" altLang="sr-Latn-R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altLang="sr-Latn-RS" dirty="0" smtClean="0"/>
              <a:t>Ukupno 8 kanala za odvodnju i dreniranje</a:t>
            </a:r>
            <a:br>
              <a:rPr lang="hr-HR" altLang="sr-Latn-RS" dirty="0" smtClean="0"/>
            </a:b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altLang="sr-Latn-RS" dirty="0" smtClean="0"/>
              <a:t>Ukupno </a:t>
            </a:r>
            <a:r>
              <a:rPr lang="hr-HR" altLang="sr-Latn-RS" dirty="0" smtClean="0"/>
              <a:t>8 kanala za odvodnju i dreniranje</a:t>
            </a:r>
            <a:br>
              <a:rPr lang="hr-HR" altLang="sr-Latn-RS" dirty="0" smtClean="0"/>
            </a:br>
            <a:r>
              <a:rPr lang="hr-HR" altLang="sr-Latn-RS" dirty="0" smtClean="0"/>
              <a:t>Spomenuti</a:t>
            </a:r>
            <a:r>
              <a:rPr lang="hr-HR" altLang="sr-Latn-RS" baseline="0" dirty="0" smtClean="0"/>
              <a:t> ovdje i otvore u pločama radi dodatnog dreniranja i sprječavanja pojave uzgona na ploče bazena prilikom plime</a:t>
            </a: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45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46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r-HR" altLang="sr-Latn-RS" dirty="0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47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r-HR" altLang="sr-Latn-R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altLang="sr-Latn-RS" dirty="0" smtClean="0"/>
              <a:t>Redukcija otvora</a:t>
            </a: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48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r-HR" altLang="sr-Latn-RS" dirty="0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r-H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 Rovinj jaki je turistički centar sa gradskom jezgrom na poluotočiću i sa dvije luke: u sjevernom dijelu grada Sjeverna luka, a u južnom Južna luka s marinom. Predmetna komunalna luka nalazi se u krajnjem sjevernom dijelu Sjeverne luke, u uvali San </a:t>
            </a:r>
            <a:r>
              <a:rPr lang="hr-H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Pelagio</a:t>
            </a:r>
            <a:r>
              <a:rPr lang="hr-H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Otvorena je za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javni promet i lokalnog je značaja, a u nadležnosti Lučke uprave Rovinj.</a:t>
            </a:r>
          </a:p>
          <a:p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Područje luke u uvali San </a:t>
            </a:r>
            <a:r>
              <a:rPr lang="hr-H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Pelagio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djelomično je izgrađeno: zapadno od planiranog zahvata nalazi se manja lučica komunalnog karaktera koja od pomorskih građevina ima lukobran dužine oko 70 m i gat dužine oko 35 m. Postojeća lučica uz zahvat kapaciteta je oko 30 vezova u moru, i to za plovila dužine do 6 m. </a:t>
            </a:r>
          </a:p>
          <a:p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Iza obalnog ruba izvedeni su kameni potporni zidovi iza kojih se nalaze šetnica i prostor bolnice.</a:t>
            </a: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 pomorske konstrukcije interesantni su podaci o smjeru, brzini, trajanju i učestalosti vjetra. </a:t>
            </a:r>
          </a:p>
          <a:p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Prognoze </a:t>
            </a:r>
            <a:r>
              <a:rPr lang="hr-H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vjetrovne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klime izrađene su na bazi podataka iz najbliže klimatološke postaje Rovinj, koja uključuje vizualna opažanja jačine vjetra u </a:t>
            </a:r>
            <a:r>
              <a:rPr lang="hr-H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Bf</a:t>
            </a: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9B5C4-5052-48BC-B74C-450AB8A9236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117395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9144000" cy="10795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1143000" y="142875"/>
            <a:ext cx="771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sr-Latn-RS" sz="1400" b="1"/>
              <a:t>HRVATSKA KOMORA INŽENJERA GRAĐEVINARSTVA</a:t>
            </a:r>
            <a:endParaRPr lang="hr-HR" altLang="sr-Latn-RS" sz="140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143000" y="457200"/>
            <a:ext cx="771525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hr-HR" altLang="sr-Latn-RS" sz="1200" b="1">
                <a:solidFill>
                  <a:srgbClr val="7F7F7F"/>
                </a:solidFill>
                <a:cs typeface="Times New Roman" pitchFamily="18" charset="0"/>
              </a:rPr>
              <a:t>DANI OVLAŠTENIH INŽENJERA GRAĐEVINARSTVA</a:t>
            </a:r>
            <a:endParaRPr lang="hr-HR" altLang="sr-Latn-RS" sz="1200">
              <a:solidFill>
                <a:srgbClr val="7F7F7F"/>
              </a:solidFill>
            </a:endParaRPr>
          </a:p>
          <a:p>
            <a:pPr algn="ctr">
              <a:spcAft>
                <a:spcPts val="600"/>
              </a:spcAft>
              <a:defRPr/>
            </a:pPr>
            <a:r>
              <a:rPr lang="hr-HR" altLang="sr-Latn-RS" sz="1200">
                <a:cs typeface="Times New Roman" pitchFamily="18" charset="0"/>
              </a:rPr>
              <a:t>Opatija, 2010.</a:t>
            </a:r>
            <a:endParaRPr lang="hr-HR" altLang="sr-Latn-R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algn="l">
              <a:defRPr sz="18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40EEC7C-AA2A-4A1B-B288-589E9A700F4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951211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42FF3-B87A-45D6-9A3E-D782A254165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64408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7B197-5111-4B02-8047-EF5F65D3E30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9635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mage001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337300"/>
            <a:ext cx="6111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0" y="6308725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381750"/>
            <a:ext cx="597693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 Narrow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hr-HR" altLang="sr-Latn-RS" dirty="0"/>
              <a:t>Ime i prezime predavača</a:t>
            </a:r>
          </a:p>
        </p:txBody>
      </p:sp>
      <p:sp>
        <p:nvSpPr>
          <p:cNvPr id="1029" name="Rectangle 12"/>
          <p:cNvSpPr>
            <a:spLocks noChangeArrowheads="1"/>
          </p:cNvSpPr>
          <p:nvPr/>
        </p:nvSpPr>
        <p:spPr bwMode="auto">
          <a:xfrm>
            <a:off x="6011863" y="6381750"/>
            <a:ext cx="19446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hr-HR" altLang="sr-Latn-RS" sz="1400" dirty="0"/>
              <a:t>HKIG – Opatija 2019.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6400" y="6381750"/>
            <a:ext cx="1117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0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9AD9910-7AB1-46C5-8FA7-ED2DDB5247A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7" r:id="rId2"/>
    <p:sldLayoutId id="2147483775" r:id="rId3"/>
    <p:sldLayoutId id="2147483776" r:id="rId4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zervirano mjesto datuma 1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>
                <a:latin typeface="Arial Narrow" panose="020B0606020202030204" pitchFamily="34" charset="0"/>
              </a:rPr>
              <a:t>Ime i prezime predavača</a:t>
            </a:r>
          </a:p>
        </p:txBody>
      </p:sp>
      <p:sp>
        <p:nvSpPr>
          <p:cNvPr id="5123" name="Rezervirano mjesto broja slajda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9DE799-DA9D-44F6-BE07-3F637AC10E48}" type="slidenum">
              <a:rPr lang="hr-HR" altLang="sr-Latn-RS">
                <a:latin typeface="Verdana" panose="020B0604030504040204" pitchFamily="34" charset="0"/>
              </a:rPr>
              <a:pPr/>
              <a:t>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908050"/>
            <a:ext cx="9144000" cy="5949950"/>
          </a:xfrm>
          <a:prstGeom prst="rect">
            <a:avLst/>
          </a:prstGeom>
          <a:solidFill>
            <a:srgbClr val="112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5125" name="Title 5"/>
          <p:cNvSpPr>
            <a:spLocks noGrp="1"/>
          </p:cNvSpPr>
          <p:nvPr>
            <p:ph type="ctrTitle" idx="4294967295"/>
          </p:nvPr>
        </p:nvSpPr>
        <p:spPr bwMode="auto">
          <a:xfrm>
            <a:off x="0" y="2071688"/>
            <a:ext cx="9144000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hr-HR" altLang="sr-Latn-R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Upijajući lukobran luke San </a:t>
            </a:r>
            <a:r>
              <a:rPr lang="hr-HR" altLang="sr-Latn-R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Pelagio</a:t>
            </a:r>
            <a:endParaRPr lang="hr-HR" altLang="sr-Latn-R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6" name="Subtitle 6"/>
          <p:cNvSpPr>
            <a:spLocks noGrp="1"/>
          </p:cNvSpPr>
          <p:nvPr>
            <p:ph type="subTitle" idx="4294967295"/>
          </p:nvPr>
        </p:nvSpPr>
        <p:spPr bwMode="auto">
          <a:xfrm>
            <a:off x="179512" y="5517232"/>
            <a:ext cx="8462144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Ivan Žigo, mag.ing.aedif., MareCon d.o.o., Rijeka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altLang="sr-Latn-RS" sz="17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7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8556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HRVATSKA  KOMORA  INŽENJERA  GRAĐEVINARSTVA</a:t>
            </a:r>
          </a:p>
          <a:p>
            <a:pPr eaLnBrk="1" hangingPunct="1"/>
            <a:endParaRPr lang="hr-HR" altLang="sr-Latn-RS" sz="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Dani  Hrvatske komore inženjera  građevinarstva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Opatija, 2019.</a:t>
            </a:r>
          </a:p>
          <a:p>
            <a:pPr eaLnBrk="1" hangingPunct="1"/>
            <a:endParaRPr lang="hr-HR" altLang="sr-Latn-R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429250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9" name="Subtitle 6"/>
          <p:cNvSpPr txBox="1">
            <a:spLocks/>
          </p:cNvSpPr>
          <p:nvPr/>
        </p:nvSpPr>
        <p:spPr bwMode="auto">
          <a:xfrm>
            <a:off x="0" y="385762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r-HR" altLang="sr-Latn-R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Ivan Žigo</a:t>
            </a:r>
          </a:p>
        </p:txBody>
      </p:sp>
      <p:pic>
        <p:nvPicPr>
          <p:cNvPr id="513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Numerički model </a:t>
            </a:r>
            <a:r>
              <a:rPr lang="hr-HR" sz="1600" i="1" dirty="0" smtClean="0">
                <a:latin typeface="Calibri" pitchFamily="34" charset="0"/>
              </a:rPr>
              <a:t>SWAN (</a:t>
            </a:r>
            <a:r>
              <a:rPr lang="hr-HR" sz="1600" i="1" dirty="0" err="1" smtClean="0">
                <a:latin typeface="Calibri" pitchFamily="34" charset="0"/>
              </a:rPr>
              <a:t>Cycle</a:t>
            </a:r>
            <a:r>
              <a:rPr lang="hr-HR" sz="1600" i="1" dirty="0" smtClean="0">
                <a:latin typeface="Calibri" pitchFamily="34" charset="0"/>
              </a:rPr>
              <a:t> III ver 40.41)</a:t>
            </a:r>
            <a:r>
              <a:rPr lang="hr-HR" sz="1600" dirty="0" smtClean="0">
                <a:latin typeface="Calibri" pitchFamily="34" charset="0"/>
              </a:rPr>
              <a:t> i računalni program </a:t>
            </a:r>
            <a:r>
              <a:rPr lang="hr-HR" sz="1600" i="1" dirty="0" smtClean="0">
                <a:latin typeface="Calibri" pitchFamily="34" charset="0"/>
              </a:rPr>
              <a:t>MATLAB 7.1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Hrvatski registar brodova 	          val (H</a:t>
            </a:r>
            <a:r>
              <a:rPr lang="hr-HR" sz="1600" baseline="-25000" dirty="0" smtClean="0">
                <a:latin typeface="Calibri" pitchFamily="34" charset="0"/>
              </a:rPr>
              <a:t>S</a:t>
            </a:r>
            <a:r>
              <a:rPr lang="hr-HR" sz="1600" dirty="0" smtClean="0">
                <a:latin typeface="Calibri" pitchFamily="34" charset="0"/>
              </a:rPr>
              <a:t>) &lt; 0,5 m u akvatoriju luke (PP 50 g.)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latin typeface="Calibri" pitchFamily="34" charset="0"/>
              </a:rPr>
              <a:t>Akvatorij uvale San </a:t>
            </a:r>
            <a:r>
              <a:rPr lang="hr-HR" sz="1600" dirty="0" err="1">
                <a:latin typeface="Calibri" pitchFamily="34" charset="0"/>
              </a:rPr>
              <a:t>Pelagio</a:t>
            </a:r>
            <a:r>
              <a:rPr lang="hr-HR" sz="1600" dirty="0">
                <a:latin typeface="Calibri" pitchFamily="34" charset="0"/>
              </a:rPr>
              <a:t> izložen je valovima iz 3 dominantna smjera: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latin typeface="Calibri" pitchFamily="34" charset="0"/>
              </a:rPr>
              <a:t>Sektor I (SW i SSW smjer</a:t>
            </a:r>
            <a:r>
              <a:rPr lang="hr-HR" sz="1600" dirty="0" smtClean="0">
                <a:latin typeface="Calibri" pitchFamily="34" charset="0"/>
              </a:rPr>
              <a:t>)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latin typeface="Calibri" pitchFamily="34" charset="0"/>
              </a:rPr>
              <a:t>Sektor II (WSW, W i WNW smjer)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10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Valna prognoza</a:t>
            </a:r>
            <a:endParaRPr lang="hr-HR" sz="2400" b="1" dirty="0">
              <a:solidFill>
                <a:schemeClr val="tx1"/>
              </a:solidFill>
            </a:endParaRPr>
          </a:p>
        </p:txBody>
      </p:sp>
      <p:sp>
        <p:nvSpPr>
          <p:cNvPr id="18" name="Right Arrow 14"/>
          <p:cNvSpPr/>
          <p:nvPr/>
        </p:nvSpPr>
        <p:spPr>
          <a:xfrm>
            <a:off x="2864864" y="1116360"/>
            <a:ext cx="381000" cy="1524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C2A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7" b="15898"/>
          <a:stretch/>
        </p:blipFill>
        <p:spPr bwMode="auto">
          <a:xfrm>
            <a:off x="1835696" y="2257036"/>
            <a:ext cx="4872478" cy="398027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kstniOkvir 15"/>
          <p:cNvSpPr txBox="1"/>
          <p:nvPr/>
        </p:nvSpPr>
        <p:spPr>
          <a:xfrm>
            <a:off x="6948264" y="4077897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 smtClean="0">
                <a:solidFill>
                  <a:prstClr val="black"/>
                </a:solidFill>
                <a:latin typeface="Calibri" pitchFamily="34" charset="0"/>
              </a:rPr>
              <a:t>H</a:t>
            </a:r>
            <a:r>
              <a:rPr lang="hr-HR" sz="1600" baseline="-25000" dirty="0" smtClean="0">
                <a:solidFill>
                  <a:prstClr val="black"/>
                </a:solidFill>
                <a:latin typeface="Calibri" pitchFamily="34" charset="0"/>
              </a:rPr>
              <a:t>S</a:t>
            </a:r>
            <a:r>
              <a:rPr lang="hr-HR" sz="1600" baseline="30000" dirty="0" smtClean="0">
                <a:solidFill>
                  <a:prstClr val="black"/>
                </a:solidFill>
                <a:latin typeface="Calibri" pitchFamily="34" charset="0"/>
              </a:rPr>
              <a:t>50</a:t>
            </a:r>
            <a:r>
              <a:rPr lang="hr-HR" sz="16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hr-HR" sz="1600" dirty="0">
                <a:solidFill>
                  <a:prstClr val="black"/>
                </a:solidFill>
                <a:latin typeface="Calibri" pitchFamily="34" charset="0"/>
              </a:rPr>
              <a:t>= </a:t>
            </a:r>
            <a:r>
              <a:rPr lang="hr-HR" sz="1600" dirty="0" smtClean="0">
                <a:solidFill>
                  <a:prstClr val="black"/>
                </a:solidFill>
                <a:latin typeface="Calibri" pitchFamily="34" charset="0"/>
              </a:rPr>
              <a:t>1,3 </a:t>
            </a:r>
            <a:r>
              <a:rPr lang="hr-HR" sz="1600" dirty="0">
                <a:solidFill>
                  <a:prstClr val="black"/>
                </a:solidFill>
                <a:latin typeface="Calibri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8269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Numerički model </a:t>
            </a:r>
            <a:r>
              <a:rPr lang="hr-HR" sz="1600" i="1" dirty="0" smtClean="0">
                <a:latin typeface="Calibri" pitchFamily="34" charset="0"/>
              </a:rPr>
              <a:t>SWAN (</a:t>
            </a:r>
            <a:r>
              <a:rPr lang="hr-HR" sz="1600" i="1" dirty="0" err="1" smtClean="0">
                <a:latin typeface="Calibri" pitchFamily="34" charset="0"/>
              </a:rPr>
              <a:t>Cycle</a:t>
            </a:r>
            <a:r>
              <a:rPr lang="hr-HR" sz="1600" i="1" dirty="0" smtClean="0">
                <a:latin typeface="Calibri" pitchFamily="34" charset="0"/>
              </a:rPr>
              <a:t> III ver 40.41)</a:t>
            </a:r>
            <a:r>
              <a:rPr lang="hr-HR" sz="1600" dirty="0" smtClean="0">
                <a:latin typeface="Calibri" pitchFamily="34" charset="0"/>
              </a:rPr>
              <a:t> i računalni program </a:t>
            </a:r>
            <a:r>
              <a:rPr lang="hr-HR" sz="1600" i="1" dirty="0" smtClean="0">
                <a:latin typeface="Calibri" pitchFamily="34" charset="0"/>
              </a:rPr>
              <a:t>MATLAB 7.1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Hrvatski registar brodova 	          val (H</a:t>
            </a:r>
            <a:r>
              <a:rPr lang="hr-HR" sz="1600" baseline="-25000" dirty="0" smtClean="0">
                <a:latin typeface="Calibri" pitchFamily="34" charset="0"/>
              </a:rPr>
              <a:t>S</a:t>
            </a:r>
            <a:r>
              <a:rPr lang="hr-HR" sz="1600" dirty="0" smtClean="0">
                <a:latin typeface="Calibri" pitchFamily="34" charset="0"/>
              </a:rPr>
              <a:t>) &lt; 0,5 m u akvatoriju luke (PP 50 g.)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latin typeface="Calibri" pitchFamily="34" charset="0"/>
              </a:rPr>
              <a:t>Akvatorij uvale San </a:t>
            </a:r>
            <a:r>
              <a:rPr lang="hr-HR" sz="1600" dirty="0" err="1">
                <a:latin typeface="Calibri" pitchFamily="34" charset="0"/>
              </a:rPr>
              <a:t>Pelagio</a:t>
            </a:r>
            <a:r>
              <a:rPr lang="hr-HR" sz="1600" dirty="0">
                <a:latin typeface="Calibri" pitchFamily="34" charset="0"/>
              </a:rPr>
              <a:t> izložen je valovima iz 3 dominantna smjera: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latin typeface="Calibri" pitchFamily="34" charset="0"/>
              </a:rPr>
              <a:t>Sektor I (SW i SSW smjer</a:t>
            </a:r>
            <a:r>
              <a:rPr lang="hr-HR" sz="1600" dirty="0" smtClean="0">
                <a:latin typeface="Calibri" pitchFamily="34" charset="0"/>
              </a:rPr>
              <a:t>)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latin typeface="Calibri" pitchFamily="34" charset="0"/>
              </a:rPr>
              <a:t>Sektor II (WSW, W i WNW smjer</a:t>
            </a:r>
            <a:r>
              <a:rPr lang="hr-HR" sz="1600" dirty="0" smtClean="0">
                <a:latin typeface="Calibri" pitchFamily="34" charset="0"/>
              </a:rPr>
              <a:t>)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latin typeface="Calibri" pitchFamily="34" charset="0"/>
              </a:rPr>
              <a:t>Sektor III (NW smjer)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Valna prognoza</a:t>
            </a:r>
            <a:endParaRPr lang="hr-HR" sz="2400" b="1" dirty="0">
              <a:solidFill>
                <a:schemeClr val="tx1"/>
              </a:solidFill>
            </a:endParaRPr>
          </a:p>
        </p:txBody>
      </p:sp>
      <p:sp>
        <p:nvSpPr>
          <p:cNvPr id="18" name="Right Arrow 14"/>
          <p:cNvSpPr/>
          <p:nvPr/>
        </p:nvSpPr>
        <p:spPr>
          <a:xfrm>
            <a:off x="2864864" y="1116360"/>
            <a:ext cx="381000" cy="1524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C2A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0" name="Picture 3" descr="E:\Ivan Zigo\2017 projekti\Rovinj San Pelagio GP\Luka Rovinj - juzna luka - maritimni elaborat - 2009. - final D_Page_0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8" b="11410"/>
          <a:stretch/>
        </p:blipFill>
        <p:spPr bwMode="auto">
          <a:xfrm>
            <a:off x="4503248" y="1700373"/>
            <a:ext cx="4101199" cy="446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6" name="Tablica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464194"/>
              </p:ext>
            </p:extLst>
          </p:nvPr>
        </p:nvGraphicFramePr>
        <p:xfrm>
          <a:off x="251520" y="2809096"/>
          <a:ext cx="4032448" cy="1844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19530"/>
                <a:gridCol w="1344766"/>
                <a:gridCol w="1368152"/>
              </a:tblGrid>
              <a:tr h="215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Povratno razdoblje    PR [god]</a:t>
                      </a:r>
                      <a:endParaRPr lang="hr-HR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Značajna </a:t>
                      </a:r>
                      <a:endParaRPr lang="hr-HR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 err="1" smtClean="0">
                          <a:effectLst/>
                        </a:rPr>
                        <a:t>dubokovodna</a:t>
                      </a:r>
                      <a:r>
                        <a:rPr lang="hr-HR" sz="1200" dirty="0" smtClean="0">
                          <a:effectLst/>
                        </a:rPr>
                        <a:t> </a:t>
                      </a:r>
                      <a:r>
                        <a:rPr lang="hr-HR" sz="1200" dirty="0">
                          <a:effectLst/>
                        </a:rPr>
                        <a:t>valna </a:t>
                      </a:r>
                      <a:endParaRPr lang="hr-HR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 smtClean="0">
                          <a:effectLst/>
                        </a:rPr>
                        <a:t>visina   </a:t>
                      </a:r>
                      <a:r>
                        <a:rPr lang="hr-HR" sz="1200" dirty="0" err="1">
                          <a:effectLst/>
                        </a:rPr>
                        <a:t>H</a:t>
                      </a:r>
                      <a:r>
                        <a:rPr lang="hr-HR" sz="1200" baseline="-25000" dirty="0" err="1">
                          <a:effectLst/>
                        </a:rPr>
                        <a:t>s</a:t>
                      </a:r>
                      <a:r>
                        <a:rPr lang="hr-HR" sz="1200" dirty="0">
                          <a:effectLst/>
                        </a:rPr>
                        <a:t>[m]</a:t>
                      </a:r>
                      <a:endParaRPr lang="hr-HR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 smtClean="0">
                          <a:effectLst/>
                        </a:rPr>
                        <a:t>Maksimalna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 smtClean="0">
                          <a:effectLst/>
                        </a:rPr>
                        <a:t> </a:t>
                      </a:r>
                      <a:r>
                        <a:rPr lang="hr-HR" sz="1200" dirty="0" err="1">
                          <a:effectLst/>
                        </a:rPr>
                        <a:t>dubokovodna</a:t>
                      </a:r>
                      <a:r>
                        <a:rPr lang="hr-HR" sz="1200" dirty="0">
                          <a:effectLst/>
                        </a:rPr>
                        <a:t> valna </a:t>
                      </a:r>
                      <a:endParaRPr lang="hr-HR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 smtClean="0">
                          <a:effectLst/>
                        </a:rPr>
                        <a:t>visina   </a:t>
                      </a:r>
                      <a:r>
                        <a:rPr lang="hr-HR" sz="1200" dirty="0" err="1">
                          <a:effectLst/>
                        </a:rPr>
                        <a:t>H</a:t>
                      </a:r>
                      <a:r>
                        <a:rPr lang="hr-HR" sz="1200" baseline="-25000" dirty="0" err="1">
                          <a:effectLst/>
                        </a:rPr>
                        <a:t>max</a:t>
                      </a:r>
                      <a:r>
                        <a:rPr lang="hr-HR" sz="1200" dirty="0">
                          <a:effectLst/>
                        </a:rPr>
                        <a:t>[m]</a:t>
                      </a:r>
                      <a:endParaRPr lang="hr-HR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15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100</a:t>
                      </a:r>
                      <a:endParaRPr lang="hr-HR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2,3</a:t>
                      </a:r>
                      <a:endParaRPr lang="hr-HR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4,0</a:t>
                      </a:r>
                      <a:endParaRPr lang="hr-HR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215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50</a:t>
                      </a:r>
                      <a:endParaRPr lang="hr-HR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</a:t>
                      </a:r>
                      <a:r>
                        <a:rPr lang="hr-HR" sz="12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hr-HR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3,7</a:t>
                      </a:r>
                      <a:endParaRPr lang="hr-HR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215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20</a:t>
                      </a:r>
                      <a:endParaRPr lang="hr-HR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2,1</a:t>
                      </a:r>
                      <a:endParaRPr lang="hr-HR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3,5</a:t>
                      </a:r>
                      <a:endParaRPr lang="hr-HR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215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10</a:t>
                      </a:r>
                      <a:endParaRPr lang="hr-HR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2,0</a:t>
                      </a:r>
                      <a:endParaRPr lang="hr-HR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3,2</a:t>
                      </a:r>
                      <a:endParaRPr lang="hr-HR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215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5</a:t>
                      </a:r>
                      <a:endParaRPr lang="hr-HR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</a:t>
                      </a:r>
                      <a:endParaRPr lang="hr-HR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3,0</a:t>
                      </a:r>
                      <a:endParaRPr lang="hr-HR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215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2</a:t>
                      </a:r>
                      <a:endParaRPr lang="hr-HR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1,7</a:t>
                      </a:r>
                      <a:endParaRPr lang="hr-HR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2,7</a:t>
                      </a:r>
                      <a:endParaRPr lang="hr-HR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27" name="Zaobljeni pravokutnik 26"/>
          <p:cNvSpPr/>
          <p:nvPr/>
        </p:nvSpPr>
        <p:spPr>
          <a:xfrm>
            <a:off x="251520" y="3568955"/>
            <a:ext cx="4032448" cy="248253"/>
          </a:xfrm>
          <a:prstGeom prst="roundRect">
            <a:avLst/>
          </a:prstGeom>
          <a:noFill/>
          <a:ln>
            <a:solidFill>
              <a:srgbClr val="0A2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5" name="Ravni poveznik sa strelicom 14"/>
          <p:cNvCxnSpPr/>
          <p:nvPr/>
        </p:nvCxnSpPr>
        <p:spPr>
          <a:xfrm>
            <a:off x="6516216" y="2132856"/>
            <a:ext cx="504056" cy="504056"/>
          </a:xfrm>
          <a:prstGeom prst="straightConnector1">
            <a:avLst/>
          </a:prstGeom>
          <a:ln w="38100">
            <a:solidFill>
              <a:srgbClr val="0B28A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niOkvir 15"/>
          <p:cNvSpPr txBox="1"/>
          <p:nvPr/>
        </p:nvSpPr>
        <p:spPr>
          <a:xfrm>
            <a:off x="5421389" y="1963579"/>
            <a:ext cx="100811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 smtClean="0">
                <a:solidFill>
                  <a:srgbClr val="0C2AAC"/>
                </a:solidFill>
                <a:latin typeface="Calibri" panose="020F0502020204030204" pitchFamily="34" charset="0"/>
              </a:rPr>
              <a:t>Sektor III</a:t>
            </a:r>
            <a:endParaRPr lang="hr-HR" sz="1600" b="1" dirty="0">
              <a:solidFill>
                <a:srgbClr val="0C2AAC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93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Numerički model </a:t>
            </a:r>
            <a:r>
              <a:rPr lang="hr-HR" sz="1600" i="1" dirty="0" smtClean="0">
                <a:latin typeface="Calibri" pitchFamily="34" charset="0"/>
              </a:rPr>
              <a:t>SWAN (</a:t>
            </a:r>
            <a:r>
              <a:rPr lang="hr-HR" sz="1600" i="1" dirty="0" err="1" smtClean="0">
                <a:latin typeface="Calibri" pitchFamily="34" charset="0"/>
              </a:rPr>
              <a:t>Cycle</a:t>
            </a:r>
            <a:r>
              <a:rPr lang="hr-HR" sz="1600" i="1" dirty="0" smtClean="0">
                <a:latin typeface="Calibri" pitchFamily="34" charset="0"/>
              </a:rPr>
              <a:t> III ver 40.41)</a:t>
            </a:r>
            <a:r>
              <a:rPr lang="hr-HR" sz="1600" dirty="0" smtClean="0">
                <a:latin typeface="Calibri" pitchFamily="34" charset="0"/>
              </a:rPr>
              <a:t> i računalni program </a:t>
            </a:r>
            <a:r>
              <a:rPr lang="hr-HR" sz="1600" i="1" dirty="0" smtClean="0">
                <a:latin typeface="Calibri" pitchFamily="34" charset="0"/>
              </a:rPr>
              <a:t>MATLAB 7.1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Hrvatski registar brodova 	          val (H</a:t>
            </a:r>
            <a:r>
              <a:rPr lang="hr-HR" sz="1600" baseline="-25000" dirty="0" smtClean="0">
                <a:latin typeface="Calibri" pitchFamily="34" charset="0"/>
              </a:rPr>
              <a:t>S</a:t>
            </a:r>
            <a:r>
              <a:rPr lang="hr-HR" sz="1600" dirty="0" smtClean="0">
                <a:latin typeface="Calibri" pitchFamily="34" charset="0"/>
              </a:rPr>
              <a:t>) &lt; 0,5 m u akvatoriju luke (PP 50 g.)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latin typeface="Calibri" pitchFamily="34" charset="0"/>
              </a:rPr>
              <a:t>Akvatorij uvale San </a:t>
            </a:r>
            <a:r>
              <a:rPr lang="hr-HR" sz="1600" dirty="0" err="1">
                <a:latin typeface="Calibri" pitchFamily="34" charset="0"/>
              </a:rPr>
              <a:t>Pelagio</a:t>
            </a:r>
            <a:r>
              <a:rPr lang="hr-HR" sz="1600" dirty="0">
                <a:latin typeface="Calibri" pitchFamily="34" charset="0"/>
              </a:rPr>
              <a:t> izložen je valovima iz 3 dominantna smjera: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latin typeface="Calibri" pitchFamily="34" charset="0"/>
              </a:rPr>
              <a:t>Sektor I (SW i SSW smjer</a:t>
            </a:r>
            <a:r>
              <a:rPr lang="hr-HR" sz="1600" dirty="0" smtClean="0">
                <a:latin typeface="Calibri" pitchFamily="34" charset="0"/>
              </a:rPr>
              <a:t>)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latin typeface="Calibri" pitchFamily="34" charset="0"/>
              </a:rPr>
              <a:t>Sektor II (WSW, W i WNW smjer</a:t>
            </a:r>
            <a:r>
              <a:rPr lang="hr-HR" sz="1600" dirty="0" smtClean="0">
                <a:latin typeface="Calibri" pitchFamily="34" charset="0"/>
              </a:rPr>
              <a:t>)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latin typeface="Calibri" pitchFamily="34" charset="0"/>
              </a:rPr>
              <a:t>Sektor III (NW smjer)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Valna prognoza</a:t>
            </a:r>
            <a:endParaRPr lang="hr-HR" sz="2400" b="1" dirty="0">
              <a:solidFill>
                <a:schemeClr val="tx1"/>
              </a:solidFill>
            </a:endParaRPr>
          </a:p>
        </p:txBody>
      </p:sp>
      <p:sp>
        <p:nvSpPr>
          <p:cNvPr id="18" name="Right Arrow 14"/>
          <p:cNvSpPr/>
          <p:nvPr/>
        </p:nvSpPr>
        <p:spPr>
          <a:xfrm>
            <a:off x="2864864" y="1116360"/>
            <a:ext cx="381000" cy="1524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C2A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" t="11063" r="4298" b="16100"/>
          <a:stretch/>
        </p:blipFill>
        <p:spPr bwMode="auto">
          <a:xfrm>
            <a:off x="2267744" y="2565312"/>
            <a:ext cx="4139891" cy="36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kstniOkvir 13"/>
          <p:cNvSpPr txBox="1"/>
          <p:nvPr/>
        </p:nvSpPr>
        <p:spPr>
          <a:xfrm>
            <a:off x="6948264" y="4232035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 smtClean="0">
                <a:solidFill>
                  <a:prstClr val="black"/>
                </a:solidFill>
                <a:latin typeface="Calibri" pitchFamily="34" charset="0"/>
              </a:rPr>
              <a:t>H</a:t>
            </a:r>
            <a:r>
              <a:rPr lang="hr-HR" sz="1600" baseline="-25000" dirty="0" smtClean="0">
                <a:solidFill>
                  <a:prstClr val="black"/>
                </a:solidFill>
                <a:latin typeface="Calibri" pitchFamily="34" charset="0"/>
              </a:rPr>
              <a:t>S</a:t>
            </a:r>
            <a:r>
              <a:rPr lang="hr-HR" sz="1600" baseline="30000" dirty="0" smtClean="0">
                <a:solidFill>
                  <a:prstClr val="black"/>
                </a:solidFill>
                <a:latin typeface="Calibri" pitchFamily="34" charset="0"/>
              </a:rPr>
              <a:t>50</a:t>
            </a:r>
            <a:r>
              <a:rPr lang="hr-HR" sz="16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hr-HR" sz="1600" dirty="0">
                <a:solidFill>
                  <a:prstClr val="black"/>
                </a:solidFill>
                <a:latin typeface="Calibri" pitchFamily="34" charset="0"/>
              </a:rPr>
              <a:t>= </a:t>
            </a:r>
            <a:r>
              <a:rPr lang="hr-HR" sz="1600" dirty="0" smtClean="0">
                <a:solidFill>
                  <a:prstClr val="black"/>
                </a:solidFill>
                <a:latin typeface="Calibri" pitchFamily="34" charset="0"/>
              </a:rPr>
              <a:t>0,7 </a:t>
            </a:r>
            <a:r>
              <a:rPr lang="hr-HR" sz="1600" dirty="0">
                <a:solidFill>
                  <a:prstClr val="black"/>
                </a:solidFill>
                <a:latin typeface="Calibri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81534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Numerički model </a:t>
            </a:r>
            <a:r>
              <a:rPr lang="hr-HR" sz="1600" i="1" dirty="0" smtClean="0">
                <a:latin typeface="Calibri" pitchFamily="34" charset="0"/>
              </a:rPr>
              <a:t>SWAN (</a:t>
            </a:r>
            <a:r>
              <a:rPr lang="hr-HR" sz="1600" i="1" dirty="0" err="1" smtClean="0">
                <a:latin typeface="Calibri" pitchFamily="34" charset="0"/>
              </a:rPr>
              <a:t>Cycle</a:t>
            </a:r>
            <a:r>
              <a:rPr lang="hr-HR" sz="1600" i="1" dirty="0" smtClean="0">
                <a:latin typeface="Calibri" pitchFamily="34" charset="0"/>
              </a:rPr>
              <a:t> III ver 40.41)</a:t>
            </a:r>
            <a:r>
              <a:rPr lang="hr-HR" sz="1600" dirty="0" smtClean="0">
                <a:latin typeface="Calibri" pitchFamily="34" charset="0"/>
              </a:rPr>
              <a:t> i računalni program </a:t>
            </a:r>
            <a:r>
              <a:rPr lang="hr-HR" sz="1600" i="1" dirty="0" smtClean="0">
                <a:latin typeface="Calibri" pitchFamily="34" charset="0"/>
              </a:rPr>
              <a:t>MATLAB 7.1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Hrvatski registar brodova 	          val (H</a:t>
            </a:r>
            <a:r>
              <a:rPr lang="hr-HR" sz="1600" baseline="-25000" dirty="0" smtClean="0">
                <a:latin typeface="Calibri" pitchFamily="34" charset="0"/>
              </a:rPr>
              <a:t>S</a:t>
            </a:r>
            <a:r>
              <a:rPr lang="hr-HR" sz="1600" dirty="0" smtClean="0">
                <a:latin typeface="Calibri" pitchFamily="34" charset="0"/>
              </a:rPr>
              <a:t>) &lt; 0,5 m u akvatoriju luke (PP 50 g.)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latin typeface="Calibri" pitchFamily="34" charset="0"/>
              </a:rPr>
              <a:t>Akvatorij uvale San </a:t>
            </a:r>
            <a:r>
              <a:rPr lang="hr-HR" sz="1600" dirty="0" err="1">
                <a:latin typeface="Calibri" pitchFamily="34" charset="0"/>
              </a:rPr>
              <a:t>Pelagio</a:t>
            </a:r>
            <a:r>
              <a:rPr lang="hr-HR" sz="1600" dirty="0">
                <a:latin typeface="Calibri" pitchFamily="34" charset="0"/>
              </a:rPr>
              <a:t> izložen je valovima iz 3 dominantna smjera: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latin typeface="Calibri" pitchFamily="34" charset="0"/>
              </a:rPr>
              <a:t>Sektor I (SW i SSW smjer</a:t>
            </a:r>
            <a:r>
              <a:rPr lang="hr-HR" sz="1600" dirty="0" smtClean="0">
                <a:latin typeface="Calibri" pitchFamily="34" charset="0"/>
              </a:rPr>
              <a:t>)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latin typeface="Calibri" pitchFamily="34" charset="0"/>
              </a:rPr>
              <a:t>Sektor II (WSW, W i WNW smjer</a:t>
            </a:r>
            <a:r>
              <a:rPr lang="hr-HR" sz="1600" dirty="0" smtClean="0">
                <a:latin typeface="Calibri" pitchFamily="34" charset="0"/>
              </a:rPr>
              <a:t>)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latin typeface="Calibri" pitchFamily="34" charset="0"/>
              </a:rPr>
              <a:t>Sektor III (NW smjer</a:t>
            </a:r>
            <a:r>
              <a:rPr lang="hr-HR" sz="1600" dirty="0" smtClean="0">
                <a:latin typeface="Calibri" pitchFamily="34" charset="0"/>
              </a:rPr>
              <a:t>)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Mjerodavan Sektor I</a:t>
            </a: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13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Valna prognoza</a:t>
            </a:r>
            <a:endParaRPr lang="hr-HR" sz="2400" b="1" dirty="0">
              <a:solidFill>
                <a:schemeClr val="tx1"/>
              </a:solidFill>
            </a:endParaRPr>
          </a:p>
        </p:txBody>
      </p:sp>
      <p:sp>
        <p:nvSpPr>
          <p:cNvPr id="18" name="Right Arrow 14"/>
          <p:cNvSpPr/>
          <p:nvPr/>
        </p:nvSpPr>
        <p:spPr>
          <a:xfrm>
            <a:off x="2864864" y="1116360"/>
            <a:ext cx="381000" cy="1524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C2A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8" b="23131"/>
          <a:stretch/>
        </p:blipFill>
        <p:spPr bwMode="auto">
          <a:xfrm>
            <a:off x="932094" y="2852936"/>
            <a:ext cx="4927618" cy="32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kstniOkvir 9"/>
          <p:cNvSpPr txBox="1"/>
          <p:nvPr/>
        </p:nvSpPr>
        <p:spPr>
          <a:xfrm>
            <a:off x="6084168" y="4303659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 smtClean="0">
                <a:solidFill>
                  <a:prstClr val="black"/>
                </a:solidFill>
                <a:latin typeface="Calibri" pitchFamily="34" charset="0"/>
              </a:rPr>
              <a:t>H</a:t>
            </a:r>
            <a:r>
              <a:rPr lang="hr-HR" sz="1600" baseline="-25000" dirty="0" smtClean="0">
                <a:solidFill>
                  <a:prstClr val="black"/>
                </a:solidFill>
                <a:latin typeface="Calibri" pitchFamily="34" charset="0"/>
              </a:rPr>
              <a:t>S(SW-SSW)</a:t>
            </a:r>
            <a:r>
              <a:rPr lang="hr-HR" sz="1600" baseline="30000" dirty="0" smtClean="0">
                <a:solidFill>
                  <a:prstClr val="black"/>
                </a:solidFill>
                <a:latin typeface="Calibri" pitchFamily="34" charset="0"/>
              </a:rPr>
              <a:t>50</a:t>
            </a:r>
            <a:r>
              <a:rPr lang="hr-HR" sz="16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hr-HR" sz="1600" dirty="0">
                <a:solidFill>
                  <a:prstClr val="black"/>
                </a:solidFill>
                <a:latin typeface="Calibri" pitchFamily="34" charset="0"/>
              </a:rPr>
              <a:t>= </a:t>
            </a:r>
            <a:r>
              <a:rPr lang="hr-HR" sz="1600" dirty="0" smtClean="0">
                <a:solidFill>
                  <a:prstClr val="black"/>
                </a:solidFill>
                <a:latin typeface="Calibri" pitchFamily="34" charset="0"/>
              </a:rPr>
              <a:t>1,9 </a:t>
            </a:r>
            <a:r>
              <a:rPr lang="hr-HR" sz="1600" dirty="0">
                <a:solidFill>
                  <a:prstClr val="black"/>
                </a:solidFill>
                <a:latin typeface="Calibri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64887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b="1" dirty="0" smtClean="0">
                <a:solidFill>
                  <a:srgbClr val="0B28A1"/>
                </a:solidFill>
                <a:latin typeface="Calibri" pitchFamily="34" charset="0"/>
              </a:rPr>
              <a:t>5 istražnih bušotina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3 </a:t>
            </a:r>
            <a:r>
              <a:rPr lang="hr-HR" sz="16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pospekcijske</a:t>
            </a:r>
            <a:r>
              <a:rPr lang="hr-HR" sz="16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bušotine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b="1" dirty="0" smtClean="0">
                <a:solidFill>
                  <a:srgbClr val="00B050"/>
                </a:solidFill>
                <a:latin typeface="Calibri" pitchFamily="34" charset="0"/>
              </a:rPr>
              <a:t>6 geofizičkih profila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b="1" dirty="0" smtClean="0">
                <a:solidFill>
                  <a:srgbClr val="FF0000"/>
                </a:solidFill>
                <a:latin typeface="Calibri" pitchFamily="34" charset="0"/>
              </a:rPr>
              <a:t>ronilački pregled lokacije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14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Geomehanički istražni radovi</a:t>
            </a:r>
            <a:endParaRPr lang="hr-HR" sz="2400" b="1" dirty="0">
              <a:solidFill>
                <a:schemeClr val="tx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7" r="2761" b="6303"/>
          <a:stretch/>
        </p:blipFill>
        <p:spPr bwMode="auto">
          <a:xfrm>
            <a:off x="2843809" y="693304"/>
            <a:ext cx="5640547" cy="54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Ravni poveznik 2"/>
          <p:cNvCxnSpPr/>
          <p:nvPr/>
        </p:nvCxnSpPr>
        <p:spPr>
          <a:xfrm>
            <a:off x="4211960" y="764704"/>
            <a:ext cx="0" cy="52565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ni poveznik 9"/>
          <p:cNvCxnSpPr/>
          <p:nvPr/>
        </p:nvCxnSpPr>
        <p:spPr>
          <a:xfrm flipV="1">
            <a:off x="3635896" y="3789040"/>
            <a:ext cx="2808312" cy="2880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ni poveznik 15"/>
          <p:cNvCxnSpPr/>
          <p:nvPr/>
        </p:nvCxnSpPr>
        <p:spPr>
          <a:xfrm flipV="1">
            <a:off x="3347864" y="5517232"/>
            <a:ext cx="4536504" cy="2160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ni poveznik 18"/>
          <p:cNvCxnSpPr/>
          <p:nvPr/>
        </p:nvCxnSpPr>
        <p:spPr>
          <a:xfrm flipV="1">
            <a:off x="7884368" y="4941168"/>
            <a:ext cx="457200" cy="5760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21"/>
          <p:cNvCxnSpPr/>
          <p:nvPr/>
        </p:nvCxnSpPr>
        <p:spPr>
          <a:xfrm flipV="1">
            <a:off x="4716016" y="2348880"/>
            <a:ext cx="1440160" cy="14401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avni poveznik 37"/>
          <p:cNvCxnSpPr/>
          <p:nvPr/>
        </p:nvCxnSpPr>
        <p:spPr>
          <a:xfrm flipV="1">
            <a:off x="3995936" y="3140968"/>
            <a:ext cx="1440160" cy="14401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avni poveznik 38"/>
          <p:cNvCxnSpPr/>
          <p:nvPr/>
        </p:nvCxnSpPr>
        <p:spPr>
          <a:xfrm flipV="1">
            <a:off x="5364088" y="3717032"/>
            <a:ext cx="1440160" cy="14401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avni poveznik 40"/>
          <p:cNvCxnSpPr/>
          <p:nvPr/>
        </p:nvCxnSpPr>
        <p:spPr>
          <a:xfrm flipV="1">
            <a:off x="4139952" y="4653136"/>
            <a:ext cx="1440160" cy="14401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avni poveznik 43"/>
          <p:cNvCxnSpPr/>
          <p:nvPr/>
        </p:nvCxnSpPr>
        <p:spPr>
          <a:xfrm flipV="1">
            <a:off x="3347864" y="5661248"/>
            <a:ext cx="1440160" cy="7200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avni poveznik 45"/>
          <p:cNvCxnSpPr/>
          <p:nvPr/>
        </p:nvCxnSpPr>
        <p:spPr>
          <a:xfrm>
            <a:off x="6876256" y="4012748"/>
            <a:ext cx="83970" cy="136046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5" name="Elipsa 7174"/>
          <p:cNvSpPr/>
          <p:nvPr/>
        </p:nvSpPr>
        <p:spPr>
          <a:xfrm>
            <a:off x="4139952" y="3212976"/>
            <a:ext cx="144016" cy="144016"/>
          </a:xfrm>
          <a:prstGeom prst="ellipse">
            <a:avLst/>
          </a:prstGeom>
          <a:solidFill>
            <a:srgbClr val="0C2AAC"/>
          </a:solidFill>
          <a:ln>
            <a:solidFill>
              <a:srgbClr val="0A2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9" name="Elipsa 48"/>
          <p:cNvSpPr/>
          <p:nvPr/>
        </p:nvSpPr>
        <p:spPr>
          <a:xfrm>
            <a:off x="4139952" y="3933056"/>
            <a:ext cx="144016" cy="144016"/>
          </a:xfrm>
          <a:prstGeom prst="ellipse">
            <a:avLst/>
          </a:prstGeom>
          <a:solidFill>
            <a:srgbClr val="0C2AAC"/>
          </a:solidFill>
          <a:ln>
            <a:solidFill>
              <a:srgbClr val="0A2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0" name="Elipsa 49"/>
          <p:cNvSpPr/>
          <p:nvPr/>
        </p:nvSpPr>
        <p:spPr>
          <a:xfrm>
            <a:off x="4139952" y="4725144"/>
            <a:ext cx="144016" cy="144016"/>
          </a:xfrm>
          <a:prstGeom prst="ellipse">
            <a:avLst/>
          </a:prstGeom>
          <a:solidFill>
            <a:srgbClr val="0C2AAC"/>
          </a:solidFill>
          <a:ln>
            <a:solidFill>
              <a:srgbClr val="0A2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1" name="Elipsa 50"/>
          <p:cNvSpPr/>
          <p:nvPr/>
        </p:nvSpPr>
        <p:spPr>
          <a:xfrm>
            <a:off x="4137670" y="5632462"/>
            <a:ext cx="144016" cy="144016"/>
          </a:xfrm>
          <a:prstGeom prst="ellipse">
            <a:avLst/>
          </a:prstGeom>
          <a:solidFill>
            <a:srgbClr val="0C2AAC"/>
          </a:solidFill>
          <a:ln>
            <a:solidFill>
              <a:srgbClr val="0A2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2" name="Elipsa 51"/>
          <p:cNvSpPr/>
          <p:nvPr/>
        </p:nvSpPr>
        <p:spPr>
          <a:xfrm>
            <a:off x="3275856" y="5793382"/>
            <a:ext cx="144016" cy="144016"/>
          </a:xfrm>
          <a:prstGeom prst="ellipse">
            <a:avLst/>
          </a:prstGeom>
          <a:solidFill>
            <a:srgbClr val="0C2AAC"/>
          </a:solidFill>
          <a:ln>
            <a:solidFill>
              <a:srgbClr val="0A2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3" name="Elipsa 52"/>
          <p:cNvSpPr/>
          <p:nvPr/>
        </p:nvSpPr>
        <p:spPr>
          <a:xfrm>
            <a:off x="3707904" y="4725144"/>
            <a:ext cx="144016" cy="14401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4" name="Elipsa 53"/>
          <p:cNvSpPr/>
          <p:nvPr/>
        </p:nvSpPr>
        <p:spPr>
          <a:xfrm>
            <a:off x="3635896" y="4005064"/>
            <a:ext cx="144016" cy="14401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5" name="Elipsa 54"/>
          <p:cNvSpPr/>
          <p:nvPr/>
        </p:nvSpPr>
        <p:spPr>
          <a:xfrm>
            <a:off x="4572000" y="3933056"/>
            <a:ext cx="144016" cy="14401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831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Heterogena lokacija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Pokrivač promjenjive debljine na </a:t>
            </a:r>
            <a:r>
              <a:rPr lang="hr-HR" sz="1600" dirty="0" err="1" smtClean="0">
                <a:latin typeface="Calibri" pitchFamily="34" charset="0"/>
              </a:rPr>
              <a:t>stijenskoj</a:t>
            </a:r>
            <a:r>
              <a:rPr lang="hr-HR" sz="1600" dirty="0" smtClean="0">
                <a:latin typeface="Calibri" pitchFamily="34" charset="0"/>
              </a:rPr>
              <a:t> podlozi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Mjestimično </a:t>
            </a:r>
            <a:r>
              <a:rPr lang="hr-HR" sz="1600" dirty="0">
                <a:latin typeface="Calibri" pitchFamily="34" charset="0"/>
              </a:rPr>
              <a:t>propadanje bušaćeg </a:t>
            </a:r>
            <a:r>
              <a:rPr lang="hr-HR" sz="1600" dirty="0" smtClean="0">
                <a:latin typeface="Calibri" pitchFamily="34" charset="0"/>
              </a:rPr>
              <a:t>pribora u </a:t>
            </a:r>
            <a:r>
              <a:rPr lang="hr-HR" sz="1600" dirty="0" err="1" smtClean="0">
                <a:latin typeface="Calibri" pitchFamily="34" charset="0"/>
              </a:rPr>
              <a:t>stijenskoj</a:t>
            </a:r>
            <a:r>
              <a:rPr lang="hr-HR" sz="1600" dirty="0" smtClean="0">
                <a:latin typeface="Calibri" pitchFamily="34" charset="0"/>
              </a:rPr>
              <a:t> masi</a:t>
            </a: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15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Geomehanički istražni radovi</a:t>
            </a:r>
            <a:endParaRPr lang="hr-HR" sz="2400" b="1" dirty="0">
              <a:solidFill>
                <a:schemeClr val="tx1"/>
              </a:solidFill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50" y="4514212"/>
            <a:ext cx="5400000" cy="1435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" t="4064"/>
          <a:stretch/>
        </p:blipFill>
        <p:spPr bwMode="auto">
          <a:xfrm>
            <a:off x="200650" y="1658602"/>
            <a:ext cx="5400000" cy="270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Ravni poveznik 28"/>
          <p:cNvCxnSpPr/>
          <p:nvPr/>
        </p:nvCxnSpPr>
        <p:spPr>
          <a:xfrm>
            <a:off x="3275856" y="2643182"/>
            <a:ext cx="0" cy="914400"/>
          </a:xfrm>
          <a:prstGeom prst="line">
            <a:avLst/>
          </a:prstGeom>
          <a:ln w="76200">
            <a:solidFill>
              <a:srgbClr val="0C2A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994" y="764704"/>
            <a:ext cx="3068486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Ravni poveznik sa strelicom 30"/>
          <p:cNvCxnSpPr/>
          <p:nvPr/>
        </p:nvCxnSpPr>
        <p:spPr>
          <a:xfrm flipV="1">
            <a:off x="5545038" y="2990954"/>
            <a:ext cx="827162" cy="1662182"/>
          </a:xfrm>
          <a:prstGeom prst="straightConnector1">
            <a:avLst/>
          </a:prstGeom>
          <a:ln w="38100">
            <a:solidFill>
              <a:srgbClr val="0B28A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vni poveznik sa strelicom 31"/>
          <p:cNvCxnSpPr/>
          <p:nvPr/>
        </p:nvCxnSpPr>
        <p:spPr>
          <a:xfrm flipV="1">
            <a:off x="5545038" y="3586134"/>
            <a:ext cx="827162" cy="1499050"/>
          </a:xfrm>
          <a:prstGeom prst="straightConnector1">
            <a:avLst/>
          </a:prstGeom>
          <a:ln w="38100">
            <a:solidFill>
              <a:srgbClr val="0B28A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avni poveznik sa strelicom 32"/>
          <p:cNvCxnSpPr/>
          <p:nvPr/>
        </p:nvCxnSpPr>
        <p:spPr>
          <a:xfrm flipV="1">
            <a:off x="5508104" y="4653136"/>
            <a:ext cx="864096" cy="720080"/>
          </a:xfrm>
          <a:prstGeom prst="straightConnector1">
            <a:avLst/>
          </a:prstGeom>
          <a:ln w="38100">
            <a:solidFill>
              <a:srgbClr val="0B28A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avni poveznik sa strelicom 33"/>
          <p:cNvCxnSpPr/>
          <p:nvPr/>
        </p:nvCxnSpPr>
        <p:spPr>
          <a:xfrm flipV="1">
            <a:off x="5545038" y="5589240"/>
            <a:ext cx="683146" cy="144016"/>
          </a:xfrm>
          <a:prstGeom prst="straightConnector1">
            <a:avLst/>
          </a:prstGeom>
          <a:ln w="38100">
            <a:solidFill>
              <a:srgbClr val="0B28A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13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Heterogena lokacija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Pokrivač promjenjive debljine na </a:t>
            </a:r>
            <a:r>
              <a:rPr lang="hr-HR" sz="1600" dirty="0" err="1" smtClean="0">
                <a:latin typeface="Calibri" pitchFamily="34" charset="0"/>
              </a:rPr>
              <a:t>stijenskoj</a:t>
            </a:r>
            <a:r>
              <a:rPr lang="hr-HR" sz="1600" dirty="0" smtClean="0">
                <a:latin typeface="Calibri" pitchFamily="34" charset="0"/>
              </a:rPr>
              <a:t> podlozi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Mjestimično </a:t>
            </a:r>
            <a:r>
              <a:rPr lang="hr-HR" sz="1600" dirty="0">
                <a:latin typeface="Calibri" pitchFamily="34" charset="0"/>
              </a:rPr>
              <a:t>propadanje bušaćeg </a:t>
            </a:r>
            <a:r>
              <a:rPr lang="hr-HR" sz="1600" dirty="0" smtClean="0">
                <a:latin typeface="Calibri" pitchFamily="34" charset="0"/>
              </a:rPr>
              <a:t>pribora u </a:t>
            </a:r>
            <a:r>
              <a:rPr lang="hr-HR" sz="1600" dirty="0" err="1" smtClean="0">
                <a:latin typeface="Calibri" pitchFamily="34" charset="0"/>
              </a:rPr>
              <a:t>stijenskoj</a:t>
            </a:r>
            <a:r>
              <a:rPr lang="hr-HR" sz="1600" dirty="0" smtClean="0">
                <a:latin typeface="Calibri" pitchFamily="34" charset="0"/>
              </a:rPr>
              <a:t> masi</a:t>
            </a: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16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Geomehanički istražni radovi</a:t>
            </a:r>
            <a:endParaRPr lang="hr-HR" sz="2400" b="1" dirty="0">
              <a:solidFill>
                <a:schemeClr val="tx1"/>
              </a:solidFill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50" y="4514212"/>
            <a:ext cx="5400000" cy="1435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23"/>
          <a:stretch/>
        </p:blipFill>
        <p:spPr bwMode="auto">
          <a:xfrm>
            <a:off x="5825280" y="2106347"/>
            <a:ext cx="3067200" cy="384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8" b="1505"/>
          <a:stretch/>
        </p:blipFill>
        <p:spPr bwMode="auto">
          <a:xfrm>
            <a:off x="179512" y="2127538"/>
            <a:ext cx="5400000" cy="187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Ravni poveznik sa strelicom 15"/>
          <p:cNvCxnSpPr/>
          <p:nvPr/>
        </p:nvCxnSpPr>
        <p:spPr>
          <a:xfrm flipV="1">
            <a:off x="5508104" y="4077072"/>
            <a:ext cx="936104" cy="648072"/>
          </a:xfrm>
          <a:prstGeom prst="straightConnector1">
            <a:avLst/>
          </a:prstGeom>
          <a:ln w="38100">
            <a:solidFill>
              <a:srgbClr val="0B28A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ni poveznik sa strelicom 16"/>
          <p:cNvCxnSpPr/>
          <p:nvPr/>
        </p:nvCxnSpPr>
        <p:spPr>
          <a:xfrm flipV="1">
            <a:off x="5545038" y="5085184"/>
            <a:ext cx="827162" cy="576064"/>
          </a:xfrm>
          <a:prstGeom prst="straightConnector1">
            <a:avLst/>
          </a:prstGeom>
          <a:ln w="38100">
            <a:solidFill>
              <a:srgbClr val="0B28A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vni poveznik 17"/>
          <p:cNvCxnSpPr/>
          <p:nvPr/>
        </p:nvCxnSpPr>
        <p:spPr>
          <a:xfrm>
            <a:off x="1043608" y="3185421"/>
            <a:ext cx="0" cy="387595"/>
          </a:xfrm>
          <a:prstGeom prst="line">
            <a:avLst/>
          </a:prstGeom>
          <a:ln w="76200">
            <a:solidFill>
              <a:srgbClr val="0C2A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ni poveznik 18"/>
          <p:cNvCxnSpPr/>
          <p:nvPr/>
        </p:nvCxnSpPr>
        <p:spPr>
          <a:xfrm>
            <a:off x="200650" y="4941168"/>
            <a:ext cx="5344388" cy="0"/>
          </a:xfrm>
          <a:prstGeom prst="line">
            <a:avLst/>
          </a:prstGeom>
          <a:ln w="38100">
            <a:solidFill>
              <a:srgbClr val="0A2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vni poveznik 19"/>
          <p:cNvCxnSpPr/>
          <p:nvPr/>
        </p:nvCxnSpPr>
        <p:spPr>
          <a:xfrm>
            <a:off x="179512" y="5373216"/>
            <a:ext cx="5344388" cy="0"/>
          </a:xfrm>
          <a:prstGeom prst="line">
            <a:avLst/>
          </a:prstGeom>
          <a:ln w="38100">
            <a:solidFill>
              <a:srgbClr val="0A2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45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Ukupna površina zahvata 33 080 m</a:t>
            </a:r>
            <a:r>
              <a:rPr lang="hr-HR" sz="1600" baseline="30000" dirty="0" smtClean="0">
                <a:latin typeface="Calibri" pitchFamily="34" charset="0"/>
              </a:rPr>
              <a:t>2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20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17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Pomorske građevine</a:t>
            </a:r>
            <a:endParaRPr lang="hr-HR" sz="2400" b="1" dirty="0">
              <a:solidFill>
                <a:schemeClr val="tx1"/>
              </a:solidFill>
            </a:endParaRPr>
          </a:p>
        </p:txBody>
      </p:sp>
      <p:sp>
        <p:nvSpPr>
          <p:cNvPr id="11" name="Pravokutnik 10"/>
          <p:cNvSpPr/>
          <p:nvPr/>
        </p:nvSpPr>
        <p:spPr>
          <a:xfrm>
            <a:off x="6129039" y="2552939"/>
            <a:ext cx="2826060" cy="166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spcBef>
                <a:spcPct val="20000"/>
              </a:spcBef>
              <a:buClr>
                <a:srgbClr val="0F6FC6">
                  <a:lumMod val="75000"/>
                </a:srgbClr>
              </a:buClr>
              <a:buSzPct val="95000"/>
            </a:pPr>
            <a:r>
              <a:rPr lang="hr-HR" sz="1600" dirty="0" smtClean="0">
                <a:solidFill>
                  <a:prstClr val="black"/>
                </a:solidFill>
                <a:latin typeface="Calibri"/>
              </a:rPr>
              <a:t>					</a:t>
            </a:r>
            <a:r>
              <a:rPr lang="hr-HR" sz="1600" b="1" dirty="0">
                <a:solidFill>
                  <a:srgbClr val="0F6FC6">
                    <a:lumMod val="50000"/>
                  </a:srgbClr>
                </a:solidFill>
                <a:latin typeface="Calibri"/>
              </a:rPr>
              <a:t>			</a:t>
            </a:r>
            <a:r>
              <a:rPr lang="pl-PL" sz="1600" b="1" dirty="0" smtClean="0">
                <a:solidFill>
                  <a:srgbClr val="00CC00"/>
                </a:solidFill>
                <a:latin typeface="Calibri"/>
              </a:rPr>
              <a:t>Obalni zid</a:t>
            </a:r>
            <a:endParaRPr lang="pl-PL" sz="1600" b="1" dirty="0">
              <a:solidFill>
                <a:srgbClr val="00CC00"/>
              </a:solidFill>
              <a:latin typeface="Calibri"/>
            </a:endParaRPr>
          </a:p>
          <a:p>
            <a:pPr marL="274320" lvl="0" indent="-274320">
              <a:spcBef>
                <a:spcPct val="20000"/>
              </a:spcBef>
              <a:buClr>
                <a:srgbClr val="0F6FC6">
                  <a:lumMod val="75000"/>
                </a:srgbClr>
              </a:buClr>
              <a:buSzPct val="95000"/>
            </a:pPr>
            <a:r>
              <a:rPr lang="pl-PL" sz="1600" b="1" dirty="0">
                <a:solidFill>
                  <a:srgbClr val="C4884C"/>
                </a:solidFill>
                <a:latin typeface="Calibri"/>
              </a:rPr>
              <a:t>		</a:t>
            </a:r>
            <a:r>
              <a:rPr lang="pl-PL" sz="1600" b="1" dirty="0" smtClean="0">
                <a:solidFill>
                  <a:srgbClr val="FF0000"/>
                </a:solidFill>
                <a:latin typeface="Calibri"/>
              </a:rPr>
              <a:t>Gatovi</a:t>
            </a:r>
            <a:endParaRPr lang="hr-HR" sz="1600" b="1" dirty="0">
              <a:solidFill>
                <a:srgbClr val="FF0000"/>
              </a:solidFill>
              <a:latin typeface="Calibri"/>
            </a:endParaRPr>
          </a:p>
          <a:p>
            <a:pPr marL="274320" lvl="0" indent="-274320">
              <a:spcBef>
                <a:spcPct val="20000"/>
              </a:spcBef>
              <a:buClr>
                <a:srgbClr val="0F6FC6">
                  <a:lumMod val="75000"/>
                </a:srgbClr>
              </a:buClr>
              <a:buSzPct val="95000"/>
            </a:pPr>
            <a:r>
              <a:rPr lang="hr-HR" sz="1600" dirty="0">
                <a:solidFill>
                  <a:prstClr val="black"/>
                </a:solidFill>
                <a:latin typeface="Calibri"/>
              </a:rPr>
              <a:t>		</a:t>
            </a:r>
            <a:r>
              <a:rPr lang="hr-HR" sz="1600" b="1" dirty="0" smtClean="0">
                <a:solidFill>
                  <a:srgbClr val="0C2AAC"/>
                </a:solidFill>
                <a:latin typeface="Calibri"/>
              </a:rPr>
              <a:t>Lukobran</a:t>
            </a:r>
            <a:r>
              <a:rPr lang="hr-HR" sz="1600" b="1" dirty="0">
                <a:solidFill>
                  <a:srgbClr val="FF0000"/>
                </a:solidFill>
                <a:latin typeface="Calibri"/>
              </a:rPr>
              <a:t>	</a:t>
            </a:r>
            <a:endParaRPr lang="hr-HR" sz="1600" b="1" dirty="0">
              <a:solidFill>
                <a:srgbClr val="0F6FC6">
                  <a:lumMod val="50000"/>
                </a:srgbClr>
              </a:solidFill>
              <a:latin typeface="Calibri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75916"/>
            <a:ext cx="6120000" cy="49173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4" name="Ravni poveznik 13"/>
          <p:cNvCxnSpPr/>
          <p:nvPr/>
        </p:nvCxnSpPr>
        <p:spPr>
          <a:xfrm flipH="1" flipV="1">
            <a:off x="5226981" y="2583289"/>
            <a:ext cx="198276" cy="1763309"/>
          </a:xfrm>
          <a:prstGeom prst="line">
            <a:avLst/>
          </a:prstGeom>
          <a:ln w="381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uk 14"/>
          <p:cNvSpPr/>
          <p:nvPr/>
        </p:nvSpPr>
        <p:spPr>
          <a:xfrm rot="3018185">
            <a:off x="4590852" y="4129160"/>
            <a:ext cx="716270" cy="1159552"/>
          </a:xfrm>
          <a:prstGeom prst="arc">
            <a:avLst>
              <a:gd name="adj1" fmla="val 16200000"/>
              <a:gd name="adj2" fmla="val 3303306"/>
            </a:avLst>
          </a:prstGeom>
          <a:ln w="381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6" name="Ravni poveznik 15"/>
          <p:cNvCxnSpPr/>
          <p:nvPr/>
        </p:nvCxnSpPr>
        <p:spPr>
          <a:xfrm flipV="1">
            <a:off x="2340352" y="2018084"/>
            <a:ext cx="2362576" cy="2587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vni poveznik 19"/>
          <p:cNvCxnSpPr/>
          <p:nvPr/>
        </p:nvCxnSpPr>
        <p:spPr>
          <a:xfrm flipV="1">
            <a:off x="2196336" y="2678449"/>
            <a:ext cx="3030645" cy="3905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avni poveznik 22"/>
          <p:cNvCxnSpPr/>
          <p:nvPr/>
        </p:nvCxnSpPr>
        <p:spPr>
          <a:xfrm flipV="1">
            <a:off x="1979712" y="3429000"/>
            <a:ext cx="3295843" cy="3668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vni poveznik 23"/>
          <p:cNvCxnSpPr/>
          <p:nvPr/>
        </p:nvCxnSpPr>
        <p:spPr>
          <a:xfrm flipV="1">
            <a:off x="1979712" y="4221088"/>
            <a:ext cx="3346407" cy="360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vni poveznik 24"/>
          <p:cNvCxnSpPr/>
          <p:nvPr/>
        </p:nvCxnSpPr>
        <p:spPr>
          <a:xfrm flipV="1">
            <a:off x="1699684" y="5157192"/>
            <a:ext cx="3088340" cy="360040"/>
          </a:xfrm>
          <a:prstGeom prst="line">
            <a:avLst/>
          </a:prstGeom>
          <a:ln w="38100">
            <a:solidFill>
              <a:srgbClr val="0C2A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vni poveznik 25"/>
          <p:cNvCxnSpPr/>
          <p:nvPr/>
        </p:nvCxnSpPr>
        <p:spPr>
          <a:xfrm flipH="1" flipV="1">
            <a:off x="1627676" y="4860722"/>
            <a:ext cx="72008" cy="656510"/>
          </a:xfrm>
          <a:prstGeom prst="line">
            <a:avLst/>
          </a:prstGeom>
          <a:ln w="38100">
            <a:solidFill>
              <a:srgbClr val="0C2A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vni poveznik 26"/>
          <p:cNvCxnSpPr/>
          <p:nvPr/>
        </p:nvCxnSpPr>
        <p:spPr>
          <a:xfrm flipH="1">
            <a:off x="1411652" y="4869160"/>
            <a:ext cx="216024" cy="0"/>
          </a:xfrm>
          <a:prstGeom prst="line">
            <a:avLst/>
          </a:prstGeom>
          <a:ln w="38100">
            <a:solidFill>
              <a:srgbClr val="0C2A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avni poveznik 27"/>
          <p:cNvCxnSpPr>
            <a:endCxn id="30" idx="0"/>
          </p:cNvCxnSpPr>
          <p:nvPr/>
        </p:nvCxnSpPr>
        <p:spPr>
          <a:xfrm flipH="1">
            <a:off x="1403648" y="4896726"/>
            <a:ext cx="8004" cy="692514"/>
          </a:xfrm>
          <a:prstGeom prst="line">
            <a:avLst/>
          </a:prstGeom>
          <a:ln w="38100">
            <a:solidFill>
              <a:srgbClr val="0C2A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avni poveznik 28"/>
          <p:cNvCxnSpPr>
            <a:stCxn id="30" idx="2"/>
            <a:endCxn id="31" idx="0"/>
          </p:cNvCxnSpPr>
          <p:nvPr/>
        </p:nvCxnSpPr>
        <p:spPr>
          <a:xfrm>
            <a:off x="1663680" y="5877272"/>
            <a:ext cx="3124344" cy="0"/>
          </a:xfrm>
          <a:prstGeom prst="line">
            <a:avLst/>
          </a:prstGeom>
          <a:ln w="38100">
            <a:solidFill>
              <a:srgbClr val="0C2A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rostoručno 29"/>
          <p:cNvSpPr/>
          <p:nvPr/>
        </p:nvSpPr>
        <p:spPr>
          <a:xfrm>
            <a:off x="1403648" y="5589240"/>
            <a:ext cx="260032" cy="288032"/>
          </a:xfrm>
          <a:custGeom>
            <a:avLst/>
            <a:gdLst>
              <a:gd name="connsiteX0" fmla="*/ 0 w 223428"/>
              <a:gd name="connsiteY0" fmla="*/ 0 h 219290"/>
              <a:gd name="connsiteX1" fmla="*/ 66201 w 223428"/>
              <a:gd name="connsiteY1" fmla="*/ 161365 h 219290"/>
              <a:gd name="connsiteX2" fmla="*/ 223428 w 223428"/>
              <a:gd name="connsiteY2" fmla="*/ 219290 h 21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428" h="219290">
                <a:moveTo>
                  <a:pt x="0" y="0"/>
                </a:moveTo>
                <a:cubicBezTo>
                  <a:pt x="14481" y="62408"/>
                  <a:pt x="28963" y="124817"/>
                  <a:pt x="66201" y="161365"/>
                </a:cubicBezTo>
                <a:cubicBezTo>
                  <a:pt x="103439" y="197913"/>
                  <a:pt x="197224" y="211015"/>
                  <a:pt x="223428" y="219290"/>
                </a:cubicBezTo>
              </a:path>
            </a:pathLst>
          </a:custGeom>
          <a:ln w="38100">
            <a:solidFill>
              <a:srgbClr val="0C2A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1" name="Prostoručno 30"/>
          <p:cNvSpPr/>
          <p:nvPr/>
        </p:nvSpPr>
        <p:spPr>
          <a:xfrm>
            <a:off x="4788024" y="5354816"/>
            <a:ext cx="1440160" cy="522456"/>
          </a:xfrm>
          <a:custGeom>
            <a:avLst/>
            <a:gdLst>
              <a:gd name="connsiteX0" fmla="*/ 0 w 1377806"/>
              <a:gd name="connsiteY0" fmla="*/ 479956 h 479956"/>
              <a:gd name="connsiteX1" fmla="*/ 372380 w 1377806"/>
              <a:gd name="connsiteY1" fmla="*/ 434443 h 479956"/>
              <a:gd name="connsiteX2" fmla="*/ 790273 w 1377806"/>
              <a:gd name="connsiteY2" fmla="*/ 322729 h 479956"/>
              <a:gd name="connsiteX3" fmla="*/ 1377806 w 1377806"/>
              <a:gd name="connsiteY3" fmla="*/ 0 h 47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7806" h="479956">
                <a:moveTo>
                  <a:pt x="0" y="479956"/>
                </a:moveTo>
                <a:cubicBezTo>
                  <a:pt x="120334" y="470301"/>
                  <a:pt x="240668" y="460647"/>
                  <a:pt x="372380" y="434443"/>
                </a:cubicBezTo>
                <a:cubicBezTo>
                  <a:pt x="504092" y="408238"/>
                  <a:pt x="622702" y="395136"/>
                  <a:pt x="790273" y="322729"/>
                </a:cubicBezTo>
                <a:cubicBezTo>
                  <a:pt x="957844" y="250322"/>
                  <a:pt x="1167825" y="125161"/>
                  <a:pt x="1377806" y="0"/>
                </a:cubicBezTo>
              </a:path>
            </a:pathLst>
          </a:custGeom>
          <a:ln w="38100">
            <a:solidFill>
              <a:srgbClr val="0C2A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2" name="Prostoručno 31"/>
          <p:cNvSpPr/>
          <p:nvPr/>
        </p:nvSpPr>
        <p:spPr>
          <a:xfrm>
            <a:off x="4702928" y="1988840"/>
            <a:ext cx="524053" cy="594450"/>
          </a:xfrm>
          <a:custGeom>
            <a:avLst/>
            <a:gdLst>
              <a:gd name="connsiteX0" fmla="*/ 0 w 463407"/>
              <a:gd name="connsiteY0" fmla="*/ 0 h 562707"/>
              <a:gd name="connsiteX1" fmla="*/ 297904 w 463407"/>
              <a:gd name="connsiteY1" fmla="*/ 165502 h 562707"/>
              <a:gd name="connsiteX2" fmla="*/ 388931 w 463407"/>
              <a:gd name="connsiteY2" fmla="*/ 347554 h 562707"/>
              <a:gd name="connsiteX3" fmla="*/ 463407 w 463407"/>
              <a:gd name="connsiteY3" fmla="*/ 562707 h 56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07" h="562707">
                <a:moveTo>
                  <a:pt x="0" y="0"/>
                </a:moveTo>
                <a:cubicBezTo>
                  <a:pt x="116541" y="53788"/>
                  <a:pt x="233082" y="107576"/>
                  <a:pt x="297904" y="165502"/>
                </a:cubicBezTo>
                <a:cubicBezTo>
                  <a:pt x="362726" y="223428"/>
                  <a:pt x="361347" y="281353"/>
                  <a:pt x="388931" y="347554"/>
                </a:cubicBezTo>
                <a:cubicBezTo>
                  <a:pt x="416515" y="413755"/>
                  <a:pt x="439961" y="488231"/>
                  <a:pt x="463407" y="562707"/>
                </a:cubicBezTo>
              </a:path>
            </a:pathLst>
          </a:custGeom>
          <a:ln w="381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7105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0" grpId="0" animBg="1"/>
      <p:bldP spid="31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latin typeface="Calibri" pitchFamily="34" charset="0"/>
              </a:rPr>
              <a:t>Ukupna površina zahvata 33 080 </a:t>
            </a:r>
            <a:r>
              <a:rPr lang="hr-HR" sz="1600" dirty="0" smtClean="0">
                <a:latin typeface="Calibri" pitchFamily="34" charset="0"/>
              </a:rPr>
              <a:t>m</a:t>
            </a:r>
            <a:r>
              <a:rPr lang="hr-HR" sz="1600" baseline="30000" dirty="0" smtClean="0">
                <a:latin typeface="Calibri" pitchFamily="34" charset="0"/>
              </a:rPr>
              <a:t>2</a:t>
            </a: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Produbljenje akvatorija na minimalnu dubinu -1,60 m</a:t>
            </a:r>
            <a:endParaRPr lang="hr-HR" sz="1600" i="1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18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Pomorske građevine</a:t>
            </a:r>
            <a:endParaRPr lang="hr-HR" sz="2400" b="1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b="4282"/>
          <a:stretch/>
        </p:blipFill>
        <p:spPr bwMode="auto">
          <a:xfrm>
            <a:off x="1868437" y="1412776"/>
            <a:ext cx="5371629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49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latin typeface="Calibri" pitchFamily="34" charset="0"/>
              </a:rPr>
              <a:t>Ukupna površina zahvata 33 080 m</a:t>
            </a:r>
            <a:r>
              <a:rPr lang="hr-HR" sz="1600" baseline="30000" dirty="0">
                <a:latin typeface="Calibri" pitchFamily="34" charset="0"/>
              </a:rPr>
              <a:t>2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Produbljenje akvatorija na minimalnu dubinu -1,60 m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250 stalnih komunalnih vezova (za plovila duljine do 8 m)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19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Pomorske građevine</a:t>
            </a:r>
            <a:endParaRPr lang="hr-HR" sz="24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t="1957"/>
          <a:stretch/>
        </p:blipFill>
        <p:spPr bwMode="auto">
          <a:xfrm>
            <a:off x="1790561" y="1772816"/>
            <a:ext cx="5527381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6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5837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Uvod</a:t>
            </a:r>
            <a:endParaRPr lang="hr-HR" sz="2400" b="1" dirty="0">
              <a:solidFill>
                <a:schemeClr val="tx1"/>
              </a:solidFill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52" y="908719"/>
            <a:ext cx="7920000" cy="525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3"/>
          <p:cNvSpPr>
            <a:spLocks noChangeArrowheads="1"/>
          </p:cNvSpPr>
          <p:nvPr/>
        </p:nvSpPr>
        <p:spPr bwMode="auto">
          <a:xfrm>
            <a:off x="1331640" y="3429000"/>
            <a:ext cx="648072" cy="50405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Razvijene dužine oko 145 m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Plitko temeljeni masivni betonski zid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U sjevernom dijelu planira se temeljiti na </a:t>
            </a:r>
            <a:r>
              <a:rPr lang="hr-HR" sz="1600" dirty="0" err="1" smtClean="0">
                <a:latin typeface="Calibri" pitchFamily="34" charset="0"/>
              </a:rPr>
              <a:t>stijenskoj</a:t>
            </a:r>
            <a:r>
              <a:rPr lang="hr-HR" sz="1600" dirty="0" smtClean="0">
                <a:latin typeface="Calibri" pitchFamily="34" charset="0"/>
              </a:rPr>
              <a:t> podlozi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20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smtClean="0">
                <a:solidFill>
                  <a:schemeClr val="tx1"/>
                </a:solidFill>
              </a:rPr>
              <a:t>Obalni zid</a:t>
            </a:r>
            <a:endParaRPr lang="hr-HR" sz="2400" b="1" dirty="0">
              <a:solidFill>
                <a:schemeClr val="tx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9" r="-1"/>
          <a:stretch/>
        </p:blipFill>
        <p:spPr bwMode="auto">
          <a:xfrm>
            <a:off x="5762625" y="1175916"/>
            <a:ext cx="2913150" cy="49173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17811"/>
            <a:ext cx="5220000" cy="281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3"/>
          <p:cNvSpPr>
            <a:spLocks noChangeArrowheads="1"/>
          </p:cNvSpPr>
          <p:nvPr/>
        </p:nvSpPr>
        <p:spPr bwMode="auto">
          <a:xfrm rot="20765237">
            <a:off x="6631739" y="1777195"/>
            <a:ext cx="772760" cy="2336451"/>
          </a:xfrm>
          <a:prstGeom prst="ellipse">
            <a:avLst/>
          </a:prstGeom>
          <a:noFill/>
          <a:ln w="38100">
            <a:solidFill>
              <a:srgbClr val="0B28A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50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Razvijene dužine oko 145 m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Plitko temeljeni masivni betonski zid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U sjevernom dijelu planira se temeljiti na </a:t>
            </a:r>
            <a:r>
              <a:rPr lang="hr-HR" sz="1600" dirty="0" err="1" smtClean="0">
                <a:latin typeface="Calibri" pitchFamily="34" charset="0"/>
              </a:rPr>
              <a:t>stijenskoj</a:t>
            </a:r>
            <a:r>
              <a:rPr lang="hr-HR" sz="1600" dirty="0" smtClean="0">
                <a:latin typeface="Calibri" pitchFamily="34" charset="0"/>
              </a:rPr>
              <a:t> podlozi,</a:t>
            </a:r>
          </a:p>
          <a:p>
            <a:pPr marL="0" indent="0">
              <a:spcBef>
                <a:spcPts val="0"/>
              </a:spcBef>
              <a:spcAft>
                <a:spcPts val="190"/>
              </a:spcAft>
              <a:buNone/>
            </a:pPr>
            <a:r>
              <a:rPr lang="hr-HR" sz="1600" dirty="0" smtClean="0">
                <a:latin typeface="Calibri" pitchFamily="34" charset="0"/>
              </a:rPr>
              <a:t>        a u južnom dijelu na temeljnom nasipu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smtClean="0">
                <a:solidFill>
                  <a:schemeClr val="tx1"/>
                </a:solidFill>
              </a:rPr>
              <a:t>Obalni zid</a:t>
            </a:r>
            <a:endParaRPr lang="hr-HR" sz="2400" b="1" dirty="0">
              <a:solidFill>
                <a:schemeClr val="tx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9" r="-1"/>
          <a:stretch/>
        </p:blipFill>
        <p:spPr bwMode="auto">
          <a:xfrm>
            <a:off x="5762625" y="1175916"/>
            <a:ext cx="2913150" cy="49173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Oval 3"/>
          <p:cNvSpPr>
            <a:spLocks noChangeArrowheads="1"/>
          </p:cNvSpPr>
          <p:nvPr/>
        </p:nvSpPr>
        <p:spPr bwMode="auto">
          <a:xfrm rot="868172">
            <a:off x="6935019" y="4003931"/>
            <a:ext cx="587038" cy="1187553"/>
          </a:xfrm>
          <a:prstGeom prst="ellipse">
            <a:avLst/>
          </a:prstGeom>
          <a:noFill/>
          <a:ln w="38100">
            <a:solidFill>
              <a:srgbClr val="0B28A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r="4014"/>
          <a:stretch/>
        </p:blipFill>
        <p:spPr bwMode="auto">
          <a:xfrm>
            <a:off x="288104" y="2198278"/>
            <a:ext cx="5220000" cy="357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918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Razvijene dužine oko 145 m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Plitko temeljeni masivni betonski zid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U sjevernom dijelu planira se temeljiti na </a:t>
            </a:r>
            <a:r>
              <a:rPr lang="hr-HR" sz="1600" dirty="0" err="1" smtClean="0">
                <a:latin typeface="Calibri" pitchFamily="34" charset="0"/>
              </a:rPr>
              <a:t>stijenskoj</a:t>
            </a:r>
            <a:r>
              <a:rPr lang="hr-HR" sz="1600" dirty="0" smtClean="0">
                <a:latin typeface="Calibri" pitchFamily="34" charset="0"/>
              </a:rPr>
              <a:t> podlozi,</a:t>
            </a:r>
          </a:p>
          <a:p>
            <a:pPr marL="0" indent="0">
              <a:spcBef>
                <a:spcPts val="0"/>
              </a:spcBef>
              <a:spcAft>
                <a:spcPts val="190"/>
              </a:spcAft>
              <a:buNone/>
            </a:pPr>
            <a:r>
              <a:rPr lang="hr-HR" sz="1600" dirty="0" smtClean="0">
                <a:latin typeface="Calibri" pitchFamily="34" charset="0"/>
              </a:rPr>
              <a:t>        a u južnom dijelu na temeljnom nasipu</a:t>
            </a:r>
          </a:p>
          <a:p>
            <a:pPr>
              <a:spcBef>
                <a:spcPts val="0"/>
              </a:spcBef>
              <a:spcAft>
                <a:spcPts val="190"/>
              </a:spcAft>
            </a:pPr>
            <a:r>
              <a:rPr lang="hr-HR" sz="1600" dirty="0" err="1" smtClean="0">
                <a:latin typeface="Calibri" pitchFamily="34" charset="0"/>
              </a:rPr>
              <a:t>Procjednice</a:t>
            </a:r>
            <a:r>
              <a:rPr lang="hr-HR" sz="1600" dirty="0" smtClean="0">
                <a:latin typeface="Calibri" pitchFamily="34" charset="0"/>
              </a:rPr>
              <a:t> u podmorskom dijelu zida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smtClean="0">
                <a:solidFill>
                  <a:schemeClr val="tx1"/>
                </a:solidFill>
              </a:rPr>
              <a:t>Obalni zid</a:t>
            </a:r>
            <a:endParaRPr lang="hr-HR" sz="2400" b="1" dirty="0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52" y="2492896"/>
            <a:ext cx="8460000" cy="289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ravokutnik 1"/>
          <p:cNvSpPr/>
          <p:nvPr/>
        </p:nvSpPr>
        <p:spPr>
          <a:xfrm>
            <a:off x="2424491" y="5445224"/>
            <a:ext cx="42595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anose="020F0502020204030204" pitchFamily="34" charset="0"/>
              </a:rPr>
              <a:t>pogled na segment obalnog zida</a:t>
            </a:r>
            <a:endParaRPr lang="hr-HR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47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Ukupno 4 međusobno paralelna gata, širine 2,35 m, a dužina između 93 i 129 m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23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Gatovi</a:t>
            </a:r>
            <a:endParaRPr lang="hr-HR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0" t="11002" r="10702" b="2995"/>
          <a:stretch/>
        </p:blipFill>
        <p:spPr bwMode="auto">
          <a:xfrm>
            <a:off x="1716414" y="1125304"/>
            <a:ext cx="5675675" cy="50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91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Ukupno 4 međusobno paralelna gata, širine 2,35 m, a dužina između 93 i 129 m</a:t>
            </a: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r>
              <a:rPr lang="hr-HR" sz="1600" dirty="0">
                <a:latin typeface="Calibri" pitchFamily="34" charset="0"/>
              </a:rPr>
              <a:t>Fiksne raščlanjene konstrukcije duboko temeljene na armirano-betonskim bušenim pilotima</a:t>
            </a: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24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Gatovi</a:t>
            </a:r>
            <a:endParaRPr lang="hr-HR" sz="2400" b="1" dirty="0">
              <a:solidFill>
                <a:schemeClr val="tx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52" y="2206668"/>
            <a:ext cx="8640000" cy="221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72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Ukupno 4 međusobno paralelna gata, širine 2,35 m, a dužina između 93 i 129 m</a:t>
            </a: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r>
              <a:rPr lang="hr-HR" sz="1600" dirty="0">
                <a:latin typeface="Calibri" pitchFamily="34" charset="0"/>
              </a:rPr>
              <a:t>Fiksne raščlanjene konstrukcije duboko temeljene na armirano-betonskim bušenim pilotima</a:t>
            </a: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latin typeface="Calibri" pitchFamily="34" charset="0"/>
              </a:rPr>
              <a:t>Maksimalna dubina temeljenja </a:t>
            </a:r>
            <a:r>
              <a:rPr lang="pl-PL" sz="1600" dirty="0" smtClean="0">
                <a:latin typeface="Calibri" pitchFamily="34" charset="0"/>
              </a:rPr>
              <a:t>na </a:t>
            </a:r>
            <a:r>
              <a:rPr lang="pl-PL" sz="1600" dirty="0">
                <a:latin typeface="Calibri" pitchFamily="34" charset="0"/>
              </a:rPr>
              <a:t>koti -18,5 m</a:t>
            </a: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25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Gatovi</a:t>
            </a:r>
            <a:endParaRPr lang="hr-HR" sz="2400" b="1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413" y="1772816"/>
            <a:ext cx="2877678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159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Ukupno 4 međusobno paralelna gata, širine 2,35 m, a dužina između 93 i 129 m</a:t>
            </a: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r>
              <a:rPr lang="hr-HR" sz="1600" dirty="0">
                <a:latin typeface="Calibri" pitchFamily="34" charset="0"/>
              </a:rPr>
              <a:t>Fiksne raščlanjene konstrukcije duboko temeljene na armirano-betonskim bušenim pilotima</a:t>
            </a: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latin typeface="Calibri" pitchFamily="34" charset="0"/>
              </a:rPr>
              <a:t>Maksimalna dubina temeljenja na koti -18,5 </a:t>
            </a:r>
            <a:r>
              <a:rPr lang="pl-PL" sz="1600" dirty="0" smtClean="0">
                <a:latin typeface="Calibri" pitchFamily="34" charset="0"/>
              </a:rPr>
              <a:t>m</a:t>
            </a: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latin typeface="Calibri" pitchFamily="34" charset="0"/>
              </a:rPr>
              <a:t>Rasponsku konstrukciju </a:t>
            </a:r>
            <a:r>
              <a:rPr lang="pl-PL" sz="1600" dirty="0" smtClean="0">
                <a:latin typeface="Calibri" pitchFamily="34" charset="0"/>
              </a:rPr>
              <a:t>čini </a:t>
            </a:r>
            <a:r>
              <a:rPr lang="pl-PL" sz="1600" dirty="0">
                <a:latin typeface="Calibri" pitchFamily="34" charset="0"/>
              </a:rPr>
              <a:t>jedan predgotovljeni prednapeti armirano-betonski </a:t>
            </a:r>
            <a:r>
              <a:rPr lang="pl-PL" sz="1600" dirty="0" smtClean="0">
                <a:latin typeface="Calibri" pitchFamily="34" charset="0"/>
              </a:rPr>
              <a:t>nosač u presjeku</a:t>
            </a:r>
            <a:endParaRPr lang="hr-HR" sz="1600" dirty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pl-PL" sz="1600" dirty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26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Gatovi</a:t>
            </a:r>
            <a:endParaRPr lang="hr-HR" sz="2400" b="1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684" y="2060848"/>
            <a:ext cx="4947135" cy="41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89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Razvijena dužina unutarnje strane lukobrana 143 m, a s vanjske 222 m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Promjenjive širine 6,8 – 30 m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Površina 3365 m</a:t>
            </a:r>
            <a:r>
              <a:rPr lang="hr-HR" sz="1600" baseline="30000" dirty="0" smtClean="0">
                <a:latin typeface="Calibri" pitchFamily="34" charset="0"/>
              </a:rPr>
              <a:t>2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Dubina mora na području lukobrana do 8 m</a:t>
            </a: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pl-PL" sz="1600" dirty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27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Lukobran</a:t>
            </a:r>
            <a:endParaRPr lang="hr-HR" sz="24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52" y="2276872"/>
            <a:ext cx="8640000" cy="289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446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Razvijena dužina unutarnje strane lukobrana 143 m, a s vanjske 222 m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Promjenjive širine 6,8 – 30 m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Površina 3365 m</a:t>
            </a:r>
            <a:r>
              <a:rPr lang="hr-HR" sz="1600" baseline="30000" dirty="0" smtClean="0">
                <a:latin typeface="Calibri" pitchFamily="34" charset="0"/>
              </a:rPr>
              <a:t>2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Dubina mora na području lukobrana do 8 m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latin typeface="Calibri" pitchFamily="34" charset="0"/>
              </a:rPr>
              <a:t>S</a:t>
            </a:r>
            <a:r>
              <a:rPr lang="hr-HR" sz="1600" dirty="0" smtClean="0">
                <a:latin typeface="Calibri" pitchFamily="34" charset="0"/>
              </a:rPr>
              <a:t> budućim projektom plaže </a:t>
            </a:r>
            <a:r>
              <a:rPr lang="hr-HR" sz="1600" dirty="0" err="1" smtClean="0">
                <a:latin typeface="Calibri" pitchFamily="34" charset="0"/>
              </a:rPr>
              <a:t>Valruia</a:t>
            </a:r>
            <a:r>
              <a:rPr lang="hr-HR" sz="1600" dirty="0" smtClean="0">
                <a:latin typeface="Calibri" pitchFamily="34" charset="0"/>
              </a:rPr>
              <a:t> čini prostorno-oblikovnu jedinstvenu cjelinu</a:t>
            </a: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pl-PL" sz="1600" dirty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28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Lukobran</a:t>
            </a:r>
            <a:endParaRPr lang="hr-HR" sz="2400" b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8"/>
          <a:stretch/>
        </p:blipFill>
        <p:spPr bwMode="auto">
          <a:xfrm>
            <a:off x="234252" y="2289051"/>
            <a:ext cx="8640000" cy="381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516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Specifični i ograničavajući ulazni parametri za projektiranje lukobrana: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solidFill>
                  <a:prstClr val="black"/>
                </a:solidFill>
              </a:rPr>
              <a:t>visina </a:t>
            </a:r>
            <a:r>
              <a:rPr lang="hr-HR" sz="1600" dirty="0" smtClean="0">
                <a:solidFill>
                  <a:prstClr val="black"/>
                </a:solidFill>
              </a:rPr>
              <a:t>maksimalnog vala </a:t>
            </a:r>
            <a:r>
              <a:rPr lang="hr-HR" sz="1600" dirty="0">
                <a:solidFill>
                  <a:prstClr val="black"/>
                </a:solidFill>
              </a:rPr>
              <a:t>H</a:t>
            </a:r>
            <a:r>
              <a:rPr lang="hr-HR" sz="1600" baseline="-25000" dirty="0">
                <a:solidFill>
                  <a:prstClr val="black"/>
                </a:solidFill>
              </a:rPr>
              <a:t>max</a:t>
            </a:r>
            <a:r>
              <a:rPr lang="hr-HR" sz="1600" baseline="30000" dirty="0">
                <a:solidFill>
                  <a:prstClr val="black"/>
                </a:solidFill>
              </a:rPr>
              <a:t>50</a:t>
            </a:r>
            <a:r>
              <a:rPr lang="hr-HR" sz="1600" dirty="0">
                <a:solidFill>
                  <a:prstClr val="black"/>
                </a:solidFill>
              </a:rPr>
              <a:t> = 3,4 </a:t>
            </a:r>
            <a:r>
              <a:rPr lang="hr-HR" sz="1600" dirty="0" smtClean="0">
                <a:solidFill>
                  <a:prstClr val="black"/>
                </a:solidFill>
              </a:rPr>
              <a:t>m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pl-PL" sz="1600" dirty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29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Lukobran</a:t>
            </a:r>
            <a:endParaRPr lang="hr-HR" sz="2400" b="1" dirty="0">
              <a:solidFill>
                <a:schemeClr val="tx1"/>
              </a:solidFill>
            </a:endParaRPr>
          </a:p>
        </p:txBody>
      </p:sp>
      <p:pic>
        <p:nvPicPr>
          <p:cNvPr id="10" name="Slika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7" b="19617"/>
          <a:stretch>
            <a:fillRect/>
          </a:stretch>
        </p:blipFill>
        <p:spPr bwMode="auto">
          <a:xfrm>
            <a:off x="1713897" y="1629569"/>
            <a:ext cx="5680710" cy="395986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ight Arrow 14"/>
          <p:cNvSpPr/>
          <p:nvPr/>
        </p:nvSpPr>
        <p:spPr>
          <a:xfrm rot="14875178">
            <a:off x="3916104" y="3626378"/>
            <a:ext cx="1059948" cy="605091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C2A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Pravokutnik 1"/>
          <p:cNvSpPr/>
          <p:nvPr/>
        </p:nvSpPr>
        <p:spPr>
          <a:xfrm>
            <a:off x="3974513" y="4653136"/>
            <a:ext cx="138957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  <a:spcAft>
                <a:spcPts val="380"/>
              </a:spcAft>
            </a:pPr>
            <a:r>
              <a:rPr lang="hr-HR" sz="1600" b="1" dirty="0">
                <a:solidFill>
                  <a:srgbClr val="0A238C"/>
                </a:solidFill>
                <a:latin typeface="Calibri" panose="020F0502020204030204" pitchFamily="34" charset="0"/>
              </a:rPr>
              <a:t>H</a:t>
            </a:r>
            <a:r>
              <a:rPr lang="hr-HR" sz="1600" b="1" baseline="-25000" dirty="0">
                <a:solidFill>
                  <a:srgbClr val="0A238C"/>
                </a:solidFill>
                <a:latin typeface="Calibri" panose="020F0502020204030204" pitchFamily="34" charset="0"/>
              </a:rPr>
              <a:t>max</a:t>
            </a:r>
            <a:r>
              <a:rPr lang="hr-HR" sz="1600" b="1" baseline="30000" dirty="0">
                <a:solidFill>
                  <a:srgbClr val="0A238C"/>
                </a:solidFill>
                <a:latin typeface="Calibri" panose="020F0502020204030204" pitchFamily="34" charset="0"/>
              </a:rPr>
              <a:t>50</a:t>
            </a:r>
            <a:r>
              <a:rPr lang="hr-HR" sz="1600" b="1" dirty="0">
                <a:solidFill>
                  <a:srgbClr val="0A238C"/>
                </a:solidFill>
                <a:latin typeface="Calibri" panose="020F0502020204030204" pitchFamily="34" charset="0"/>
              </a:rPr>
              <a:t> = 3,4 m</a:t>
            </a:r>
          </a:p>
        </p:txBody>
      </p:sp>
    </p:spTree>
    <p:extLst>
      <p:ext uri="{BB962C8B-B14F-4D97-AF65-F5344CB8AC3E}">
        <p14:creationId xmlns:p14="http://schemas.microsoft.com/office/powerpoint/2010/main" val="220360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5837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Uvod</a:t>
            </a:r>
            <a:endParaRPr lang="hr-HR" sz="2400" b="1" dirty="0">
              <a:solidFill>
                <a:schemeClr val="tx1"/>
              </a:solidFill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Sjeverni dio Sjeverne luke grada Rovinja u uvali San </a:t>
            </a:r>
            <a:r>
              <a:rPr lang="hr-HR" sz="1600" dirty="0" err="1" smtClean="0">
                <a:latin typeface="Calibri" pitchFamily="34" charset="0"/>
              </a:rPr>
              <a:t>Pelagio</a:t>
            </a: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latin typeface="Calibri" pitchFamily="34" charset="0"/>
              </a:rPr>
              <a:t>1,5 km sjeverno od centra Rovinja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5" t="14345" r="34386" b="1604"/>
          <a:stretch/>
        </p:blipFill>
        <p:spPr bwMode="auto">
          <a:xfrm>
            <a:off x="455323" y="2231659"/>
            <a:ext cx="4188685" cy="393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Ravni poveznik sa strelicom 17"/>
          <p:cNvCxnSpPr/>
          <p:nvPr/>
        </p:nvCxnSpPr>
        <p:spPr>
          <a:xfrm flipV="1">
            <a:off x="2987824" y="2931476"/>
            <a:ext cx="432048" cy="1865676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avokutnik 18"/>
          <p:cNvSpPr/>
          <p:nvPr/>
        </p:nvSpPr>
        <p:spPr>
          <a:xfrm>
            <a:off x="2627784" y="2564904"/>
            <a:ext cx="1296144" cy="9361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7880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Specifični i ograničavajući ulazni parametri za projektiranje lukobrana: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solidFill>
                  <a:prstClr val="black"/>
                </a:solidFill>
              </a:rPr>
              <a:t>visina maksimalnog </a:t>
            </a:r>
            <a:r>
              <a:rPr lang="hr-HR" sz="1600" dirty="0" smtClean="0">
                <a:solidFill>
                  <a:prstClr val="black"/>
                </a:solidFill>
              </a:rPr>
              <a:t>vala </a:t>
            </a:r>
            <a:r>
              <a:rPr lang="hr-HR" sz="1600" dirty="0">
                <a:solidFill>
                  <a:prstClr val="black"/>
                </a:solidFill>
              </a:rPr>
              <a:t>H</a:t>
            </a:r>
            <a:r>
              <a:rPr lang="hr-HR" sz="1600" baseline="-25000" dirty="0">
                <a:solidFill>
                  <a:prstClr val="black"/>
                </a:solidFill>
              </a:rPr>
              <a:t>max</a:t>
            </a:r>
            <a:r>
              <a:rPr lang="hr-HR" sz="1600" baseline="30000" dirty="0">
                <a:solidFill>
                  <a:prstClr val="black"/>
                </a:solidFill>
              </a:rPr>
              <a:t>50</a:t>
            </a:r>
            <a:r>
              <a:rPr lang="hr-HR" sz="1600" dirty="0">
                <a:solidFill>
                  <a:prstClr val="black"/>
                </a:solidFill>
              </a:rPr>
              <a:t> = 3,4 </a:t>
            </a:r>
            <a:r>
              <a:rPr lang="hr-HR" sz="1600" dirty="0" smtClean="0">
                <a:solidFill>
                  <a:prstClr val="black"/>
                </a:solidFill>
              </a:rPr>
              <a:t>m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solidFill>
                  <a:prstClr val="black"/>
                </a:solidFill>
              </a:rPr>
              <a:t>visina lukobrana </a:t>
            </a:r>
            <a:r>
              <a:rPr lang="hr-HR" sz="1600" dirty="0" smtClean="0">
                <a:solidFill>
                  <a:prstClr val="black"/>
                </a:solidFill>
              </a:rPr>
              <a:t>&lt; </a:t>
            </a:r>
            <a:r>
              <a:rPr lang="hr-HR" sz="1600" dirty="0">
                <a:solidFill>
                  <a:prstClr val="black"/>
                </a:solidFill>
              </a:rPr>
              <a:t>2,5 m 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pl-PL" sz="1600" dirty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30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Lukobran</a:t>
            </a:r>
            <a:endParaRPr lang="hr-HR" sz="24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714488"/>
            <a:ext cx="8640000" cy="444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2506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Specifični i ograničavajući ulazni parametri za projektiranje lukobrana: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solidFill>
                  <a:prstClr val="black"/>
                </a:solidFill>
              </a:rPr>
              <a:t>visina maksimalnog </a:t>
            </a:r>
            <a:r>
              <a:rPr lang="hr-HR" sz="1600" dirty="0" smtClean="0">
                <a:solidFill>
                  <a:prstClr val="black"/>
                </a:solidFill>
              </a:rPr>
              <a:t>vala </a:t>
            </a:r>
            <a:r>
              <a:rPr lang="hr-HR" sz="1600" dirty="0">
                <a:solidFill>
                  <a:prstClr val="black"/>
                </a:solidFill>
              </a:rPr>
              <a:t>H</a:t>
            </a:r>
            <a:r>
              <a:rPr lang="hr-HR" sz="1600" baseline="-25000" dirty="0">
                <a:solidFill>
                  <a:prstClr val="black"/>
                </a:solidFill>
              </a:rPr>
              <a:t>max</a:t>
            </a:r>
            <a:r>
              <a:rPr lang="hr-HR" sz="1600" baseline="30000" dirty="0">
                <a:solidFill>
                  <a:prstClr val="black"/>
                </a:solidFill>
              </a:rPr>
              <a:t>50</a:t>
            </a:r>
            <a:r>
              <a:rPr lang="hr-HR" sz="1600" dirty="0">
                <a:solidFill>
                  <a:prstClr val="black"/>
                </a:solidFill>
              </a:rPr>
              <a:t> = 3,4 </a:t>
            </a:r>
            <a:r>
              <a:rPr lang="hr-HR" sz="1600" dirty="0" smtClean="0">
                <a:solidFill>
                  <a:prstClr val="black"/>
                </a:solidFill>
              </a:rPr>
              <a:t>m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solidFill>
                  <a:prstClr val="black"/>
                </a:solidFill>
              </a:rPr>
              <a:t>visina lukobrana </a:t>
            </a:r>
            <a:r>
              <a:rPr lang="hr-HR" sz="1600" dirty="0" smtClean="0">
                <a:solidFill>
                  <a:prstClr val="black"/>
                </a:solidFill>
              </a:rPr>
              <a:t>&lt; </a:t>
            </a:r>
            <a:r>
              <a:rPr lang="hr-HR" sz="1600" dirty="0">
                <a:solidFill>
                  <a:prstClr val="black"/>
                </a:solidFill>
              </a:rPr>
              <a:t>2,5 m </a:t>
            </a:r>
            <a:endParaRPr lang="hr-HR" sz="1600" dirty="0" smtClean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solidFill>
                  <a:prstClr val="black"/>
                </a:solidFill>
              </a:rPr>
              <a:t>arhitektonskim rješenjem predviđen je vertikalni tip </a:t>
            </a:r>
            <a:r>
              <a:rPr lang="hr-HR" sz="1600" dirty="0" smtClean="0">
                <a:solidFill>
                  <a:prstClr val="black"/>
                </a:solidFill>
              </a:rPr>
              <a:t>lukobrana </a:t>
            </a:r>
            <a:r>
              <a:rPr lang="hr-HR" sz="1600" dirty="0">
                <a:solidFill>
                  <a:prstClr val="black"/>
                </a:solidFill>
              </a:rPr>
              <a:t>bez </a:t>
            </a:r>
            <a:r>
              <a:rPr lang="hr-HR" sz="1600" dirty="0" err="1">
                <a:solidFill>
                  <a:prstClr val="black"/>
                </a:solidFill>
              </a:rPr>
              <a:t>školjere</a:t>
            </a: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pl-PL" sz="1600" dirty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Lukobran</a:t>
            </a:r>
            <a:endParaRPr lang="hr-HR" sz="2400" b="1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r="7746" b="12480"/>
          <a:stretch/>
        </p:blipFill>
        <p:spPr bwMode="auto">
          <a:xfrm>
            <a:off x="594252" y="2280295"/>
            <a:ext cx="7920000" cy="3815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Ravni poveznik 14"/>
          <p:cNvCxnSpPr/>
          <p:nvPr/>
        </p:nvCxnSpPr>
        <p:spPr>
          <a:xfrm flipH="1">
            <a:off x="2051720" y="2708920"/>
            <a:ext cx="2016224" cy="2232248"/>
          </a:xfrm>
          <a:prstGeom prst="line">
            <a:avLst/>
          </a:prstGeom>
          <a:ln w="76200">
            <a:solidFill>
              <a:srgbClr val="0C2A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vni poveznik 17"/>
          <p:cNvCxnSpPr/>
          <p:nvPr/>
        </p:nvCxnSpPr>
        <p:spPr>
          <a:xfrm>
            <a:off x="2051720" y="2708920"/>
            <a:ext cx="2088232" cy="2232248"/>
          </a:xfrm>
          <a:prstGeom prst="line">
            <a:avLst/>
          </a:prstGeom>
          <a:ln w="76200">
            <a:solidFill>
              <a:srgbClr val="0C2A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368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52" y="1916832"/>
            <a:ext cx="8640000" cy="289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Atipičan i kompleksan poprečni presjek lukobrana</a:t>
            </a:r>
          </a:p>
          <a:p>
            <a:pPr lvl="1">
              <a:spcBef>
                <a:spcPts val="0"/>
              </a:spcBef>
              <a:spcAft>
                <a:spcPts val="380"/>
              </a:spcAft>
              <a:buNone/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pl-PL" sz="1600" dirty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Lukobran</a:t>
            </a:r>
            <a:endParaRPr lang="hr-HR" sz="2400" b="1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2627784" y="4072736"/>
            <a:ext cx="0" cy="740306"/>
          </a:xfrm>
          <a:prstGeom prst="line">
            <a:avLst/>
          </a:prstGeom>
          <a:ln w="38100">
            <a:solidFill>
              <a:srgbClr val="0A2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6200000" flipV="1">
            <a:off x="2376957" y="3821909"/>
            <a:ext cx="428628" cy="71438"/>
          </a:xfrm>
          <a:prstGeom prst="line">
            <a:avLst/>
          </a:prstGeom>
          <a:ln w="38100">
            <a:solidFill>
              <a:srgbClr val="0A2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ravokutnik 1"/>
          <p:cNvSpPr/>
          <p:nvPr/>
        </p:nvSpPr>
        <p:spPr>
          <a:xfrm rot="21148219">
            <a:off x="1146387" y="3161953"/>
            <a:ext cx="256494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spcAft>
                <a:spcPts val="380"/>
              </a:spcAft>
            </a:pPr>
            <a:r>
              <a:rPr lang="hr-HR" sz="1600" b="1" dirty="0" smtClean="0">
                <a:solidFill>
                  <a:srgbClr val="0A238C"/>
                </a:solidFill>
                <a:latin typeface="Calibri" panose="020F0502020204030204" pitchFamily="34" charset="0"/>
              </a:rPr>
              <a:t>razmatrani poprečni presjek</a:t>
            </a:r>
            <a:endParaRPr lang="hr-HR" sz="1600" b="1" dirty="0">
              <a:solidFill>
                <a:srgbClr val="0A238C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13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Atipičan i kompleksan poprečni presjek lukobrana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vertikalni tip lukobrana na temeljnom nasipu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pl-PL" sz="1600" dirty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33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Lukobran</a:t>
            </a:r>
            <a:endParaRPr lang="hr-HR" sz="2400" b="1" dirty="0">
              <a:solidFill>
                <a:schemeClr val="tx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" t="2086" r="4472" b="18936"/>
          <a:stretch/>
        </p:blipFill>
        <p:spPr bwMode="auto">
          <a:xfrm>
            <a:off x="234252" y="2936614"/>
            <a:ext cx="8640000" cy="315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Ravni poveznik 12"/>
          <p:cNvCxnSpPr/>
          <p:nvPr/>
        </p:nvCxnSpPr>
        <p:spPr>
          <a:xfrm flipV="1">
            <a:off x="234252" y="5409220"/>
            <a:ext cx="8640000" cy="180020"/>
          </a:xfrm>
          <a:prstGeom prst="line">
            <a:avLst/>
          </a:prstGeom>
          <a:ln w="38100">
            <a:solidFill>
              <a:srgbClr val="0B28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vni poveznik 13"/>
          <p:cNvCxnSpPr/>
          <p:nvPr/>
        </p:nvCxnSpPr>
        <p:spPr>
          <a:xfrm>
            <a:off x="2627784" y="4653136"/>
            <a:ext cx="5040560" cy="0"/>
          </a:xfrm>
          <a:prstGeom prst="line">
            <a:avLst/>
          </a:prstGeom>
          <a:ln w="38100">
            <a:solidFill>
              <a:srgbClr val="0B28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13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Atipičan i kompleksan poprečni presjek lukobrana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vertikalni tip lukobrana na temeljnom nasipu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pl-PL" sz="1600" dirty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34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Lukobran</a:t>
            </a:r>
            <a:endParaRPr lang="hr-HR" sz="2400" b="1" dirty="0">
              <a:solidFill>
                <a:schemeClr val="tx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" t="2086" r="4472" b="18936"/>
          <a:stretch/>
        </p:blipFill>
        <p:spPr bwMode="auto">
          <a:xfrm>
            <a:off x="234252" y="2936614"/>
            <a:ext cx="8640000" cy="315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rot="5400000" flipH="1" flipV="1">
            <a:off x="2536811" y="3964785"/>
            <a:ext cx="3071040" cy="794"/>
          </a:xfrm>
          <a:prstGeom prst="line">
            <a:avLst/>
          </a:prstGeom>
          <a:ln w="38100">
            <a:solidFill>
              <a:srgbClr val="0B28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avokutnik 1"/>
          <p:cNvSpPr/>
          <p:nvPr/>
        </p:nvSpPr>
        <p:spPr>
          <a:xfrm>
            <a:off x="2567746" y="2428868"/>
            <a:ext cx="15001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anose="020F0502020204030204" pitchFamily="34" charset="0"/>
              </a:rPr>
              <a:t>vanjska strana</a:t>
            </a:r>
            <a:endParaRPr lang="hr-HR" sz="1600" dirty="0">
              <a:latin typeface="Calibri" panose="020F0502020204030204" pitchFamily="34" charset="0"/>
            </a:endParaRPr>
          </a:p>
        </p:txBody>
      </p:sp>
      <p:sp>
        <p:nvSpPr>
          <p:cNvPr id="18" name="Pravokutnik 1"/>
          <p:cNvSpPr/>
          <p:nvPr/>
        </p:nvSpPr>
        <p:spPr>
          <a:xfrm>
            <a:off x="6500826" y="2428868"/>
            <a:ext cx="17145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anose="020F0502020204030204" pitchFamily="34" charset="0"/>
              </a:rPr>
              <a:t>unutarnja strana</a:t>
            </a:r>
            <a:endParaRPr lang="hr-HR" sz="1600" dirty="0">
              <a:latin typeface="Calibri" panose="020F0502020204030204" pitchFamily="34" charset="0"/>
            </a:endParaRPr>
          </a:p>
        </p:txBody>
      </p:sp>
      <p:sp>
        <p:nvSpPr>
          <p:cNvPr id="19" name="Pravokutnik 1"/>
          <p:cNvSpPr/>
          <p:nvPr/>
        </p:nvSpPr>
        <p:spPr>
          <a:xfrm>
            <a:off x="4582260" y="2428868"/>
            <a:ext cx="12858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anose="020F0502020204030204" pitchFamily="34" charset="0"/>
              </a:rPr>
              <a:t>središnji dio</a:t>
            </a:r>
            <a:endParaRPr lang="hr-HR" sz="1600" dirty="0">
              <a:latin typeface="Calibri" panose="020F050202020403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5400000" flipH="1" flipV="1">
            <a:off x="4750595" y="3963991"/>
            <a:ext cx="3071040" cy="794"/>
          </a:xfrm>
          <a:prstGeom prst="line">
            <a:avLst/>
          </a:prstGeom>
          <a:ln w="38100">
            <a:solidFill>
              <a:srgbClr val="0B28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13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Atipičan i kompleksan poprečni presjek lukobrana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vertikalni tip lukobrana na temeljnom nasipu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zaštitni </a:t>
            </a:r>
            <a:r>
              <a:rPr lang="hr-HR" sz="1600" dirty="0" err="1" smtClean="0">
                <a:latin typeface="Calibri" pitchFamily="34" charset="0"/>
              </a:rPr>
              <a:t>kamenomet</a:t>
            </a:r>
            <a:r>
              <a:rPr lang="hr-HR" sz="1600" dirty="0" smtClean="0">
                <a:latin typeface="Calibri" pitchFamily="34" charset="0"/>
              </a:rPr>
              <a:t> nasipa 600 – 1000 kg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pl-PL" sz="1600" dirty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35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Lukobran</a:t>
            </a:r>
            <a:endParaRPr lang="hr-HR" sz="2400" b="1" dirty="0">
              <a:solidFill>
                <a:schemeClr val="tx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" t="2086" r="4472" b="18936"/>
          <a:stretch/>
        </p:blipFill>
        <p:spPr bwMode="auto">
          <a:xfrm>
            <a:off x="234252" y="2936614"/>
            <a:ext cx="8640000" cy="315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3"/>
          <p:cNvSpPr>
            <a:spLocks noChangeArrowheads="1"/>
          </p:cNvSpPr>
          <p:nvPr/>
        </p:nvSpPr>
        <p:spPr bwMode="auto">
          <a:xfrm rot="3574785">
            <a:off x="2341437" y="4094988"/>
            <a:ext cx="457581" cy="1601916"/>
          </a:xfrm>
          <a:prstGeom prst="ellipse">
            <a:avLst/>
          </a:prstGeom>
          <a:noFill/>
          <a:ln w="38100">
            <a:solidFill>
              <a:srgbClr val="0B28A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08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Atipičan i kompleksan poprečni presjek lukobrana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vertikalni tip lukobrana na temeljnom nasipu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zaštitni </a:t>
            </a:r>
            <a:r>
              <a:rPr lang="hr-HR" sz="1600" dirty="0" err="1" smtClean="0">
                <a:latin typeface="Calibri" pitchFamily="34" charset="0"/>
              </a:rPr>
              <a:t>kamenomet</a:t>
            </a:r>
            <a:r>
              <a:rPr lang="hr-HR" sz="1600" dirty="0" smtClean="0">
                <a:latin typeface="Calibri" pitchFamily="34" charset="0"/>
              </a:rPr>
              <a:t> nasipa 600 – 1000 kg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nožica nasipa i filtarski sloj 90 -150 kg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pl-PL" sz="1600" dirty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36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Lukobran</a:t>
            </a:r>
            <a:endParaRPr lang="hr-HR" sz="2400" b="1" dirty="0">
              <a:solidFill>
                <a:schemeClr val="tx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" t="2086" r="4472" b="18936"/>
          <a:stretch/>
        </p:blipFill>
        <p:spPr bwMode="auto">
          <a:xfrm>
            <a:off x="234252" y="2936614"/>
            <a:ext cx="8640000" cy="315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3"/>
          <p:cNvSpPr>
            <a:spLocks noChangeArrowheads="1"/>
          </p:cNvSpPr>
          <p:nvPr/>
        </p:nvSpPr>
        <p:spPr bwMode="auto">
          <a:xfrm rot="3574785">
            <a:off x="2522605" y="4437878"/>
            <a:ext cx="339618" cy="1197474"/>
          </a:xfrm>
          <a:prstGeom prst="ellipse">
            <a:avLst/>
          </a:prstGeom>
          <a:noFill/>
          <a:ln w="38100">
            <a:solidFill>
              <a:srgbClr val="0B28A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>
              <a:solidFill>
                <a:prstClr val="black"/>
              </a:solidFill>
            </a:endParaRPr>
          </a:p>
        </p:txBody>
      </p:sp>
      <p:sp>
        <p:nvSpPr>
          <p:cNvPr id="10" name="Oval 3"/>
          <p:cNvSpPr>
            <a:spLocks noChangeArrowheads="1"/>
          </p:cNvSpPr>
          <p:nvPr/>
        </p:nvSpPr>
        <p:spPr bwMode="auto">
          <a:xfrm rot="5400000">
            <a:off x="1441430" y="4201597"/>
            <a:ext cx="718926" cy="2661893"/>
          </a:xfrm>
          <a:prstGeom prst="ellipse">
            <a:avLst/>
          </a:prstGeom>
          <a:noFill/>
          <a:ln w="38100">
            <a:solidFill>
              <a:srgbClr val="0B28A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87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Atipičan i kompleksan poprečni presjek lukobrana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vertikalni tip lukobrana na temeljnom nasipu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zaštitni </a:t>
            </a:r>
            <a:r>
              <a:rPr lang="hr-HR" sz="1600" dirty="0" err="1" smtClean="0">
                <a:latin typeface="Calibri" pitchFamily="34" charset="0"/>
              </a:rPr>
              <a:t>kamenomet</a:t>
            </a:r>
            <a:r>
              <a:rPr lang="hr-HR" sz="1600" dirty="0" smtClean="0">
                <a:latin typeface="Calibri" pitchFamily="34" charset="0"/>
              </a:rPr>
              <a:t> nasipa 600 – 1000 kg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nožica nasipa i filtarski sloj 90 -150 kg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masivni betonski zid plitko temeljen na koti -2,80 m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pl-PL" sz="1600" dirty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37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Lukobran</a:t>
            </a:r>
            <a:endParaRPr lang="hr-HR" sz="2400" b="1" dirty="0">
              <a:solidFill>
                <a:schemeClr val="tx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" t="2086" r="4472" b="18936"/>
          <a:stretch/>
        </p:blipFill>
        <p:spPr bwMode="auto">
          <a:xfrm>
            <a:off x="234252" y="2936614"/>
            <a:ext cx="8640000" cy="315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3"/>
          <p:cNvSpPr>
            <a:spLocks noChangeArrowheads="1"/>
          </p:cNvSpPr>
          <p:nvPr/>
        </p:nvSpPr>
        <p:spPr bwMode="auto">
          <a:xfrm rot="5400000">
            <a:off x="3203847" y="3717032"/>
            <a:ext cx="1152128" cy="1152128"/>
          </a:xfrm>
          <a:prstGeom prst="ellipse">
            <a:avLst/>
          </a:prstGeom>
          <a:noFill/>
          <a:ln w="38100">
            <a:solidFill>
              <a:srgbClr val="0B28A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>
              <a:solidFill>
                <a:prstClr val="black"/>
              </a:solidFill>
            </a:endParaRPr>
          </a:p>
        </p:txBody>
      </p:sp>
      <p:sp>
        <p:nvSpPr>
          <p:cNvPr id="10" name="Oval 3"/>
          <p:cNvSpPr>
            <a:spLocks noChangeArrowheads="1"/>
          </p:cNvSpPr>
          <p:nvPr/>
        </p:nvSpPr>
        <p:spPr bwMode="auto">
          <a:xfrm rot="5400000">
            <a:off x="6408204" y="3845607"/>
            <a:ext cx="1152128" cy="936104"/>
          </a:xfrm>
          <a:prstGeom prst="ellipse">
            <a:avLst/>
          </a:prstGeom>
          <a:noFill/>
          <a:ln w="38100">
            <a:solidFill>
              <a:srgbClr val="0B28A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1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Atipičan i kompleksan poprečni presjek lukobrana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vertikalni tip lukobrana na temeljnom nasipu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zaštitni </a:t>
            </a:r>
            <a:r>
              <a:rPr lang="hr-HR" sz="1600" dirty="0" err="1" smtClean="0">
                <a:latin typeface="Calibri" pitchFamily="34" charset="0"/>
              </a:rPr>
              <a:t>kamenomet</a:t>
            </a:r>
            <a:r>
              <a:rPr lang="hr-HR" sz="1600" dirty="0" smtClean="0">
                <a:latin typeface="Calibri" pitchFamily="34" charset="0"/>
              </a:rPr>
              <a:t> nasipa 600 – 1000 kg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nožica nasipa i filtarski sloj 90 -150 kg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masivni betonski zid plitko temeljen na koti -2,80 m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pl-PL" sz="1600" dirty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38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Lukobran</a:t>
            </a:r>
            <a:endParaRPr lang="hr-HR" sz="2400" b="1" dirty="0">
              <a:solidFill>
                <a:schemeClr val="tx1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52" y="2924944"/>
            <a:ext cx="8640000" cy="220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ravokutnik 1"/>
          <p:cNvSpPr/>
          <p:nvPr/>
        </p:nvSpPr>
        <p:spPr>
          <a:xfrm>
            <a:off x="2424491" y="5204887"/>
            <a:ext cx="42595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anose="020F0502020204030204" pitchFamily="34" charset="0"/>
              </a:rPr>
              <a:t>tlocrt podmorskih betonskih zidova lukobrana</a:t>
            </a:r>
            <a:endParaRPr lang="hr-HR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1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Atipičan i kompleksan poprečni presjek lukobrana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vertikalni tip lukobrana na temeljnom nasipu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zaštitni </a:t>
            </a:r>
            <a:r>
              <a:rPr lang="hr-HR" sz="1600" dirty="0" err="1" smtClean="0">
                <a:latin typeface="Calibri" pitchFamily="34" charset="0"/>
              </a:rPr>
              <a:t>kamenomet</a:t>
            </a:r>
            <a:r>
              <a:rPr lang="hr-HR" sz="1600" dirty="0" smtClean="0">
                <a:latin typeface="Calibri" pitchFamily="34" charset="0"/>
              </a:rPr>
              <a:t> nasipa 600 – 1000 kg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nožica nasipa i filtarski sloj 90 -150 kg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masivni betonski zid plitko temeljen na koti -2,80 m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temeljna stopa zida zaštićena betonskim blok čuvarima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pl-PL" sz="1600" dirty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39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Lukobran</a:t>
            </a:r>
            <a:endParaRPr lang="hr-HR" sz="2400" b="1" dirty="0">
              <a:solidFill>
                <a:schemeClr val="tx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" t="2086" r="4472" b="18936"/>
          <a:stretch/>
        </p:blipFill>
        <p:spPr bwMode="auto">
          <a:xfrm>
            <a:off x="234252" y="2936614"/>
            <a:ext cx="8640000" cy="315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3"/>
          <p:cNvSpPr>
            <a:spLocks noChangeArrowheads="1"/>
          </p:cNvSpPr>
          <p:nvPr/>
        </p:nvSpPr>
        <p:spPr bwMode="auto">
          <a:xfrm rot="5400000">
            <a:off x="3131840" y="4389591"/>
            <a:ext cx="432048" cy="432049"/>
          </a:xfrm>
          <a:prstGeom prst="ellipse">
            <a:avLst/>
          </a:prstGeom>
          <a:noFill/>
          <a:ln w="38100">
            <a:solidFill>
              <a:srgbClr val="0B28A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>
              <a:solidFill>
                <a:prstClr val="black"/>
              </a:solidFill>
            </a:endParaRPr>
          </a:p>
        </p:txBody>
      </p:sp>
      <p:sp>
        <p:nvSpPr>
          <p:cNvPr id="10" name="Oval 3"/>
          <p:cNvSpPr>
            <a:spLocks noChangeArrowheads="1"/>
          </p:cNvSpPr>
          <p:nvPr/>
        </p:nvSpPr>
        <p:spPr bwMode="auto">
          <a:xfrm rot="5400000">
            <a:off x="7020273" y="4389592"/>
            <a:ext cx="432048" cy="432049"/>
          </a:xfrm>
          <a:prstGeom prst="ellipse">
            <a:avLst/>
          </a:prstGeom>
          <a:noFill/>
          <a:ln w="38100">
            <a:solidFill>
              <a:srgbClr val="0B28A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09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5837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Uvod</a:t>
            </a:r>
            <a:endParaRPr lang="hr-HR" sz="2400" b="1" dirty="0">
              <a:solidFill>
                <a:schemeClr val="tx1"/>
              </a:solidFill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Sjeverni dio Sjeverne luke grada Rovinja u uvali San </a:t>
            </a:r>
            <a:r>
              <a:rPr lang="hr-HR" sz="1600" dirty="0" err="1" smtClean="0">
                <a:latin typeface="Calibri" pitchFamily="34" charset="0"/>
              </a:rPr>
              <a:t>Pelagio</a:t>
            </a: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latin typeface="Calibri" pitchFamily="34" charset="0"/>
              </a:rPr>
              <a:t>1,5 km sjeverno od centra Rovinja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Širina uvale na ulazu oko 250 m, a dubina </a:t>
            </a:r>
            <a:r>
              <a:rPr lang="hr-HR" sz="1600" dirty="0" smtClean="0">
                <a:latin typeface="Calibri" pitchFamily="34" charset="0"/>
              </a:rPr>
              <a:t>mora do </a:t>
            </a:r>
            <a:r>
              <a:rPr lang="hr-HR" sz="1600" dirty="0" smtClean="0">
                <a:latin typeface="Calibri" pitchFamily="34" charset="0"/>
              </a:rPr>
              <a:t>oko 6,5 m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U </a:t>
            </a:r>
            <a:r>
              <a:rPr lang="hr-HR" sz="1600" dirty="0" smtClean="0">
                <a:latin typeface="Calibri" pitchFamily="34" charset="0"/>
              </a:rPr>
              <a:t>zapadnom dijelu uvale </a:t>
            </a:r>
            <a:r>
              <a:rPr lang="hr-HR" sz="1600" dirty="0">
                <a:latin typeface="Calibri" pitchFamily="34" charset="0"/>
              </a:rPr>
              <a:t>postojeća manja komunalna </a:t>
            </a:r>
            <a:r>
              <a:rPr lang="hr-HR" sz="1600" dirty="0" smtClean="0">
                <a:latin typeface="Calibri" pitchFamily="34" charset="0"/>
              </a:rPr>
              <a:t>luka </a:t>
            </a:r>
            <a:r>
              <a:rPr lang="hr-HR" sz="1600" dirty="0">
                <a:latin typeface="Calibri" pitchFamily="34" charset="0"/>
              </a:rPr>
              <a:t>kapaciteta 30 vezova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5" t="14345" r="34386" b="1604"/>
          <a:stretch/>
        </p:blipFill>
        <p:spPr bwMode="auto">
          <a:xfrm>
            <a:off x="455323" y="2231659"/>
            <a:ext cx="4188685" cy="393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ravokutnik 18"/>
          <p:cNvSpPr/>
          <p:nvPr/>
        </p:nvSpPr>
        <p:spPr>
          <a:xfrm>
            <a:off x="2627784" y="2564904"/>
            <a:ext cx="1296144" cy="9361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21" name="Ravni poveznik 20"/>
          <p:cNvCxnSpPr/>
          <p:nvPr/>
        </p:nvCxnSpPr>
        <p:spPr>
          <a:xfrm>
            <a:off x="2627784" y="2564904"/>
            <a:ext cx="2304256" cy="310338"/>
          </a:xfrm>
          <a:prstGeom prst="lin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" name="Ravni poveznik 24"/>
          <p:cNvCxnSpPr/>
          <p:nvPr/>
        </p:nvCxnSpPr>
        <p:spPr>
          <a:xfrm>
            <a:off x="3923928" y="2564904"/>
            <a:ext cx="4968112" cy="310338"/>
          </a:xfrm>
          <a:prstGeom prst="lin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0" name="Ravni poveznik 29"/>
          <p:cNvCxnSpPr/>
          <p:nvPr/>
        </p:nvCxnSpPr>
        <p:spPr>
          <a:xfrm>
            <a:off x="2627784" y="3501008"/>
            <a:ext cx="2304256" cy="2376264"/>
          </a:xfrm>
          <a:prstGeom prst="lin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169" name="Ravni poveznik 7168"/>
          <p:cNvCxnSpPr/>
          <p:nvPr/>
        </p:nvCxnSpPr>
        <p:spPr>
          <a:xfrm>
            <a:off x="3923928" y="3501008"/>
            <a:ext cx="4968112" cy="2376264"/>
          </a:xfrm>
          <a:prstGeom prst="lin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0" r="11215"/>
          <a:stretch/>
        </p:blipFill>
        <p:spPr bwMode="auto">
          <a:xfrm>
            <a:off x="4932040" y="2875242"/>
            <a:ext cx="3960000" cy="300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/>
          <p:cNvSpPr>
            <a:spLocks noChangeArrowheads="1"/>
          </p:cNvSpPr>
          <p:nvPr/>
        </p:nvSpPr>
        <p:spPr bwMode="auto">
          <a:xfrm>
            <a:off x="6573804" y="3727251"/>
            <a:ext cx="504056" cy="445114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28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Atipičan i kompleksan poprečni presjek lukobrana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vertikalni tip lukobrana na temeljnom nasipu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zaštitni </a:t>
            </a:r>
            <a:r>
              <a:rPr lang="hr-HR" sz="1600" dirty="0" err="1" smtClean="0">
                <a:latin typeface="Calibri" pitchFamily="34" charset="0"/>
              </a:rPr>
              <a:t>kamenomet</a:t>
            </a:r>
            <a:r>
              <a:rPr lang="hr-HR" sz="1600" dirty="0" smtClean="0">
                <a:latin typeface="Calibri" pitchFamily="34" charset="0"/>
              </a:rPr>
              <a:t> nasipa 600 – 1000 kg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nožica nasipa i filtarski sloj 90 -150 kg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masivni betonski zid plitko temeljen na koti -2,80 m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temeljna stopa zida zaštićena betonskim blok čuvarima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err="1" smtClean="0">
                <a:latin typeface="Calibri" pitchFamily="34" charset="0"/>
              </a:rPr>
              <a:t>procjednice</a:t>
            </a:r>
            <a:r>
              <a:rPr lang="hr-HR" sz="1600" dirty="0" smtClean="0">
                <a:latin typeface="Calibri" pitchFamily="34" charset="0"/>
              </a:rPr>
              <a:t> u podmorskom dijelu zida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pl-PL" sz="1600" dirty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40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Lukobran</a:t>
            </a:r>
            <a:endParaRPr lang="hr-HR" sz="2400" b="1" dirty="0">
              <a:solidFill>
                <a:schemeClr val="tx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" t="2086" r="4472" b="18936"/>
          <a:stretch/>
        </p:blipFill>
        <p:spPr bwMode="auto">
          <a:xfrm>
            <a:off x="234252" y="2936614"/>
            <a:ext cx="8640000" cy="315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3"/>
          <p:cNvSpPr>
            <a:spLocks noChangeArrowheads="1"/>
          </p:cNvSpPr>
          <p:nvPr/>
        </p:nvSpPr>
        <p:spPr bwMode="auto">
          <a:xfrm rot="5400000">
            <a:off x="3600036" y="3975039"/>
            <a:ext cx="179731" cy="900100"/>
          </a:xfrm>
          <a:prstGeom prst="ellipse">
            <a:avLst/>
          </a:prstGeom>
          <a:noFill/>
          <a:ln w="38100">
            <a:solidFill>
              <a:srgbClr val="0B28A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>
              <a:solidFill>
                <a:prstClr val="black"/>
              </a:solidFill>
            </a:endParaRPr>
          </a:p>
        </p:txBody>
      </p:sp>
      <p:sp>
        <p:nvSpPr>
          <p:cNvPr id="11" name="Oval 3"/>
          <p:cNvSpPr>
            <a:spLocks noChangeArrowheads="1"/>
          </p:cNvSpPr>
          <p:nvPr/>
        </p:nvSpPr>
        <p:spPr bwMode="auto">
          <a:xfrm rot="5400000">
            <a:off x="6822395" y="3849315"/>
            <a:ext cx="179730" cy="792088"/>
          </a:xfrm>
          <a:prstGeom prst="ellipse">
            <a:avLst/>
          </a:prstGeom>
          <a:noFill/>
          <a:ln w="38100">
            <a:solidFill>
              <a:srgbClr val="0B28A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28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67876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Inovativni koncept upijajućeg lukobrana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u trupu lukobrana 4 </a:t>
            </a:r>
            <a:r>
              <a:rPr lang="hr-HR" sz="1600" dirty="0" err="1" smtClean="0">
                <a:latin typeface="Calibri" pitchFamily="34" charset="0"/>
              </a:rPr>
              <a:t>upojna</a:t>
            </a:r>
            <a:r>
              <a:rPr lang="hr-HR" sz="1600" dirty="0" smtClean="0">
                <a:latin typeface="Calibri" pitchFamily="34" charset="0"/>
              </a:rPr>
              <a:t> bazena prosječne zapremine 330 m</a:t>
            </a:r>
            <a:r>
              <a:rPr lang="hr-HR" sz="1600" baseline="30000" dirty="0" smtClean="0">
                <a:latin typeface="Calibri" pitchFamily="34" charset="0"/>
              </a:rPr>
              <a:t>3</a:t>
            </a:r>
            <a:r>
              <a:rPr lang="hr-HR" sz="1600" dirty="0" smtClean="0">
                <a:latin typeface="Calibri" pitchFamily="34" charset="0"/>
              </a:rPr>
              <a:t> ispunjena krupnim kamenom</a:t>
            </a:r>
            <a:endParaRPr lang="hr-HR" sz="1600" baseline="300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pl-PL" sz="1600" dirty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" t="10458" r="4624" b="11984"/>
          <a:stretch/>
        </p:blipFill>
        <p:spPr bwMode="auto">
          <a:xfrm>
            <a:off x="269368" y="3717312"/>
            <a:ext cx="8569768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Lukobran</a:t>
            </a:r>
            <a:endParaRPr lang="hr-HR" sz="2400" b="1" dirty="0">
              <a:solidFill>
                <a:schemeClr val="tx1"/>
              </a:solidFill>
            </a:endParaRPr>
          </a:p>
        </p:txBody>
      </p:sp>
      <p:sp>
        <p:nvSpPr>
          <p:cNvPr id="13" name="Oval 3"/>
          <p:cNvSpPr>
            <a:spLocks noChangeArrowheads="1"/>
          </p:cNvSpPr>
          <p:nvPr/>
        </p:nvSpPr>
        <p:spPr bwMode="auto">
          <a:xfrm rot="5400000">
            <a:off x="3519555" y="3816717"/>
            <a:ext cx="1456817" cy="1944216"/>
          </a:xfrm>
          <a:prstGeom prst="ellipse">
            <a:avLst/>
          </a:prstGeom>
          <a:noFill/>
          <a:ln w="38100">
            <a:solidFill>
              <a:srgbClr val="0B28A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>
              <a:solidFill>
                <a:prstClr val="black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6" y="1412776"/>
            <a:ext cx="8640000" cy="211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11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67876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Inovativni koncept upijajućeg lukobrana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u trupu lukobrana 4 </a:t>
            </a:r>
            <a:r>
              <a:rPr lang="hr-HR" sz="1600" dirty="0" err="1" smtClean="0">
                <a:latin typeface="Calibri" pitchFamily="34" charset="0"/>
              </a:rPr>
              <a:t>upojna</a:t>
            </a:r>
            <a:r>
              <a:rPr lang="hr-HR" sz="1600" dirty="0" smtClean="0">
                <a:latin typeface="Calibri" pitchFamily="34" charset="0"/>
              </a:rPr>
              <a:t> bazena prosječne zapremine 330 m</a:t>
            </a:r>
            <a:r>
              <a:rPr lang="hr-HR" sz="1600" baseline="30000" dirty="0" smtClean="0">
                <a:latin typeface="Calibri" pitchFamily="34" charset="0"/>
              </a:rPr>
              <a:t>3</a:t>
            </a:r>
            <a:r>
              <a:rPr lang="hr-HR" sz="1600" dirty="0" smtClean="0">
                <a:latin typeface="Calibri" pitchFamily="34" charset="0"/>
              </a:rPr>
              <a:t> ispunjena krupnim kamenom</a:t>
            </a:r>
            <a:endParaRPr lang="hr-HR" sz="1600" baseline="300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bazeni međusobno povezani cijevima	funkcija retencije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pl-PL" sz="1600" dirty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Lukobran</a:t>
            </a:r>
            <a:endParaRPr lang="hr-HR" sz="2400" b="1" dirty="0">
              <a:solidFill>
                <a:schemeClr val="tx1"/>
              </a:solidFill>
            </a:endParaRPr>
          </a:p>
        </p:txBody>
      </p:sp>
      <p:sp>
        <p:nvSpPr>
          <p:cNvPr id="10" name="Right Arrow 14"/>
          <p:cNvSpPr/>
          <p:nvPr/>
        </p:nvSpPr>
        <p:spPr>
          <a:xfrm>
            <a:off x="4262438" y="1357298"/>
            <a:ext cx="381000" cy="1524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C2A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5" r="4073" b="3913"/>
          <a:stretch/>
        </p:blipFill>
        <p:spPr bwMode="auto">
          <a:xfrm>
            <a:off x="234252" y="2276872"/>
            <a:ext cx="8640000" cy="254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ravokutnik 1"/>
          <p:cNvSpPr/>
          <p:nvPr/>
        </p:nvSpPr>
        <p:spPr>
          <a:xfrm>
            <a:off x="1788309" y="4890493"/>
            <a:ext cx="55318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anose="020F0502020204030204" pitchFamily="34" charset="0"/>
              </a:rPr>
              <a:t>tlocrtni položaj cijevi za međusobno povezivanje </a:t>
            </a:r>
            <a:r>
              <a:rPr lang="hr-HR" sz="1600" dirty="0" err="1" smtClean="0">
                <a:latin typeface="Calibri" panose="020F0502020204030204" pitchFamily="34" charset="0"/>
              </a:rPr>
              <a:t>upojnih</a:t>
            </a:r>
            <a:r>
              <a:rPr lang="hr-HR" sz="1600" dirty="0" smtClean="0">
                <a:latin typeface="Calibri" panose="020F0502020204030204" pitchFamily="34" charset="0"/>
              </a:rPr>
              <a:t> bazena</a:t>
            </a:r>
            <a:endParaRPr lang="hr-HR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11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67876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Inovativni koncept upijajućeg lukobrana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u trupu lukobrana 4 </a:t>
            </a:r>
            <a:r>
              <a:rPr lang="hr-HR" sz="1600" dirty="0" err="1" smtClean="0">
                <a:latin typeface="Calibri" pitchFamily="34" charset="0"/>
              </a:rPr>
              <a:t>upojna</a:t>
            </a:r>
            <a:r>
              <a:rPr lang="hr-HR" sz="1600" dirty="0" smtClean="0">
                <a:latin typeface="Calibri" pitchFamily="34" charset="0"/>
              </a:rPr>
              <a:t> bazena prosječne zapremine 330 m</a:t>
            </a:r>
            <a:r>
              <a:rPr lang="hr-HR" sz="1600" baseline="30000" dirty="0" smtClean="0">
                <a:latin typeface="Calibri" pitchFamily="34" charset="0"/>
              </a:rPr>
              <a:t>3</a:t>
            </a:r>
            <a:r>
              <a:rPr lang="hr-HR" sz="1600" dirty="0" smtClean="0">
                <a:latin typeface="Calibri" pitchFamily="34" charset="0"/>
              </a:rPr>
              <a:t> ispunjena krupnim kamenom</a:t>
            </a:r>
            <a:endParaRPr lang="hr-HR" sz="1600" baseline="300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bazeni međusobno povezani cijevima	funkcija retencije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odvodnja i dreniranje morske vode iz </a:t>
            </a:r>
            <a:r>
              <a:rPr lang="hr-HR" sz="1600" dirty="0" err="1" smtClean="0">
                <a:latin typeface="Calibri" pitchFamily="34" charset="0"/>
              </a:rPr>
              <a:t>upojnih</a:t>
            </a:r>
            <a:r>
              <a:rPr lang="hr-HR" sz="1600" dirty="0" smtClean="0">
                <a:latin typeface="Calibri" pitchFamily="34" charset="0"/>
              </a:rPr>
              <a:t> bazena sustavom cijevi, kanala i </a:t>
            </a:r>
            <a:r>
              <a:rPr lang="hr-HR" sz="1600" dirty="0" err="1" smtClean="0">
                <a:latin typeface="Calibri" pitchFamily="34" charset="0"/>
              </a:rPr>
              <a:t>procjednica</a:t>
            </a: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pl-PL" sz="1600" dirty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43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Lukobran</a:t>
            </a:r>
            <a:endParaRPr lang="hr-HR" sz="2400" b="1" dirty="0">
              <a:solidFill>
                <a:schemeClr val="tx1"/>
              </a:solidFill>
            </a:endParaRPr>
          </a:p>
        </p:txBody>
      </p:sp>
      <p:sp>
        <p:nvSpPr>
          <p:cNvPr id="10" name="Right Arrow 14"/>
          <p:cNvSpPr/>
          <p:nvPr/>
        </p:nvSpPr>
        <p:spPr>
          <a:xfrm>
            <a:off x="4262438" y="1357298"/>
            <a:ext cx="381000" cy="1524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C2A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52" y="2276872"/>
            <a:ext cx="8640000" cy="264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utnik 1"/>
          <p:cNvSpPr/>
          <p:nvPr/>
        </p:nvSpPr>
        <p:spPr>
          <a:xfrm>
            <a:off x="2843808" y="3140968"/>
            <a:ext cx="2808312" cy="1656184"/>
          </a:xfrm>
          <a:prstGeom prst="rect">
            <a:avLst/>
          </a:prstGeom>
          <a:noFill/>
          <a:ln w="38100">
            <a:solidFill>
              <a:srgbClr val="0A2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Pravokutnik 1"/>
          <p:cNvSpPr/>
          <p:nvPr/>
        </p:nvSpPr>
        <p:spPr>
          <a:xfrm>
            <a:off x="1434214" y="5013176"/>
            <a:ext cx="62400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anose="020F0502020204030204" pitchFamily="34" charset="0"/>
              </a:rPr>
              <a:t>tlocrtni položaj cijevi i kanala za odvodnju morske vode iz </a:t>
            </a:r>
            <a:r>
              <a:rPr lang="hr-HR" sz="1600" dirty="0" err="1" smtClean="0">
                <a:latin typeface="Calibri" panose="020F0502020204030204" pitchFamily="34" charset="0"/>
              </a:rPr>
              <a:t>upojnih</a:t>
            </a:r>
            <a:r>
              <a:rPr lang="hr-HR" sz="1600" dirty="0" smtClean="0">
                <a:latin typeface="Calibri" panose="020F0502020204030204" pitchFamily="34" charset="0"/>
              </a:rPr>
              <a:t> bazena</a:t>
            </a:r>
            <a:endParaRPr lang="hr-HR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11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67876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Inovativni koncept upijajućeg lukobrana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u trupu lukobrana 4 </a:t>
            </a:r>
            <a:r>
              <a:rPr lang="hr-HR" sz="1600" dirty="0" err="1" smtClean="0">
                <a:latin typeface="Calibri" pitchFamily="34" charset="0"/>
              </a:rPr>
              <a:t>upojna</a:t>
            </a:r>
            <a:r>
              <a:rPr lang="hr-HR" sz="1600" dirty="0" smtClean="0">
                <a:latin typeface="Calibri" pitchFamily="34" charset="0"/>
              </a:rPr>
              <a:t> bazena prosječne zapremine 330 m</a:t>
            </a:r>
            <a:r>
              <a:rPr lang="hr-HR" sz="1600" baseline="30000" dirty="0" smtClean="0">
                <a:latin typeface="Calibri" pitchFamily="34" charset="0"/>
              </a:rPr>
              <a:t>3</a:t>
            </a:r>
            <a:r>
              <a:rPr lang="hr-HR" sz="1600" dirty="0" smtClean="0">
                <a:latin typeface="Calibri" pitchFamily="34" charset="0"/>
              </a:rPr>
              <a:t> ispunjena krupnim kamenom</a:t>
            </a:r>
            <a:endParaRPr lang="hr-HR" sz="1600" baseline="300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bazeni međusobno povezani cijevima	funkcija retencije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odvodnja i dreniranje morske vode iz </a:t>
            </a:r>
            <a:r>
              <a:rPr lang="hr-HR" sz="1600" dirty="0" err="1" smtClean="0">
                <a:latin typeface="Calibri" pitchFamily="34" charset="0"/>
              </a:rPr>
              <a:t>upojnih</a:t>
            </a:r>
            <a:r>
              <a:rPr lang="hr-HR" sz="1600" dirty="0" smtClean="0">
                <a:latin typeface="Calibri" pitchFamily="34" charset="0"/>
              </a:rPr>
              <a:t> bazena sustavom cijevi, kanala i </a:t>
            </a:r>
            <a:r>
              <a:rPr lang="hr-HR" sz="1600" dirty="0" err="1" smtClean="0">
                <a:latin typeface="Calibri" pitchFamily="34" charset="0"/>
              </a:rPr>
              <a:t>procjednica</a:t>
            </a: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otvori u pločama bazena za dodatnu odvodnju i sprječavanje pojave uzgona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pl-PL" sz="1600" dirty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44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Lukobran</a:t>
            </a:r>
            <a:endParaRPr lang="hr-HR" sz="2400" b="1" dirty="0">
              <a:solidFill>
                <a:schemeClr val="tx1"/>
              </a:solidFill>
            </a:endParaRPr>
          </a:p>
        </p:txBody>
      </p:sp>
      <p:sp>
        <p:nvSpPr>
          <p:cNvPr id="10" name="Right Arrow 14"/>
          <p:cNvSpPr/>
          <p:nvPr/>
        </p:nvSpPr>
        <p:spPr>
          <a:xfrm>
            <a:off x="4262438" y="1357298"/>
            <a:ext cx="381000" cy="1524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C2A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38" y="2276872"/>
            <a:ext cx="7560000" cy="391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62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67876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Inovativni koncept upijajućeg lukobrana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u trupu lukobrana 4 </a:t>
            </a:r>
            <a:r>
              <a:rPr lang="hr-HR" sz="1600" dirty="0" err="1" smtClean="0">
                <a:latin typeface="Calibri" pitchFamily="34" charset="0"/>
              </a:rPr>
              <a:t>upojna</a:t>
            </a:r>
            <a:r>
              <a:rPr lang="hr-HR" sz="1600" dirty="0" smtClean="0">
                <a:latin typeface="Calibri" pitchFamily="34" charset="0"/>
              </a:rPr>
              <a:t> bazena prosječne zapremine 330 m</a:t>
            </a:r>
            <a:r>
              <a:rPr lang="hr-HR" sz="1600" baseline="30000" dirty="0" smtClean="0">
                <a:latin typeface="Calibri" pitchFamily="34" charset="0"/>
              </a:rPr>
              <a:t>3</a:t>
            </a:r>
            <a:r>
              <a:rPr lang="hr-HR" sz="1600" dirty="0" smtClean="0">
                <a:latin typeface="Calibri" pitchFamily="34" charset="0"/>
              </a:rPr>
              <a:t> ispunjena krupnim kamenom</a:t>
            </a:r>
            <a:endParaRPr lang="hr-HR" sz="1600" baseline="300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bazeni međusobno povezani cijevima	funkcija retencije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odvodnja i dreniranje morske vode iz </a:t>
            </a:r>
            <a:r>
              <a:rPr lang="hr-HR" sz="1600" dirty="0" err="1" smtClean="0">
                <a:latin typeface="Calibri" pitchFamily="34" charset="0"/>
              </a:rPr>
              <a:t>upojnih</a:t>
            </a:r>
            <a:r>
              <a:rPr lang="hr-HR" sz="1600" dirty="0" smtClean="0">
                <a:latin typeface="Calibri" pitchFamily="34" charset="0"/>
              </a:rPr>
              <a:t> bazena sustavom cijevi, kanala i </a:t>
            </a:r>
            <a:r>
              <a:rPr lang="hr-HR" sz="1600" dirty="0" err="1" smtClean="0">
                <a:latin typeface="Calibri" pitchFamily="34" charset="0"/>
              </a:rPr>
              <a:t>procjednica</a:t>
            </a: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latin typeface="Calibri" pitchFamily="34" charset="0"/>
              </a:rPr>
              <a:t>otvori u pločama bazena za dodatnu odvodnju i sprječavanje pojave uzgona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pl-PL" sz="1600" dirty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45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Lukobran</a:t>
            </a:r>
            <a:endParaRPr lang="hr-HR" sz="2400" b="1" dirty="0">
              <a:solidFill>
                <a:schemeClr val="tx1"/>
              </a:solidFill>
            </a:endParaRPr>
          </a:p>
        </p:txBody>
      </p:sp>
      <p:sp>
        <p:nvSpPr>
          <p:cNvPr id="10" name="Right Arrow 14"/>
          <p:cNvSpPr/>
          <p:nvPr/>
        </p:nvSpPr>
        <p:spPr>
          <a:xfrm>
            <a:off x="4262438" y="1357298"/>
            <a:ext cx="381000" cy="1524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C2A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" r="4923" b="1776"/>
          <a:stretch/>
        </p:blipFill>
        <p:spPr bwMode="auto">
          <a:xfrm>
            <a:off x="234252" y="2348879"/>
            <a:ext cx="8640000" cy="346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ravokutnik 1"/>
          <p:cNvSpPr/>
          <p:nvPr/>
        </p:nvSpPr>
        <p:spPr>
          <a:xfrm>
            <a:off x="1434214" y="5877272"/>
            <a:ext cx="62400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anose="020F0502020204030204" pitchFamily="34" charset="0"/>
              </a:rPr>
              <a:t>karakteristični poprečni presjek  s odvodnim kanalom</a:t>
            </a:r>
            <a:endParaRPr lang="hr-HR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11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67876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Inovativni koncept upijajućeg lukobrana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u trupu lukobrana 4 </a:t>
            </a:r>
            <a:r>
              <a:rPr lang="hr-HR" sz="1600" dirty="0" err="1" smtClean="0">
                <a:latin typeface="Calibri" pitchFamily="34" charset="0"/>
              </a:rPr>
              <a:t>upojna</a:t>
            </a:r>
            <a:r>
              <a:rPr lang="hr-HR" sz="1600" dirty="0" smtClean="0">
                <a:latin typeface="Calibri" pitchFamily="34" charset="0"/>
              </a:rPr>
              <a:t> bazena prosječne zapremine 330 m</a:t>
            </a:r>
            <a:r>
              <a:rPr lang="hr-HR" sz="1600" baseline="30000" dirty="0" smtClean="0">
                <a:latin typeface="Calibri" pitchFamily="34" charset="0"/>
              </a:rPr>
              <a:t>3</a:t>
            </a:r>
            <a:r>
              <a:rPr lang="hr-HR" sz="1600" dirty="0" smtClean="0">
                <a:latin typeface="Calibri" pitchFamily="34" charset="0"/>
              </a:rPr>
              <a:t> ispunjena krupnim kamenom</a:t>
            </a:r>
            <a:endParaRPr lang="hr-HR" sz="1600" baseline="300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bazeni međusobno povezani cijevima	funkcija retencije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odvodnja i dreniranje morske vode iz </a:t>
            </a:r>
            <a:r>
              <a:rPr lang="hr-HR" sz="1600" dirty="0" err="1" smtClean="0">
                <a:latin typeface="Calibri" pitchFamily="34" charset="0"/>
              </a:rPr>
              <a:t>upojnih</a:t>
            </a:r>
            <a:r>
              <a:rPr lang="hr-HR" sz="1600" dirty="0" smtClean="0">
                <a:latin typeface="Calibri" pitchFamily="34" charset="0"/>
              </a:rPr>
              <a:t> bazena sustavom cijevi, kanala i </a:t>
            </a:r>
            <a:r>
              <a:rPr lang="hr-HR" sz="1600" dirty="0" err="1" smtClean="0">
                <a:latin typeface="Calibri" pitchFamily="34" charset="0"/>
              </a:rPr>
              <a:t>procjednica</a:t>
            </a: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latin typeface="Calibri" pitchFamily="34" charset="0"/>
              </a:rPr>
              <a:t>otvori u pločama bazena za dodatnu odvodnju i sprječavanje pojave uzgona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pl-PL" sz="1600" dirty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46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Lukobran</a:t>
            </a:r>
            <a:endParaRPr lang="hr-HR" sz="2400" b="1" dirty="0">
              <a:solidFill>
                <a:schemeClr val="tx1"/>
              </a:solidFill>
            </a:endParaRPr>
          </a:p>
        </p:txBody>
      </p:sp>
      <p:sp>
        <p:nvSpPr>
          <p:cNvPr id="10" name="Right Arrow 14"/>
          <p:cNvSpPr/>
          <p:nvPr/>
        </p:nvSpPr>
        <p:spPr>
          <a:xfrm>
            <a:off x="4262438" y="1357298"/>
            <a:ext cx="381000" cy="1524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C2A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7"/>
          <a:stretch/>
        </p:blipFill>
        <p:spPr bwMode="auto">
          <a:xfrm>
            <a:off x="234252" y="2510416"/>
            <a:ext cx="8640000" cy="252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ravokutnik 1"/>
          <p:cNvSpPr/>
          <p:nvPr/>
        </p:nvSpPr>
        <p:spPr>
          <a:xfrm>
            <a:off x="2502024" y="5106670"/>
            <a:ext cx="41044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anose="020F0502020204030204" pitchFamily="34" charset="0"/>
              </a:rPr>
              <a:t>pogled na unutarnju stranu zida lukobrana</a:t>
            </a:r>
            <a:endParaRPr lang="hr-HR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11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67876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Inovativni koncept upijajućeg lukobrana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u trupu lukobrana 4 </a:t>
            </a:r>
            <a:r>
              <a:rPr lang="hr-HR" sz="1600" dirty="0" err="1" smtClean="0">
                <a:latin typeface="Calibri" pitchFamily="34" charset="0"/>
              </a:rPr>
              <a:t>upojna</a:t>
            </a:r>
            <a:r>
              <a:rPr lang="hr-HR" sz="1600" dirty="0" smtClean="0">
                <a:latin typeface="Calibri" pitchFamily="34" charset="0"/>
              </a:rPr>
              <a:t> bazena prosječne zapremine 330 m</a:t>
            </a:r>
            <a:r>
              <a:rPr lang="hr-HR" sz="1600" baseline="30000" dirty="0" smtClean="0">
                <a:latin typeface="Calibri" pitchFamily="34" charset="0"/>
              </a:rPr>
              <a:t>3</a:t>
            </a:r>
            <a:r>
              <a:rPr lang="hr-HR" sz="1600" dirty="0" smtClean="0">
                <a:latin typeface="Calibri" pitchFamily="34" charset="0"/>
              </a:rPr>
              <a:t> ispunjena krupnim kamenom</a:t>
            </a:r>
            <a:endParaRPr lang="hr-HR" sz="1600" baseline="300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bazeni međusobno povezani cijevima	funkcija retencije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odvodnja i dreniranje morske vode iz </a:t>
            </a:r>
            <a:r>
              <a:rPr lang="hr-HR" sz="1600" dirty="0" err="1" smtClean="0">
                <a:latin typeface="Calibri" pitchFamily="34" charset="0"/>
              </a:rPr>
              <a:t>upojnih</a:t>
            </a:r>
            <a:r>
              <a:rPr lang="hr-HR" sz="1600" dirty="0" smtClean="0">
                <a:latin typeface="Calibri" pitchFamily="34" charset="0"/>
              </a:rPr>
              <a:t> bazena sustavom cijevi, kanala i </a:t>
            </a:r>
            <a:r>
              <a:rPr lang="hr-HR" sz="1600" dirty="0" err="1" smtClean="0">
                <a:latin typeface="Calibri" pitchFamily="34" charset="0"/>
              </a:rPr>
              <a:t>procjednica</a:t>
            </a: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latin typeface="Calibri" pitchFamily="34" charset="0"/>
              </a:rPr>
              <a:t>otvori u pločama bazena za dodatnu odvodnju i sprječavanje pojave </a:t>
            </a:r>
            <a:r>
              <a:rPr lang="hr-HR" sz="1600" dirty="0" smtClean="0">
                <a:latin typeface="Calibri" pitchFamily="34" charset="0"/>
              </a:rPr>
              <a:t>uzgona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osiguranje cirkulacije morskih masa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pl-PL" sz="1600" dirty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marL="0" indent="0">
              <a:spcBef>
                <a:spcPts val="0"/>
              </a:spcBef>
              <a:spcAft>
                <a:spcPts val="380"/>
              </a:spcAft>
              <a:buNone/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47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Lukobran</a:t>
            </a:r>
            <a:endParaRPr lang="hr-HR" sz="2400" b="1" dirty="0">
              <a:solidFill>
                <a:schemeClr val="tx1"/>
              </a:solidFill>
            </a:endParaRPr>
          </a:p>
        </p:txBody>
      </p:sp>
      <p:sp>
        <p:nvSpPr>
          <p:cNvPr id="10" name="Right Arrow 14"/>
          <p:cNvSpPr/>
          <p:nvPr/>
        </p:nvSpPr>
        <p:spPr>
          <a:xfrm>
            <a:off x="4262438" y="1357298"/>
            <a:ext cx="381000" cy="1524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C2A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5"/>
          <a:stretch/>
        </p:blipFill>
        <p:spPr bwMode="auto">
          <a:xfrm>
            <a:off x="535145" y="2794533"/>
            <a:ext cx="8038214" cy="278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3"/>
          <p:cNvSpPr>
            <a:spLocks noChangeArrowheads="1"/>
          </p:cNvSpPr>
          <p:nvPr/>
        </p:nvSpPr>
        <p:spPr bwMode="auto">
          <a:xfrm rot="10320034">
            <a:off x="7360429" y="3639965"/>
            <a:ext cx="895771" cy="1846614"/>
          </a:xfrm>
          <a:prstGeom prst="ellipse">
            <a:avLst/>
          </a:prstGeom>
          <a:noFill/>
          <a:ln w="38100">
            <a:solidFill>
              <a:srgbClr val="0B28A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>
              <a:solidFill>
                <a:prstClr val="black"/>
              </a:solidFill>
            </a:endParaRPr>
          </a:p>
        </p:txBody>
      </p:sp>
      <p:sp>
        <p:nvSpPr>
          <p:cNvPr id="15" name="Oval 3"/>
          <p:cNvSpPr>
            <a:spLocks noChangeArrowheads="1"/>
          </p:cNvSpPr>
          <p:nvPr/>
        </p:nvSpPr>
        <p:spPr bwMode="auto">
          <a:xfrm rot="10320034">
            <a:off x="5421713" y="3862412"/>
            <a:ext cx="895771" cy="1669672"/>
          </a:xfrm>
          <a:prstGeom prst="ellipse">
            <a:avLst/>
          </a:prstGeom>
          <a:noFill/>
          <a:ln w="38100">
            <a:solidFill>
              <a:srgbClr val="0B28A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>
              <a:solidFill>
                <a:prstClr val="black"/>
              </a:solidFill>
            </a:endParaRPr>
          </a:p>
        </p:txBody>
      </p:sp>
      <p:sp>
        <p:nvSpPr>
          <p:cNvPr id="16" name="Oval 3"/>
          <p:cNvSpPr>
            <a:spLocks noChangeArrowheads="1"/>
          </p:cNvSpPr>
          <p:nvPr/>
        </p:nvSpPr>
        <p:spPr bwMode="auto">
          <a:xfrm rot="10320034">
            <a:off x="3183347" y="4078244"/>
            <a:ext cx="895771" cy="1455749"/>
          </a:xfrm>
          <a:prstGeom prst="ellipse">
            <a:avLst/>
          </a:prstGeom>
          <a:noFill/>
          <a:ln w="38100">
            <a:solidFill>
              <a:srgbClr val="0B28A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11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67876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Inovativni koncept upijajućeg lukobrana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u trupu lukobrana 4 </a:t>
            </a:r>
            <a:r>
              <a:rPr lang="hr-HR" sz="1600" dirty="0" err="1" smtClean="0">
                <a:latin typeface="Calibri" pitchFamily="34" charset="0"/>
              </a:rPr>
              <a:t>upojna</a:t>
            </a:r>
            <a:r>
              <a:rPr lang="hr-HR" sz="1600" dirty="0" smtClean="0">
                <a:latin typeface="Calibri" pitchFamily="34" charset="0"/>
              </a:rPr>
              <a:t> bazena prosječne zapremine 330 m</a:t>
            </a:r>
            <a:r>
              <a:rPr lang="hr-HR" sz="1600" baseline="30000" dirty="0" smtClean="0">
                <a:latin typeface="Calibri" pitchFamily="34" charset="0"/>
              </a:rPr>
              <a:t>3</a:t>
            </a:r>
            <a:r>
              <a:rPr lang="hr-HR" sz="1600" dirty="0" smtClean="0">
                <a:latin typeface="Calibri" pitchFamily="34" charset="0"/>
              </a:rPr>
              <a:t> ispunjena krupnim kamenom</a:t>
            </a:r>
            <a:endParaRPr lang="hr-HR" sz="1600" baseline="300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bazeni međusobno povezani cijevima	funkcija retencije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odvodnja i dreniranje morske vode iz </a:t>
            </a:r>
            <a:r>
              <a:rPr lang="hr-HR" sz="1600" dirty="0" err="1" smtClean="0">
                <a:latin typeface="Calibri" pitchFamily="34" charset="0"/>
              </a:rPr>
              <a:t>upojnih</a:t>
            </a:r>
            <a:r>
              <a:rPr lang="hr-HR" sz="1600" dirty="0" smtClean="0">
                <a:latin typeface="Calibri" pitchFamily="34" charset="0"/>
              </a:rPr>
              <a:t> bazena sustavom cijevi, kanala i </a:t>
            </a:r>
            <a:r>
              <a:rPr lang="hr-HR" sz="1600" dirty="0" err="1" smtClean="0">
                <a:latin typeface="Calibri" pitchFamily="34" charset="0"/>
              </a:rPr>
              <a:t>procjednica</a:t>
            </a: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latin typeface="Calibri" pitchFamily="34" charset="0"/>
              </a:rPr>
              <a:t>otvori u pločama bazena za dodatnu odvodnju i sprječavanje pojave </a:t>
            </a:r>
            <a:r>
              <a:rPr lang="hr-HR" sz="1600" dirty="0" smtClean="0">
                <a:latin typeface="Calibri" pitchFamily="34" charset="0"/>
              </a:rPr>
              <a:t>uzgona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osiguranje cirkulacije morskih masa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pl-PL" sz="1600" dirty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48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Lukobran</a:t>
            </a:r>
            <a:endParaRPr lang="hr-HR" sz="2400" b="1" dirty="0">
              <a:solidFill>
                <a:schemeClr val="tx1"/>
              </a:solidFill>
            </a:endParaRPr>
          </a:p>
        </p:txBody>
      </p:sp>
      <p:sp>
        <p:nvSpPr>
          <p:cNvPr id="10" name="Right Arrow 14"/>
          <p:cNvSpPr/>
          <p:nvPr/>
        </p:nvSpPr>
        <p:spPr>
          <a:xfrm>
            <a:off x="4262438" y="1357298"/>
            <a:ext cx="381000" cy="1524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C2A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7" r="29801"/>
          <a:stretch/>
        </p:blipFill>
        <p:spPr bwMode="auto">
          <a:xfrm>
            <a:off x="323528" y="2709280"/>
            <a:ext cx="4231258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18221" r="25612" b="10896"/>
          <a:stretch/>
        </p:blipFill>
        <p:spPr bwMode="auto">
          <a:xfrm>
            <a:off x="4716016" y="2709279"/>
            <a:ext cx="4108807" cy="324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11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928992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Procijenjeni troškovi izgradnje pomorskih građevina: 23.540.000,00 HRK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Investitor:			Lučka uprava Rovinj i Grad Rovinj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Projektant konstrukcije: 		Ivan Žigo mag.ing.aedif. (MareCon d.o.o., Rijeka)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Arhitekt i glavni projektant:		Alan </a:t>
            </a:r>
            <a:r>
              <a:rPr lang="hr-HR" sz="1600" dirty="0" err="1" smtClean="0">
                <a:latin typeface="Calibri" pitchFamily="34" charset="0"/>
              </a:rPr>
              <a:t>Kostrenčić</a:t>
            </a:r>
            <a:r>
              <a:rPr lang="hr-HR" sz="1600" dirty="0" smtClean="0">
                <a:latin typeface="Calibri" pitchFamily="34" charset="0"/>
              </a:rPr>
              <a:t> dipl.ing.arh. (</a:t>
            </a:r>
            <a:r>
              <a:rPr lang="hr-HR" sz="1600" dirty="0" err="1" smtClean="0">
                <a:latin typeface="Calibri" pitchFamily="34" charset="0"/>
              </a:rPr>
              <a:t>Kostrenčić</a:t>
            </a:r>
            <a:r>
              <a:rPr lang="hr-HR" sz="1600" dirty="0" smtClean="0">
                <a:latin typeface="Calibri" pitchFamily="34" charset="0"/>
              </a:rPr>
              <a:t> i </a:t>
            </a:r>
            <a:r>
              <a:rPr lang="hr-HR" sz="1600" dirty="0" err="1" smtClean="0">
                <a:latin typeface="Calibri" pitchFamily="34" charset="0"/>
              </a:rPr>
              <a:t>Krebel</a:t>
            </a:r>
            <a:r>
              <a:rPr lang="hr-HR" sz="1600" dirty="0" smtClean="0">
                <a:latin typeface="Calibri" pitchFamily="34" charset="0"/>
              </a:rPr>
              <a:t>-arhitekti 				d.o.o., Zagreb)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Projektant vodoopskrbe i odvodnje: 	Nives Klobučar dipl.ing.građ. (Projekt – H d.o.o., Rijeka)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err="1" smtClean="0">
                <a:latin typeface="Calibri" pitchFamily="34" charset="0"/>
              </a:rPr>
              <a:t>Revident</a:t>
            </a:r>
            <a:r>
              <a:rPr lang="hr-HR" sz="1600" dirty="0" smtClean="0">
                <a:latin typeface="Calibri" pitchFamily="34" charset="0"/>
              </a:rPr>
              <a:t> (BK)</a:t>
            </a:r>
            <a:r>
              <a:rPr lang="hr-HR" sz="1600" dirty="0">
                <a:latin typeface="Calibri" pitchFamily="34" charset="0"/>
              </a:rPr>
              <a:t>	</a:t>
            </a:r>
            <a:r>
              <a:rPr lang="hr-HR" sz="1600" dirty="0" smtClean="0">
                <a:latin typeface="Calibri" pitchFamily="34" charset="0"/>
              </a:rPr>
              <a:t>		</a:t>
            </a:r>
            <a:r>
              <a:rPr lang="hr-HR" sz="1600" dirty="0" err="1" smtClean="0">
                <a:latin typeface="Calibri" pitchFamily="34" charset="0"/>
              </a:rPr>
              <a:t>mr.sc</a:t>
            </a:r>
            <a:r>
              <a:rPr lang="hr-HR" sz="1600" dirty="0" smtClean="0">
                <a:latin typeface="Calibri" pitchFamily="34" charset="0"/>
              </a:rPr>
              <a:t>. Rajko </a:t>
            </a:r>
            <a:r>
              <a:rPr lang="hr-HR" sz="1600" dirty="0" err="1" smtClean="0">
                <a:latin typeface="Calibri" pitchFamily="34" charset="0"/>
              </a:rPr>
              <a:t>Kuželički</a:t>
            </a:r>
            <a:r>
              <a:rPr lang="hr-HR" sz="1600" dirty="0" smtClean="0">
                <a:latin typeface="Calibri" pitchFamily="34" charset="0"/>
              </a:rPr>
              <a:t> dipl.ing.građ.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pl-PL" sz="1600" dirty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80"/>
              </a:spcAft>
              <a:buFont typeface="Arial" panose="020B0604020202020204" pitchFamily="34" charset="0"/>
              <a:buChar char="•"/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49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Zaključno</a:t>
            </a:r>
            <a:endParaRPr lang="hr-HR" sz="2400" b="1" dirty="0">
              <a:solidFill>
                <a:schemeClr val="tx1"/>
              </a:solidFill>
            </a:endParaRPr>
          </a:p>
        </p:txBody>
      </p:sp>
      <p:pic>
        <p:nvPicPr>
          <p:cNvPr id="11" name="Picture 4" descr="C:\Users\Ivan\Desktop\40998489_462249697596102_3597952992155795456_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" t="36972" r="25989" b="3048"/>
          <a:stretch/>
        </p:blipFill>
        <p:spPr bwMode="auto">
          <a:xfrm>
            <a:off x="594252" y="2780928"/>
            <a:ext cx="7920000" cy="346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11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5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5837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Uvod</a:t>
            </a:r>
            <a:endParaRPr lang="hr-HR" sz="2400" b="1" dirty="0">
              <a:solidFill>
                <a:schemeClr val="tx1"/>
              </a:solidFill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Sjeverni dio Sjeverne luke grada Rovinja u uvali San </a:t>
            </a:r>
            <a:r>
              <a:rPr lang="hr-HR" sz="1600" dirty="0" err="1" smtClean="0">
                <a:latin typeface="Calibri" pitchFamily="34" charset="0"/>
              </a:rPr>
              <a:t>Pelagio</a:t>
            </a: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latin typeface="Calibri" pitchFamily="34" charset="0"/>
              </a:rPr>
              <a:t>1,5 km sjeverno od centra Rovinja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Širina uvale na ulazu oko 250 m, a dubina </a:t>
            </a:r>
            <a:r>
              <a:rPr lang="hr-HR" sz="1600" dirty="0" smtClean="0">
                <a:latin typeface="Calibri" pitchFamily="34" charset="0"/>
              </a:rPr>
              <a:t>mora do </a:t>
            </a:r>
            <a:r>
              <a:rPr lang="hr-HR" sz="1600" dirty="0" smtClean="0">
                <a:latin typeface="Calibri" pitchFamily="34" charset="0"/>
              </a:rPr>
              <a:t>oko 6,5 m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U </a:t>
            </a:r>
            <a:r>
              <a:rPr lang="hr-HR" sz="1600" dirty="0" smtClean="0">
                <a:latin typeface="Calibri" pitchFamily="34" charset="0"/>
              </a:rPr>
              <a:t>zapadnom dijelu uvale </a:t>
            </a:r>
            <a:r>
              <a:rPr lang="hr-HR" sz="1600" dirty="0">
                <a:latin typeface="Calibri" pitchFamily="34" charset="0"/>
              </a:rPr>
              <a:t>postojeća manja komunalna </a:t>
            </a:r>
            <a:r>
              <a:rPr lang="hr-HR" sz="1600" dirty="0" smtClean="0">
                <a:latin typeface="Calibri" pitchFamily="34" charset="0"/>
              </a:rPr>
              <a:t>luka </a:t>
            </a:r>
            <a:r>
              <a:rPr lang="hr-HR" sz="1600" dirty="0">
                <a:latin typeface="Calibri" pitchFamily="34" charset="0"/>
              </a:rPr>
              <a:t>kapaciteta 30 vezova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latin typeface="Calibri" pitchFamily="34" charset="0"/>
              </a:rPr>
              <a:t>U zaleđu lučice šetnica i bolnica za ortopediju i rehabilitaciju 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5" t="14345" r="34386" b="1604"/>
          <a:stretch/>
        </p:blipFill>
        <p:spPr bwMode="auto">
          <a:xfrm>
            <a:off x="455323" y="2231659"/>
            <a:ext cx="4188685" cy="393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ravokutnik 18"/>
          <p:cNvSpPr/>
          <p:nvPr/>
        </p:nvSpPr>
        <p:spPr>
          <a:xfrm>
            <a:off x="2627784" y="2564904"/>
            <a:ext cx="1296144" cy="9361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21" name="Ravni poveznik 20"/>
          <p:cNvCxnSpPr/>
          <p:nvPr/>
        </p:nvCxnSpPr>
        <p:spPr>
          <a:xfrm>
            <a:off x="2627784" y="2564904"/>
            <a:ext cx="2304256" cy="310338"/>
          </a:xfrm>
          <a:prstGeom prst="lin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" name="Ravni poveznik 24"/>
          <p:cNvCxnSpPr/>
          <p:nvPr/>
        </p:nvCxnSpPr>
        <p:spPr>
          <a:xfrm>
            <a:off x="3923928" y="2564904"/>
            <a:ext cx="4968112" cy="310338"/>
          </a:xfrm>
          <a:prstGeom prst="lin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0" name="Ravni poveznik 29"/>
          <p:cNvCxnSpPr/>
          <p:nvPr/>
        </p:nvCxnSpPr>
        <p:spPr>
          <a:xfrm>
            <a:off x="2627784" y="3501008"/>
            <a:ext cx="2304256" cy="2376264"/>
          </a:xfrm>
          <a:prstGeom prst="lin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169" name="Ravni poveznik 7168"/>
          <p:cNvCxnSpPr/>
          <p:nvPr/>
        </p:nvCxnSpPr>
        <p:spPr>
          <a:xfrm>
            <a:off x="3923928" y="3501008"/>
            <a:ext cx="4968112" cy="2376264"/>
          </a:xfrm>
          <a:prstGeom prst="lin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0" r="11215"/>
          <a:stretch/>
        </p:blipFill>
        <p:spPr bwMode="auto">
          <a:xfrm>
            <a:off x="4932040" y="2875242"/>
            <a:ext cx="3960000" cy="300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"/>
          <p:cNvSpPr>
            <a:spLocks noChangeArrowheads="1"/>
          </p:cNvSpPr>
          <p:nvPr/>
        </p:nvSpPr>
        <p:spPr bwMode="auto">
          <a:xfrm>
            <a:off x="5696359" y="3452285"/>
            <a:ext cx="1414740" cy="72008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4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6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Prognoza vjetra</a:t>
            </a:r>
            <a:endParaRPr lang="hr-HR" sz="2400" b="1" dirty="0">
              <a:solidFill>
                <a:schemeClr val="tx1"/>
              </a:solidFill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Smjer, brzina, trajanje i učestalost vjetra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latin typeface="Calibri" pitchFamily="34" charset="0"/>
              </a:rPr>
              <a:t>Korišteni </a:t>
            </a:r>
            <a:r>
              <a:rPr lang="hr-HR" sz="1600" dirty="0" smtClean="0">
                <a:latin typeface="Calibri" pitchFamily="34" charset="0"/>
              </a:rPr>
              <a:t>podaci </a:t>
            </a:r>
            <a:r>
              <a:rPr lang="hr-HR" sz="1600" dirty="0">
                <a:latin typeface="Calibri" pitchFamily="34" charset="0"/>
              </a:rPr>
              <a:t>zabilježeni na najbližoj </a:t>
            </a:r>
            <a:r>
              <a:rPr lang="hr-HR" sz="1600" dirty="0" smtClean="0">
                <a:latin typeface="Calibri" pitchFamily="34" charset="0"/>
              </a:rPr>
              <a:t>klimatološkoj </a:t>
            </a:r>
            <a:r>
              <a:rPr lang="hr-HR" sz="1600" dirty="0">
                <a:latin typeface="Calibri" pitchFamily="34" charset="0"/>
              </a:rPr>
              <a:t>postaji u </a:t>
            </a:r>
            <a:r>
              <a:rPr lang="hr-HR" sz="1600" dirty="0" smtClean="0">
                <a:latin typeface="Calibri" pitchFamily="34" charset="0"/>
              </a:rPr>
              <a:t>Rovinju</a:t>
            </a: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" r="19702"/>
          <a:stretch>
            <a:fillRect/>
          </a:stretch>
        </p:blipFill>
        <p:spPr bwMode="auto">
          <a:xfrm>
            <a:off x="1619672" y="1375392"/>
            <a:ext cx="2592000" cy="234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6" t="74397" r="3456" b="7504"/>
          <a:stretch>
            <a:fillRect/>
          </a:stretch>
        </p:blipFill>
        <p:spPr bwMode="auto">
          <a:xfrm>
            <a:off x="4499992" y="2499470"/>
            <a:ext cx="2520000" cy="100153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kstniOkvir 19"/>
          <p:cNvSpPr txBox="1"/>
          <p:nvPr/>
        </p:nvSpPr>
        <p:spPr>
          <a:xfrm>
            <a:off x="4859892" y="1802573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latin typeface="Calibri" panose="020F0502020204030204" pitchFamily="34" charset="0"/>
              </a:rPr>
              <a:t>R</a:t>
            </a:r>
            <a:r>
              <a:rPr lang="hr-HR" sz="1600" dirty="0" smtClean="0">
                <a:latin typeface="Calibri" panose="020F0502020204030204" pitchFamily="34" charset="0"/>
              </a:rPr>
              <a:t>uža brzine vjetrova za Rovinj</a:t>
            </a:r>
            <a:endParaRPr lang="hr-HR" sz="1600" dirty="0">
              <a:latin typeface="Calibri" panose="020F05020202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5" t="8383" r="9533" b="8642"/>
          <a:stretch/>
        </p:blipFill>
        <p:spPr bwMode="auto">
          <a:xfrm>
            <a:off x="1623935" y="3861048"/>
            <a:ext cx="2592000" cy="232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kstniOkvir 22"/>
          <p:cNvSpPr txBox="1"/>
          <p:nvPr/>
        </p:nvSpPr>
        <p:spPr>
          <a:xfrm>
            <a:off x="4751880" y="4731247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 smtClean="0">
                <a:latin typeface="Calibri" panose="020F0502020204030204" pitchFamily="34" charset="0"/>
              </a:rPr>
              <a:t>Ruža učestalosti vjetrova za Rovinj</a:t>
            </a:r>
            <a:endParaRPr lang="hr-HR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6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Numerički model </a:t>
            </a:r>
            <a:r>
              <a:rPr lang="hr-HR" sz="1600" i="1" dirty="0" smtClean="0">
                <a:latin typeface="Calibri" pitchFamily="34" charset="0"/>
              </a:rPr>
              <a:t>SWAN (</a:t>
            </a:r>
            <a:r>
              <a:rPr lang="hr-HR" sz="1600" i="1" dirty="0" err="1" smtClean="0">
                <a:latin typeface="Calibri" pitchFamily="34" charset="0"/>
              </a:rPr>
              <a:t>Cycle</a:t>
            </a:r>
            <a:r>
              <a:rPr lang="hr-HR" sz="1600" i="1" dirty="0" smtClean="0">
                <a:latin typeface="Calibri" pitchFamily="34" charset="0"/>
              </a:rPr>
              <a:t> III ver 40.41)</a:t>
            </a:r>
            <a:r>
              <a:rPr lang="hr-HR" sz="1600" dirty="0" smtClean="0">
                <a:latin typeface="Calibri" pitchFamily="34" charset="0"/>
              </a:rPr>
              <a:t> i računalni program </a:t>
            </a:r>
            <a:r>
              <a:rPr lang="hr-HR" sz="1600" i="1" dirty="0" smtClean="0">
                <a:latin typeface="Calibri" pitchFamily="34" charset="0"/>
              </a:rPr>
              <a:t>MATLAB 7.1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Hrvatski registar brodova 	          val (H</a:t>
            </a:r>
            <a:r>
              <a:rPr lang="hr-HR" sz="1600" baseline="-25000" dirty="0" smtClean="0">
                <a:latin typeface="Calibri" pitchFamily="34" charset="0"/>
              </a:rPr>
              <a:t>S</a:t>
            </a:r>
            <a:r>
              <a:rPr lang="hr-HR" sz="1600" dirty="0" smtClean="0">
                <a:latin typeface="Calibri" pitchFamily="34" charset="0"/>
              </a:rPr>
              <a:t>) &lt; 0,5 m u akvatoriju luke (PP 50 g.)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latin typeface="Calibri" pitchFamily="34" charset="0"/>
              </a:rPr>
              <a:t>Akvatorij uvale San </a:t>
            </a:r>
            <a:r>
              <a:rPr lang="hr-HR" sz="1600" dirty="0" err="1">
                <a:latin typeface="Calibri" pitchFamily="34" charset="0"/>
              </a:rPr>
              <a:t>Pelagio</a:t>
            </a:r>
            <a:r>
              <a:rPr lang="hr-HR" sz="1600" dirty="0">
                <a:latin typeface="Calibri" pitchFamily="34" charset="0"/>
              </a:rPr>
              <a:t> izložen je valovima iz 3 dominantna smjera: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latin typeface="Calibri" pitchFamily="34" charset="0"/>
              </a:rPr>
              <a:t>Sektor I (SW i SSW smjer</a:t>
            </a:r>
            <a:r>
              <a:rPr lang="hr-HR" sz="1600" dirty="0" smtClean="0">
                <a:latin typeface="Calibri" pitchFamily="34" charset="0"/>
              </a:rPr>
              <a:t>)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7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Valna prognoza</a:t>
            </a:r>
            <a:endParaRPr lang="hr-HR" sz="2400" b="1" dirty="0">
              <a:solidFill>
                <a:schemeClr val="tx1"/>
              </a:solidFill>
            </a:endParaRPr>
          </a:p>
        </p:txBody>
      </p:sp>
      <p:sp>
        <p:nvSpPr>
          <p:cNvPr id="18" name="Right Arrow 14"/>
          <p:cNvSpPr/>
          <p:nvPr/>
        </p:nvSpPr>
        <p:spPr>
          <a:xfrm>
            <a:off x="2864864" y="1116360"/>
            <a:ext cx="381000" cy="1524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C2A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0" name="Picture 3" descr="E:\Ivan Zigo\2017 projekti\Rovinj San Pelagio GP\Luka Rovinj - juzna luka - maritimni elaborat - 2009. - final D_Page_0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8" b="11410"/>
          <a:stretch/>
        </p:blipFill>
        <p:spPr bwMode="auto">
          <a:xfrm>
            <a:off x="4503248" y="1700373"/>
            <a:ext cx="4101199" cy="446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Ravni poveznik sa strelicom 22"/>
          <p:cNvCxnSpPr/>
          <p:nvPr/>
        </p:nvCxnSpPr>
        <p:spPr>
          <a:xfrm flipV="1">
            <a:off x="6594115" y="3033937"/>
            <a:ext cx="504056" cy="489538"/>
          </a:xfrm>
          <a:prstGeom prst="straightConnector1">
            <a:avLst/>
          </a:prstGeom>
          <a:ln w="38100">
            <a:solidFill>
              <a:srgbClr val="0B28A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niOkvir 24"/>
          <p:cNvSpPr txBox="1"/>
          <p:nvPr/>
        </p:nvSpPr>
        <p:spPr>
          <a:xfrm>
            <a:off x="5554043" y="3354198"/>
            <a:ext cx="100811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 smtClean="0">
                <a:solidFill>
                  <a:srgbClr val="0C2AAC"/>
                </a:solidFill>
                <a:latin typeface="Calibri" panose="020F0502020204030204" pitchFamily="34" charset="0"/>
              </a:rPr>
              <a:t>Sektor I</a:t>
            </a:r>
            <a:endParaRPr lang="hr-HR" sz="1600" b="1" dirty="0">
              <a:solidFill>
                <a:srgbClr val="0C2AAC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26" name="Tablica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969121"/>
              </p:ext>
            </p:extLst>
          </p:nvPr>
        </p:nvGraphicFramePr>
        <p:xfrm>
          <a:off x="251520" y="2809096"/>
          <a:ext cx="4032448" cy="1844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19530"/>
                <a:gridCol w="1344766"/>
                <a:gridCol w="1368152"/>
              </a:tblGrid>
              <a:tr h="215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Povratno razdoblje    PR [god]</a:t>
                      </a:r>
                      <a:endParaRPr lang="hr-HR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Značajna </a:t>
                      </a:r>
                      <a:endParaRPr lang="hr-HR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 err="1" smtClean="0">
                          <a:effectLst/>
                        </a:rPr>
                        <a:t>dubokovodna</a:t>
                      </a:r>
                      <a:r>
                        <a:rPr lang="hr-HR" sz="1200" dirty="0" smtClean="0">
                          <a:effectLst/>
                        </a:rPr>
                        <a:t> </a:t>
                      </a:r>
                      <a:r>
                        <a:rPr lang="hr-HR" sz="1200" dirty="0">
                          <a:effectLst/>
                        </a:rPr>
                        <a:t>valna </a:t>
                      </a:r>
                      <a:endParaRPr lang="hr-HR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 smtClean="0">
                          <a:effectLst/>
                        </a:rPr>
                        <a:t>visina   </a:t>
                      </a:r>
                      <a:r>
                        <a:rPr lang="hr-HR" sz="1200" dirty="0" err="1">
                          <a:effectLst/>
                        </a:rPr>
                        <a:t>H</a:t>
                      </a:r>
                      <a:r>
                        <a:rPr lang="hr-HR" sz="1200" baseline="-25000" dirty="0" err="1">
                          <a:effectLst/>
                        </a:rPr>
                        <a:t>s</a:t>
                      </a:r>
                      <a:r>
                        <a:rPr lang="hr-HR" sz="1200" dirty="0">
                          <a:effectLst/>
                        </a:rPr>
                        <a:t>[m]</a:t>
                      </a:r>
                      <a:endParaRPr lang="hr-HR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 smtClean="0">
                          <a:effectLst/>
                        </a:rPr>
                        <a:t>Maksimalna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 smtClean="0">
                          <a:effectLst/>
                        </a:rPr>
                        <a:t> </a:t>
                      </a:r>
                      <a:r>
                        <a:rPr lang="hr-HR" sz="1200" dirty="0" err="1">
                          <a:effectLst/>
                        </a:rPr>
                        <a:t>dubokovodna</a:t>
                      </a:r>
                      <a:r>
                        <a:rPr lang="hr-HR" sz="1200" dirty="0">
                          <a:effectLst/>
                        </a:rPr>
                        <a:t> valna </a:t>
                      </a:r>
                      <a:endParaRPr lang="hr-HR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 smtClean="0">
                          <a:effectLst/>
                        </a:rPr>
                        <a:t>visina   </a:t>
                      </a:r>
                      <a:r>
                        <a:rPr lang="hr-HR" sz="1200" dirty="0" err="1">
                          <a:effectLst/>
                        </a:rPr>
                        <a:t>H</a:t>
                      </a:r>
                      <a:r>
                        <a:rPr lang="hr-HR" sz="1200" baseline="-25000" dirty="0" err="1">
                          <a:effectLst/>
                        </a:rPr>
                        <a:t>max</a:t>
                      </a:r>
                      <a:r>
                        <a:rPr lang="hr-HR" sz="1200" dirty="0">
                          <a:effectLst/>
                        </a:rPr>
                        <a:t>[m]</a:t>
                      </a:r>
                      <a:endParaRPr lang="hr-HR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15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100</a:t>
                      </a:r>
                      <a:endParaRPr lang="hr-HR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4,0</a:t>
                      </a:r>
                      <a:endParaRPr lang="hr-HR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 smtClean="0">
                          <a:effectLst/>
                        </a:rPr>
                        <a:t>7,0</a:t>
                      </a:r>
                      <a:endParaRPr lang="hr-HR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15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50</a:t>
                      </a:r>
                      <a:endParaRPr lang="hr-HR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3,6</a:t>
                      </a:r>
                      <a:endParaRPr lang="hr-HR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6,1</a:t>
                      </a:r>
                      <a:endParaRPr lang="hr-HR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15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20</a:t>
                      </a:r>
                      <a:endParaRPr lang="hr-HR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3,1</a:t>
                      </a:r>
                      <a:endParaRPr lang="hr-HR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5,</a:t>
                      </a:r>
                      <a:r>
                        <a:rPr lang="hr-HR" sz="1200" dirty="0" err="1">
                          <a:effectLst/>
                        </a:rPr>
                        <a:t>5</a:t>
                      </a:r>
                      <a:endParaRPr lang="hr-HR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15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10</a:t>
                      </a:r>
                      <a:endParaRPr lang="hr-HR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2,8</a:t>
                      </a:r>
                      <a:endParaRPr lang="hr-HR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4,7</a:t>
                      </a:r>
                      <a:endParaRPr lang="hr-HR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15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5</a:t>
                      </a:r>
                      <a:endParaRPr lang="hr-HR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2,4</a:t>
                      </a:r>
                      <a:endParaRPr lang="hr-HR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4,2</a:t>
                      </a:r>
                      <a:endParaRPr lang="hr-HR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15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2</a:t>
                      </a:r>
                      <a:endParaRPr lang="hr-HR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2,2</a:t>
                      </a:r>
                      <a:endParaRPr lang="hr-HR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3,6</a:t>
                      </a:r>
                      <a:endParaRPr lang="hr-HR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27" name="Zaobljeni pravokutnik 26"/>
          <p:cNvSpPr/>
          <p:nvPr/>
        </p:nvSpPr>
        <p:spPr>
          <a:xfrm>
            <a:off x="251520" y="3568955"/>
            <a:ext cx="4032448" cy="248253"/>
          </a:xfrm>
          <a:prstGeom prst="roundRect">
            <a:avLst/>
          </a:prstGeom>
          <a:noFill/>
          <a:ln>
            <a:solidFill>
              <a:srgbClr val="0A2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605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Numerički model </a:t>
            </a:r>
            <a:r>
              <a:rPr lang="hr-HR" sz="1600" i="1" dirty="0" smtClean="0">
                <a:latin typeface="Calibri" pitchFamily="34" charset="0"/>
              </a:rPr>
              <a:t>SWAN (</a:t>
            </a:r>
            <a:r>
              <a:rPr lang="hr-HR" sz="1600" i="1" dirty="0" err="1" smtClean="0">
                <a:latin typeface="Calibri" pitchFamily="34" charset="0"/>
              </a:rPr>
              <a:t>Cycle</a:t>
            </a:r>
            <a:r>
              <a:rPr lang="hr-HR" sz="1600" i="1" dirty="0" smtClean="0">
                <a:latin typeface="Calibri" pitchFamily="34" charset="0"/>
              </a:rPr>
              <a:t> III ver 40.41)</a:t>
            </a:r>
            <a:r>
              <a:rPr lang="hr-HR" sz="1600" dirty="0" smtClean="0">
                <a:latin typeface="Calibri" pitchFamily="34" charset="0"/>
              </a:rPr>
              <a:t> i računalni program </a:t>
            </a:r>
            <a:r>
              <a:rPr lang="hr-HR" sz="1600" i="1" dirty="0" smtClean="0">
                <a:latin typeface="Calibri" pitchFamily="34" charset="0"/>
              </a:rPr>
              <a:t>MATLAB 7.1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Hrvatski registar brodova 	          val (H</a:t>
            </a:r>
            <a:r>
              <a:rPr lang="hr-HR" sz="1600" baseline="-25000" dirty="0" smtClean="0">
                <a:latin typeface="Calibri" pitchFamily="34" charset="0"/>
              </a:rPr>
              <a:t>S</a:t>
            </a:r>
            <a:r>
              <a:rPr lang="hr-HR" sz="1600" dirty="0" smtClean="0">
                <a:latin typeface="Calibri" pitchFamily="34" charset="0"/>
              </a:rPr>
              <a:t>) &lt; 0,5 m u akvatoriju luke (PP 50 g.)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latin typeface="Calibri" pitchFamily="34" charset="0"/>
              </a:rPr>
              <a:t>Akvatorij uvale San </a:t>
            </a:r>
            <a:r>
              <a:rPr lang="hr-HR" sz="1600" dirty="0" err="1">
                <a:latin typeface="Calibri" pitchFamily="34" charset="0"/>
              </a:rPr>
              <a:t>Pelagio</a:t>
            </a:r>
            <a:r>
              <a:rPr lang="hr-HR" sz="1600" dirty="0">
                <a:latin typeface="Calibri" pitchFamily="34" charset="0"/>
              </a:rPr>
              <a:t> izložen je valovima iz 3 dominantna smjera: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latin typeface="Calibri" pitchFamily="34" charset="0"/>
              </a:rPr>
              <a:t>Sektor I (SW i SSW smjer</a:t>
            </a:r>
            <a:r>
              <a:rPr lang="hr-HR" sz="1600" dirty="0" smtClean="0">
                <a:latin typeface="Calibri" pitchFamily="34" charset="0"/>
              </a:rPr>
              <a:t>)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8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Valna prognoza</a:t>
            </a:r>
            <a:endParaRPr lang="hr-HR" sz="2400" b="1" dirty="0">
              <a:solidFill>
                <a:schemeClr val="tx1"/>
              </a:solidFill>
            </a:endParaRPr>
          </a:p>
        </p:txBody>
      </p:sp>
      <p:sp>
        <p:nvSpPr>
          <p:cNvPr id="18" name="Right Arrow 14"/>
          <p:cNvSpPr/>
          <p:nvPr/>
        </p:nvSpPr>
        <p:spPr>
          <a:xfrm>
            <a:off x="2864864" y="1116360"/>
            <a:ext cx="381000" cy="1524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C2A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9" name="Slika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7" b="19617"/>
          <a:stretch>
            <a:fillRect/>
          </a:stretch>
        </p:blipFill>
        <p:spPr bwMode="auto">
          <a:xfrm>
            <a:off x="755576" y="2050055"/>
            <a:ext cx="5939134" cy="41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kstniOkvir 13"/>
          <p:cNvSpPr txBox="1"/>
          <p:nvPr/>
        </p:nvSpPr>
        <p:spPr>
          <a:xfrm>
            <a:off x="6948264" y="3950778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 smtClean="0">
                <a:solidFill>
                  <a:prstClr val="black"/>
                </a:solidFill>
                <a:latin typeface="Calibri" pitchFamily="34" charset="0"/>
              </a:rPr>
              <a:t>H</a:t>
            </a:r>
            <a:r>
              <a:rPr lang="hr-HR" sz="1600" baseline="-25000" dirty="0" smtClean="0">
                <a:solidFill>
                  <a:prstClr val="black"/>
                </a:solidFill>
                <a:latin typeface="Calibri" pitchFamily="34" charset="0"/>
              </a:rPr>
              <a:t>S</a:t>
            </a:r>
            <a:r>
              <a:rPr lang="hr-HR" sz="1600" baseline="30000" dirty="0" smtClean="0">
                <a:solidFill>
                  <a:prstClr val="black"/>
                </a:solidFill>
                <a:latin typeface="Calibri" pitchFamily="34" charset="0"/>
              </a:rPr>
              <a:t>50</a:t>
            </a:r>
            <a:r>
              <a:rPr lang="hr-HR" sz="16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hr-HR" sz="1600" dirty="0">
                <a:solidFill>
                  <a:prstClr val="black"/>
                </a:solidFill>
                <a:latin typeface="Calibri" pitchFamily="34" charset="0"/>
              </a:rPr>
              <a:t>= </a:t>
            </a:r>
            <a:r>
              <a:rPr lang="hr-HR" sz="1600" dirty="0" smtClean="0">
                <a:solidFill>
                  <a:prstClr val="black"/>
                </a:solidFill>
                <a:latin typeface="Calibri" pitchFamily="34" charset="0"/>
              </a:rPr>
              <a:t>1,9 </a:t>
            </a:r>
            <a:r>
              <a:rPr lang="hr-HR" sz="1600" dirty="0">
                <a:solidFill>
                  <a:prstClr val="black"/>
                </a:solidFill>
                <a:latin typeface="Calibri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02645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583488" cy="56319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Numerički model </a:t>
            </a:r>
            <a:r>
              <a:rPr lang="hr-HR" sz="1600" i="1" dirty="0" smtClean="0">
                <a:latin typeface="Calibri" pitchFamily="34" charset="0"/>
              </a:rPr>
              <a:t>SWAN (</a:t>
            </a:r>
            <a:r>
              <a:rPr lang="hr-HR" sz="1600" i="1" dirty="0" err="1" smtClean="0">
                <a:latin typeface="Calibri" pitchFamily="34" charset="0"/>
              </a:rPr>
              <a:t>Cycle</a:t>
            </a:r>
            <a:r>
              <a:rPr lang="hr-HR" sz="1600" i="1" dirty="0" smtClean="0">
                <a:latin typeface="Calibri" pitchFamily="34" charset="0"/>
              </a:rPr>
              <a:t> III ver 40.41)</a:t>
            </a:r>
            <a:r>
              <a:rPr lang="hr-HR" sz="1600" dirty="0" smtClean="0">
                <a:latin typeface="Calibri" pitchFamily="34" charset="0"/>
              </a:rPr>
              <a:t> i računalni program </a:t>
            </a:r>
            <a:r>
              <a:rPr lang="hr-HR" sz="1600" i="1" dirty="0" smtClean="0">
                <a:latin typeface="Calibri" pitchFamily="34" charset="0"/>
              </a:rPr>
              <a:t>MATLAB 7.1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 smtClean="0">
                <a:latin typeface="Calibri" pitchFamily="34" charset="0"/>
              </a:rPr>
              <a:t>Hrvatski registar brodova 	          val (H</a:t>
            </a:r>
            <a:r>
              <a:rPr lang="hr-HR" sz="1600" baseline="-25000" dirty="0" smtClean="0">
                <a:latin typeface="Calibri" pitchFamily="34" charset="0"/>
              </a:rPr>
              <a:t>S</a:t>
            </a:r>
            <a:r>
              <a:rPr lang="hr-HR" sz="1600" dirty="0" smtClean="0">
                <a:latin typeface="Calibri" pitchFamily="34" charset="0"/>
              </a:rPr>
              <a:t>) &lt; 0,5 m u akvatoriju luke (PP 50 g.)</a:t>
            </a:r>
          </a:p>
          <a:p>
            <a:pPr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latin typeface="Calibri" pitchFamily="34" charset="0"/>
              </a:rPr>
              <a:t>Akvatorij uvale San </a:t>
            </a:r>
            <a:r>
              <a:rPr lang="hr-HR" sz="1600" dirty="0" err="1">
                <a:latin typeface="Calibri" pitchFamily="34" charset="0"/>
              </a:rPr>
              <a:t>Pelagio</a:t>
            </a:r>
            <a:r>
              <a:rPr lang="hr-HR" sz="1600" dirty="0">
                <a:latin typeface="Calibri" pitchFamily="34" charset="0"/>
              </a:rPr>
              <a:t> izložen je valovima iz 3 dominantna smjera: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latin typeface="Calibri" pitchFamily="34" charset="0"/>
              </a:rPr>
              <a:t>Sektor I (SW i SSW smjer</a:t>
            </a:r>
            <a:r>
              <a:rPr lang="hr-HR" sz="1600" dirty="0" smtClean="0">
                <a:latin typeface="Calibri" pitchFamily="34" charset="0"/>
              </a:rPr>
              <a:t>)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r>
              <a:rPr lang="hr-HR" sz="1600" dirty="0">
                <a:latin typeface="Calibri" pitchFamily="34" charset="0"/>
              </a:rPr>
              <a:t>Sektor II (WSW, W i WNW smjer)</a:t>
            </a: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380"/>
              </a:spcAft>
            </a:pPr>
            <a:endParaRPr lang="hr-HR" sz="160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380"/>
              </a:spcAft>
            </a:pPr>
            <a:endParaRPr lang="hr-HR" sz="1600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chemeClr val="tx2"/>
              </a:buClr>
              <a:buNone/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1800" dirty="0" smtClean="0"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endParaRPr lang="hr-HR" sz="2400" dirty="0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3239914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Žigo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9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08504" cy="764704"/>
          </a:xfrm>
          <a:prstGeom prst="rect">
            <a:avLst/>
          </a:prstGeom>
          <a:noFill/>
          <a:ln>
            <a:noFill/>
          </a:ln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r-HR" sz="2400" b="1" dirty="0" smtClean="0">
                <a:solidFill>
                  <a:schemeClr val="tx1"/>
                </a:solidFill>
              </a:rPr>
              <a:t>Valna prognoza</a:t>
            </a:r>
            <a:endParaRPr lang="hr-HR" sz="2400" b="1" dirty="0">
              <a:solidFill>
                <a:schemeClr val="tx1"/>
              </a:solidFill>
            </a:endParaRPr>
          </a:p>
        </p:txBody>
      </p:sp>
      <p:sp>
        <p:nvSpPr>
          <p:cNvPr id="18" name="Right Arrow 14"/>
          <p:cNvSpPr/>
          <p:nvPr/>
        </p:nvSpPr>
        <p:spPr>
          <a:xfrm>
            <a:off x="2864864" y="1116360"/>
            <a:ext cx="381000" cy="1524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C2A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0" name="Picture 3" descr="E:\Ivan Zigo\2017 projekti\Rovinj San Pelagio GP\Luka Rovinj - juzna luka - maritimni elaborat - 2009. - final D_Page_0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8" b="11410"/>
          <a:stretch/>
        </p:blipFill>
        <p:spPr bwMode="auto">
          <a:xfrm>
            <a:off x="4503248" y="1700373"/>
            <a:ext cx="4101199" cy="446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6" name="Tablica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592915"/>
              </p:ext>
            </p:extLst>
          </p:nvPr>
        </p:nvGraphicFramePr>
        <p:xfrm>
          <a:off x="251520" y="2809096"/>
          <a:ext cx="4032448" cy="1844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19530"/>
                <a:gridCol w="1344766"/>
                <a:gridCol w="1368152"/>
              </a:tblGrid>
              <a:tr h="215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Povratno razdoblje    PR [god]</a:t>
                      </a:r>
                      <a:endParaRPr lang="hr-HR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Značajna </a:t>
                      </a:r>
                      <a:endParaRPr lang="hr-HR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 err="1" smtClean="0">
                          <a:effectLst/>
                        </a:rPr>
                        <a:t>dubokovodna</a:t>
                      </a:r>
                      <a:r>
                        <a:rPr lang="hr-HR" sz="1200" dirty="0" smtClean="0">
                          <a:effectLst/>
                        </a:rPr>
                        <a:t> </a:t>
                      </a:r>
                      <a:r>
                        <a:rPr lang="hr-HR" sz="1200" dirty="0">
                          <a:effectLst/>
                        </a:rPr>
                        <a:t>valna </a:t>
                      </a:r>
                      <a:endParaRPr lang="hr-HR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 smtClean="0">
                          <a:effectLst/>
                        </a:rPr>
                        <a:t>visina   </a:t>
                      </a:r>
                      <a:r>
                        <a:rPr lang="hr-HR" sz="1200" dirty="0" err="1">
                          <a:effectLst/>
                        </a:rPr>
                        <a:t>H</a:t>
                      </a:r>
                      <a:r>
                        <a:rPr lang="hr-HR" sz="1200" baseline="-25000" dirty="0" err="1">
                          <a:effectLst/>
                        </a:rPr>
                        <a:t>s</a:t>
                      </a:r>
                      <a:r>
                        <a:rPr lang="hr-HR" sz="1200" dirty="0">
                          <a:effectLst/>
                        </a:rPr>
                        <a:t>[m]</a:t>
                      </a:r>
                      <a:endParaRPr lang="hr-HR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 smtClean="0">
                          <a:effectLst/>
                        </a:rPr>
                        <a:t>Maksimalna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 smtClean="0">
                          <a:effectLst/>
                        </a:rPr>
                        <a:t> </a:t>
                      </a:r>
                      <a:r>
                        <a:rPr lang="hr-HR" sz="1200" dirty="0" err="1">
                          <a:effectLst/>
                        </a:rPr>
                        <a:t>dubokovodna</a:t>
                      </a:r>
                      <a:r>
                        <a:rPr lang="hr-HR" sz="1200" dirty="0">
                          <a:effectLst/>
                        </a:rPr>
                        <a:t> valna </a:t>
                      </a:r>
                      <a:endParaRPr lang="hr-HR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 smtClean="0">
                          <a:effectLst/>
                        </a:rPr>
                        <a:t>visina   </a:t>
                      </a:r>
                      <a:r>
                        <a:rPr lang="hr-HR" sz="1200" dirty="0" err="1">
                          <a:effectLst/>
                        </a:rPr>
                        <a:t>H</a:t>
                      </a:r>
                      <a:r>
                        <a:rPr lang="hr-HR" sz="1200" baseline="-25000" dirty="0" err="1">
                          <a:effectLst/>
                        </a:rPr>
                        <a:t>max</a:t>
                      </a:r>
                      <a:r>
                        <a:rPr lang="hr-HR" sz="1200" dirty="0">
                          <a:effectLst/>
                        </a:rPr>
                        <a:t>[m]</a:t>
                      </a:r>
                      <a:endParaRPr lang="hr-HR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15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100</a:t>
                      </a:r>
                      <a:endParaRPr lang="hr-HR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2,8</a:t>
                      </a:r>
                      <a:endParaRPr lang="hr-HR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5,0</a:t>
                      </a:r>
                      <a:endParaRPr lang="hr-HR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215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50</a:t>
                      </a:r>
                      <a:endParaRPr lang="hr-HR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2,6</a:t>
                      </a:r>
                      <a:endParaRPr lang="hr-HR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4,5</a:t>
                      </a:r>
                      <a:endParaRPr lang="hr-HR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215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20</a:t>
                      </a:r>
                      <a:endParaRPr lang="hr-HR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2,3</a:t>
                      </a:r>
                      <a:endParaRPr lang="hr-HR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4,1</a:t>
                      </a:r>
                      <a:endParaRPr lang="hr-HR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215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10</a:t>
                      </a:r>
                      <a:endParaRPr lang="hr-HR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2,1</a:t>
                      </a:r>
                      <a:endParaRPr lang="hr-HR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3,7</a:t>
                      </a:r>
                      <a:endParaRPr lang="hr-HR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215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5</a:t>
                      </a:r>
                      <a:endParaRPr lang="hr-HR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2,0</a:t>
                      </a:r>
                      <a:endParaRPr lang="hr-HR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3,5</a:t>
                      </a:r>
                      <a:endParaRPr lang="hr-HR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215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2</a:t>
                      </a:r>
                      <a:endParaRPr lang="hr-HR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1,7</a:t>
                      </a:r>
                      <a:endParaRPr lang="hr-HR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3,0</a:t>
                      </a:r>
                      <a:endParaRPr lang="hr-HR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27" name="Zaobljeni pravokutnik 26"/>
          <p:cNvSpPr/>
          <p:nvPr/>
        </p:nvSpPr>
        <p:spPr>
          <a:xfrm>
            <a:off x="251520" y="3568955"/>
            <a:ext cx="4032448" cy="248253"/>
          </a:xfrm>
          <a:prstGeom prst="roundRect">
            <a:avLst/>
          </a:prstGeom>
          <a:noFill/>
          <a:ln>
            <a:solidFill>
              <a:srgbClr val="0A2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3" name="Ravni poveznik sa strelicom 12"/>
          <p:cNvCxnSpPr/>
          <p:nvPr/>
        </p:nvCxnSpPr>
        <p:spPr>
          <a:xfrm>
            <a:off x="6382696" y="2838418"/>
            <a:ext cx="709584" cy="0"/>
          </a:xfrm>
          <a:prstGeom prst="straightConnector1">
            <a:avLst/>
          </a:prstGeom>
          <a:ln w="38100">
            <a:solidFill>
              <a:srgbClr val="0B28A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niOkvir 13"/>
          <p:cNvSpPr txBox="1"/>
          <p:nvPr/>
        </p:nvSpPr>
        <p:spPr>
          <a:xfrm>
            <a:off x="5241861" y="2658398"/>
            <a:ext cx="100811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 smtClean="0">
                <a:solidFill>
                  <a:srgbClr val="0C2AAC"/>
                </a:solidFill>
                <a:latin typeface="Calibri" panose="020F0502020204030204" pitchFamily="34" charset="0"/>
              </a:rPr>
              <a:t>Sektor II</a:t>
            </a:r>
            <a:endParaRPr lang="hr-HR" sz="1600" b="1" dirty="0">
              <a:solidFill>
                <a:srgbClr val="0C2AAC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56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2230</TotalTime>
  <Words>2991</Words>
  <Application>Microsoft Office PowerPoint</Application>
  <PresentationFormat>Prikaz na zaslonu (4:3)</PresentationFormat>
  <Paragraphs>1030</Paragraphs>
  <Slides>49</Slides>
  <Notes>49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49</vt:i4>
      </vt:variant>
    </vt:vector>
  </HeadingPairs>
  <TitlesOfParts>
    <vt:vector size="50" baseType="lpstr">
      <vt:lpstr>Office Theme</vt:lpstr>
      <vt:lpstr>Upijajući lukobran luke San Pelagio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Berislav Rupčić</dc:creator>
  <cp:lastModifiedBy>Ivan</cp:lastModifiedBy>
  <cp:revision>199</cp:revision>
  <dcterms:created xsi:type="dcterms:W3CDTF">2010-03-22T21:50:27Z</dcterms:created>
  <dcterms:modified xsi:type="dcterms:W3CDTF">2019-06-13T12:27:55Z</dcterms:modified>
</cp:coreProperties>
</file>