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61" r:id="rId2"/>
    <p:sldId id="263" r:id="rId3"/>
    <p:sldId id="264" r:id="rId4"/>
    <p:sldId id="268" r:id="rId5"/>
    <p:sldId id="265" r:id="rId6"/>
    <p:sldId id="267" r:id="rId7"/>
    <p:sldId id="269" r:id="rId8"/>
    <p:sldId id="285" r:id="rId9"/>
    <p:sldId id="266" r:id="rId10"/>
    <p:sldId id="270" r:id="rId11"/>
    <p:sldId id="271" r:id="rId12"/>
    <p:sldId id="282" r:id="rId13"/>
    <p:sldId id="283" r:id="rId14"/>
    <p:sldId id="273" r:id="rId15"/>
    <p:sldId id="274" r:id="rId16"/>
    <p:sldId id="284" r:id="rId17"/>
    <p:sldId id="275" r:id="rId18"/>
    <p:sldId id="276" r:id="rId19"/>
    <p:sldId id="280" r:id="rId20"/>
    <p:sldId id="281" r:id="rId21"/>
  </p:sldIdLst>
  <p:sldSz cx="9144000" cy="6858000" type="screen4x3"/>
  <p:notesSz cx="6858000" cy="9144000"/>
  <p:defaultTextStyle>
    <a:defPPr>
      <a:defRPr lang="sr-Latn-C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0A238C"/>
    <a:srgbClr val="0B28A1"/>
    <a:srgbClr val="0C2AAC"/>
    <a:srgbClr val="112A71"/>
    <a:srgbClr val="122E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52" autoAdjust="0"/>
    <p:restoredTop sz="90036" autoAdjust="0"/>
  </p:normalViewPr>
  <p:slideViewPr>
    <p:cSldViewPr>
      <p:cViewPr>
        <p:scale>
          <a:sx n="75" d="100"/>
          <a:sy n="75" d="100"/>
        </p:scale>
        <p:origin x="1056" y="4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3756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B4CC671-EDDB-4CEF-B406-A152F8F02B95}" type="datetimeFigureOut">
              <a:rPr lang="sr-Latn-CS"/>
              <a:pPr>
                <a:defRPr/>
              </a:pPr>
              <a:t>27.5.2019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B0DFA91-BBD8-4A40-8679-52B83F5E282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073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8F97882-A59F-479F-A386-7D5B1B513A03}" type="datetimeFigureOut">
              <a:rPr lang="sr-Latn-CS"/>
              <a:pPr>
                <a:defRPr/>
              </a:pPr>
              <a:t>27.5.2019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hr-H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2032C6C-E4E8-4DA8-A996-ACD8E1833339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75696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altLang="sr-Latn-RS"/>
          </a:p>
        </p:txBody>
      </p:sp>
      <p:sp>
        <p:nvSpPr>
          <p:cNvPr id="61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96212A0-EF72-4E55-94C9-A86CBE6E2D52}" type="slidenum">
              <a:rPr lang="hr-HR" altLang="sr-Latn-R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180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9B5C4-5052-48BC-B74C-450AB8A9236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117395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93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9144000" cy="10795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1143000" y="142875"/>
            <a:ext cx="7715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sr-Latn-RS" sz="1400" b="1"/>
              <a:t>HRVATSKA KOMORA INŽENJERA GRAĐEVINARSTVA</a:t>
            </a:r>
            <a:endParaRPr lang="hr-HR" altLang="sr-Latn-RS" sz="140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143000" y="457200"/>
            <a:ext cx="771525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hr-HR" altLang="sr-Latn-RS" sz="1200" b="1">
                <a:solidFill>
                  <a:srgbClr val="7F7F7F"/>
                </a:solidFill>
                <a:cs typeface="Times New Roman" pitchFamily="18" charset="0"/>
              </a:rPr>
              <a:t>DANI OVLAŠTENIH INŽENJERA GRAĐEVINARSTVA</a:t>
            </a:r>
            <a:endParaRPr lang="hr-HR" altLang="sr-Latn-RS" sz="1200">
              <a:solidFill>
                <a:srgbClr val="7F7F7F"/>
              </a:solidFill>
            </a:endParaRPr>
          </a:p>
          <a:p>
            <a:pPr algn="ctr">
              <a:spcAft>
                <a:spcPts val="600"/>
              </a:spcAft>
              <a:defRPr/>
            </a:pPr>
            <a:r>
              <a:rPr lang="hr-HR" altLang="sr-Latn-RS" sz="1200">
                <a:cs typeface="Times New Roman" pitchFamily="18" charset="0"/>
              </a:rPr>
              <a:t>Opatija, 2010.</a:t>
            </a:r>
            <a:endParaRPr lang="hr-HR" altLang="sr-Latn-R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algn="l">
              <a:defRPr sz="18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40EEC7C-AA2A-4A1B-B288-589E9A700F4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951211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42FF3-B87A-45D6-9A3E-D782A254165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64408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7B197-5111-4B02-8047-EF5F65D3E30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69635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mage001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337300"/>
            <a:ext cx="6111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0" y="6308725"/>
            <a:ext cx="9144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381750"/>
            <a:ext cx="597693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 Narrow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hr-HR" altLang="sr-Latn-RS" dirty="0"/>
              <a:t>Ime i prezime predavača</a:t>
            </a:r>
          </a:p>
        </p:txBody>
      </p:sp>
      <p:sp>
        <p:nvSpPr>
          <p:cNvPr id="1029" name="Rectangle 12"/>
          <p:cNvSpPr>
            <a:spLocks noChangeArrowheads="1"/>
          </p:cNvSpPr>
          <p:nvPr/>
        </p:nvSpPr>
        <p:spPr bwMode="auto">
          <a:xfrm>
            <a:off x="6011863" y="6381750"/>
            <a:ext cx="19446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hr-HR" altLang="sr-Latn-RS" sz="1400" dirty="0"/>
              <a:t>HKIG – Opatija 2019.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6400" y="6381750"/>
            <a:ext cx="1117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0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9AD9910-7AB1-46C5-8FA7-ED2DDB5247A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7" r:id="rId2"/>
    <p:sldLayoutId id="2147483775" r:id="rId3"/>
    <p:sldLayoutId id="2147483776" r:id="rId4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hrcak.srce.hr/index.php?show=toc&amp;id_broj=17147" TargetMode="External"/><Relationship Id="rId2" Type="http://schemas.openxmlformats.org/officeDocument/2006/relationships/hyperlink" Target="https://hrcak.srce.hr/hrvatske-vode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zervirano mjesto datuma 1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>
                <a:latin typeface="Arial Narrow" panose="020B0606020202030204" pitchFamily="34" charset="0"/>
              </a:rPr>
              <a:t>Ime i prezime predavača</a:t>
            </a:r>
          </a:p>
        </p:txBody>
      </p:sp>
      <p:sp>
        <p:nvSpPr>
          <p:cNvPr id="5123" name="Rezervirano mjesto broja slajda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09DE799-DA9D-44F6-BE07-3F637AC10E48}" type="slidenum">
              <a:rPr lang="hr-HR" altLang="sr-Latn-RS">
                <a:latin typeface="Verdana" panose="020B0604030504040204" pitchFamily="34" charset="0"/>
              </a:rPr>
              <a:pPr/>
              <a:t>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908050"/>
            <a:ext cx="9144000" cy="5949950"/>
          </a:xfrm>
          <a:prstGeom prst="rect">
            <a:avLst/>
          </a:prstGeom>
          <a:solidFill>
            <a:srgbClr val="112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5125" name="Title 5"/>
          <p:cNvSpPr>
            <a:spLocks noGrp="1"/>
          </p:cNvSpPr>
          <p:nvPr>
            <p:ph type="ctrTitle" idx="4294967295"/>
          </p:nvPr>
        </p:nvSpPr>
        <p:spPr bwMode="auto">
          <a:xfrm>
            <a:off x="0" y="2071688"/>
            <a:ext cx="9144000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hr-HR" altLang="sr-Latn-R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Jezero Butoniga:</a:t>
            </a:r>
            <a:br>
              <a:rPr lang="hr-HR" altLang="sr-Latn-R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altLang="sr-Latn-R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koncept modela upravljanja</a:t>
            </a:r>
            <a:endParaRPr lang="hr-HR" altLang="sr-Latn-R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6" name="Subtitle 6"/>
          <p:cNvSpPr>
            <a:spLocks noGrp="1"/>
          </p:cNvSpPr>
          <p:nvPr>
            <p:ph type="subTitle" idx="4294967295"/>
          </p:nvPr>
        </p:nvSpPr>
        <p:spPr bwMode="auto">
          <a:xfrm>
            <a:off x="214313" y="5493541"/>
            <a:ext cx="7643812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hr-HR" altLang="sr-Latn-R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Davor Stipanić, </a:t>
            </a:r>
            <a:r>
              <a:rPr lang="hr-HR" altLang="sr-Latn-R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</a:t>
            </a:r>
            <a:r>
              <a:rPr lang="hr-HR" altLang="sr-Latn-R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ing. </a:t>
            </a:r>
            <a:r>
              <a:rPr lang="hr-HR" altLang="sr-Latn-R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aedif</a:t>
            </a:r>
            <a:r>
              <a:rPr lang="hr-HR" altLang="sr-Latn-R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Hidromodeling d.o.o., Rijeka</a:t>
            </a:r>
          </a:p>
          <a:p>
            <a:pPr marL="0" indent="0">
              <a:buNone/>
            </a:pPr>
            <a:r>
              <a:rPr lang="hr-HR" altLang="sr-Latn-R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Luka </a:t>
            </a:r>
            <a:r>
              <a:rPr lang="hr-HR" altLang="sr-Latn-R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Zharija</a:t>
            </a:r>
            <a:r>
              <a:rPr lang="hr-HR" altLang="sr-Latn-R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r-HR" altLang="sr-Latn-R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</a:t>
            </a:r>
            <a:r>
              <a:rPr lang="hr-HR" altLang="sr-Latn-R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ing. </a:t>
            </a:r>
            <a:r>
              <a:rPr lang="hr-HR" altLang="sr-Latn-R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aedif</a:t>
            </a: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Hidromodeling d.o.o., </a:t>
            </a:r>
            <a:r>
              <a:rPr lang="hr-HR" altLang="sr-Latn-R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Rijeka</a:t>
            </a:r>
          </a:p>
          <a:p>
            <a:pPr marL="0" indent="0">
              <a:buNone/>
            </a:pPr>
            <a:r>
              <a:rPr lang="hr-HR" altLang="sr-Latn-R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Vanja Rački, dipl. ing. građ., Hrvatske vode, Rijeka</a:t>
            </a:r>
          </a:p>
          <a:p>
            <a:pPr marL="0" indent="0">
              <a:buNone/>
            </a:pPr>
            <a:r>
              <a:rPr lang="hr-HR" altLang="sr-Latn-R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Izv. prof. dr. sc. Vanja Travaš, dipl. ing. građ., Građevinski fakultet u Rijeci</a:t>
            </a:r>
            <a:endParaRPr lang="hr-HR" altLang="sr-Latn-R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7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8556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HRVATSKA  KOMORA  INŽENJERA  GRAĐEVINARSTVA</a:t>
            </a:r>
          </a:p>
          <a:p>
            <a:pPr eaLnBrk="1" hangingPunct="1"/>
            <a:endParaRPr lang="hr-HR" altLang="sr-Latn-RS" sz="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Dani  Hrvatske komore inženjera  građevinarstva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Opatija, 2019.</a:t>
            </a:r>
          </a:p>
          <a:p>
            <a:pPr eaLnBrk="1" hangingPunct="1"/>
            <a:endParaRPr lang="hr-HR" altLang="sr-Latn-R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429250"/>
            <a:ext cx="9144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9" name="Subtitle 6"/>
          <p:cNvSpPr txBox="1">
            <a:spLocks/>
          </p:cNvSpPr>
          <p:nvPr/>
        </p:nvSpPr>
        <p:spPr bwMode="auto">
          <a:xfrm>
            <a:off x="0" y="385762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r-HR" altLang="sr-Latn-RS" sz="27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Davor Stipanić, Luka Zaharija, Vanja Rački i Vanja Travaš</a:t>
            </a:r>
            <a:endParaRPr lang="hr-HR" altLang="sr-Latn-RS" sz="275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93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274638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r-HR" altLang="sr-Latn-RS" dirty="0"/>
              <a:t>Prognoza trenutka miješanja vode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58" y="2368785"/>
            <a:ext cx="629500" cy="1415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8" r="13726"/>
          <a:stretch/>
        </p:blipFill>
        <p:spPr>
          <a:xfrm>
            <a:off x="2849891" y="2319610"/>
            <a:ext cx="1152128" cy="14402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457183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75000"/>
                </a:schemeClr>
              </a:buClr>
              <a:buSzPct val="50000"/>
            </a:pPr>
            <a:r>
              <a:rPr lang="hr-HR" dirty="0" smtClean="0"/>
              <a:t>Glavni faktori koji utječu na miješanje vode</a:t>
            </a:r>
          </a:p>
        </p:txBody>
      </p:sp>
      <p:sp>
        <p:nvSpPr>
          <p:cNvPr id="8" name="Rectangle 7"/>
          <p:cNvSpPr/>
          <p:nvPr/>
        </p:nvSpPr>
        <p:spPr>
          <a:xfrm>
            <a:off x="375666" y="1907540"/>
            <a:ext cx="1925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75000"/>
                </a:schemeClr>
              </a:buClr>
              <a:buSzPct val="50000"/>
            </a:pPr>
            <a:r>
              <a:rPr lang="hr-HR" dirty="0" smtClean="0"/>
              <a:t>pad temperature</a:t>
            </a:r>
          </a:p>
        </p:txBody>
      </p:sp>
      <p:sp>
        <p:nvSpPr>
          <p:cNvPr id="9" name="Rectangle 8"/>
          <p:cNvSpPr/>
          <p:nvPr/>
        </p:nvSpPr>
        <p:spPr>
          <a:xfrm>
            <a:off x="2453642" y="1914168"/>
            <a:ext cx="1925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75000"/>
                </a:schemeClr>
              </a:buClr>
              <a:buSzPct val="50000"/>
            </a:pPr>
            <a:r>
              <a:rPr lang="hr-HR" dirty="0" smtClean="0"/>
              <a:t>dubina vode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92550" y="1920796"/>
            <a:ext cx="1925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75000"/>
                </a:schemeClr>
              </a:buClr>
              <a:buSzPct val="50000"/>
            </a:pPr>
            <a:r>
              <a:rPr lang="hr-HR" dirty="0" smtClean="0"/>
              <a:t>vjetar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81365" y="1927424"/>
            <a:ext cx="1925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75000"/>
                </a:schemeClr>
              </a:buClr>
              <a:buSzPct val="50000"/>
            </a:pPr>
            <a:r>
              <a:rPr lang="hr-HR" dirty="0" smtClean="0"/>
              <a:t>oborine</a:t>
            </a:r>
          </a:p>
        </p:txBody>
      </p:sp>
      <p:sp>
        <p:nvSpPr>
          <p:cNvPr id="12" name="Right Brace 11"/>
          <p:cNvSpPr/>
          <p:nvPr/>
        </p:nvSpPr>
        <p:spPr>
          <a:xfrm rot="5400000">
            <a:off x="4485031" y="128384"/>
            <a:ext cx="252028" cy="8418853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320"/>
          <a:stretch/>
        </p:blipFill>
        <p:spPr>
          <a:xfrm flipH="1">
            <a:off x="4897678" y="2424853"/>
            <a:ext cx="1473444" cy="1368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8"/>
          <a:stretch/>
        </p:blipFill>
        <p:spPr>
          <a:xfrm>
            <a:off x="7092280" y="2420888"/>
            <a:ext cx="1277426" cy="118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079580" y="2236471"/>
            <a:ext cx="1290126" cy="2036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BA"/>
          </a:p>
        </p:txBody>
      </p:sp>
      <p:sp>
        <p:nvSpPr>
          <p:cNvPr id="16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74397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Davor Stipanić, Luka Zaharija, Vanja Rački, Vanja Travaš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17" name="Rezervirano mjesto broja slajda 4"/>
          <p:cNvSpPr>
            <a:spLocks noGrp="1"/>
          </p:cNvSpPr>
          <p:nvPr>
            <p:ph type="sldNum" sz="quarter" idx="11"/>
          </p:nvPr>
        </p:nvSpPr>
        <p:spPr>
          <a:xfrm>
            <a:off x="8026400" y="6381750"/>
            <a:ext cx="11176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Verdana" panose="020B0604030504040204" pitchFamily="34" charset="0"/>
              </a:rPr>
              <a:t>10</a:t>
            </a:r>
            <a:endParaRPr lang="hr-HR" altLang="sr-Latn-R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24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j20m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76186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274638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r-HR" dirty="0">
                <a:solidFill>
                  <a:schemeClr val="bg1"/>
                </a:solidFill>
              </a:rPr>
              <a:t>Utjecaj vjetra (20 m/s</a:t>
            </a:r>
            <a:r>
              <a:rPr lang="hr-HR" dirty="0" smtClean="0">
                <a:solidFill>
                  <a:schemeClr val="bg1"/>
                </a:solidFill>
              </a:rPr>
              <a:t>)</a:t>
            </a:r>
            <a:endParaRPr lang="hr-HR" altLang="sr-Latn-R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83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otok_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274638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r-HR" dirty="0">
                <a:solidFill>
                  <a:schemeClr val="bg1"/>
                </a:solidFill>
              </a:rPr>
              <a:t>Utjecaj </a:t>
            </a:r>
            <a:r>
              <a:rPr lang="hr-HR" dirty="0" smtClean="0">
                <a:solidFill>
                  <a:schemeClr val="bg1"/>
                </a:solidFill>
              </a:rPr>
              <a:t>oborina</a:t>
            </a:r>
            <a:endParaRPr lang="hr-HR" altLang="sr-Latn-R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61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274638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r-HR" altLang="sr-Latn-RS" dirty="0"/>
              <a:t>Prognoza trenutka miješanja vode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58" y="2368785"/>
            <a:ext cx="629500" cy="1415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8" r="13726"/>
          <a:stretch/>
        </p:blipFill>
        <p:spPr>
          <a:xfrm>
            <a:off x="2849891" y="2319610"/>
            <a:ext cx="1152128" cy="14402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457183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75000"/>
                </a:schemeClr>
              </a:buClr>
              <a:buSzPct val="50000"/>
            </a:pPr>
            <a:r>
              <a:rPr lang="hr-HR" dirty="0"/>
              <a:t>g</a:t>
            </a:r>
            <a:r>
              <a:rPr lang="hr-HR" dirty="0" smtClean="0"/>
              <a:t>lavni </a:t>
            </a:r>
            <a:r>
              <a:rPr lang="hr-HR" dirty="0" smtClean="0"/>
              <a:t>faktori koji utječu na miješanje vode</a:t>
            </a:r>
          </a:p>
        </p:txBody>
      </p:sp>
      <p:sp>
        <p:nvSpPr>
          <p:cNvPr id="8" name="Rectangle 7"/>
          <p:cNvSpPr/>
          <p:nvPr/>
        </p:nvSpPr>
        <p:spPr>
          <a:xfrm>
            <a:off x="375666" y="1907540"/>
            <a:ext cx="1925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75000"/>
                </a:schemeClr>
              </a:buClr>
              <a:buSzPct val="50000"/>
            </a:pPr>
            <a:r>
              <a:rPr lang="hr-HR" dirty="0" smtClean="0"/>
              <a:t>pad temperature</a:t>
            </a:r>
          </a:p>
        </p:txBody>
      </p:sp>
      <p:sp>
        <p:nvSpPr>
          <p:cNvPr id="9" name="Rectangle 8"/>
          <p:cNvSpPr/>
          <p:nvPr/>
        </p:nvSpPr>
        <p:spPr>
          <a:xfrm>
            <a:off x="2453642" y="1914168"/>
            <a:ext cx="1925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75000"/>
                </a:schemeClr>
              </a:buClr>
              <a:buSzPct val="50000"/>
            </a:pPr>
            <a:r>
              <a:rPr lang="hr-HR" dirty="0" smtClean="0"/>
              <a:t>dubina vode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92550" y="1920796"/>
            <a:ext cx="1925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75000"/>
                </a:schemeClr>
              </a:buClr>
              <a:buSzPct val="50000"/>
            </a:pPr>
            <a:r>
              <a:rPr lang="hr-HR" dirty="0" smtClean="0"/>
              <a:t>vjetar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81365" y="1927424"/>
            <a:ext cx="1925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75000"/>
                </a:schemeClr>
              </a:buClr>
              <a:buSzPct val="50000"/>
            </a:pPr>
            <a:r>
              <a:rPr lang="hr-HR" dirty="0" smtClean="0"/>
              <a:t>oborine</a:t>
            </a:r>
          </a:p>
        </p:txBody>
      </p:sp>
      <p:sp>
        <p:nvSpPr>
          <p:cNvPr id="12" name="Right Brace 11"/>
          <p:cNvSpPr/>
          <p:nvPr/>
        </p:nvSpPr>
        <p:spPr>
          <a:xfrm rot="5400000">
            <a:off x="4485031" y="128384"/>
            <a:ext cx="252028" cy="8418853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6320"/>
          <a:stretch/>
        </p:blipFill>
        <p:spPr>
          <a:xfrm flipH="1">
            <a:off x="4897678" y="2424853"/>
            <a:ext cx="1473444" cy="1368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208"/>
          <a:stretch/>
        </p:blipFill>
        <p:spPr>
          <a:xfrm>
            <a:off x="7092280" y="2420888"/>
            <a:ext cx="1277426" cy="118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079580" y="2236471"/>
            <a:ext cx="1290126" cy="2036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BA"/>
          </a:p>
        </p:txBody>
      </p:sp>
      <p:sp>
        <p:nvSpPr>
          <p:cNvPr id="16" name="Rectangle 15"/>
          <p:cNvSpPr/>
          <p:nvPr/>
        </p:nvSpPr>
        <p:spPr>
          <a:xfrm>
            <a:off x="323528" y="1772816"/>
            <a:ext cx="4055690" cy="2304256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74397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Davor Stipanić, Luka Zaharija, Vanja Rački, Vanja Travaš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18" name="Rezervirano mjesto broja slajda 4"/>
          <p:cNvSpPr>
            <a:spLocks noGrp="1"/>
          </p:cNvSpPr>
          <p:nvPr>
            <p:ph type="sldNum" sz="quarter" idx="11"/>
          </p:nvPr>
        </p:nvSpPr>
        <p:spPr>
          <a:xfrm>
            <a:off x="8026400" y="6381750"/>
            <a:ext cx="11176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Verdana" panose="020B0604030504040204" pitchFamily="34" charset="0"/>
              </a:rPr>
              <a:t>13</a:t>
            </a:r>
            <a:endParaRPr lang="hr-HR" altLang="sr-Latn-R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61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74397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Davor Stipanić, Luka Zaharija, Vanja Rački, Vanja Travaš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259632" y="4651585"/>
            <a:ext cx="640871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1259632" y="2266937"/>
            <a:ext cx="8384" cy="238464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527601" y="4795601"/>
            <a:ext cx="1925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75000"/>
                </a:schemeClr>
              </a:buClr>
              <a:buSzPct val="50000"/>
            </a:pPr>
            <a:r>
              <a:rPr lang="hr-HR" dirty="0" smtClean="0"/>
              <a:t>vrijeme</a:t>
            </a:r>
          </a:p>
        </p:txBody>
      </p:sp>
      <p:sp>
        <p:nvSpPr>
          <p:cNvPr id="8" name="Rectangle 7"/>
          <p:cNvSpPr/>
          <p:nvPr/>
        </p:nvSpPr>
        <p:spPr>
          <a:xfrm rot="16200000">
            <a:off x="305228" y="5430848"/>
            <a:ext cx="1925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chemeClr val="accent5">
                  <a:lumMod val="75000"/>
                </a:schemeClr>
              </a:buClr>
              <a:buSzPct val="50000"/>
            </a:pPr>
            <a:r>
              <a:rPr lang="hr-HR" dirty="0" smtClean="0"/>
              <a:t>početak 9 mj.</a:t>
            </a:r>
          </a:p>
        </p:txBody>
      </p:sp>
      <p:sp>
        <p:nvSpPr>
          <p:cNvPr id="9" name="Rectangle 8"/>
          <p:cNvSpPr/>
          <p:nvPr/>
        </p:nvSpPr>
        <p:spPr>
          <a:xfrm rot="16200000">
            <a:off x="5368762" y="5449898"/>
            <a:ext cx="1925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chemeClr val="accent5">
                  <a:lumMod val="75000"/>
                </a:schemeClr>
              </a:buClr>
              <a:buSzPct val="50000"/>
            </a:pPr>
            <a:r>
              <a:rPr lang="hr-HR" dirty="0" smtClean="0"/>
              <a:t>kraj 9 mj.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268016" y="2635361"/>
            <a:ext cx="5063534" cy="8239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 rot="538591">
            <a:off x="2019153" y="2609033"/>
            <a:ext cx="28743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75000"/>
                </a:schemeClr>
              </a:buClr>
              <a:buSzPct val="50000"/>
            </a:pPr>
            <a:r>
              <a:rPr lang="hr-HR" dirty="0" smtClean="0"/>
              <a:t>srednja temperatura zraka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148064" y="3261078"/>
            <a:ext cx="0" cy="1390507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 rot="16200000">
            <a:off x="4177246" y="5434862"/>
            <a:ext cx="1925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chemeClr val="accent5">
                  <a:lumMod val="75000"/>
                </a:schemeClr>
              </a:buClr>
              <a:buSzPct val="50000"/>
            </a:pPr>
            <a:r>
              <a:rPr lang="hr-HR" dirty="0" smtClean="0"/>
              <a:t>miješanje vode</a:t>
            </a:r>
          </a:p>
        </p:txBody>
      </p:sp>
      <p:sp>
        <p:nvSpPr>
          <p:cNvPr id="14" name="Freeform 13"/>
          <p:cNvSpPr/>
          <p:nvPr/>
        </p:nvSpPr>
        <p:spPr>
          <a:xfrm>
            <a:off x="6007487" y="2865325"/>
            <a:ext cx="809625" cy="543424"/>
          </a:xfrm>
          <a:custGeom>
            <a:avLst/>
            <a:gdLst>
              <a:gd name="connsiteX0" fmla="*/ 0 w 809625"/>
              <a:gd name="connsiteY0" fmla="*/ 1076325 h 1076325"/>
              <a:gd name="connsiteX1" fmla="*/ 276225 w 809625"/>
              <a:gd name="connsiteY1" fmla="*/ 247650 h 1076325"/>
              <a:gd name="connsiteX2" fmla="*/ 809625 w 809625"/>
              <a:gd name="connsiteY2" fmla="*/ 0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9625" h="1076325">
                <a:moveTo>
                  <a:pt x="0" y="1076325"/>
                </a:moveTo>
                <a:cubicBezTo>
                  <a:pt x="70644" y="751681"/>
                  <a:pt x="141288" y="427037"/>
                  <a:pt x="276225" y="247650"/>
                </a:cubicBezTo>
                <a:cubicBezTo>
                  <a:pt x="411162" y="68263"/>
                  <a:pt x="610393" y="34131"/>
                  <a:pt x="809625" y="0"/>
                </a:cubicBezTo>
              </a:path>
            </a:pathLst>
          </a:custGeom>
          <a:noFill/>
          <a:ln w="6350">
            <a:solidFill>
              <a:schemeClr val="tx1"/>
            </a:solidFill>
            <a:head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Rectangle 14"/>
          <p:cNvSpPr/>
          <p:nvPr/>
        </p:nvSpPr>
        <p:spPr>
          <a:xfrm>
            <a:off x="6266284" y="2670773"/>
            <a:ext cx="1925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75000"/>
                </a:schemeClr>
              </a:buClr>
              <a:buSzPct val="50000"/>
            </a:pPr>
            <a:r>
              <a:rPr lang="hr-HR" dirty="0" smtClean="0"/>
              <a:t>zadano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6335742" y="2273410"/>
            <a:ext cx="8384" cy="2384648"/>
          </a:xfrm>
          <a:prstGeom prst="straightConnector1">
            <a:avLst/>
          </a:prstGeom>
          <a:ln w="635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-17859" y="2072359"/>
            <a:ext cx="1925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75000"/>
                </a:schemeClr>
              </a:buClr>
              <a:buSzPct val="50000"/>
            </a:pPr>
            <a:r>
              <a:rPr lang="hr-HR" sz="2800" dirty="0" smtClean="0"/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9512" y="1074795"/>
            <a:ext cx="3456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70000"/>
              <a:buFont typeface="Wingdings" panose="05000000000000000000" pitchFamily="2" charset="2"/>
              <a:buChar char="q"/>
            </a:pPr>
            <a:r>
              <a:rPr lang="hr-HR" dirty="0">
                <a:latin typeface="+mj-lt"/>
                <a:ea typeface="Calibri" panose="020F0502020204030204" pitchFamily="34" charset="0"/>
              </a:rPr>
              <a:t>z</a:t>
            </a:r>
            <a:r>
              <a:rPr lang="hr-HR" dirty="0" smtClean="0">
                <a:latin typeface="+mj-lt"/>
                <a:ea typeface="Calibri" panose="020F0502020204030204" pitchFamily="34" charset="0"/>
              </a:rPr>
              <a:t>adana dubina vode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70000"/>
              <a:buFont typeface="Wingdings" panose="05000000000000000000" pitchFamily="2" charset="2"/>
              <a:buChar char="q"/>
            </a:pPr>
            <a:r>
              <a:rPr lang="hr-HR" dirty="0">
                <a:latin typeface="+mj-lt"/>
              </a:rPr>
              <a:t>z</a:t>
            </a:r>
            <a:r>
              <a:rPr lang="hr-HR" dirty="0" smtClean="0">
                <a:latin typeface="+mj-lt"/>
              </a:rPr>
              <a:t>adani pad </a:t>
            </a:r>
            <a:r>
              <a:rPr lang="hr-HR" dirty="0" smtClean="0">
                <a:latin typeface="+mj-lt"/>
              </a:rPr>
              <a:t>temperature zraka</a:t>
            </a:r>
            <a:endParaRPr lang="hr-HR" dirty="0">
              <a:latin typeface="+mj-lt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0" y="274638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r-HR" altLang="sr-Latn-RS" dirty="0"/>
              <a:t>Prognoza trenutka miješanja vode</a:t>
            </a:r>
          </a:p>
        </p:txBody>
      </p:sp>
      <p:sp>
        <p:nvSpPr>
          <p:cNvPr id="20" name="Rezervirano mjesto broja slajda 4"/>
          <p:cNvSpPr>
            <a:spLocks noGrp="1"/>
          </p:cNvSpPr>
          <p:nvPr>
            <p:ph type="sldNum" sz="quarter" idx="11"/>
          </p:nvPr>
        </p:nvSpPr>
        <p:spPr>
          <a:xfrm>
            <a:off x="8026400" y="6381750"/>
            <a:ext cx="11176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Verdana" panose="020B0604030504040204" pitchFamily="34" charset="0"/>
              </a:rPr>
              <a:t>14</a:t>
            </a:r>
            <a:endParaRPr lang="hr-HR" altLang="sr-Latn-R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020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74397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Davor Stipanić, Luka Zaharija, Vanja Rački, Vanja Travaš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259632" y="4651585"/>
            <a:ext cx="640871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1259632" y="2266937"/>
            <a:ext cx="8384" cy="238464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527601" y="4795601"/>
            <a:ext cx="1925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75000"/>
                </a:schemeClr>
              </a:buClr>
              <a:buSzPct val="50000"/>
            </a:pPr>
            <a:r>
              <a:rPr lang="hr-HR" dirty="0" smtClean="0"/>
              <a:t>vrijeme</a:t>
            </a:r>
          </a:p>
        </p:txBody>
      </p:sp>
      <p:sp>
        <p:nvSpPr>
          <p:cNvPr id="10" name="Rectangle 9"/>
          <p:cNvSpPr/>
          <p:nvPr/>
        </p:nvSpPr>
        <p:spPr>
          <a:xfrm rot="16200000">
            <a:off x="305228" y="5430848"/>
            <a:ext cx="1925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chemeClr val="accent5">
                  <a:lumMod val="75000"/>
                </a:schemeClr>
              </a:buClr>
              <a:buSzPct val="50000"/>
            </a:pPr>
            <a:r>
              <a:rPr lang="hr-HR" dirty="0" smtClean="0"/>
              <a:t>početak 9 mj.</a:t>
            </a:r>
          </a:p>
        </p:txBody>
      </p:sp>
      <p:sp>
        <p:nvSpPr>
          <p:cNvPr id="11" name="Rectangle 10"/>
          <p:cNvSpPr/>
          <p:nvPr/>
        </p:nvSpPr>
        <p:spPr>
          <a:xfrm rot="16200000">
            <a:off x="5368762" y="5449898"/>
            <a:ext cx="1925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chemeClr val="accent5">
                  <a:lumMod val="75000"/>
                </a:schemeClr>
              </a:buClr>
              <a:buSzPct val="50000"/>
            </a:pPr>
            <a:r>
              <a:rPr lang="hr-HR" dirty="0" smtClean="0"/>
              <a:t>kraj 9 mj.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268016" y="2635361"/>
            <a:ext cx="5063534" cy="8239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 rot="538591">
            <a:off x="2019153" y="2609033"/>
            <a:ext cx="28743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75000"/>
                </a:schemeClr>
              </a:buClr>
              <a:buSzPct val="50000"/>
            </a:pPr>
            <a:r>
              <a:rPr lang="hr-HR" dirty="0" smtClean="0"/>
              <a:t>srednja temperatura zraka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148064" y="3261078"/>
            <a:ext cx="0" cy="1390507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 rot="16200000">
            <a:off x="4177246" y="5434862"/>
            <a:ext cx="1925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chemeClr val="accent5">
                  <a:lumMod val="75000"/>
                </a:schemeClr>
              </a:buClr>
              <a:buSzPct val="50000"/>
            </a:pPr>
            <a:r>
              <a:rPr lang="hr-HR" dirty="0" smtClean="0"/>
              <a:t>miješanje vode</a:t>
            </a:r>
          </a:p>
        </p:txBody>
      </p:sp>
      <p:sp>
        <p:nvSpPr>
          <p:cNvPr id="16" name="Freeform 15"/>
          <p:cNvSpPr/>
          <p:nvPr/>
        </p:nvSpPr>
        <p:spPr>
          <a:xfrm>
            <a:off x="6007487" y="2865325"/>
            <a:ext cx="809625" cy="543424"/>
          </a:xfrm>
          <a:custGeom>
            <a:avLst/>
            <a:gdLst>
              <a:gd name="connsiteX0" fmla="*/ 0 w 809625"/>
              <a:gd name="connsiteY0" fmla="*/ 1076325 h 1076325"/>
              <a:gd name="connsiteX1" fmla="*/ 276225 w 809625"/>
              <a:gd name="connsiteY1" fmla="*/ 247650 h 1076325"/>
              <a:gd name="connsiteX2" fmla="*/ 809625 w 809625"/>
              <a:gd name="connsiteY2" fmla="*/ 0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9625" h="1076325">
                <a:moveTo>
                  <a:pt x="0" y="1076325"/>
                </a:moveTo>
                <a:cubicBezTo>
                  <a:pt x="70644" y="751681"/>
                  <a:pt x="141288" y="427037"/>
                  <a:pt x="276225" y="247650"/>
                </a:cubicBezTo>
                <a:cubicBezTo>
                  <a:pt x="411162" y="68263"/>
                  <a:pt x="610393" y="34131"/>
                  <a:pt x="809625" y="0"/>
                </a:cubicBezTo>
              </a:path>
            </a:pathLst>
          </a:custGeom>
          <a:noFill/>
          <a:ln w="6350">
            <a:solidFill>
              <a:schemeClr val="tx1"/>
            </a:solidFill>
            <a:head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Rectangle 16"/>
          <p:cNvSpPr/>
          <p:nvPr/>
        </p:nvSpPr>
        <p:spPr>
          <a:xfrm>
            <a:off x="6266284" y="2670773"/>
            <a:ext cx="1925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75000"/>
                </a:schemeClr>
              </a:buClr>
              <a:buSzPct val="50000"/>
            </a:pPr>
            <a:r>
              <a:rPr lang="hr-HR" dirty="0" smtClean="0"/>
              <a:t>zadano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6335742" y="2273410"/>
            <a:ext cx="8384" cy="2384648"/>
          </a:xfrm>
          <a:prstGeom prst="straightConnector1">
            <a:avLst/>
          </a:prstGeom>
          <a:ln w="635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-17859" y="2072359"/>
            <a:ext cx="1925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75000"/>
                </a:schemeClr>
              </a:buClr>
              <a:buSzPct val="50000"/>
            </a:pPr>
            <a:r>
              <a:rPr lang="hr-HR" sz="2800" dirty="0" smtClean="0"/>
              <a:t>T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707904" y="3040104"/>
            <a:ext cx="0" cy="16200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 rot="16200000">
            <a:off x="2732416" y="5447010"/>
            <a:ext cx="1925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chemeClr val="accent5">
                  <a:lumMod val="75000"/>
                </a:schemeClr>
              </a:buClr>
              <a:buSzPct val="50000"/>
            </a:pPr>
            <a:r>
              <a:rPr lang="hr-HR" dirty="0"/>
              <a:t>p</a:t>
            </a:r>
            <a:r>
              <a:rPr lang="hr-HR" dirty="0" smtClean="0"/>
              <a:t>očetak ispuštanja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720604" y="3956331"/>
            <a:ext cx="1404000" cy="0"/>
          </a:xfrm>
          <a:prstGeom prst="straightConnector1">
            <a:avLst/>
          </a:prstGeom>
          <a:ln w="317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043938" y="3370383"/>
            <a:ext cx="7781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75000"/>
                </a:schemeClr>
              </a:buClr>
              <a:buSzPct val="50000"/>
            </a:pPr>
            <a:r>
              <a:rPr lang="hr-HR" sz="3200" dirty="0" smtClean="0"/>
              <a:t>?</a:t>
            </a:r>
          </a:p>
        </p:txBody>
      </p:sp>
      <p:sp>
        <p:nvSpPr>
          <p:cNvPr id="24" name="Rezervirano mjesto broja slajda 4"/>
          <p:cNvSpPr>
            <a:spLocks noGrp="1"/>
          </p:cNvSpPr>
          <p:nvPr>
            <p:ph type="sldNum" sz="quarter" idx="11"/>
          </p:nvPr>
        </p:nvSpPr>
        <p:spPr>
          <a:xfrm>
            <a:off x="8026400" y="6381750"/>
            <a:ext cx="11176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Verdana" panose="020B0604030504040204" pitchFamily="34" charset="0"/>
              </a:rPr>
              <a:t>15</a:t>
            </a:r>
            <a:endParaRPr lang="hr-HR" altLang="sr-Latn-RS" dirty="0">
              <a:latin typeface="Verdana" panose="020B0604030504040204" pitchFamily="34" charset="0"/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0" y="274638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r-HR" altLang="sr-Latn-RS" dirty="0"/>
              <a:t>Koncept modela upravljanja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2787823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274638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r-HR" altLang="sr-Latn-RS" dirty="0" smtClean="0"/>
              <a:t>Koncept modela upravljanja</a:t>
            </a:r>
            <a:endParaRPr lang="hr-HR" altLang="sr-Latn-R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76" y="1812544"/>
            <a:ext cx="9162876" cy="3848704"/>
          </a:xfrm>
          <a:prstGeom prst="rect">
            <a:avLst/>
          </a:prstGeom>
        </p:spPr>
      </p:pic>
      <p:sp>
        <p:nvSpPr>
          <p:cNvPr id="6" name="Rezervirano mjesto broja slajda 4"/>
          <p:cNvSpPr>
            <a:spLocks noGrp="1"/>
          </p:cNvSpPr>
          <p:nvPr>
            <p:ph type="sldNum" sz="quarter" idx="11"/>
          </p:nvPr>
        </p:nvSpPr>
        <p:spPr>
          <a:xfrm>
            <a:off x="8026400" y="6381750"/>
            <a:ext cx="11176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Verdana" panose="020B0604030504040204" pitchFamily="34" charset="0"/>
              </a:rPr>
              <a:t>16</a:t>
            </a:r>
            <a:endParaRPr lang="hr-HR" altLang="sr-Latn-RS" dirty="0">
              <a:latin typeface="Verdana" panose="020B0604030504040204" pitchFamily="34" charset="0"/>
            </a:endParaRPr>
          </a:p>
        </p:txBody>
      </p:sp>
      <p:sp>
        <p:nvSpPr>
          <p:cNvPr id="7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74397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Davor Stipanić, Luka Zaharija, Vanja Rački, Vanja Travaš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118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74397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Davor Stipanić, Luka Zaharija, Vanja Rački, Vanja Travaš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3" name="Rezervirano mjesto broja slajda 4"/>
          <p:cNvSpPr>
            <a:spLocks noGrp="1"/>
          </p:cNvSpPr>
          <p:nvPr>
            <p:ph type="sldNum" sz="quarter" idx="11"/>
          </p:nvPr>
        </p:nvSpPr>
        <p:spPr>
          <a:xfrm>
            <a:off x="8026400" y="6381750"/>
            <a:ext cx="11176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Verdana" panose="020B0604030504040204" pitchFamily="34" charset="0"/>
              </a:rPr>
              <a:t>17</a:t>
            </a:r>
            <a:endParaRPr lang="hr-HR" altLang="sr-Latn-RS" dirty="0">
              <a:latin typeface="Verdana" panose="020B060403050404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274638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r-HR" altLang="sr-Latn-RS" dirty="0"/>
              <a:t>Koncept modela upravljanja</a:t>
            </a:r>
            <a:endParaRPr lang="hr-HR" altLang="sr-Latn-RS" dirty="0"/>
          </a:p>
        </p:txBody>
      </p:sp>
      <p:sp>
        <p:nvSpPr>
          <p:cNvPr id="8" name="Rectangle 7"/>
          <p:cNvSpPr/>
          <p:nvPr/>
        </p:nvSpPr>
        <p:spPr>
          <a:xfrm>
            <a:off x="1314599" y="2468691"/>
            <a:ext cx="133067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  <a:buSzPct val="70000"/>
            </a:pPr>
            <a:r>
              <a:rPr lang="hr-HR" b="1" u="sng" dirty="0">
                <a:latin typeface="+mj-lt"/>
                <a:ea typeface="Calibri" panose="020F0502020204030204" pitchFamily="34" charset="0"/>
              </a:rPr>
              <a:t>v</a:t>
            </a:r>
            <a:r>
              <a:rPr lang="hr-HR" b="1" u="sng" dirty="0" smtClean="0">
                <a:latin typeface="+mj-lt"/>
                <a:ea typeface="Calibri" panose="020F0502020204030204" pitchFamily="34" charset="0"/>
              </a:rPr>
              <a:t>arijanta 1</a:t>
            </a:r>
            <a:endParaRPr lang="hr-HR" b="1" u="sng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43608" y="2889641"/>
            <a:ext cx="17281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</a:pPr>
            <a:r>
              <a:rPr lang="hr-HR" dirty="0" smtClean="0">
                <a:latin typeface="+mj-lt"/>
                <a:ea typeface="Calibri" panose="020F0502020204030204" pitchFamily="34" charset="0"/>
              </a:rPr>
              <a:t>oborine </a:t>
            </a:r>
            <a:r>
              <a:rPr lang="hr-HR" dirty="0" smtClean="0">
                <a:latin typeface="+mj-lt"/>
                <a:ea typeface="Calibri" panose="020F0502020204030204" pitchFamily="34" charset="0"/>
              </a:rPr>
              <a:t>A.1</a:t>
            </a:r>
            <a:endParaRPr lang="hr-HR" dirty="0" smtClean="0">
              <a:latin typeface="+mj-lt"/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</a:pPr>
            <a:r>
              <a:rPr lang="hr-HR" dirty="0">
                <a:latin typeface="+mj-lt"/>
              </a:rPr>
              <a:t>v</a:t>
            </a:r>
            <a:r>
              <a:rPr lang="hr-HR" dirty="0" smtClean="0">
                <a:latin typeface="+mj-lt"/>
              </a:rPr>
              <a:t>jetar A.1</a:t>
            </a:r>
            <a:endParaRPr lang="hr-HR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43808" y="2889641"/>
            <a:ext cx="17281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</a:pPr>
            <a:r>
              <a:rPr lang="hr-HR" dirty="0" smtClean="0">
                <a:latin typeface="+mj-lt"/>
                <a:ea typeface="Calibri" panose="020F0502020204030204" pitchFamily="34" charset="0"/>
              </a:rPr>
              <a:t>oborine </a:t>
            </a:r>
            <a:r>
              <a:rPr lang="hr-HR" dirty="0" smtClean="0">
                <a:latin typeface="+mj-lt"/>
                <a:ea typeface="Calibri" panose="020F0502020204030204" pitchFamily="34" charset="0"/>
              </a:rPr>
              <a:t>A.2</a:t>
            </a:r>
            <a:endParaRPr lang="hr-HR" dirty="0" smtClean="0">
              <a:latin typeface="+mj-lt"/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</a:pPr>
            <a:r>
              <a:rPr lang="hr-HR" dirty="0">
                <a:latin typeface="+mj-lt"/>
              </a:rPr>
              <a:t>v</a:t>
            </a:r>
            <a:r>
              <a:rPr lang="hr-HR" dirty="0" smtClean="0">
                <a:latin typeface="+mj-lt"/>
              </a:rPr>
              <a:t>jetar A.1</a:t>
            </a:r>
            <a:endParaRPr lang="hr-HR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44008" y="2874342"/>
            <a:ext cx="17281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</a:pPr>
            <a:r>
              <a:rPr lang="hr-HR" dirty="0" smtClean="0">
                <a:latin typeface="+mj-lt"/>
                <a:ea typeface="Calibri" panose="020F0502020204030204" pitchFamily="34" charset="0"/>
              </a:rPr>
              <a:t>oborine </a:t>
            </a:r>
            <a:r>
              <a:rPr lang="hr-HR" dirty="0" smtClean="0">
                <a:latin typeface="+mj-lt"/>
                <a:ea typeface="Calibri" panose="020F0502020204030204" pitchFamily="34" charset="0"/>
              </a:rPr>
              <a:t>A.2</a:t>
            </a:r>
            <a:endParaRPr lang="hr-HR" dirty="0" smtClean="0">
              <a:latin typeface="+mj-lt"/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</a:pPr>
            <a:r>
              <a:rPr lang="hr-HR" dirty="0">
                <a:latin typeface="+mj-lt"/>
              </a:rPr>
              <a:t>v</a:t>
            </a:r>
            <a:r>
              <a:rPr lang="hr-HR" dirty="0" smtClean="0">
                <a:latin typeface="+mj-lt"/>
              </a:rPr>
              <a:t>jetar A.2</a:t>
            </a:r>
            <a:endParaRPr lang="hr-HR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44208" y="2874342"/>
            <a:ext cx="17281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</a:pPr>
            <a:r>
              <a:rPr lang="hr-HR" dirty="0" smtClean="0">
                <a:latin typeface="+mj-lt"/>
                <a:ea typeface="Calibri" panose="020F0502020204030204" pitchFamily="34" charset="0"/>
              </a:rPr>
              <a:t>oborine </a:t>
            </a:r>
            <a:r>
              <a:rPr lang="hr-HR" dirty="0" smtClean="0">
                <a:latin typeface="+mj-lt"/>
                <a:ea typeface="Calibri" panose="020F0502020204030204" pitchFamily="34" charset="0"/>
              </a:rPr>
              <a:t>A.1</a:t>
            </a:r>
            <a:endParaRPr lang="hr-HR" dirty="0" smtClean="0">
              <a:latin typeface="+mj-lt"/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</a:pPr>
            <a:r>
              <a:rPr lang="hr-HR" dirty="0">
                <a:latin typeface="+mj-lt"/>
              </a:rPr>
              <a:t>v</a:t>
            </a:r>
            <a:r>
              <a:rPr lang="hr-HR" dirty="0" smtClean="0">
                <a:latin typeface="+mj-lt"/>
              </a:rPr>
              <a:t>jetar A.2</a:t>
            </a:r>
            <a:endParaRPr lang="hr-HR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9108" y="4140188"/>
            <a:ext cx="3456384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70000"/>
              <a:buFont typeface="Wingdings" panose="05000000000000000000" pitchFamily="2" charset="2"/>
              <a:buChar char="q"/>
            </a:pPr>
            <a:r>
              <a:rPr lang="hr-HR" dirty="0" smtClean="0">
                <a:latin typeface="+mj-lt"/>
              </a:rPr>
              <a:t>pad temperature zraka B</a:t>
            </a:r>
            <a:endParaRPr lang="hr-HR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43608" y="5008166"/>
            <a:ext cx="17281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</a:pPr>
            <a:r>
              <a:rPr lang="hr-HR" dirty="0" smtClean="0">
                <a:latin typeface="+mj-lt"/>
                <a:ea typeface="Calibri" panose="020F0502020204030204" pitchFamily="34" charset="0"/>
              </a:rPr>
              <a:t>oborine </a:t>
            </a:r>
            <a:r>
              <a:rPr lang="hr-HR" dirty="0">
                <a:latin typeface="+mj-lt"/>
                <a:ea typeface="Calibri" panose="020F0502020204030204" pitchFamily="34" charset="0"/>
              </a:rPr>
              <a:t>B</a:t>
            </a:r>
            <a:r>
              <a:rPr lang="hr-HR" dirty="0" smtClean="0">
                <a:latin typeface="+mj-lt"/>
                <a:ea typeface="Calibri" panose="020F0502020204030204" pitchFamily="34" charset="0"/>
              </a:rPr>
              <a:t>.1</a:t>
            </a:r>
            <a:endParaRPr lang="hr-HR" dirty="0" smtClean="0">
              <a:latin typeface="+mj-lt"/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</a:pPr>
            <a:r>
              <a:rPr lang="hr-HR" dirty="0">
                <a:latin typeface="+mj-lt"/>
              </a:rPr>
              <a:t>v</a:t>
            </a:r>
            <a:r>
              <a:rPr lang="hr-HR" dirty="0" smtClean="0">
                <a:latin typeface="+mj-lt"/>
              </a:rPr>
              <a:t>jetar B.1</a:t>
            </a:r>
            <a:endParaRPr lang="hr-HR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43808" y="5008166"/>
            <a:ext cx="17281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</a:pPr>
            <a:r>
              <a:rPr lang="hr-HR" dirty="0" smtClean="0">
                <a:latin typeface="+mj-lt"/>
                <a:ea typeface="Calibri" panose="020F0502020204030204" pitchFamily="34" charset="0"/>
              </a:rPr>
              <a:t>oborine </a:t>
            </a:r>
            <a:r>
              <a:rPr lang="hr-HR" dirty="0">
                <a:latin typeface="+mj-lt"/>
                <a:ea typeface="Calibri" panose="020F0502020204030204" pitchFamily="34" charset="0"/>
              </a:rPr>
              <a:t>B</a:t>
            </a:r>
            <a:r>
              <a:rPr lang="hr-HR" dirty="0" smtClean="0">
                <a:latin typeface="+mj-lt"/>
                <a:ea typeface="Calibri" panose="020F0502020204030204" pitchFamily="34" charset="0"/>
              </a:rPr>
              <a:t>.2</a:t>
            </a:r>
            <a:endParaRPr lang="hr-HR" dirty="0" smtClean="0">
              <a:latin typeface="+mj-lt"/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</a:pPr>
            <a:r>
              <a:rPr lang="hr-HR" dirty="0">
                <a:latin typeface="+mj-lt"/>
              </a:rPr>
              <a:t>v</a:t>
            </a:r>
            <a:r>
              <a:rPr lang="hr-HR" dirty="0" smtClean="0">
                <a:latin typeface="+mj-lt"/>
              </a:rPr>
              <a:t>jetar B.1</a:t>
            </a:r>
            <a:endParaRPr lang="hr-HR" dirty="0"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44008" y="4992867"/>
            <a:ext cx="17281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</a:pPr>
            <a:r>
              <a:rPr lang="hr-HR" dirty="0" smtClean="0">
                <a:latin typeface="+mj-lt"/>
                <a:ea typeface="Calibri" panose="020F0502020204030204" pitchFamily="34" charset="0"/>
              </a:rPr>
              <a:t>oborine B</a:t>
            </a:r>
            <a:r>
              <a:rPr lang="hr-HR" dirty="0" smtClean="0">
                <a:latin typeface="+mj-lt"/>
                <a:ea typeface="Calibri" panose="020F0502020204030204" pitchFamily="34" charset="0"/>
              </a:rPr>
              <a:t>.2</a:t>
            </a:r>
            <a:endParaRPr lang="hr-HR" dirty="0" smtClean="0">
              <a:latin typeface="+mj-lt"/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</a:pPr>
            <a:r>
              <a:rPr lang="hr-HR" dirty="0">
                <a:latin typeface="+mj-lt"/>
              </a:rPr>
              <a:t>v</a:t>
            </a:r>
            <a:r>
              <a:rPr lang="hr-HR" dirty="0" smtClean="0">
                <a:latin typeface="+mj-lt"/>
              </a:rPr>
              <a:t>jetar B.2</a:t>
            </a:r>
            <a:endParaRPr lang="hr-HR" dirty="0"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44208" y="4992867"/>
            <a:ext cx="17281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</a:pPr>
            <a:r>
              <a:rPr lang="hr-HR" dirty="0" smtClean="0">
                <a:latin typeface="+mj-lt"/>
                <a:ea typeface="Calibri" panose="020F0502020204030204" pitchFamily="34" charset="0"/>
              </a:rPr>
              <a:t>oborine </a:t>
            </a:r>
            <a:r>
              <a:rPr lang="hr-HR" dirty="0">
                <a:latin typeface="+mj-lt"/>
                <a:ea typeface="Calibri" panose="020F0502020204030204" pitchFamily="34" charset="0"/>
              </a:rPr>
              <a:t>B</a:t>
            </a:r>
            <a:r>
              <a:rPr lang="hr-HR" dirty="0" smtClean="0">
                <a:latin typeface="+mj-lt"/>
                <a:ea typeface="Calibri" panose="020F0502020204030204" pitchFamily="34" charset="0"/>
              </a:rPr>
              <a:t>.1</a:t>
            </a:r>
            <a:endParaRPr lang="hr-HR" dirty="0" smtClean="0">
              <a:latin typeface="+mj-lt"/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</a:pPr>
            <a:r>
              <a:rPr lang="hr-HR" dirty="0">
                <a:latin typeface="+mj-lt"/>
              </a:rPr>
              <a:t>v</a:t>
            </a:r>
            <a:r>
              <a:rPr lang="hr-HR" dirty="0" smtClean="0">
                <a:latin typeface="+mj-lt"/>
              </a:rPr>
              <a:t>jetar B.2</a:t>
            </a:r>
            <a:endParaRPr lang="hr-HR" dirty="0"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97312" y="2468691"/>
            <a:ext cx="133067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  <a:buSzPct val="70000"/>
            </a:pPr>
            <a:r>
              <a:rPr lang="hr-HR" b="1" u="sng" dirty="0">
                <a:latin typeface="+mj-lt"/>
                <a:ea typeface="Calibri" panose="020F0502020204030204" pitchFamily="34" charset="0"/>
              </a:rPr>
              <a:t>v</a:t>
            </a:r>
            <a:r>
              <a:rPr lang="hr-HR" b="1" u="sng" dirty="0" smtClean="0">
                <a:latin typeface="+mj-lt"/>
                <a:ea typeface="Calibri" panose="020F0502020204030204" pitchFamily="34" charset="0"/>
              </a:rPr>
              <a:t>arijanta 2</a:t>
            </a:r>
            <a:endParaRPr lang="hr-HR" b="1" u="sng" dirty="0"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69520" y="2468653"/>
            <a:ext cx="133067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  <a:buSzPct val="70000"/>
            </a:pPr>
            <a:r>
              <a:rPr lang="hr-HR" b="1" u="sng" dirty="0">
                <a:latin typeface="+mj-lt"/>
                <a:ea typeface="Calibri" panose="020F0502020204030204" pitchFamily="34" charset="0"/>
              </a:rPr>
              <a:t>v</a:t>
            </a:r>
            <a:r>
              <a:rPr lang="hr-HR" b="1" u="sng" dirty="0" smtClean="0">
                <a:latin typeface="+mj-lt"/>
                <a:ea typeface="Calibri" panose="020F0502020204030204" pitchFamily="34" charset="0"/>
              </a:rPr>
              <a:t>arijanta 3</a:t>
            </a:r>
            <a:endParaRPr lang="hr-HR" b="1" u="sng" dirty="0"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69720" y="2467810"/>
            <a:ext cx="1330672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  <a:buSzPct val="70000"/>
            </a:pPr>
            <a:r>
              <a:rPr lang="hr-HR" b="1" u="sng" dirty="0">
                <a:latin typeface="+mj-lt"/>
                <a:ea typeface="Calibri" panose="020F0502020204030204" pitchFamily="34" charset="0"/>
              </a:rPr>
              <a:t>v</a:t>
            </a:r>
            <a:r>
              <a:rPr lang="hr-HR" b="1" u="sng" dirty="0" smtClean="0">
                <a:latin typeface="+mj-lt"/>
                <a:ea typeface="Calibri" panose="020F0502020204030204" pitchFamily="34" charset="0"/>
              </a:rPr>
              <a:t>arijanta 4</a:t>
            </a:r>
            <a:endParaRPr lang="hr-HR" b="1" u="sng" dirty="0"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99108" y="1196752"/>
            <a:ext cx="3456384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70000"/>
              <a:buFont typeface="Wingdings" panose="05000000000000000000" pitchFamily="2" charset="2"/>
              <a:buChar char="q"/>
            </a:pPr>
            <a:r>
              <a:rPr lang="hr-HR" dirty="0" smtClean="0">
                <a:latin typeface="+mj-lt"/>
                <a:ea typeface="Calibri" panose="020F0502020204030204" pitchFamily="34" charset="0"/>
              </a:rPr>
              <a:t>dubina vode A</a:t>
            </a:r>
            <a:endParaRPr lang="hr-HR" dirty="0" smtClean="0"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9108" y="1988840"/>
            <a:ext cx="3456384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70000"/>
              <a:buFont typeface="Wingdings" panose="05000000000000000000" pitchFamily="2" charset="2"/>
              <a:buChar char="q"/>
            </a:pPr>
            <a:r>
              <a:rPr lang="hr-HR" dirty="0" smtClean="0">
                <a:latin typeface="+mj-lt"/>
              </a:rPr>
              <a:t>pad temperature zraka A</a:t>
            </a:r>
            <a:endParaRPr lang="hr-HR" dirty="0"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14599" y="4601284"/>
            <a:ext cx="133067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  <a:buSzPct val="70000"/>
            </a:pPr>
            <a:r>
              <a:rPr lang="hr-HR" b="1" u="sng" dirty="0">
                <a:latin typeface="+mj-lt"/>
                <a:ea typeface="Calibri" panose="020F0502020204030204" pitchFamily="34" charset="0"/>
              </a:rPr>
              <a:t>v</a:t>
            </a:r>
            <a:r>
              <a:rPr lang="hr-HR" b="1" u="sng" dirty="0" smtClean="0">
                <a:latin typeface="+mj-lt"/>
                <a:ea typeface="Calibri" panose="020F0502020204030204" pitchFamily="34" charset="0"/>
              </a:rPr>
              <a:t>arijanta 5</a:t>
            </a:r>
            <a:endParaRPr lang="hr-HR" b="1" u="sng" dirty="0"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097312" y="4601284"/>
            <a:ext cx="1330672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  <a:buSzPct val="70000"/>
            </a:pPr>
            <a:r>
              <a:rPr lang="hr-HR" b="1" u="sng" dirty="0">
                <a:latin typeface="+mj-lt"/>
                <a:ea typeface="Calibri" panose="020F0502020204030204" pitchFamily="34" charset="0"/>
              </a:rPr>
              <a:t>v</a:t>
            </a:r>
            <a:r>
              <a:rPr lang="hr-HR" b="1" u="sng" dirty="0" smtClean="0">
                <a:latin typeface="+mj-lt"/>
                <a:ea typeface="Calibri" panose="020F0502020204030204" pitchFamily="34" charset="0"/>
              </a:rPr>
              <a:t>arijanta 6</a:t>
            </a:r>
            <a:endParaRPr lang="hr-HR" b="1" u="sng" dirty="0"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969520" y="4601246"/>
            <a:ext cx="1330672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  <a:buSzPct val="70000"/>
            </a:pPr>
            <a:r>
              <a:rPr lang="hr-HR" b="1" u="sng" dirty="0">
                <a:latin typeface="+mj-lt"/>
                <a:ea typeface="Calibri" panose="020F0502020204030204" pitchFamily="34" charset="0"/>
              </a:rPr>
              <a:t>v</a:t>
            </a:r>
            <a:r>
              <a:rPr lang="hr-HR" b="1" u="sng" dirty="0" smtClean="0">
                <a:latin typeface="+mj-lt"/>
                <a:ea typeface="Calibri" panose="020F0502020204030204" pitchFamily="34" charset="0"/>
              </a:rPr>
              <a:t>arijanta 7</a:t>
            </a:r>
            <a:endParaRPr lang="hr-HR" b="1" u="sng" dirty="0">
              <a:latin typeface="+mj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769720" y="4600403"/>
            <a:ext cx="133067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  <a:buSzPct val="70000"/>
            </a:pPr>
            <a:r>
              <a:rPr lang="hr-HR" b="1" u="sng" dirty="0">
                <a:latin typeface="+mj-lt"/>
                <a:ea typeface="Calibri" panose="020F0502020204030204" pitchFamily="34" charset="0"/>
              </a:rPr>
              <a:t>v</a:t>
            </a:r>
            <a:r>
              <a:rPr lang="hr-HR" b="1" u="sng" dirty="0" smtClean="0">
                <a:latin typeface="+mj-lt"/>
                <a:ea typeface="Calibri" panose="020F0502020204030204" pitchFamily="34" charset="0"/>
              </a:rPr>
              <a:t>arijanta 8</a:t>
            </a:r>
            <a:endParaRPr lang="hr-HR" b="1" u="sng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49667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74397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Davor Stipanić, Luka Zaharija, Vanja Rački, Vanja Travaš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3" name="Rezervirano mjesto broja slajda 4"/>
          <p:cNvSpPr>
            <a:spLocks noGrp="1"/>
          </p:cNvSpPr>
          <p:nvPr>
            <p:ph type="sldNum" sz="quarter" idx="11"/>
          </p:nvPr>
        </p:nvSpPr>
        <p:spPr>
          <a:xfrm>
            <a:off x="8026400" y="6381750"/>
            <a:ext cx="11176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Verdana" panose="020B0604030504040204" pitchFamily="34" charset="0"/>
              </a:rPr>
              <a:t>18</a:t>
            </a:r>
            <a:endParaRPr lang="hr-HR" altLang="sr-Latn-RS" dirty="0">
              <a:latin typeface="Verdana" panose="020B060403050404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74638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r-HR" altLang="sr-Latn-RS" dirty="0"/>
              <a:t>Koncept modela upravljanja</a:t>
            </a:r>
            <a:endParaRPr lang="hr-HR" altLang="sr-Latn-RS" dirty="0"/>
          </a:p>
        </p:txBody>
      </p:sp>
      <p:sp>
        <p:nvSpPr>
          <p:cNvPr id="6" name="Rectangle 5"/>
          <p:cNvSpPr/>
          <p:nvPr/>
        </p:nvSpPr>
        <p:spPr>
          <a:xfrm>
            <a:off x="399108" y="1069752"/>
            <a:ext cx="3456384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70000"/>
              <a:buFont typeface="Wingdings" panose="05000000000000000000" pitchFamily="2" charset="2"/>
              <a:buChar char="q"/>
            </a:pPr>
            <a:r>
              <a:rPr lang="hr-HR" dirty="0" smtClean="0">
                <a:latin typeface="+mj-lt"/>
                <a:ea typeface="Calibri" panose="020F0502020204030204" pitchFamily="34" charset="0"/>
              </a:rPr>
              <a:t>dubina vode</a:t>
            </a:r>
            <a:endParaRPr lang="hr-HR" dirty="0" smtClean="0">
              <a:latin typeface="+mj-lt"/>
              <a:ea typeface="Calibri" panose="020F0502020204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827584" y="2005856"/>
            <a:ext cx="39604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719572" y="1897844"/>
            <a:ext cx="216024" cy="21602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o-FR"/>
          </a:p>
        </p:txBody>
      </p:sp>
      <p:sp>
        <p:nvSpPr>
          <p:cNvPr id="9" name="Oval 8"/>
          <p:cNvSpPr/>
          <p:nvPr/>
        </p:nvSpPr>
        <p:spPr>
          <a:xfrm>
            <a:off x="4625008" y="1897844"/>
            <a:ext cx="216024" cy="21602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o-FR"/>
          </a:p>
        </p:txBody>
      </p:sp>
      <p:sp>
        <p:nvSpPr>
          <p:cNvPr id="10" name="Oval 9"/>
          <p:cNvSpPr/>
          <p:nvPr/>
        </p:nvSpPr>
        <p:spPr>
          <a:xfrm>
            <a:off x="2623822" y="1897844"/>
            <a:ext cx="216024" cy="21602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o-FR"/>
          </a:p>
        </p:txBody>
      </p:sp>
      <p:sp>
        <p:nvSpPr>
          <p:cNvPr id="11" name="Rectangle 10"/>
          <p:cNvSpPr/>
          <p:nvPr/>
        </p:nvSpPr>
        <p:spPr>
          <a:xfrm>
            <a:off x="415380" y="2387104"/>
            <a:ext cx="3456384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70000"/>
              <a:buFont typeface="Wingdings" panose="05000000000000000000" pitchFamily="2" charset="2"/>
              <a:buChar char="q"/>
            </a:pPr>
            <a:r>
              <a:rPr lang="hr-HR" dirty="0">
                <a:latin typeface="+mj-lt"/>
                <a:ea typeface="Calibri" panose="020F0502020204030204" pitchFamily="34" charset="0"/>
              </a:rPr>
              <a:t>p</a:t>
            </a:r>
            <a:r>
              <a:rPr lang="hr-HR" dirty="0" smtClean="0">
                <a:latin typeface="+mj-lt"/>
                <a:ea typeface="Calibri" panose="020F0502020204030204" pitchFamily="34" charset="0"/>
              </a:rPr>
              <a:t>ad temperature zraka</a:t>
            </a:r>
            <a:endParaRPr lang="hr-HR" dirty="0" smtClean="0">
              <a:latin typeface="+mj-lt"/>
              <a:ea typeface="Calibri" panose="020F050202020403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843856" y="3323208"/>
            <a:ext cx="39604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735844" y="3215196"/>
            <a:ext cx="216024" cy="21602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o-FR"/>
          </a:p>
        </p:txBody>
      </p:sp>
      <p:sp>
        <p:nvSpPr>
          <p:cNvPr id="14" name="Oval 13"/>
          <p:cNvSpPr/>
          <p:nvPr/>
        </p:nvSpPr>
        <p:spPr>
          <a:xfrm>
            <a:off x="4641280" y="3215196"/>
            <a:ext cx="216024" cy="21602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o-FR"/>
          </a:p>
        </p:txBody>
      </p:sp>
      <p:sp>
        <p:nvSpPr>
          <p:cNvPr id="15" name="Oval 14"/>
          <p:cNvSpPr/>
          <p:nvPr/>
        </p:nvSpPr>
        <p:spPr>
          <a:xfrm>
            <a:off x="2640094" y="3215196"/>
            <a:ext cx="216024" cy="21602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o-FR"/>
          </a:p>
        </p:txBody>
      </p:sp>
      <p:sp>
        <p:nvSpPr>
          <p:cNvPr id="16" name="Rectangle 15"/>
          <p:cNvSpPr/>
          <p:nvPr/>
        </p:nvSpPr>
        <p:spPr>
          <a:xfrm>
            <a:off x="440284" y="3697979"/>
            <a:ext cx="3456384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70000"/>
              <a:buFont typeface="Wingdings" panose="05000000000000000000" pitchFamily="2" charset="2"/>
              <a:buChar char="q"/>
            </a:pPr>
            <a:r>
              <a:rPr lang="hr-HR" dirty="0" smtClean="0">
                <a:latin typeface="+mj-lt"/>
                <a:ea typeface="Calibri" panose="020F0502020204030204" pitchFamily="34" charset="0"/>
              </a:rPr>
              <a:t>oborine</a:t>
            </a:r>
            <a:endParaRPr lang="hr-HR" dirty="0" smtClean="0">
              <a:latin typeface="+mj-lt"/>
              <a:ea typeface="Calibri" panose="020F050202020403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868760" y="4634083"/>
            <a:ext cx="39604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760748" y="4526071"/>
            <a:ext cx="216024" cy="21602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o-FR"/>
          </a:p>
        </p:txBody>
      </p:sp>
      <p:sp>
        <p:nvSpPr>
          <p:cNvPr id="19" name="Oval 18"/>
          <p:cNvSpPr/>
          <p:nvPr/>
        </p:nvSpPr>
        <p:spPr>
          <a:xfrm>
            <a:off x="4666184" y="4526071"/>
            <a:ext cx="216024" cy="21602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o-FR"/>
          </a:p>
        </p:txBody>
      </p:sp>
      <p:sp>
        <p:nvSpPr>
          <p:cNvPr id="20" name="Oval 19"/>
          <p:cNvSpPr/>
          <p:nvPr/>
        </p:nvSpPr>
        <p:spPr>
          <a:xfrm>
            <a:off x="2664998" y="4526071"/>
            <a:ext cx="216024" cy="21602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o-FR"/>
          </a:p>
        </p:txBody>
      </p:sp>
      <p:sp>
        <p:nvSpPr>
          <p:cNvPr id="21" name="Rectangle 20"/>
          <p:cNvSpPr/>
          <p:nvPr/>
        </p:nvSpPr>
        <p:spPr>
          <a:xfrm>
            <a:off x="440284" y="5015396"/>
            <a:ext cx="405970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70000"/>
              <a:buFont typeface="Wingdings" panose="05000000000000000000" pitchFamily="2" charset="2"/>
              <a:buChar char="q"/>
            </a:pPr>
            <a:r>
              <a:rPr lang="hr-HR" dirty="0">
                <a:latin typeface="+mj-lt"/>
                <a:ea typeface="Calibri" panose="020F0502020204030204" pitchFamily="34" charset="0"/>
              </a:rPr>
              <a:t>v</a:t>
            </a:r>
            <a:r>
              <a:rPr lang="hr-HR" dirty="0" smtClean="0">
                <a:latin typeface="+mj-lt"/>
                <a:ea typeface="Calibri" panose="020F0502020204030204" pitchFamily="34" charset="0"/>
              </a:rPr>
              <a:t>jetar (</a:t>
            </a:r>
            <a:r>
              <a:rPr lang="hr-HR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smjer, intenzitet i trajanje</a:t>
            </a:r>
            <a:r>
              <a:rPr lang="hr-HR" dirty="0" smtClean="0">
                <a:latin typeface="+mj-lt"/>
                <a:ea typeface="Calibri" panose="020F0502020204030204" pitchFamily="34" charset="0"/>
              </a:rPr>
              <a:t>)</a:t>
            </a:r>
            <a:endParaRPr lang="hr-HR" dirty="0" smtClean="0">
              <a:latin typeface="+mj-lt"/>
              <a:ea typeface="Calibri" panose="020F050202020403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868760" y="5951500"/>
            <a:ext cx="39604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760748" y="5843488"/>
            <a:ext cx="216024" cy="21602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o-FR"/>
          </a:p>
        </p:txBody>
      </p:sp>
      <p:sp>
        <p:nvSpPr>
          <p:cNvPr id="24" name="Oval 23"/>
          <p:cNvSpPr/>
          <p:nvPr/>
        </p:nvSpPr>
        <p:spPr>
          <a:xfrm>
            <a:off x="4666184" y="5843488"/>
            <a:ext cx="216024" cy="21602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o-FR"/>
          </a:p>
        </p:txBody>
      </p:sp>
      <p:sp>
        <p:nvSpPr>
          <p:cNvPr id="25" name="Oval 24"/>
          <p:cNvSpPr/>
          <p:nvPr/>
        </p:nvSpPr>
        <p:spPr>
          <a:xfrm>
            <a:off x="2664998" y="5843488"/>
            <a:ext cx="216024" cy="21602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o-FR"/>
          </a:p>
        </p:txBody>
      </p:sp>
      <p:sp>
        <p:nvSpPr>
          <p:cNvPr id="26" name="TextBox 25"/>
          <p:cNvSpPr txBox="1"/>
          <p:nvPr/>
        </p:nvSpPr>
        <p:spPr>
          <a:xfrm>
            <a:off x="5940152" y="2403872"/>
            <a:ext cx="24482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500" b="1" dirty="0" smtClean="0"/>
              <a:t>81 varijanta !</a:t>
            </a:r>
            <a:endParaRPr lang="co-FR" sz="2500" b="1" dirty="0"/>
          </a:p>
        </p:txBody>
      </p:sp>
    </p:spTree>
    <p:extLst>
      <p:ext uri="{BB962C8B-B14F-4D97-AF65-F5344CB8AC3E}">
        <p14:creationId xmlns:p14="http://schemas.microsoft.com/office/powerpoint/2010/main" val="794248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74397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Davor Stipanić, Luka Zaharija, Vanja Rački, Vanja Travaš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274638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r-HR" altLang="sr-Latn-RS" dirty="0" smtClean="0"/>
              <a:t>Zaključak</a:t>
            </a:r>
            <a:endParaRPr lang="hr-HR" altLang="sr-Latn-R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>
          <a:xfrm>
            <a:off x="8026400" y="6381750"/>
            <a:ext cx="11176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 smtClean="0">
                <a:latin typeface="Verdana" panose="020B0604030504040204" pitchFamily="34" charset="0"/>
              </a:rPr>
              <a:pPr/>
              <a:t>19</a:t>
            </a:fld>
            <a:endParaRPr lang="hr-HR" altLang="sr-Latn-RS" dirty="0">
              <a:latin typeface="Verdan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3568" y="1196752"/>
            <a:ext cx="813690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5">
                  <a:lumMod val="75000"/>
                </a:schemeClr>
              </a:buClr>
              <a:buSzPct val="50000"/>
              <a:buFont typeface="Wingdings" panose="05000000000000000000" pitchFamily="2" charset="2"/>
              <a:buChar char="q"/>
            </a:pP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Kalibrirani numerički model osigurava samo preduvjete za izradu modela upravljanja akumulacijom</a:t>
            </a:r>
          </a:p>
          <a:p>
            <a:pPr marL="342900" indent="-342900">
              <a:lnSpc>
                <a:spcPct val="150000"/>
              </a:lnSpc>
              <a:buClr>
                <a:schemeClr val="accent5">
                  <a:lumMod val="75000"/>
                </a:schemeClr>
              </a:buClr>
              <a:buSzPct val="50000"/>
              <a:buFont typeface="Wingdings" panose="05000000000000000000" pitchFamily="2" charset="2"/>
              <a:buChar char="q"/>
            </a:pP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Za izradu modela upravljanja, koji će se bazirati na predikciji trenutka miješanja, je potrebna sistematizacija numeričkih simulacija</a:t>
            </a:r>
          </a:p>
          <a:p>
            <a:pPr marL="342900" indent="-342900">
              <a:lnSpc>
                <a:spcPct val="150000"/>
              </a:lnSpc>
              <a:buClr>
                <a:schemeClr val="accent5">
                  <a:lumMod val="75000"/>
                </a:schemeClr>
              </a:buClr>
              <a:buSzPct val="50000"/>
              <a:buFont typeface="Wingdings" panose="05000000000000000000" pitchFamily="2" charset="2"/>
              <a:buChar char="q"/>
            </a:pP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Sistematizacija numeričkih simulacija se odnosi na izbor raspona glavnih parametra koji iniciraju miješanje vode u akumulaciji te ispitivanje njihovih doprinosa u samom procesu</a:t>
            </a:r>
          </a:p>
          <a:p>
            <a:pPr marL="342900" indent="-342900">
              <a:lnSpc>
                <a:spcPct val="150000"/>
              </a:lnSpc>
              <a:buClr>
                <a:schemeClr val="accent5">
                  <a:lumMod val="75000"/>
                </a:schemeClr>
              </a:buClr>
              <a:buSzPct val="50000"/>
              <a:buFont typeface="Wingdings" panose="05000000000000000000" pitchFamily="2" charset="2"/>
              <a:buChar char="q"/>
            </a:pP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Obzirom na broj mogućih slučajeva atmosferskih i hidroloških uvjeta, unaprijed se može zaključiti da će model upravljanja morati biti podložan korekcijama i adaptacijama koje će kroz niz narednih godina osigurati robusnu bazu 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u procesu odlučivanja ranojesenskog ispuštanja</a:t>
            </a:r>
            <a:endParaRPr lang="hr-H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635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74397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Davor Stipanić, Luka Zaharija, Vanja Rački, Vanja Travaš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</a:t>
            </a:fld>
            <a:endParaRPr lang="hr-HR" altLang="sr-Latn-RS" dirty="0">
              <a:latin typeface="Verdana" panose="020B0604030504040204" pitchFamily="34" charset="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 dirty="0" smtClean="0"/>
              <a:t>Sadržaj</a:t>
            </a:r>
            <a:endParaRPr lang="hr-HR" altLang="sr-Latn-RS" dirty="0"/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752"/>
            <a:ext cx="8229600" cy="47525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 dirty="0" smtClean="0"/>
              <a:t>Problem ranojesenskog ispuštanja</a:t>
            </a:r>
          </a:p>
          <a:p>
            <a:r>
              <a:rPr lang="hr-HR" altLang="sr-Latn-RS" dirty="0"/>
              <a:t>Zahtjevi za numerički </a:t>
            </a:r>
            <a:r>
              <a:rPr lang="hr-HR" altLang="sr-Latn-RS" dirty="0" smtClean="0"/>
              <a:t>model</a:t>
            </a:r>
          </a:p>
          <a:p>
            <a:r>
              <a:rPr lang="hr-HR" altLang="sr-Latn-RS" dirty="0"/>
              <a:t>Rezultat tipične numeričke </a:t>
            </a:r>
            <a:r>
              <a:rPr lang="hr-HR" altLang="sr-Latn-RS" dirty="0" smtClean="0"/>
              <a:t>analize</a:t>
            </a:r>
          </a:p>
          <a:p>
            <a:r>
              <a:rPr lang="hr-HR" altLang="sr-Latn-RS" dirty="0" smtClean="0"/>
              <a:t>Kako iskoristiti kalibrirani model ?</a:t>
            </a:r>
          </a:p>
          <a:p>
            <a:r>
              <a:rPr lang="hr-HR" altLang="sr-Latn-RS" dirty="0"/>
              <a:t>Optimizacija ispuštanja vode</a:t>
            </a:r>
          </a:p>
          <a:p>
            <a:r>
              <a:rPr lang="hr-HR" altLang="sr-Latn-RS" dirty="0" smtClean="0"/>
              <a:t>Prognoza trenutka miješanja vode</a:t>
            </a:r>
            <a:endParaRPr lang="hr-HR" altLang="sr-Latn-RS" dirty="0" smtClean="0"/>
          </a:p>
          <a:p>
            <a:r>
              <a:rPr lang="hr-HR" altLang="sr-Latn-RS" dirty="0"/>
              <a:t>Koncept modela </a:t>
            </a:r>
            <a:r>
              <a:rPr lang="hr-HR" altLang="sr-Latn-RS" dirty="0" smtClean="0"/>
              <a:t>upravljanja</a:t>
            </a:r>
            <a:endParaRPr lang="hr-HR" altLang="sr-Latn-RS" dirty="0"/>
          </a:p>
          <a:p>
            <a:r>
              <a:rPr lang="hr-HR" altLang="sr-Latn-RS" dirty="0" smtClean="0"/>
              <a:t>Zaključak</a:t>
            </a:r>
            <a:endParaRPr lang="hr-HR" altLang="sr-Latn-RS" dirty="0"/>
          </a:p>
          <a:p>
            <a:endParaRPr lang="hr-HR" altLang="sr-Latn-RS" dirty="0"/>
          </a:p>
          <a:p>
            <a:endParaRPr lang="hr-HR" altLang="sr-Latn-RS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09320"/>
          </a:xfrm>
          <a:prstGeom prst="rect">
            <a:avLst/>
          </a:prstGeom>
        </p:spPr>
      </p:pic>
      <p:sp>
        <p:nvSpPr>
          <p:cNvPr id="4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74397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Davor Stipanić, Luka Zaharija, Vanja Rački, Vanja Travaš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274638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r-HR" altLang="sr-Latn-RS" dirty="0" smtClean="0"/>
              <a:t>Hvala Vam na pažnji</a:t>
            </a:r>
            <a:endParaRPr lang="hr-HR" altLang="sr-Latn-R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>
          <a:xfrm>
            <a:off x="8026400" y="6381750"/>
            <a:ext cx="11176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 smtClean="0">
                <a:latin typeface="Verdana" panose="020B0604030504040204" pitchFamily="34" charset="0"/>
              </a:rPr>
              <a:pPr/>
              <a:t>20</a:t>
            </a:fld>
            <a:endParaRPr lang="hr-HR" altLang="sr-Latn-R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160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274638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r-HR" altLang="sr-Latn-RS" dirty="0" smtClean="0"/>
              <a:t>Problem ranojesenskog ispuštanja</a:t>
            </a:r>
            <a:endParaRPr lang="hr-HR" altLang="sr-Latn-RS" dirty="0"/>
          </a:p>
        </p:txBody>
      </p:sp>
      <p:sp>
        <p:nvSpPr>
          <p:cNvPr id="5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74397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Davor Stipanić, Luka Zaharija, Vanja Rački, Vanja Travaš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3568" y="1196752"/>
            <a:ext cx="770485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5">
                  <a:lumMod val="75000"/>
                </a:schemeClr>
              </a:buClr>
              <a:buSzPct val="50000"/>
              <a:buFont typeface="Wingdings" panose="05000000000000000000" pitchFamily="2" charset="2"/>
              <a:buChar char="q"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Formiranje </a:t>
            </a:r>
            <a:r>
              <a:rPr lang="hr-H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termokline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 u proljeće i 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ljeto</a:t>
            </a:r>
            <a:endParaRPr lang="hr-H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chemeClr val="accent5">
                  <a:lumMod val="75000"/>
                </a:schemeClr>
              </a:buClr>
              <a:buSzPct val="50000"/>
              <a:buFont typeface="Wingdings" panose="05000000000000000000" pitchFamily="2" charset="2"/>
              <a:buChar char="q"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Pridneni sloj vode siromašan je kisikom i bogat česticama željeza, mangana, fosfata itd. što ugrožava kvalitetu preostale 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vode</a:t>
            </a:r>
            <a:endParaRPr lang="hr-H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chemeClr val="accent5">
                  <a:lumMod val="75000"/>
                </a:schemeClr>
              </a:buClr>
              <a:buSzPct val="50000"/>
              <a:buFont typeface="Wingdings" panose="05000000000000000000" pitchFamily="2" charset="2"/>
              <a:buChar char="q"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Prije miješanja slojeva vode u ranu jesen provodi se </a:t>
            </a:r>
            <a:r>
              <a:rPr lang="hr-H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ranojesensko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 ispuštanje vode (</a:t>
            </a:r>
            <a:r>
              <a:rPr lang="hr-HR" sz="2000" i="1" dirty="0">
                <a:latin typeface="Calibri" panose="020F0502020204030204" pitchFamily="34" charset="0"/>
                <a:cs typeface="Calibri" panose="020F0502020204030204" pitchFamily="34" charset="0"/>
              </a:rPr>
              <a:t>iskustveno, do miješanja dolazi kada je razlika u temperaturi vode u gornjem i donjem sloju manja od 4 °C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hr-HR" sz="2000" i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chemeClr val="accent5">
                  <a:lumMod val="75000"/>
                </a:schemeClr>
              </a:buClr>
              <a:buSzPct val="50000"/>
              <a:buFont typeface="Wingdings" panose="05000000000000000000" pitchFamily="2" charset="2"/>
              <a:buChar char="q"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Cilj je ispustiti čim više vode iz pridnenog sloja </a:t>
            </a:r>
            <a:endParaRPr lang="hr-HR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chemeClr val="accent5">
                  <a:lumMod val="75000"/>
                </a:schemeClr>
              </a:buClr>
              <a:buSzPct val="50000"/>
              <a:buFont typeface="Wingdings" panose="05000000000000000000" pitchFamily="2" charset="2"/>
              <a:buChar char="q"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Ispuštanje traje dok se razina vode u akumulaciji ne spusti za 1 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hr-H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chemeClr val="accent5">
                  <a:lumMod val="75000"/>
                </a:schemeClr>
              </a:buClr>
              <a:buSzPct val="50000"/>
              <a:buFont typeface="Wingdings" panose="05000000000000000000" pitchFamily="2" charset="2"/>
              <a:buChar char="q"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Kako su prikupljanje višegodišnjih mjerenja i njihova obrada dugotrajni, pristupa se izradi numeričkog 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modela</a:t>
            </a:r>
            <a:endParaRPr lang="hr-H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chemeClr val="accent5">
                  <a:lumMod val="75000"/>
                </a:schemeClr>
              </a:buClr>
              <a:buSzPct val="50000"/>
              <a:buFont typeface="Wingdings" panose="05000000000000000000" pitchFamily="2" charset="2"/>
              <a:buChar char="q"/>
            </a:pPr>
            <a:r>
              <a:rPr lang="hr-HR" sz="2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Kada, koliko, kojom dinamikom ispustiti vodu ? </a:t>
            </a:r>
            <a:endParaRPr lang="hr-H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zervirano mjesto broja slajda 4"/>
          <p:cNvSpPr>
            <a:spLocks noGrp="1"/>
          </p:cNvSpPr>
          <p:nvPr>
            <p:ph type="sldNum" sz="quarter" idx="11"/>
          </p:nvPr>
        </p:nvSpPr>
        <p:spPr>
          <a:xfrm>
            <a:off x="8026400" y="6381750"/>
            <a:ext cx="11176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Verdana" panose="020B0604030504040204" pitchFamily="34" charset="0"/>
              </a:rPr>
              <a:t>3</a:t>
            </a:r>
            <a:endParaRPr lang="hr-HR" altLang="sr-Latn-R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029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274638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r-HR" altLang="sr-Latn-RS" dirty="0" smtClean="0"/>
              <a:t>Zahtjevi za numerički model</a:t>
            </a:r>
            <a:endParaRPr lang="hr-HR" altLang="sr-Latn-RS" dirty="0"/>
          </a:p>
        </p:txBody>
      </p:sp>
      <p:sp>
        <p:nvSpPr>
          <p:cNvPr id="5" name="Rectangle 4"/>
          <p:cNvSpPr/>
          <p:nvPr/>
        </p:nvSpPr>
        <p:spPr>
          <a:xfrm>
            <a:off x="683568" y="1196752"/>
            <a:ext cx="770485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5">
                  <a:lumMod val="75000"/>
                </a:schemeClr>
              </a:buClr>
              <a:buSzPct val="50000"/>
              <a:buFont typeface="Wingdings" panose="05000000000000000000" pitchFamily="2" charset="2"/>
              <a:buChar char="q"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Vjerodostojna geometrija modela</a:t>
            </a:r>
          </a:p>
          <a:p>
            <a:pPr marL="342900" indent="-342900">
              <a:lnSpc>
                <a:spcPct val="150000"/>
              </a:lnSpc>
              <a:buClr>
                <a:schemeClr val="accent5">
                  <a:lumMod val="75000"/>
                </a:schemeClr>
              </a:buClr>
              <a:buSzPct val="50000"/>
              <a:buFont typeface="Wingdings" panose="05000000000000000000" pitchFamily="2" charset="2"/>
              <a:buChar char="q"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Fizikalno utemeljeni rubni i početni uvjeti</a:t>
            </a:r>
          </a:p>
          <a:p>
            <a:pPr marL="800100" lvl="1" indent="-342900">
              <a:lnSpc>
                <a:spcPct val="150000"/>
              </a:lnSpc>
              <a:buClr>
                <a:schemeClr val="accent5">
                  <a:lumMod val="75000"/>
                </a:schemeClr>
              </a:buClr>
              <a:buSzPct val="50000"/>
              <a:buFont typeface="Wingdings" panose="05000000000000000000" pitchFamily="2" charset="2"/>
              <a:buChar char="q"/>
            </a:pPr>
            <a:r>
              <a:rPr lang="hr-HR" sz="2000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Utjecaj atmosferskih uvjeta (oborine + temperatura + vjetar)</a:t>
            </a:r>
          </a:p>
          <a:p>
            <a:pPr marL="800100" lvl="1" indent="-342900">
              <a:lnSpc>
                <a:spcPct val="150000"/>
              </a:lnSpc>
              <a:buClr>
                <a:schemeClr val="accent5">
                  <a:lumMod val="75000"/>
                </a:schemeClr>
              </a:buClr>
              <a:buSzPct val="50000"/>
              <a:buFont typeface="Wingdings" panose="05000000000000000000" pitchFamily="2" charset="2"/>
              <a:buChar char="q"/>
            </a:pPr>
            <a:r>
              <a:rPr lang="hr-HR" sz="2000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Inicijalno stanje jezera (dubina vode)</a:t>
            </a:r>
          </a:p>
          <a:p>
            <a:pPr marL="342900" indent="-342900">
              <a:lnSpc>
                <a:spcPct val="150000"/>
              </a:lnSpc>
              <a:buClr>
                <a:schemeClr val="accent5">
                  <a:lumMod val="75000"/>
                </a:schemeClr>
              </a:buClr>
              <a:buSzPct val="50000"/>
              <a:buFont typeface="Wingdings" panose="05000000000000000000" pitchFamily="2" charset="2"/>
              <a:buChar char="q"/>
            </a:pPr>
            <a:r>
              <a:rPr lang="hr-H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Nestacionarno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 trodimenzionalno strujanje</a:t>
            </a:r>
          </a:p>
          <a:p>
            <a:pPr marL="342900" indent="-342900">
              <a:lnSpc>
                <a:spcPct val="150000"/>
              </a:lnSpc>
              <a:buClr>
                <a:schemeClr val="accent5">
                  <a:lumMod val="75000"/>
                </a:schemeClr>
              </a:buClr>
              <a:buSzPct val="50000"/>
              <a:buFont typeface="Wingdings" panose="05000000000000000000" pitchFamily="2" charset="2"/>
              <a:buChar char="q"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Prikladni model turbulencije</a:t>
            </a:r>
          </a:p>
          <a:p>
            <a:pPr marL="342900" indent="-342900">
              <a:lnSpc>
                <a:spcPct val="150000"/>
              </a:lnSpc>
              <a:buClr>
                <a:schemeClr val="accent5">
                  <a:lumMod val="75000"/>
                </a:schemeClr>
              </a:buClr>
              <a:buSzPct val="50000"/>
              <a:buFont typeface="Wingdings" panose="05000000000000000000" pitchFamily="2" charset="2"/>
              <a:buChar char="q"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Energetska jednadžba (polje temperature)</a:t>
            </a:r>
          </a:p>
          <a:p>
            <a:pPr marL="342900" indent="-342900">
              <a:lnSpc>
                <a:spcPct val="150000"/>
              </a:lnSpc>
              <a:buClr>
                <a:schemeClr val="accent5">
                  <a:lumMod val="75000"/>
                </a:schemeClr>
              </a:buClr>
              <a:buSzPct val="50000"/>
              <a:buFont typeface="Wingdings" panose="05000000000000000000" pitchFamily="2" charset="2"/>
              <a:buChar char="q"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Pronos pasivnog skalarnog polja (npr. mangan)</a:t>
            </a:r>
          </a:p>
          <a:p>
            <a:pPr marL="342900" indent="-342900">
              <a:lnSpc>
                <a:spcPct val="150000"/>
              </a:lnSpc>
              <a:buClr>
                <a:schemeClr val="accent5">
                  <a:lumMod val="75000"/>
                </a:schemeClr>
              </a:buClr>
              <a:buSzPct val="50000"/>
              <a:buFont typeface="Wingdings" panose="05000000000000000000" pitchFamily="2" charset="2"/>
              <a:buChar char="q"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Kalibracija konstanti</a:t>
            </a:r>
          </a:p>
          <a:p>
            <a:pPr marL="342900" indent="-342900">
              <a:lnSpc>
                <a:spcPct val="150000"/>
              </a:lnSpc>
              <a:buClr>
                <a:schemeClr val="accent5">
                  <a:lumMod val="75000"/>
                </a:schemeClr>
              </a:buClr>
              <a:buSzPct val="50000"/>
              <a:buFont typeface="Wingdings" panose="05000000000000000000" pitchFamily="2" charset="2"/>
              <a:buChar char="q"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Validacija numeričkog modela</a:t>
            </a:r>
          </a:p>
        </p:txBody>
      </p:sp>
      <p:sp>
        <p:nvSpPr>
          <p:cNvPr id="6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74397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Davor Stipanić, Luka Zaharija, Vanja Rački, Vanja Travaš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" name="Rezervirano mjesto broja slajda 4"/>
          <p:cNvSpPr>
            <a:spLocks noGrp="1"/>
          </p:cNvSpPr>
          <p:nvPr>
            <p:ph type="sldNum" sz="quarter" idx="11"/>
          </p:nvPr>
        </p:nvSpPr>
        <p:spPr>
          <a:xfrm>
            <a:off x="8026400" y="6381750"/>
            <a:ext cx="11176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Verdana" panose="020B0604030504040204" pitchFamily="34" charset="0"/>
              </a:rPr>
              <a:t>4</a:t>
            </a:r>
            <a:endParaRPr lang="hr-HR" altLang="sr-Latn-R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21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RIGINAL 3D numerical model of lake Butoniga in Istria (Croatia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74638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r-HR" altLang="sr-Latn-RS" dirty="0" smtClean="0">
                <a:solidFill>
                  <a:schemeClr val="bg1"/>
                </a:solidFill>
              </a:rPr>
              <a:t>Rezultat tipične numeričke analize</a:t>
            </a:r>
            <a:endParaRPr lang="hr-HR" altLang="sr-Latn-R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30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185" y="852622"/>
            <a:ext cx="8739629" cy="5465399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74638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r-HR" altLang="sr-Latn-RS" dirty="0" smtClean="0"/>
              <a:t>Rezultat tipične numeričke analize</a:t>
            </a:r>
            <a:endParaRPr lang="hr-HR" altLang="sr-Latn-RS" dirty="0"/>
          </a:p>
        </p:txBody>
      </p:sp>
      <p:sp>
        <p:nvSpPr>
          <p:cNvPr id="6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74397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Davor Stipanić, Luka Zaharija, Vanja Rački, Vanja Travaš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" name="Rezervirano mjesto broja slajda 4"/>
          <p:cNvSpPr>
            <a:spLocks noGrp="1"/>
          </p:cNvSpPr>
          <p:nvPr>
            <p:ph type="sldNum" sz="quarter" idx="11"/>
          </p:nvPr>
        </p:nvSpPr>
        <p:spPr>
          <a:xfrm>
            <a:off x="8026400" y="6381750"/>
            <a:ext cx="11176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Verdana" panose="020B0604030504040204" pitchFamily="34" charset="0"/>
              </a:rPr>
              <a:t>6</a:t>
            </a:r>
            <a:endParaRPr lang="hr-HR" altLang="sr-Latn-R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29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3568" y="1844824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altLang="sr-Latn-RS" sz="4000" dirty="0" smtClean="0"/>
              <a:t>1. </a:t>
            </a:r>
            <a:r>
              <a:rPr lang="hr-HR" dirty="0"/>
              <a:t>Prognozirati vrijeme u kojem dolazi do miješanja slojeva vode</a:t>
            </a:r>
            <a:endParaRPr lang="hr-HR" altLang="sr-Latn-R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74638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r-HR" altLang="sr-Latn-RS" dirty="0"/>
              <a:t>Kako iskoristiti kalibrirani </a:t>
            </a:r>
            <a:r>
              <a:rPr lang="hr-HR" altLang="sr-Latn-RS" dirty="0" smtClean="0"/>
              <a:t>model </a:t>
            </a:r>
            <a:r>
              <a:rPr lang="hr-HR" altLang="sr-Latn-RS" dirty="0"/>
              <a:t>?</a:t>
            </a:r>
          </a:p>
          <a:p>
            <a:endParaRPr lang="hr-HR" altLang="sr-Latn-RS" dirty="0"/>
          </a:p>
        </p:txBody>
      </p:sp>
      <p:sp>
        <p:nvSpPr>
          <p:cNvPr id="6" name="Rectangle 5"/>
          <p:cNvSpPr/>
          <p:nvPr/>
        </p:nvSpPr>
        <p:spPr>
          <a:xfrm>
            <a:off x="3635896" y="2658107"/>
            <a:ext cx="388843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1400" i="1" dirty="0" smtClean="0">
                <a:solidFill>
                  <a:srgbClr val="0000FF"/>
                </a:solidFill>
              </a:rPr>
              <a:t>Potrebno je utvrditi realne utjecaje na miješanje vode </a:t>
            </a:r>
            <a:r>
              <a:rPr lang="hr-HR" sz="1400" i="1" dirty="0">
                <a:solidFill>
                  <a:srgbClr val="0000FF"/>
                </a:solidFill>
              </a:rPr>
              <a:t>(</a:t>
            </a:r>
            <a:r>
              <a:rPr lang="hr-HR" sz="1400" i="1" dirty="0" smtClean="0">
                <a:solidFill>
                  <a:srgbClr val="0000FF"/>
                </a:solidFill>
              </a:rPr>
              <a:t>Iskustveno je utvrđeno da </a:t>
            </a:r>
          </a:p>
          <a:p>
            <a:pPr algn="ctr"/>
            <a:r>
              <a:rPr lang="hr-HR" sz="1400" i="1" dirty="0" smtClean="0">
                <a:solidFill>
                  <a:srgbClr val="0000FF"/>
                </a:solidFill>
              </a:rPr>
              <a:t>do </a:t>
            </a:r>
            <a:r>
              <a:rPr lang="hr-HR" sz="1400" i="1" dirty="0">
                <a:solidFill>
                  <a:srgbClr val="0000FF"/>
                </a:solidFill>
              </a:rPr>
              <a:t>miješanja dolazi kada je razlika u temperaturi vode u gornjem i donjem sloju manja od 4 °</a:t>
            </a:r>
            <a:r>
              <a:rPr lang="hr-HR" sz="1400" i="1" dirty="0" smtClean="0">
                <a:solidFill>
                  <a:srgbClr val="0000FF"/>
                </a:solidFill>
              </a:rPr>
              <a:t>C)</a:t>
            </a:r>
            <a:endParaRPr lang="hr-HR" sz="14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3568" y="393305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altLang="sr-Latn-RS" sz="4000" dirty="0" smtClean="0"/>
              <a:t>2. </a:t>
            </a:r>
            <a:r>
              <a:rPr lang="hr-HR" dirty="0"/>
              <a:t>Optimizirati ispuštanje vode iz pridnenog sloja </a:t>
            </a:r>
            <a:r>
              <a:rPr lang="hr-HR" dirty="0" smtClean="0"/>
              <a:t>jezera</a:t>
            </a:r>
            <a:endParaRPr lang="hr-HR" altLang="sr-Latn-RS" dirty="0"/>
          </a:p>
        </p:txBody>
      </p:sp>
      <p:sp>
        <p:nvSpPr>
          <p:cNvPr id="8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74397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Davor Stipanić, Luka Zaharija, Vanja Rački, Vanja Travaš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9" name="Rezervirano mjesto broja slajda 4"/>
          <p:cNvSpPr>
            <a:spLocks noGrp="1"/>
          </p:cNvSpPr>
          <p:nvPr>
            <p:ph type="sldNum" sz="quarter" idx="11"/>
          </p:nvPr>
        </p:nvSpPr>
        <p:spPr>
          <a:xfrm>
            <a:off x="8026400" y="6381750"/>
            <a:ext cx="11176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Verdana" panose="020B0604030504040204" pitchFamily="34" charset="0"/>
              </a:rPr>
              <a:t>7</a:t>
            </a:r>
            <a:endParaRPr lang="hr-HR" altLang="sr-Latn-R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626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74397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Davor Stipanić, Luka Zaharija, Vanja Rački, Vanja Travaš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1"/>
          </p:nvPr>
        </p:nvSpPr>
        <p:spPr>
          <a:xfrm>
            <a:off x="8026400" y="6381750"/>
            <a:ext cx="11176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Verdana" panose="020B0604030504040204" pitchFamily="34" charset="0"/>
              </a:rPr>
              <a:t>8</a:t>
            </a:r>
            <a:endParaRPr lang="hr-HR" altLang="sr-Latn-RS" dirty="0">
              <a:latin typeface="Verdana" panose="020B060403050404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274638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r-HR" altLang="sr-Latn-RS" dirty="0"/>
              <a:t>Optimizacija ispuštanja </a:t>
            </a:r>
            <a:r>
              <a:rPr lang="hr-HR" altLang="sr-Latn-RS" dirty="0" smtClean="0"/>
              <a:t>vode</a:t>
            </a:r>
            <a:endParaRPr lang="hr-HR" altLang="sr-Latn-RS" dirty="0"/>
          </a:p>
        </p:txBody>
      </p:sp>
      <p:sp>
        <p:nvSpPr>
          <p:cNvPr id="7" name="TextBox 6"/>
          <p:cNvSpPr txBox="1"/>
          <p:nvPr/>
        </p:nvSpPr>
        <p:spPr>
          <a:xfrm>
            <a:off x="360524" y="1196752"/>
            <a:ext cx="83879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hlinkClick r:id="rId2"/>
              </a:rPr>
              <a:t>Hrvatske vode,</a:t>
            </a:r>
            <a:r>
              <a:rPr lang="nl-NL" sz="2400" b="1" dirty="0"/>
              <a:t> </a:t>
            </a:r>
            <a:r>
              <a:rPr lang="nl-NL" sz="2400" b="1" dirty="0">
                <a:hlinkClick r:id="rId3"/>
              </a:rPr>
              <a:t>Vol. 26 No. 106, 2018.</a:t>
            </a:r>
            <a:endParaRPr lang="nl-NL" sz="2400" b="1" dirty="0"/>
          </a:p>
          <a:p>
            <a:pPr algn="ctr"/>
            <a:endParaRPr lang="hr-HR" sz="2400" b="1" dirty="0"/>
          </a:p>
          <a:p>
            <a:pPr algn="ctr"/>
            <a:r>
              <a:rPr lang="co-FR" sz="2400" b="1" dirty="0" smtClean="0"/>
              <a:t>Pristup </a:t>
            </a:r>
            <a:r>
              <a:rPr lang="co-FR" sz="2400" b="1" dirty="0"/>
              <a:t>modeliranju prirodne konvekcije u akumulacijskim jezerima: primjer akumulacije Butoniga</a:t>
            </a:r>
            <a:endParaRPr lang="co-FR" sz="2400" dirty="0"/>
          </a:p>
          <a:p>
            <a:pPr lvl="0" algn="ctr"/>
            <a:endParaRPr lang="hr-HR" b="1" dirty="0" smtClean="0"/>
          </a:p>
          <a:p>
            <a:pPr lvl="0" algn="ctr"/>
            <a:r>
              <a:rPr lang="co-FR" sz="1200" b="1" dirty="0" smtClean="0"/>
              <a:t>Luka Zaharija</a:t>
            </a:r>
            <a:r>
              <a:rPr lang="co-FR" sz="1200" dirty="0" smtClean="0"/>
              <a:t> ; Građevinski fakultet Sveučilišta u Rijeci, Rijeka, Hrvatska</a:t>
            </a:r>
            <a:br>
              <a:rPr lang="co-FR" sz="1200" dirty="0" smtClean="0"/>
            </a:br>
            <a:r>
              <a:rPr lang="co-FR" sz="1200" b="1" dirty="0" smtClean="0"/>
              <a:t>Davor Stipanić</a:t>
            </a:r>
            <a:r>
              <a:rPr lang="co-FR" sz="1200" dirty="0" smtClean="0"/>
              <a:t> ; Hidromodeling, d.o.o., Rijeka, Hrvatska </a:t>
            </a:r>
            <a:br>
              <a:rPr lang="co-FR" sz="1200" dirty="0" smtClean="0"/>
            </a:br>
            <a:r>
              <a:rPr lang="co-FR" sz="1200" b="1" dirty="0" smtClean="0"/>
              <a:t>Vanja Rački</a:t>
            </a:r>
            <a:r>
              <a:rPr lang="co-FR" sz="1200" dirty="0" smtClean="0"/>
              <a:t> ; Hrvatske vode, VGO za slivove sjevernog Jadrana, Rijeka, Hrvatska </a:t>
            </a:r>
            <a:br>
              <a:rPr lang="co-FR" sz="1200" dirty="0" smtClean="0"/>
            </a:br>
            <a:r>
              <a:rPr lang="co-FR" sz="1200" b="1" dirty="0" smtClean="0"/>
              <a:t>Maja Oštrić</a:t>
            </a:r>
            <a:r>
              <a:rPr lang="co-FR" sz="1200" dirty="0" smtClean="0"/>
              <a:t> ; Hrvatske vode, VGO za slivove sjevernog Jadrana, Rijeka, Hrvatska </a:t>
            </a:r>
            <a:br>
              <a:rPr lang="co-FR" sz="1200" dirty="0" smtClean="0"/>
            </a:br>
            <a:r>
              <a:rPr lang="co-FR" sz="1200" b="1" dirty="0" smtClean="0"/>
              <a:t>Vanja Travaš</a:t>
            </a:r>
            <a:r>
              <a:rPr lang="co-FR" sz="1200" dirty="0" smtClean="0"/>
              <a:t> ; Građevinski fakultet Sveučilišta u Rijeci, Rijeka, Hrvatska </a:t>
            </a:r>
            <a:endParaRPr lang="hr-HR" sz="1200" dirty="0" smtClean="0"/>
          </a:p>
          <a:p>
            <a:pPr lvl="0" algn="ctr"/>
            <a:endParaRPr lang="hr-HR" sz="1400" dirty="0"/>
          </a:p>
          <a:p>
            <a:pPr lvl="0" algn="ctr"/>
            <a:endParaRPr lang="co-FR" sz="1400" dirty="0" smtClean="0"/>
          </a:p>
          <a:p>
            <a:pPr algn="ctr"/>
            <a:endParaRPr lang="co-F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8870" y="3979664"/>
            <a:ext cx="3599954" cy="22299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417" y="3979664"/>
            <a:ext cx="3691917" cy="22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95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274638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r-HR" altLang="sr-Latn-RS" dirty="0"/>
              <a:t>Prognoza trenutka miješanja vode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504" y="1136938"/>
            <a:ext cx="9036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000" dirty="0">
                <a:ea typeface="Calibri" panose="020F0502020204030204" pitchFamily="34" charset="0"/>
                <a:cs typeface="Times New Roman" panose="02020603050405020304" pitchFamily="18" charset="0"/>
              </a:rPr>
              <a:t>Prema mjerenju na samom jezeru na postaji B1, 26.9.2016. </a:t>
            </a:r>
            <a:endParaRPr lang="hr-HR" sz="20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hr-HR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nije </a:t>
            </a:r>
            <a:r>
              <a:rPr lang="hr-HR" sz="2000" dirty="0">
                <a:ea typeface="Calibri" panose="020F0502020204030204" pitchFamily="34" charset="0"/>
                <a:cs typeface="Times New Roman" panose="02020603050405020304" pitchFamily="18" charset="0"/>
              </a:rPr>
              <a:t>više bilo </a:t>
            </a:r>
            <a:r>
              <a:rPr lang="hr-HR" sz="2000" dirty="0" err="1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termokline</a:t>
            </a:r>
            <a:r>
              <a:rPr lang="hr-HR" sz="2000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>
                <a:ea typeface="Calibri" panose="020F0502020204030204" pitchFamily="34" charset="0"/>
                <a:cs typeface="Times New Roman" panose="02020603050405020304" pitchFamily="18" charset="0"/>
              </a:rPr>
              <a:t>što znači da je započelo miješanje slojeva. </a:t>
            </a:r>
            <a:endParaRPr lang="hr-HR" sz="20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518901"/>
              </p:ext>
            </p:extLst>
          </p:nvPr>
        </p:nvGraphicFramePr>
        <p:xfrm>
          <a:off x="1331640" y="1969312"/>
          <a:ext cx="6537460" cy="426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5894"/>
                <a:gridCol w="754593"/>
                <a:gridCol w="685567"/>
                <a:gridCol w="480427"/>
                <a:gridCol w="582997"/>
                <a:gridCol w="582997"/>
                <a:gridCol w="582997"/>
                <a:gridCol w="582997"/>
                <a:gridCol w="582997"/>
                <a:gridCol w="582997"/>
                <a:gridCol w="582997"/>
              </a:tblGrid>
              <a:tr h="367666">
                <a:tc>
                  <a:txBody>
                    <a:bodyPr/>
                    <a:lstStyle/>
                    <a:p>
                      <a:pPr algn="l" fontAlgn="b"/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u="none" strike="noStrike">
                          <a:effectLst/>
                        </a:rPr>
                        <a:t>Uzorci</a:t>
                      </a:r>
                      <a:endParaRPr lang="hr-H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u="none" strike="noStrike">
                          <a:effectLst/>
                        </a:rPr>
                        <a:t>Mn (mg/l)</a:t>
                      </a:r>
                      <a:endParaRPr lang="hr-H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u="none" strike="noStrike">
                          <a:effectLst/>
                        </a:rPr>
                        <a:t>Fe (mg/l)</a:t>
                      </a:r>
                      <a:endParaRPr lang="hr-H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u="none" strike="noStrike" dirty="0">
                          <a:effectLst/>
                        </a:rPr>
                        <a:t>NH</a:t>
                      </a:r>
                      <a:r>
                        <a:rPr lang="hr-HR" sz="1100" u="none" strike="noStrike" baseline="-25000" dirty="0">
                          <a:effectLst/>
                        </a:rPr>
                        <a:t>4</a:t>
                      </a:r>
                      <a:r>
                        <a:rPr lang="hr-HR" sz="1100" u="none" strike="noStrike" baseline="30000" dirty="0">
                          <a:effectLst/>
                        </a:rPr>
                        <a:t>+</a:t>
                      </a:r>
                      <a:r>
                        <a:rPr lang="hr-HR" sz="1100" u="none" strike="noStrike" dirty="0">
                          <a:effectLst/>
                        </a:rPr>
                        <a:t> (</a:t>
                      </a:r>
                      <a:r>
                        <a:rPr lang="hr-HR" sz="1100" u="none" strike="noStrike" dirty="0" err="1">
                          <a:effectLst/>
                        </a:rPr>
                        <a:t>mgN</a:t>
                      </a:r>
                      <a:r>
                        <a:rPr lang="hr-HR" sz="1100" u="none" strike="noStrike" dirty="0">
                          <a:effectLst/>
                        </a:rPr>
                        <a:t>/l)</a:t>
                      </a:r>
                      <a:endParaRPr lang="hr-H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u="none" strike="noStrike">
                          <a:effectLst/>
                        </a:rPr>
                        <a:t>Al (mg/l)</a:t>
                      </a:r>
                      <a:endParaRPr lang="hr-H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u="none" strike="noStrike">
                          <a:effectLst/>
                        </a:rPr>
                        <a:t>Ukupni fosfati</a:t>
                      </a:r>
                      <a:endParaRPr lang="hr-H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u="none" strike="noStrike">
                          <a:effectLst/>
                        </a:rPr>
                        <a:t>mutnoća (NTU)</a:t>
                      </a:r>
                      <a:endParaRPr lang="hr-H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u="none" strike="noStrike">
                          <a:effectLst/>
                        </a:rPr>
                        <a:t>pH</a:t>
                      </a:r>
                      <a:endParaRPr lang="hr-H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u="none" strike="noStrike">
                          <a:effectLst/>
                        </a:rPr>
                        <a:t>t (°c)</a:t>
                      </a:r>
                      <a:endParaRPr lang="hr-H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383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hr-HR" sz="1100" u="none" strike="noStrike" dirty="0">
                          <a:effectLst/>
                        </a:rPr>
                        <a:t>38,45 </a:t>
                      </a:r>
                      <a:r>
                        <a:rPr lang="hr-HR" sz="1100" u="none" strike="noStrike" dirty="0" err="1">
                          <a:effectLst/>
                        </a:rPr>
                        <a:t>mnm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hr-HR" sz="800" u="none" strike="noStrike" dirty="0">
                          <a:effectLst/>
                        </a:rPr>
                        <a:t>prije ispuštanja (21.09.2016.)</a:t>
                      </a:r>
                      <a:endParaRPr lang="hr-H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 dirty="0">
                          <a:effectLst/>
                        </a:rPr>
                        <a:t>TI - </a:t>
                      </a:r>
                      <a:r>
                        <a:rPr lang="hr-HR" sz="1100" u="none" strike="noStrike" dirty="0" err="1">
                          <a:effectLst/>
                        </a:rPr>
                        <a:t>pov</a:t>
                      </a:r>
                      <a:r>
                        <a:rPr lang="hr-HR" sz="1100" u="none" strike="noStrike" dirty="0">
                          <a:effectLst/>
                        </a:rPr>
                        <a:t>.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0,084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0,122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0,159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0,023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0,009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2,33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7,98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22,33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3833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effectLst/>
                        </a:rPr>
                        <a:t>TI - 7m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0,093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0,146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0,175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0,029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0,01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3,27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7,97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22,59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9109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effectLst/>
                        </a:rPr>
                        <a:t>TI - 13,5 m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2,136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3,592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3,504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0,233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0,047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24,6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7,33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13,7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383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hr-HR" sz="1100" u="none" strike="noStrike" dirty="0">
                          <a:effectLst/>
                        </a:rPr>
                        <a:t>38,3   </a:t>
                      </a:r>
                      <a:r>
                        <a:rPr lang="hr-HR" sz="1100" u="none" strike="noStrike" dirty="0" err="1">
                          <a:effectLst/>
                        </a:rPr>
                        <a:t>mnm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hr-HR" sz="1100" u="none" strike="noStrike" dirty="0">
                          <a:effectLst/>
                        </a:rPr>
                        <a:t>22.09.2016.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 dirty="0">
                          <a:effectLst/>
                        </a:rPr>
                        <a:t>TI - </a:t>
                      </a:r>
                      <a:r>
                        <a:rPr lang="hr-HR" sz="1100" u="none" strike="noStrike" dirty="0" err="1">
                          <a:effectLst/>
                        </a:rPr>
                        <a:t>pov</a:t>
                      </a:r>
                      <a:r>
                        <a:rPr lang="hr-HR" sz="1100" u="none" strike="noStrike" dirty="0">
                          <a:effectLst/>
                        </a:rPr>
                        <a:t>.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0,069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0,11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0,184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&lt;0,005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0,006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2,14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8,00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22,02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3833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effectLst/>
                        </a:rPr>
                        <a:t>TI - 7m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0,066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0,089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0,213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&lt;0,005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0,015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2,22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8,01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22,01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8398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effectLst/>
                        </a:rPr>
                        <a:t>TI - 13,5 m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1,848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1,867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3,226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&lt;0,005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0,03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11,23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7,43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15,52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383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hr-HR" sz="1100" u="none" strike="noStrike" dirty="0">
                          <a:effectLst/>
                        </a:rPr>
                        <a:t>38,13 </a:t>
                      </a:r>
                      <a:r>
                        <a:rPr lang="hr-HR" sz="1100" u="none" strike="noStrike" dirty="0" err="1">
                          <a:effectLst/>
                        </a:rPr>
                        <a:t>mnm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hr-HR" sz="1100" u="none" strike="noStrike" dirty="0">
                          <a:effectLst/>
                        </a:rPr>
                        <a:t>23.09.2016.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 dirty="0">
                          <a:effectLst/>
                        </a:rPr>
                        <a:t>TI - </a:t>
                      </a:r>
                      <a:r>
                        <a:rPr lang="hr-HR" sz="1100" u="none" strike="noStrike" dirty="0" err="1">
                          <a:effectLst/>
                        </a:rPr>
                        <a:t>pov</a:t>
                      </a:r>
                      <a:r>
                        <a:rPr lang="hr-HR" sz="1100" u="none" strike="noStrike" dirty="0">
                          <a:effectLst/>
                        </a:rPr>
                        <a:t>.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0,057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0,093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0,356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&lt;0,005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0,011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1,9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7,99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22,09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3833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 dirty="0">
                          <a:effectLst/>
                        </a:rPr>
                        <a:t>TI - 7m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0,084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0,117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0,409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&lt;0,005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0,009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3,11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7,98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22,02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3833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effectLst/>
                        </a:rPr>
                        <a:t>TI- 13m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1,791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1,7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2,603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&lt;0,005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0,022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13,2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7,42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15,52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383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hr-HR" sz="1100" u="none" strike="noStrike" dirty="0">
                          <a:effectLst/>
                        </a:rPr>
                        <a:t>37,95 </a:t>
                      </a:r>
                      <a:r>
                        <a:rPr lang="hr-HR" sz="1100" u="none" strike="noStrike" dirty="0" err="1">
                          <a:effectLst/>
                        </a:rPr>
                        <a:t>mnm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hr-HR" sz="1100" u="none" strike="noStrike" dirty="0">
                          <a:effectLst/>
                        </a:rPr>
                        <a:t>24.09.2016.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 dirty="0">
                          <a:effectLst/>
                        </a:rPr>
                        <a:t>TI - </a:t>
                      </a:r>
                      <a:r>
                        <a:rPr lang="hr-HR" sz="1100" u="none" strike="noStrike" dirty="0" err="1">
                          <a:effectLst/>
                        </a:rPr>
                        <a:t>pov</a:t>
                      </a:r>
                      <a:r>
                        <a:rPr lang="hr-HR" sz="1100" u="none" strike="noStrike" dirty="0">
                          <a:effectLst/>
                        </a:rPr>
                        <a:t>.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0,084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0,088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0,19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&lt;0,005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0,007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2,07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8,04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21,51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3833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 dirty="0">
                          <a:effectLst/>
                        </a:rPr>
                        <a:t>TI - 6m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0,081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0,114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0,207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&lt;0,005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0,008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2,8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8,07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21,57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3833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effectLst/>
                        </a:rPr>
                        <a:t>TI- 12m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1,233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0,588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1,381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0,018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0,027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8,39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7,45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16,88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383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hr-HR" sz="1100" u="none" strike="noStrike" dirty="0">
                          <a:effectLst/>
                        </a:rPr>
                        <a:t>37,77 </a:t>
                      </a:r>
                      <a:r>
                        <a:rPr lang="hr-HR" sz="1100" u="none" strike="noStrike" dirty="0" err="1">
                          <a:effectLst/>
                        </a:rPr>
                        <a:t>mnm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ctr">
                    <a:solidFill>
                      <a:srgbClr val="CC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hr-HR" sz="1100" u="none" strike="noStrike" dirty="0">
                          <a:effectLst/>
                        </a:rPr>
                        <a:t>25.09.2016.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 dirty="0">
                          <a:effectLst/>
                        </a:rPr>
                        <a:t>TI - </a:t>
                      </a:r>
                      <a:r>
                        <a:rPr lang="hr-HR" sz="1100" u="none" strike="noStrike" dirty="0" err="1">
                          <a:effectLst/>
                        </a:rPr>
                        <a:t>pov</a:t>
                      </a:r>
                      <a:r>
                        <a:rPr lang="hr-HR" sz="1100" u="none" strike="noStrike" dirty="0">
                          <a:effectLst/>
                        </a:rPr>
                        <a:t>.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0,069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0,081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0,158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&lt;0,005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0,007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2,01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8,05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21,57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CCFFFF"/>
                    </a:solidFill>
                  </a:tcPr>
                </a:tc>
              </a:tr>
              <a:tr h="183833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 dirty="0">
                          <a:effectLst/>
                        </a:rPr>
                        <a:t>TI - 6m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0,084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0,103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0,171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&lt;0,005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0,008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2,38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8,06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21,58</a:t>
                      </a:r>
                      <a:endParaRPr lang="hr-HR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CCFFFF"/>
                    </a:solidFill>
                  </a:tcPr>
                </a:tc>
              </a:tr>
              <a:tr h="183833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 dirty="0">
                          <a:effectLst/>
                        </a:rPr>
                        <a:t>TI- 12m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1,125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0,352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1,281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&lt;0,005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0,024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7,93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7,48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17,77</a:t>
                      </a:r>
                      <a:endParaRPr lang="hr-HR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CCFFFF"/>
                    </a:solidFill>
                  </a:tcPr>
                </a:tc>
              </a:tr>
              <a:tr h="18383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hr-HR" sz="1100" u="none" strike="noStrike" dirty="0">
                          <a:effectLst/>
                        </a:rPr>
                        <a:t>37,58 </a:t>
                      </a:r>
                      <a:r>
                        <a:rPr lang="hr-HR" sz="1100" u="none" strike="noStrike" dirty="0" err="1">
                          <a:effectLst/>
                        </a:rPr>
                        <a:t>mnm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ctr">
                    <a:solidFill>
                      <a:srgbClr val="66C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hr-HR" sz="1100" u="none" strike="noStrike" dirty="0">
                          <a:effectLst/>
                        </a:rPr>
                        <a:t>26.09.2016.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ctr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 dirty="0">
                          <a:effectLst/>
                        </a:rPr>
                        <a:t>TI - </a:t>
                      </a:r>
                      <a:r>
                        <a:rPr lang="hr-HR" sz="1100" u="none" strike="noStrike" dirty="0" err="1">
                          <a:effectLst/>
                        </a:rPr>
                        <a:t>pov</a:t>
                      </a:r>
                      <a:r>
                        <a:rPr lang="hr-HR" sz="1100" u="none" strike="noStrike" dirty="0">
                          <a:effectLst/>
                        </a:rPr>
                        <a:t>.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0,156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0,127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0,192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-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0,007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2,3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8,07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21,42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66CCFF"/>
                    </a:solidFill>
                  </a:tcPr>
                </a:tc>
              </a:tr>
              <a:tr h="183833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 dirty="0">
                          <a:effectLst/>
                        </a:rPr>
                        <a:t>TI - 6m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0,132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0,275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0,216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-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0,01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2,6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8,12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21,37</a:t>
                      </a:r>
                      <a:endParaRPr lang="hr-HR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66CCFF"/>
                    </a:solidFill>
                  </a:tcPr>
                </a:tc>
              </a:tr>
              <a:tr h="183833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effectLst/>
                        </a:rPr>
                        <a:t>TI- 12m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0,795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0,528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0,515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-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0,062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12,9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7,47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19,29</a:t>
                      </a:r>
                      <a:endParaRPr lang="hr-HR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rgbClr val="66CCFF"/>
                    </a:solidFill>
                  </a:tcPr>
                </a:tc>
              </a:tr>
              <a:tr h="18383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hr-HR" sz="1100" u="none" strike="noStrike" dirty="0">
                          <a:effectLst/>
                        </a:rPr>
                        <a:t>37,42 </a:t>
                      </a:r>
                      <a:r>
                        <a:rPr lang="hr-HR" sz="1100" u="none" strike="noStrike" dirty="0" err="1">
                          <a:effectLst/>
                        </a:rPr>
                        <a:t>mnm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hr-HR" sz="800" u="none" strike="noStrike" dirty="0">
                          <a:effectLst/>
                        </a:rPr>
                        <a:t>nakon ispuštanja (30.09.2016.)</a:t>
                      </a:r>
                      <a:endParaRPr lang="hr-H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effectLst/>
                        </a:rPr>
                        <a:t>TI - pov.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0,186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0,277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0,184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-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0,01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3,71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8,07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20,8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3833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 dirty="0">
                          <a:effectLst/>
                        </a:rPr>
                        <a:t>TI - 6m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0,189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0,231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0,216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-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0,011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4,6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8,13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20,78</a:t>
                      </a:r>
                      <a:endParaRPr lang="hr-HR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3833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effectLst/>
                        </a:rPr>
                        <a:t>TI- 12m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2,625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4,136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5,63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-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0,056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37,6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7,39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14,66</a:t>
                      </a:r>
                      <a:endParaRPr lang="hr-HR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2" marR="9192" marT="9192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Right Brace 6"/>
          <p:cNvSpPr/>
          <p:nvPr/>
        </p:nvSpPr>
        <p:spPr>
          <a:xfrm>
            <a:off x="7988214" y="4581128"/>
            <a:ext cx="288032" cy="1080120"/>
          </a:xfrm>
          <a:prstGeom prst="righ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1" r="34880"/>
          <a:stretch/>
        </p:blipFill>
        <p:spPr>
          <a:xfrm>
            <a:off x="8395360" y="4587924"/>
            <a:ext cx="519356" cy="1030483"/>
          </a:xfrm>
          <a:prstGeom prst="rect">
            <a:avLst/>
          </a:prstGeom>
        </p:spPr>
      </p:pic>
      <p:sp>
        <p:nvSpPr>
          <p:cNvPr id="1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74397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Davor Stipanić, Luka Zaharija, Vanja Rački, Vanja Travaš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9" name="Rezervirano mjesto broja slajda 4"/>
          <p:cNvSpPr>
            <a:spLocks noGrp="1"/>
          </p:cNvSpPr>
          <p:nvPr>
            <p:ph type="sldNum" sz="quarter" idx="11"/>
          </p:nvPr>
        </p:nvSpPr>
        <p:spPr>
          <a:xfrm>
            <a:off x="8026400" y="6381750"/>
            <a:ext cx="11176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Verdana" panose="020B0604030504040204" pitchFamily="34" charset="0"/>
              </a:rPr>
              <a:t>9</a:t>
            </a:r>
            <a:endParaRPr lang="hr-HR" altLang="sr-Latn-R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275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357</TotalTime>
  <Words>1180</Words>
  <Application>Microsoft Office PowerPoint</Application>
  <PresentationFormat>On-screen Show (4:3)</PresentationFormat>
  <Paragraphs>377</Paragraphs>
  <Slides>20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 Narrow</vt:lpstr>
      <vt:lpstr>Calibri</vt:lpstr>
      <vt:lpstr>Courier New</vt:lpstr>
      <vt:lpstr>Times New Roman</vt:lpstr>
      <vt:lpstr>Verdana</vt:lpstr>
      <vt:lpstr>Wingdings</vt:lpstr>
      <vt:lpstr>Office Theme</vt:lpstr>
      <vt:lpstr>Jezero Butoniga:  koncept modela upravljanja</vt:lpstr>
      <vt:lpstr>Sadržaj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Berislav Rupčić</dc:creator>
  <cp:lastModifiedBy>Arcibald</cp:lastModifiedBy>
  <cp:revision>67</cp:revision>
  <dcterms:created xsi:type="dcterms:W3CDTF">2010-03-22T21:50:27Z</dcterms:created>
  <dcterms:modified xsi:type="dcterms:W3CDTF">2019-05-27T17:35:28Z</dcterms:modified>
</cp:coreProperties>
</file>