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1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3.xml" ContentType="application/vnd.openxmlformats-officedocument.presentationml.notesSlide+xml"/>
  <Override PartName="/ppt/charts/chart11.xml" ContentType="application/vnd.openxmlformats-officedocument.drawingml.chart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1" r:id="rId2"/>
    <p:sldId id="282" r:id="rId3"/>
    <p:sldId id="281" r:id="rId4"/>
    <p:sldId id="303" r:id="rId5"/>
    <p:sldId id="287" r:id="rId6"/>
    <p:sldId id="267" r:id="rId7"/>
    <p:sldId id="265" r:id="rId8"/>
    <p:sldId id="266" r:id="rId9"/>
    <p:sldId id="263" r:id="rId10"/>
    <p:sldId id="268" r:id="rId11"/>
    <p:sldId id="270" r:id="rId12"/>
    <p:sldId id="269" r:id="rId13"/>
    <p:sldId id="292" r:id="rId14"/>
    <p:sldId id="293" r:id="rId15"/>
    <p:sldId id="294" r:id="rId16"/>
    <p:sldId id="295" r:id="rId17"/>
    <p:sldId id="271" r:id="rId18"/>
    <p:sldId id="272" r:id="rId19"/>
    <p:sldId id="274" r:id="rId20"/>
    <p:sldId id="291" r:id="rId21"/>
    <p:sldId id="290" r:id="rId22"/>
    <p:sldId id="304" r:id="rId23"/>
    <p:sldId id="300" r:id="rId24"/>
    <p:sldId id="283" r:id="rId25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0036" autoAdjust="0"/>
  </p:normalViewPr>
  <p:slideViewPr>
    <p:cSldViewPr>
      <p:cViewPr varScale="1">
        <p:scale>
          <a:sx n="88" d="100"/>
          <a:sy n="88" d="100"/>
        </p:scale>
        <p:origin x="110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2_HV%20PT2%20-%20Selekcija%20projekata\10.Sumarne%20tablice\Stanje%20spremnosti%20projekata.xlsm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00.Moje%20prezentacije\Copy%20of%20015_Plan%20objava%20JN%20za%202019_MO_DP_6%2005%202019_(ANALIZA%20II%20KVARTAL)_DOPUNA_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Ukupna ulaganja</a:t>
            </a:r>
            <a:endParaRPr lang="hr-HR" dirty="0"/>
          </a:p>
        </c:rich>
      </c:tx>
      <c:layout>
        <c:manualLayout>
          <c:xMode val="edge"/>
          <c:yMode val="edge"/>
          <c:x val="0.7224014838475622"/>
          <c:y val="0.1813285169433294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'OBJAVE 19'!$AR$68</c:f>
              <c:strCache>
                <c:ptCount val="1"/>
                <c:pt idx="0">
                  <c:v>Iskorištenost OPZO alokacije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'OBJAVE 19'!$AQ$69:$AQ$78</c15:sqref>
                  </c15:fullRef>
                </c:ext>
              </c:extLst>
              <c:f>'OBJAVE 19'!$AQ$69:$AQ$74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'OBJAVE 19'!$AR$69:$AR$78</c15:sqref>
                  </c15:fullRef>
                </c:ext>
              </c:extLst>
              <c:f>'OBJAVE 19'!$AR$69:$AR$74</c:f>
              <c:numCache>
                <c:formatCode>0.00%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1.8825995807127884E-2</c:v>
                </c:pt>
                <c:pt idx="4">
                  <c:v>0.13930817610062893</c:v>
                </c:pt>
                <c:pt idx="5">
                  <c:v>0.16193548387096773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21-4A64-AFD2-0D7C3192887B}"/>
            </c:ext>
          </c:extLst>
        </c:ser>
        <c:ser>
          <c:idx val="1"/>
          <c:order val="1"/>
          <c:tx>
            <c:strRef>
              <c:f>'OBJAVE 19'!$AS$68</c:f>
              <c:strCache>
                <c:ptCount val="1"/>
                <c:pt idx="0">
                  <c:v>Iskorištenost OPKK alokacije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'OBJAVE 19'!$AQ$69:$AQ$78</c15:sqref>
                  </c15:fullRef>
                </c:ext>
              </c:extLst>
              <c:f>'OBJAVE 19'!$AQ$69:$AQ$74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'OBJAVE 19'!$AS$69:$AS$78</c15:sqref>
                  </c15:fullRef>
                </c:ext>
              </c:extLst>
              <c:f>'OBJAVE 19'!$AS$69:$AS$74</c:f>
              <c:numCache>
                <c:formatCode>0.00%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3.0999999999999999E-3</c:v>
                </c:pt>
                <c:pt idx="3">
                  <c:v>4.7199999999999999E-2</c:v>
                </c:pt>
                <c:pt idx="4">
                  <c:v>8.9399999999999993E-2</c:v>
                </c:pt>
                <c:pt idx="5">
                  <c:v>0.16149999274210636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21-4A64-AFD2-0D7C319288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001608"/>
        <c:axId val="398972928"/>
      </c:lineChart>
      <c:catAx>
        <c:axId val="50000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8972928"/>
        <c:crosses val="autoZero"/>
        <c:auto val="1"/>
        <c:lblAlgn val="ctr"/>
        <c:lblOffset val="100"/>
        <c:noMultiLvlLbl val="0"/>
      </c:catAx>
      <c:valAx>
        <c:axId val="39897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0001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Ukupna ulaganja</a:t>
            </a:r>
            <a:endParaRPr lang="hr-HR" dirty="0"/>
          </a:p>
        </c:rich>
      </c:tx>
      <c:layout>
        <c:manualLayout>
          <c:xMode val="edge"/>
          <c:yMode val="edge"/>
          <c:x val="0.53916796438813763"/>
          <c:y val="3.23877169060602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EB4-4509-8F98-C3CE817FADC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EB4-4509-8F98-C3CE817FADC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EB4-4509-8F98-C3CE817FADCE}"/>
              </c:ext>
            </c:extLst>
          </c:dPt>
          <c:dPt>
            <c:idx val="3"/>
            <c:bubble3D val="0"/>
            <c:explosion val="11"/>
            <c:spPr>
              <a:gradFill rotWithShape="1">
                <a:gsLst>
                  <a:gs pos="0">
                    <a:schemeClr val="accent6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6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6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EB4-4509-8F98-C3CE817FADCE}"/>
              </c:ext>
            </c:extLst>
          </c:dPt>
          <c:dLbls>
            <c:dLbl>
              <c:idx val="0"/>
              <c:layout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BEB4-4509-8F98-C3CE817FADCE}"/>
                </c:ext>
              </c:extLst>
            </c:dLbl>
            <c:dLbl>
              <c:idx val="1"/>
              <c:layout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3-BEB4-4509-8F98-C3CE817FADCE}"/>
                </c:ext>
              </c:extLst>
            </c:dLbl>
            <c:dLbl>
              <c:idx val="2"/>
              <c:layout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5-BEB4-4509-8F98-C3CE817FADCE}"/>
                </c:ext>
              </c:extLst>
            </c:dLbl>
            <c:dLbl>
              <c:idx val="3"/>
              <c:layout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7-BEB4-4509-8F98-C3CE817FADCE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Sheet1!$C$20:$F$20</c:f>
              <c:strCache>
                <c:ptCount val="4"/>
                <c:pt idx="0">
                  <c:v>Dostupna EU sredstva</c:v>
                </c:pt>
                <c:pt idx="1">
                  <c:v>Nacionalno sufinanciranje (obvezno)</c:v>
                </c:pt>
                <c:pt idx="2">
                  <c:v>Potencijalno nacionalno sufinanciranje</c:v>
                </c:pt>
                <c:pt idx="3">
                  <c:v>Financijski manjak</c:v>
                </c:pt>
              </c:strCache>
            </c:strRef>
          </c:cat>
          <c:val>
            <c:numRef>
              <c:f>Sheet1!$C$21:$F$21</c:f>
              <c:numCache>
                <c:formatCode>_-* #,##0.00\ [$€-1]_-;\-* #,##0.00\ [$€-1]_-;_-* "-"??\ [$€-1]_-;_-@_-</c:formatCode>
                <c:ptCount val="4"/>
                <c:pt idx="0">
                  <c:v>2054087816</c:v>
                </c:pt>
                <c:pt idx="1">
                  <c:v>1146472418</c:v>
                </c:pt>
                <c:pt idx="2">
                  <c:v>510802207</c:v>
                </c:pt>
                <c:pt idx="3">
                  <c:v>1396659625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B4-4509-8F98-C3CE817FADC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Sheet1!$O$56</c:f>
              <c:strCache>
                <c:ptCount val="1"/>
                <c:pt idx="0">
                  <c:v>Vrijednost EU udjela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Sheet1!$P$52:$V$52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1.6.2019</c:v>
                </c:pt>
                <c:pt idx="6">
                  <c:v>Visoki stupanj pripreme</c:v>
                </c:pt>
              </c:strCache>
            </c:strRef>
          </c:cat>
          <c:val>
            <c:numRef>
              <c:f>Sheet1!$P$56:$V$56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 formatCode="#,##0">
                  <c:v>405480.31699999998</c:v>
                </c:pt>
                <c:pt idx="3" formatCode="#,##0">
                  <c:v>3650264.7392299999</c:v>
                </c:pt>
                <c:pt idx="4" formatCode="#,##0">
                  <c:v>7485597.3102600006</c:v>
                </c:pt>
                <c:pt idx="5" formatCode="#,##0">
                  <c:v>8107855.9785600007</c:v>
                </c:pt>
                <c:pt idx="6" formatCode="#,##0">
                  <c:v>14561721.401862001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F1-4B5C-9B3C-1853554500BB}"/>
            </c:ext>
          </c:extLst>
        </c:ser>
        <c:ser>
          <c:idx val="4"/>
          <c:order val="4"/>
          <c:tx>
            <c:strRef>
              <c:f>Sheet1!$O$57</c:f>
              <c:strCache>
                <c:ptCount val="1"/>
                <c:pt idx="0">
                  <c:v>Vrijednost ukupno prihvatljivih troškova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Sheet1!$P$52:$V$52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1.6.2019</c:v>
                </c:pt>
                <c:pt idx="6">
                  <c:v>Visoki stupanj pripreme</c:v>
                </c:pt>
              </c:strCache>
            </c:strRef>
          </c:cat>
          <c:val>
            <c:numRef>
              <c:f>Sheet1!$P$57:$V$57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 formatCode="#,##0">
                  <c:v>568785.12751999998</c:v>
                </c:pt>
                <c:pt idx="3" formatCode="#,##0">
                  <c:v>5104541.5398000004</c:v>
                </c:pt>
                <c:pt idx="4" formatCode="#,##0">
                  <c:v>10601709.18884</c:v>
                </c:pt>
                <c:pt idx="5" formatCode="#,##0">
                  <c:v>11501089.026072001</c:v>
                </c:pt>
                <c:pt idx="6" formatCode="#,##0">
                  <c:v>20770384.079042003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F1-4B5C-9B3C-185355450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5322440"/>
        <c:axId val="425321784"/>
      </c:barChart>
      <c:lineChart>
        <c:grouping val="standard"/>
        <c:varyColors val="0"/>
        <c:ser>
          <c:idx val="2"/>
          <c:order val="2"/>
          <c:tx>
            <c:strRef>
              <c:f>Sheet1!$O$55</c:f>
              <c:strCache>
                <c:ptCount val="1"/>
                <c:pt idx="0">
                  <c:v>Broj odobrenih projekata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Sheet1!$P$52:$V$52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1.6.2019</c:v>
                </c:pt>
                <c:pt idx="6">
                  <c:v>Visoki stupanj pripreme</c:v>
                </c:pt>
              </c:strCache>
            </c:strRef>
          </c:cat>
          <c:val>
            <c:numRef>
              <c:f>Sheet1!$P$55:$V$55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23</c:v>
                </c:pt>
                <c:pt idx="4">
                  <c:v>35</c:v>
                </c:pt>
                <c:pt idx="5">
                  <c:v>38</c:v>
                </c:pt>
                <c:pt idx="6">
                  <c:v>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F1-4B5C-9B3C-185355450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3854216"/>
        <c:axId val="821201688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Sheet1!$O$54</c15:sqref>
                        </c15:formulaRef>
                      </c:ext>
                    </c:extLst>
                    <c:strCache>
                      <c:ptCount val="1"/>
                      <c:pt idx="0">
                        <c:v>Broj pozvanih projekata</c:v>
                      </c:pt>
                    </c:strCache>
                  </c:strRef>
                </c:tx>
                <c:spPr>
                  <a:ln w="31750" cap="rnd">
                    <a:solidFill>
                      <a:schemeClr val="accent2"/>
                    </a:solidFill>
                    <a:round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Sheet1!$P$52:$V$52</c15:sqref>
                        </c15:formulaRef>
                      </c:ext>
                    </c:extLst>
                    <c:strCache>
                      <c:ptCount val="7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1.6.2019</c:v>
                      </c:pt>
                      <c:pt idx="6">
                        <c:v>Visoki stupanj pripreme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Sheet1!$P$54:$V$54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0</c:v>
                      </c:pt>
                      <c:pt idx="1">
                        <c:v>0</c:v>
                      </c:pt>
                      <c:pt idx="2">
                        <c:v>3</c:v>
                      </c:pt>
                      <c:pt idx="3">
                        <c:v>34</c:v>
                      </c:pt>
                      <c:pt idx="4">
                        <c:v>51</c:v>
                      </c:pt>
                      <c:pt idx="5">
                        <c:v>58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46F1-4B5C-9B3C-1853554500BB}"/>
                  </c:ext>
                </c:extLst>
              </c15:ser>
            </c15:filteredLineSeries>
          </c:ext>
        </c:extLst>
      </c:lineChart>
      <c:lineChart>
        <c:grouping val="standard"/>
        <c:varyColors val="0"/>
        <c:ser>
          <c:idx val="0"/>
          <c:order val="0"/>
          <c:tx>
            <c:strRef>
              <c:f>Sheet1!$O$53</c:f>
              <c:strCache>
                <c:ptCount val="1"/>
                <c:pt idx="0">
                  <c:v>EU alokacija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ysDot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Sheet1!$P$52:$V$52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1.6.2019</c:v>
                </c:pt>
                <c:pt idx="6">
                  <c:v>Visoki stupanj pripreme</c:v>
                </c:pt>
              </c:strCache>
            </c:strRef>
          </c:cat>
          <c:val>
            <c:numRef>
              <c:f>Sheet1!$P$53:$V$53</c:f>
              <c:numCache>
                <c:formatCode>#,##0</c:formatCode>
                <c:ptCount val="7"/>
                <c:pt idx="0">
                  <c:v>7974985.6416000007</c:v>
                </c:pt>
                <c:pt idx="1">
                  <c:v>7974985.6416000007</c:v>
                </c:pt>
                <c:pt idx="2">
                  <c:v>7974985.6416000007</c:v>
                </c:pt>
                <c:pt idx="3">
                  <c:v>7974985.6416000007</c:v>
                </c:pt>
                <c:pt idx="4">
                  <c:v>7974985.6416000007</c:v>
                </c:pt>
                <c:pt idx="5">
                  <c:v>7974985.6416000007</c:v>
                </c:pt>
                <c:pt idx="6">
                  <c:v>7974985.6416000007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F1-4B5C-9B3C-185355450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5322440"/>
        <c:axId val="425321784"/>
      </c:lineChart>
      <c:valAx>
        <c:axId val="821201688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Broj projekata (N)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33854216"/>
        <c:crosses val="max"/>
        <c:crossBetween val="between"/>
      </c:valAx>
      <c:catAx>
        <c:axId val="33385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821201688"/>
        <c:crosses val="autoZero"/>
        <c:auto val="1"/>
        <c:lblAlgn val="ctr"/>
        <c:lblOffset val="100"/>
        <c:noMultiLvlLbl val="0"/>
      </c:catAx>
      <c:valAx>
        <c:axId val="4253217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Vrijednost u '000 HRK</a:t>
                </a:r>
              </a:p>
            </c:rich>
          </c:tx>
          <c:layout>
            <c:manualLayout>
              <c:xMode val="edge"/>
              <c:yMode val="edge"/>
              <c:x val="9.9219066610137727E-2"/>
              <c:y val="0.349164553790889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25322440"/>
        <c:crosses val="autoZero"/>
        <c:crossBetween val="between"/>
      </c:valAx>
      <c:catAx>
        <c:axId val="425322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25321784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solidFill>
            <a:schemeClr val="accent1"/>
          </a:solidFill>
          <a:prstDash val="sysDot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USPOREDBA</a:t>
            </a:r>
            <a:r>
              <a:rPr lang="hr-HR" baseline="0"/>
              <a:t> OBJAVA JN 2014-2019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'OBJAVE 19'!$N$48</c:f>
              <c:strCache>
                <c:ptCount val="1"/>
                <c:pt idx="0">
                  <c:v>Vrijednost objave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'OBJAVE 19'!$O$46:$P$46</c:f>
              <c:strCache>
                <c:ptCount val="2"/>
                <c:pt idx="0">
                  <c:v>2014 - 2017</c:v>
                </c:pt>
                <c:pt idx="1">
                  <c:v>1.1.2018 - 1.6.2019</c:v>
                </c:pt>
              </c:strCache>
            </c:strRef>
          </c:cat>
          <c:val>
            <c:numRef>
              <c:f>'OBJAVE 19'!$O$48:$P$48</c:f>
              <c:numCache>
                <c:formatCode>#,##0_ ;\-#,##0\ </c:formatCode>
                <c:ptCount val="2"/>
                <c:pt idx="0">
                  <c:v>1648962.0060000001</c:v>
                </c:pt>
                <c:pt idx="1">
                  <c:v>5967535.06635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B3-4FF5-B951-02A745995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4252896"/>
        <c:axId val="694251584"/>
      </c:barChart>
      <c:lineChart>
        <c:grouping val="standard"/>
        <c:varyColors val="0"/>
        <c:ser>
          <c:idx val="1"/>
          <c:order val="1"/>
          <c:tx>
            <c:strRef>
              <c:f>'OBJAVE 19'!$N$49</c:f>
              <c:strCache>
                <c:ptCount val="1"/>
                <c:pt idx="0">
                  <c:v>Broj postupaka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'OBJAVE 19'!$O$46:$P$46</c:f>
              <c:strCache>
                <c:ptCount val="2"/>
                <c:pt idx="0">
                  <c:v>2014 - 2017</c:v>
                </c:pt>
                <c:pt idx="1">
                  <c:v>1.1.2018 - 1.6.2019</c:v>
                </c:pt>
              </c:strCache>
            </c:strRef>
          </c:cat>
          <c:val>
            <c:numRef>
              <c:f>'OBJAVE 19'!$O$49:$P$49</c:f>
              <c:numCache>
                <c:formatCode>General</c:formatCode>
                <c:ptCount val="2"/>
                <c:pt idx="0">
                  <c:v>41</c:v>
                </c:pt>
                <c:pt idx="1">
                  <c:v>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B3-4FF5-B951-02A745995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6857424"/>
        <c:axId val="686856112"/>
      </c:lineChart>
      <c:catAx>
        <c:axId val="69425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94251584"/>
        <c:crosses val="autoZero"/>
        <c:auto val="1"/>
        <c:lblAlgn val="ctr"/>
        <c:lblOffset val="100"/>
        <c:noMultiLvlLbl val="0"/>
      </c:catAx>
      <c:valAx>
        <c:axId val="69425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'000 HRK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94252896"/>
        <c:crosses val="autoZero"/>
        <c:crossBetween val="between"/>
      </c:valAx>
      <c:valAx>
        <c:axId val="6868561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6857424"/>
        <c:crosses val="max"/>
        <c:crossBetween val="between"/>
      </c:valAx>
      <c:catAx>
        <c:axId val="686857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685611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USPOREDBA OBJAVA JN ZA RADOVE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'OBJAVE 19'!$N$131</c:f>
              <c:strCache>
                <c:ptCount val="1"/>
                <c:pt idx="0">
                  <c:v>Vrijednost objave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'OBJAVE 19'!$O$129:$P$129</c:f>
              <c:strCache>
                <c:ptCount val="2"/>
                <c:pt idx="0">
                  <c:v>2014 - 2017</c:v>
                </c:pt>
                <c:pt idx="1">
                  <c:v>1.1.2018 - 1.6.2019</c:v>
                </c:pt>
              </c:strCache>
            </c:strRef>
          </c:cat>
          <c:val>
            <c:numRef>
              <c:f>'OBJAVE 19'!$O$131:$P$131</c:f>
              <c:numCache>
                <c:formatCode>#,##0_ ;\-#,##0\ </c:formatCode>
                <c:ptCount val="2"/>
                <c:pt idx="0">
                  <c:v>1526733.5930000001</c:v>
                </c:pt>
                <c:pt idx="1">
                  <c:v>5538946.625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39-405D-BB78-A8DAD0B82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4634216"/>
        <c:axId val="4046374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'OBJAVE 19'!$N$130</c15:sqref>
                        </c15:formulaRef>
                      </c:ext>
                    </c:extLst>
                    <c:strCache>
                      <c:ptCount val="1"/>
                      <c:pt idx="0">
                        <c:v>Vrijednost objave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'OBJAVE 19'!$O$129:$P$129</c15:sqref>
                        </c15:formulaRef>
                      </c:ext>
                    </c:extLst>
                    <c:strCache>
                      <c:ptCount val="2"/>
                      <c:pt idx="0">
                        <c:v>2014 - 2017</c:v>
                      </c:pt>
                      <c:pt idx="1">
                        <c:v>1.1.2018 - 1.6.2019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'OBJAVE 19'!$O$130:$P$130</c15:sqref>
                        </c15:formulaRef>
                      </c:ext>
                    </c:extLst>
                    <c:numCache>
                      <c:formatCode>_("kn"* #,##0_);_("kn"* \(#,##0\);_("kn"* "-"_);_(@_)</c:formatCode>
                      <c:ptCount val="2"/>
                      <c:pt idx="0">
                        <c:v>1526733593</c:v>
                      </c:pt>
                      <c:pt idx="1">
                        <c:v>5538946625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3B39-405D-BB78-A8DAD0B82537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2"/>
          <c:order val="2"/>
          <c:tx>
            <c:strRef>
              <c:f>'OBJAVE 19'!$N$132</c:f>
              <c:strCache>
                <c:ptCount val="1"/>
                <c:pt idx="0">
                  <c:v>Broj postupaka (radovi)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'OBJAVE 19'!$O$129:$P$129</c:f>
              <c:strCache>
                <c:ptCount val="2"/>
                <c:pt idx="0">
                  <c:v>2014 - 2017</c:v>
                </c:pt>
                <c:pt idx="1">
                  <c:v>1.1.2018 - 1.6.2019</c:v>
                </c:pt>
              </c:strCache>
            </c:strRef>
          </c:cat>
          <c:val>
            <c:numRef>
              <c:f>'OBJAVE 19'!$O$132:$P$132</c:f>
              <c:numCache>
                <c:formatCode>General</c:formatCode>
                <c:ptCount val="2"/>
                <c:pt idx="0">
                  <c:v>19</c:v>
                </c:pt>
                <c:pt idx="1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39-405D-BB78-A8DAD0B82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4636184"/>
        <c:axId val="404636840"/>
      </c:lineChart>
      <c:catAx>
        <c:axId val="40463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4637496"/>
        <c:crosses val="autoZero"/>
        <c:auto val="1"/>
        <c:lblAlgn val="ctr"/>
        <c:lblOffset val="100"/>
        <c:noMultiLvlLbl val="0"/>
      </c:catAx>
      <c:valAx>
        <c:axId val="404637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'000 HRK</a:t>
                </a:r>
              </a:p>
            </c:rich>
          </c:tx>
          <c:layout>
            <c:manualLayout>
              <c:xMode val="edge"/>
              <c:yMode val="edge"/>
              <c:x val="2.3607176581680833E-2"/>
              <c:y val="0.386543762867964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4634216"/>
        <c:crosses val="autoZero"/>
        <c:crossBetween val="between"/>
      </c:valAx>
      <c:valAx>
        <c:axId val="40463684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4636184"/>
        <c:crosses val="max"/>
        <c:crossBetween val="between"/>
      </c:valAx>
      <c:catAx>
        <c:axId val="404636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463684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Planirane i ostvarene objave JN tijekom</a:t>
            </a:r>
            <a:r>
              <a:rPr lang="hr-HR" baseline="0"/>
              <a:t> 2019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'OBJAVE 19'!$L$14</c:f>
              <c:strCache>
                <c:ptCount val="1"/>
                <c:pt idx="0">
                  <c:v>Planirana objava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'OBJAVE 19'!$M$12:$T$12</c:f>
              <c:strCache>
                <c:ptCount val="8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Srpanj-Prosinac</c:v>
                </c:pt>
                <c:pt idx="7">
                  <c:v>Sumarno</c:v>
                </c:pt>
              </c:strCache>
              <c:extLst/>
            </c:strRef>
          </c:cat>
          <c:val>
            <c:numRef>
              <c:f>'OBJAVE 19'!$M$14:$T$14</c:f>
              <c:numCache>
                <c:formatCode>#,##0_ ;\-#,##0\ </c:formatCode>
                <c:ptCount val="8"/>
                <c:pt idx="0">
                  <c:v>127484.944</c:v>
                </c:pt>
                <c:pt idx="1">
                  <c:v>406113.33960000001</c:v>
                </c:pt>
                <c:pt idx="2">
                  <c:v>669278.99771999998</c:v>
                </c:pt>
                <c:pt idx="3">
                  <c:v>269935.13804000005</c:v>
                </c:pt>
                <c:pt idx="4">
                  <c:v>1420712.23422</c:v>
                </c:pt>
                <c:pt idx="5">
                  <c:v>633376.85100000002</c:v>
                </c:pt>
                <c:pt idx="6">
                  <c:v>507946.44983000006</c:v>
                </c:pt>
                <c:pt idx="7">
                  <c:v>4034847.9544099998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2F0-4B57-A6D8-88602B05F502}"/>
            </c:ext>
          </c:extLst>
        </c:ser>
        <c:ser>
          <c:idx val="3"/>
          <c:order val="3"/>
          <c:tx>
            <c:strRef>
              <c:f>'OBJAVE 19'!$L$16</c:f>
              <c:strCache>
                <c:ptCount val="1"/>
                <c:pt idx="0">
                  <c:v>Ostvarena objava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'OBJAVE 19'!$M$12:$T$12</c:f>
              <c:strCache>
                <c:ptCount val="8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Srpanj-Prosinac</c:v>
                </c:pt>
                <c:pt idx="7">
                  <c:v>Sumarno</c:v>
                </c:pt>
              </c:strCache>
              <c:extLst/>
            </c:strRef>
          </c:cat>
          <c:val>
            <c:numRef>
              <c:f>'OBJAVE 19'!$M$16:$T$16</c:f>
              <c:numCache>
                <c:formatCode>#,##0_ ;\-#,##0\ </c:formatCode>
                <c:ptCount val="8"/>
                <c:pt idx="0">
                  <c:v>118266.63</c:v>
                </c:pt>
                <c:pt idx="1">
                  <c:v>241320.29800000001</c:v>
                </c:pt>
                <c:pt idx="2">
                  <c:v>745906.99274000002</c:v>
                </c:pt>
                <c:pt idx="3">
                  <c:v>548387.30500000005</c:v>
                </c:pt>
                <c:pt idx="4">
                  <c:v>740204.26800000004</c:v>
                </c:pt>
                <c:pt idx="5">
                  <c:v>0</c:v>
                </c:pt>
                <c:pt idx="6">
                  <c:v>0</c:v>
                </c:pt>
                <c:pt idx="7">
                  <c:v>2394085.4937399998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2F0-4B57-A6D8-88602B05F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1512256"/>
        <c:axId val="4815079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'OBJAVE 19'!$L$13</c15:sqref>
                        </c15:formulaRef>
                      </c:ext>
                    </c:extLst>
                    <c:strCache>
                      <c:ptCount val="1"/>
                      <c:pt idx="0">
                        <c:v>Planirana objava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'OBJAVE 19'!$M$12:$T$12</c15:sqref>
                        </c15:formulaRef>
                      </c:ext>
                    </c:extLst>
                    <c:strCache>
                      <c:ptCount val="8"/>
                      <c:pt idx="0">
                        <c:v>Siječanj</c:v>
                      </c:pt>
                      <c:pt idx="1">
                        <c:v>Veljača</c:v>
                      </c:pt>
                      <c:pt idx="2">
                        <c:v>Ožujak</c:v>
                      </c:pt>
                      <c:pt idx="3">
                        <c:v>Travanj</c:v>
                      </c:pt>
                      <c:pt idx="4">
                        <c:v>Svibanj</c:v>
                      </c:pt>
                      <c:pt idx="5">
                        <c:v>Lipanj</c:v>
                      </c:pt>
                      <c:pt idx="6">
                        <c:v>Srpanj-Prosinac</c:v>
                      </c:pt>
                      <c:pt idx="7">
                        <c:v>Sumarno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'OBJAVE 19'!$M$13:$T$13</c15:sqref>
                        </c15:formulaRef>
                      </c:ext>
                    </c:extLst>
                    <c:numCache>
                      <c:formatCode>_("kn"* #,##0_);_("kn"* \(#,##0\);_("kn"* "-"_);_(@_)</c:formatCode>
                      <c:ptCount val="8"/>
                      <c:pt idx="0">
                        <c:v>127484944</c:v>
                      </c:pt>
                      <c:pt idx="1">
                        <c:v>406113339.60000002</c:v>
                      </c:pt>
                      <c:pt idx="2">
                        <c:v>669278997.72000003</c:v>
                      </c:pt>
                      <c:pt idx="3">
                        <c:v>269935138.04000002</c:v>
                      </c:pt>
                      <c:pt idx="4">
                        <c:v>1420712234.22</c:v>
                      </c:pt>
                      <c:pt idx="5">
                        <c:v>633376851</c:v>
                      </c:pt>
                      <c:pt idx="6">
                        <c:v>507946449.83000004</c:v>
                      </c:pt>
                      <c:pt idx="7">
                        <c:v>4034847954.4099998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A2F0-4B57-A6D8-88602B05F502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19'!$L$15</c15:sqref>
                        </c15:formulaRef>
                      </c:ext>
                    </c:extLst>
                    <c:strCache>
                      <c:ptCount val="1"/>
                      <c:pt idx="0">
                        <c:v>Ostvarena objava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19'!$M$12:$T$12</c15:sqref>
                        </c15:formulaRef>
                      </c:ext>
                    </c:extLst>
                    <c:strCache>
                      <c:ptCount val="8"/>
                      <c:pt idx="0">
                        <c:v>Siječanj</c:v>
                      </c:pt>
                      <c:pt idx="1">
                        <c:v>Veljača</c:v>
                      </c:pt>
                      <c:pt idx="2">
                        <c:v>Ožujak</c:v>
                      </c:pt>
                      <c:pt idx="3">
                        <c:v>Travanj</c:v>
                      </c:pt>
                      <c:pt idx="4">
                        <c:v>Svibanj</c:v>
                      </c:pt>
                      <c:pt idx="5">
                        <c:v>Lipanj</c:v>
                      </c:pt>
                      <c:pt idx="6">
                        <c:v>Srpanj-Prosinac</c:v>
                      </c:pt>
                      <c:pt idx="7">
                        <c:v>Sumarno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19'!$M$15:$T$15</c15:sqref>
                        </c15:formulaRef>
                      </c:ext>
                    </c:extLst>
                    <c:numCache>
                      <c:formatCode>_("kn"* #,##0_);_("kn"* \(#,##0\);_("kn"* "-"_);_(@_)</c:formatCode>
                      <c:ptCount val="8"/>
                      <c:pt idx="0">
                        <c:v>118266630</c:v>
                      </c:pt>
                      <c:pt idx="1">
                        <c:v>241320298</c:v>
                      </c:pt>
                      <c:pt idx="2">
                        <c:v>745906992.74000001</c:v>
                      </c:pt>
                      <c:pt idx="3">
                        <c:v>548387305</c:v>
                      </c:pt>
                      <c:pt idx="4">
                        <c:v>740204268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2394085493.7399998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A2F0-4B57-A6D8-88602B05F50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19'!$L$17</c15:sqref>
                        </c15:formulaRef>
                      </c:ext>
                    </c:extLst>
                    <c:strCache>
                      <c:ptCount val="1"/>
                      <c:pt idx="0">
                        <c:v>% ostvarenosti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19'!$M$12:$T$12</c15:sqref>
                        </c15:formulaRef>
                      </c:ext>
                    </c:extLst>
                    <c:strCache>
                      <c:ptCount val="8"/>
                      <c:pt idx="0">
                        <c:v>Siječanj</c:v>
                      </c:pt>
                      <c:pt idx="1">
                        <c:v>Veljača</c:v>
                      </c:pt>
                      <c:pt idx="2">
                        <c:v>Ožujak</c:v>
                      </c:pt>
                      <c:pt idx="3">
                        <c:v>Travanj</c:v>
                      </c:pt>
                      <c:pt idx="4">
                        <c:v>Svibanj</c:v>
                      </c:pt>
                      <c:pt idx="5">
                        <c:v>Lipanj</c:v>
                      </c:pt>
                      <c:pt idx="6">
                        <c:v>Srpanj-Prosinac</c:v>
                      </c:pt>
                      <c:pt idx="7">
                        <c:v>Sumarno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19'!$M$17:$T$17</c15:sqref>
                        </c15:formulaRef>
                      </c:ext>
                    </c:extLst>
                    <c:numCache>
                      <c:formatCode>0%</c:formatCode>
                      <c:ptCount val="8"/>
                      <c:pt idx="0">
                        <c:v>0.92769095933399004</c:v>
                      </c:pt>
                      <c:pt idx="1">
                        <c:v>0.59421908730623729</c:v>
                      </c:pt>
                      <c:pt idx="2">
                        <c:v>1.1144933507267445</c:v>
                      </c:pt>
                      <c:pt idx="3">
                        <c:v>2.031552131307699</c:v>
                      </c:pt>
                      <c:pt idx="4">
                        <c:v>0.52100928687109338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0.59335209673100997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A2F0-4B57-A6D8-88602B05F502}"/>
                  </c:ext>
                </c:extLst>
              </c15:ser>
            </c15:filteredBarSeries>
          </c:ext>
        </c:extLst>
      </c:barChart>
      <c:catAx>
        <c:axId val="48151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81507992"/>
        <c:crosses val="autoZero"/>
        <c:auto val="1"/>
        <c:lblAlgn val="ctr"/>
        <c:lblOffset val="100"/>
        <c:noMultiLvlLbl val="0"/>
      </c:catAx>
      <c:valAx>
        <c:axId val="481507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'000 HRK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815122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USPOREDBA UGOVARANJA 2014-2019.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'[Copy of 015_Plan objava JN za 2019_MO_DP_6 05 2019_(ANALIZA II KVARTAL)_DOPUNA_.xlsx]OBJAVE 19'!$N$60</c:f>
              <c:strCache>
                <c:ptCount val="1"/>
                <c:pt idx="0">
                  <c:v>Ugovorena vrijednost (period)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015_Plan objava JN za 2019_MO_DP_6 05 2019_(ANALIZA II KVARTAL)_DOPUNA_.xlsx]OBJAVE 19'!$O$58:$Q$58</c:f>
              <c:strCache>
                <c:ptCount val="3"/>
                <c:pt idx="0">
                  <c:v>2014 - 2017 (Prijenos OPZO)</c:v>
                </c:pt>
                <c:pt idx="1">
                  <c:v>2014 - 2017</c:v>
                </c:pt>
                <c:pt idx="2">
                  <c:v>1.1.2018 - 1.6.2019</c:v>
                </c:pt>
              </c:strCache>
            </c:strRef>
          </c:cat>
          <c:val>
            <c:numRef>
              <c:f>'[Copy of 015_Plan objava JN za 2019_MO_DP_6 05 2019_(ANALIZA II KVARTAL)_DOPUNA_.xlsx]OBJAVE 19'!$O$60:$Q$60</c:f>
              <c:numCache>
                <c:formatCode>#,##0_ ;\-#,##0\ </c:formatCode>
                <c:ptCount val="3"/>
                <c:pt idx="0">
                  <c:v>809258.31134999974</c:v>
                </c:pt>
                <c:pt idx="1">
                  <c:v>909835.24785654549</c:v>
                </c:pt>
                <c:pt idx="2">
                  <c:v>1828432.61852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4A-4DBB-A9B5-417FD4BE51F5}"/>
            </c:ext>
          </c:extLst>
        </c:ser>
        <c:ser>
          <c:idx val="1"/>
          <c:order val="1"/>
          <c:tx>
            <c:strRef>
              <c:f>'[Copy of 015_Plan objava JN za 2019_MO_DP_6 05 2019_(ANALIZA II KVARTAL)_DOPUNA_.xlsx]OBJAVE 19'!$N$61</c:f>
              <c:strCache>
                <c:ptCount val="1"/>
                <c:pt idx="0">
                  <c:v>Ugovorena vrijednost (kumulativ)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015_Plan objava JN za 2019_MO_DP_6 05 2019_(ANALIZA II KVARTAL)_DOPUNA_.xlsx]OBJAVE 19'!$O$58:$Q$58</c:f>
              <c:strCache>
                <c:ptCount val="3"/>
                <c:pt idx="0">
                  <c:v>2014 - 2017 (Prijenos OPZO)</c:v>
                </c:pt>
                <c:pt idx="1">
                  <c:v>2014 - 2017</c:v>
                </c:pt>
                <c:pt idx="2">
                  <c:v>1.1.2018 - 1.6.2019</c:v>
                </c:pt>
              </c:strCache>
            </c:strRef>
          </c:cat>
          <c:val>
            <c:numRef>
              <c:f>'[Copy of 015_Plan objava JN za 2019_MO_DP_6 05 2019_(ANALIZA II KVARTAL)_DOPUNA_.xlsx]OBJAVE 19'!$O$61:$Q$61</c:f>
              <c:numCache>
                <c:formatCode>#,##0_ ;\-#,##0\ </c:formatCode>
                <c:ptCount val="3"/>
                <c:pt idx="0">
                  <c:v>809258.31134999974</c:v>
                </c:pt>
                <c:pt idx="1">
                  <c:v>1719093.5592065454</c:v>
                </c:pt>
                <c:pt idx="2">
                  <c:v>3547526.1777265454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4A-4DBB-A9B5-417FD4BE5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694552"/>
        <c:axId val="683694880"/>
      </c:barChart>
      <c:catAx>
        <c:axId val="683694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3694880"/>
        <c:crosses val="autoZero"/>
        <c:auto val="1"/>
        <c:lblAlgn val="ctr"/>
        <c:lblOffset val="100"/>
        <c:noMultiLvlLbl val="0"/>
      </c:catAx>
      <c:valAx>
        <c:axId val="683694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 smtClean="0"/>
                  <a:t>‘000 HRK</a:t>
                </a:r>
                <a:endParaRPr lang="hr-HR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36945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OSTVARENO I PLANIRANO UGOVARANJE DO </a:t>
            </a:r>
            <a:r>
              <a:rPr lang="hr-HR" baseline="0"/>
              <a:t>31.12.2019. 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'OBJAVE 19'!$N$86</c:f>
              <c:strCache>
                <c:ptCount val="1"/>
                <c:pt idx="0">
                  <c:v>Ugovorena vrijednost (kumulativ)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'OBJAVE 19'!$O$78:$U$78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05.2019.</c:v>
                </c:pt>
                <c:pt idx="6">
                  <c:v>12.2019.</c:v>
                </c:pt>
              </c:strCache>
            </c:strRef>
          </c:cat>
          <c:val>
            <c:numRef>
              <c:f>'OBJAVE 19'!$O$86:$U$86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 formatCode="#,##0_ ;\-#,##0\ ">
                  <c:v>258277.1785509091</c:v>
                </c:pt>
                <c:pt idx="3" formatCode="#,##0_ ;\-#,##0\ ">
                  <c:v>1719293.5592065456</c:v>
                </c:pt>
                <c:pt idx="4" formatCode="#,##0_ ;\-#,##0\ ">
                  <c:v>2768595.4543699999</c:v>
                </c:pt>
                <c:pt idx="5" formatCode="#,##0_ ;\-#,##0\ ">
                  <c:v>3546846.0197227271</c:v>
                </c:pt>
                <c:pt idx="6" formatCode="#,##0_ ;\-#,##0\ ">
                  <c:v>6077050.8474067273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C4-40F6-9D68-B2D0D462D06D}"/>
            </c:ext>
          </c:extLst>
        </c:ser>
        <c:ser>
          <c:idx val="4"/>
          <c:order val="4"/>
          <c:tx>
            <c:strRef>
              <c:f>'OBJAVE 19'!$N$88</c:f>
              <c:strCache>
                <c:ptCount val="1"/>
                <c:pt idx="0">
                  <c:v>Ugovorena vrijednost EU (kumulativ)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'OBJAVE 19'!$O$78:$U$78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05.2019.</c:v>
                </c:pt>
                <c:pt idx="6">
                  <c:v>12.2019.</c:v>
                </c:pt>
              </c:strCache>
            </c:strRef>
          </c:cat>
          <c:val>
            <c:numRef>
              <c:f>'OBJAVE 19'!$O$88:$U$88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 formatCode="#,##0_ ;\-#,##0\ ">
                  <c:v>183550.78279806537</c:v>
                </c:pt>
                <c:pt idx="3" formatCode="#,##0_ ;\-#,##0\ ">
                  <c:v>1239025.0638238338</c:v>
                </c:pt>
                <c:pt idx="4" formatCode="#,##0_ ;\-#,##0\ ">
                  <c:v>1972766.795734243</c:v>
                </c:pt>
                <c:pt idx="5" formatCode="#,##0_ ;\-#,##0\ ">
                  <c:v>2522349.7626025272</c:v>
                </c:pt>
                <c:pt idx="6" formatCode="#,##0_ ;\-#,##0\ ">
                  <c:v>4298783.4252036167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C4-40F6-9D68-B2D0D462D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6839296"/>
        <c:axId val="44684126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'OBJAVE 19'!$N$82</c15:sqref>
                        </c15:formulaRef>
                      </c:ext>
                    </c:extLst>
                    <c:strCache>
                      <c:ptCount val="1"/>
                      <c:pt idx="0">
                        <c:v>Ugovorena vrijednost (godišnje)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'OBJAVE 19'!$O$78:$U$78</c15:sqref>
                        </c15:formulaRef>
                      </c:ext>
                    </c:extLst>
                    <c:strCache>
                      <c:ptCount val="7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05.2019.</c:v>
                      </c:pt>
                      <c:pt idx="6">
                        <c:v>12.2019.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'OBJAVE 19'!$O$82:$U$82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0</c:v>
                      </c:pt>
                      <c:pt idx="1">
                        <c:v>0</c:v>
                      </c:pt>
                      <c:pt idx="2" formatCode="#,##0_ ;\-#,##0\ ">
                        <c:v>258277.1785509091</c:v>
                      </c:pt>
                      <c:pt idx="3" formatCode="#,##0_ ;\-#,##0\ ">
                        <c:v>1461016.3806556365</c:v>
                      </c:pt>
                      <c:pt idx="4" formatCode="#,##0_ ;\-#,##0\ ">
                        <c:v>1049301.8951634543</c:v>
                      </c:pt>
                      <c:pt idx="5" formatCode="#,##0_ ;\-#,##0\ ">
                        <c:v>778250.56535272731</c:v>
                      </c:pt>
                      <c:pt idx="6" formatCode="#,##0_ ;\-#,##0\ ">
                        <c:v>3308455.3930367273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0DC4-40F6-9D68-B2D0D462D06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19'!$N$84</c15:sqref>
                        </c15:formulaRef>
                      </c:ext>
                    </c:extLst>
                    <c:strCache>
                      <c:ptCount val="1"/>
                      <c:pt idx="0">
                        <c:v>Ugovorena vrijednost EU (godišnje)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19'!$O$78:$U$78</c15:sqref>
                        </c15:formulaRef>
                      </c:ext>
                    </c:extLst>
                    <c:strCache>
                      <c:ptCount val="7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05.2019.</c:v>
                      </c:pt>
                      <c:pt idx="6">
                        <c:v>12.2019.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'OBJAVE 19'!$O$84:$U$84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0</c:v>
                      </c:pt>
                      <c:pt idx="1">
                        <c:v>0</c:v>
                      </c:pt>
                      <c:pt idx="2" formatCode="#,##0_ ;\-#,##0\ ">
                        <c:v>183550.78279806537</c:v>
                      </c:pt>
                      <c:pt idx="3" formatCode="#,##0_ ;\-#,##0\ ">
                        <c:v>1055474.2810257687</c:v>
                      </c:pt>
                      <c:pt idx="4" formatCode="#,##0_ ;\-#,##0\ ">
                        <c:v>733741.73191040906</c:v>
                      </c:pt>
                      <c:pt idx="5" formatCode="#,##0_ ;\-#,##0\ ">
                        <c:v>549582.96686828427</c:v>
                      </c:pt>
                      <c:pt idx="6" formatCode="#,##0_ ;\-#,##0\ ">
                        <c:v>2326016.6294693742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DC4-40F6-9D68-B2D0D462D06D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0"/>
          <c:order val="0"/>
          <c:tx>
            <c:strRef>
              <c:f>'OBJAVE 19'!$N$80</c:f>
              <c:strCache>
                <c:ptCount val="1"/>
                <c:pt idx="0">
                  <c:v>Alocation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'OBJAVE 19'!$O$78:$U$78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05.2019.</c:v>
                </c:pt>
                <c:pt idx="6">
                  <c:v>12.2019.</c:v>
                </c:pt>
              </c:strCache>
            </c:strRef>
          </c:cat>
          <c:val>
            <c:numRef>
              <c:f>'OBJAVE 19'!$O$80:$U$80</c:f>
              <c:numCache>
                <c:formatCode>#,##0_ ;\-#,##0\ </c:formatCode>
                <c:ptCount val="7"/>
                <c:pt idx="0">
                  <c:v>7974985.6415999997</c:v>
                </c:pt>
                <c:pt idx="1">
                  <c:v>7974985.6415999997</c:v>
                </c:pt>
                <c:pt idx="2">
                  <c:v>7974985.6415999997</c:v>
                </c:pt>
                <c:pt idx="3">
                  <c:v>7974985.6415999997</c:v>
                </c:pt>
                <c:pt idx="4">
                  <c:v>7974985.6415999997</c:v>
                </c:pt>
                <c:pt idx="5">
                  <c:v>7974985.6415999997</c:v>
                </c:pt>
                <c:pt idx="6">
                  <c:v>7974985.6415999997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C4-40F6-9D68-B2D0D462D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839296"/>
        <c:axId val="446841264"/>
      </c:lineChart>
      <c:lineChart>
        <c:grouping val="standard"/>
        <c:varyColors val="0"/>
        <c:ser>
          <c:idx val="5"/>
          <c:order val="5"/>
          <c:tx>
            <c:strRef>
              <c:f>'OBJAVE 19'!$N$89</c:f>
              <c:strCache>
                <c:ptCount val="1"/>
                <c:pt idx="0">
                  <c:v>% of allocation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4.9509868465233337E-2"/>
                  <c:y val="-3.94424403466321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5D8-4020-819D-1C97BC0609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'OBJAVE 19'!$O$78:$U$78</c:f>
              <c:strCach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05.2019.</c:v>
                </c:pt>
                <c:pt idx="6">
                  <c:v>12.2019.</c:v>
                </c:pt>
              </c:strCache>
            </c:strRef>
          </c:cat>
          <c:val>
            <c:numRef>
              <c:f>'OBJAVE 19'!$O$89:$U$89</c:f>
              <c:numCache>
                <c:formatCode>0.00%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2.3015813575965268E-2</c:v>
                </c:pt>
                <c:pt idx="3">
                  <c:v>0.15536392408792496</c:v>
                </c:pt>
                <c:pt idx="4">
                  <c:v>0.24736932257829772</c:v>
                </c:pt>
                <c:pt idx="5">
                  <c:v>0.31628267133738375</c:v>
                </c:pt>
                <c:pt idx="6">
                  <c:v>0.53903337490412884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C4-40F6-9D68-B2D0D462D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834704"/>
        <c:axId val="446836016"/>
      </c:lineChart>
      <c:catAx>
        <c:axId val="4468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6841264"/>
        <c:crosses val="autoZero"/>
        <c:auto val="1"/>
        <c:lblAlgn val="ctr"/>
        <c:lblOffset val="100"/>
        <c:noMultiLvlLbl val="0"/>
      </c:catAx>
      <c:valAx>
        <c:axId val="44684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'000</a:t>
                </a:r>
                <a:r>
                  <a:rPr lang="hr-HR" baseline="0"/>
                  <a:t> HRK</a:t>
                </a:r>
                <a:endParaRPr lang="hr-HR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6839296"/>
        <c:crosses val="autoZero"/>
        <c:crossBetween val="between"/>
      </c:valAx>
      <c:valAx>
        <c:axId val="446836016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6834704"/>
        <c:crosses val="max"/>
        <c:crossBetween val="between"/>
      </c:valAx>
      <c:catAx>
        <c:axId val="446834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683601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ISKORIŠTENOST</a:t>
            </a:r>
            <a:r>
              <a:rPr lang="hr-HR" baseline="0"/>
              <a:t> OPKK 2014 - 2019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'OBJAVE 19'!$AH$68</c:f>
              <c:strCache>
                <c:ptCount val="1"/>
                <c:pt idx="0">
                  <c:v>Iznos EU udjela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'OBJAVE 19'!$AF$69:$AF$76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05.2019:</c:v>
                </c:pt>
                <c:pt idx="6">
                  <c:v>05.2019 (P):</c:v>
                </c:pt>
                <c:pt idx="7">
                  <c:v>12.2019:</c:v>
                </c:pt>
              </c:strCache>
            </c:strRef>
          </c:cat>
          <c:val>
            <c:numRef>
              <c:f>'OBJAVE 19'!$AH$69:$AH$76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 formatCode="#,##0.00">
                  <c:v>20022.933519999999</c:v>
                </c:pt>
                <c:pt idx="3" formatCode="#,##0.00">
                  <c:v>376772.01618999999</c:v>
                </c:pt>
                <c:pt idx="4" formatCode="#,##0.00">
                  <c:v>713193.65516999993</c:v>
                </c:pt>
                <c:pt idx="5" formatCode="#,##0.00">
                  <c:v>784972.15691000002</c:v>
                </c:pt>
                <c:pt idx="6" formatCode="#,##0.00">
                  <c:v>751660.43955000001</c:v>
                </c:pt>
                <c:pt idx="7" formatCode="#,##0.00">
                  <c:v>1287960.1811183998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1-4872-B1E1-7514680D6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2598896"/>
        <c:axId val="3925975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'OBJAVE 19'!$AG$68</c15:sqref>
                        </c15:formulaRef>
                      </c:ext>
                    </c:extLst>
                    <c:strCache>
                      <c:ptCount val="1"/>
                      <c:pt idx="0">
                        <c:v>Iznos EU udjela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'OBJAVE 19'!$AF$69:$AF$76</c15:sqref>
                        </c15:formulaRef>
                      </c:ext>
                    </c:extLst>
                    <c:strCache>
                      <c:ptCount val="8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  <c:pt idx="5">
                        <c:v>05.2019:</c:v>
                      </c:pt>
                      <c:pt idx="6">
                        <c:v>05.2019 (P):</c:v>
                      </c:pt>
                      <c:pt idx="7">
                        <c:v>12.2019: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'OBJAVE 19'!$AG$69:$AG$76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</c:v>
                      </c:pt>
                      <c:pt idx="1">
                        <c:v>0</c:v>
                      </c:pt>
                      <c:pt idx="2" formatCode="#,##0.00">
                        <c:v>20022933.52</c:v>
                      </c:pt>
                      <c:pt idx="3" formatCode="#,##0.00">
                        <c:v>376772016.19</c:v>
                      </c:pt>
                      <c:pt idx="4" formatCode="#,##0.00">
                        <c:v>713193655.16999996</c:v>
                      </c:pt>
                      <c:pt idx="5" formatCode="#,##0.00">
                        <c:v>784972156.90999997</c:v>
                      </c:pt>
                      <c:pt idx="6" formatCode="#,##0.00">
                        <c:v>751660439.54999995</c:v>
                      </c:pt>
                      <c:pt idx="7" formatCode="#,##0.00">
                        <c:v>1287960181.1183999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2161-4872-B1E1-7514680D667C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2"/>
          <c:order val="2"/>
          <c:tx>
            <c:strRef>
              <c:f>'OBJAVE 19'!$AI$68</c:f>
              <c:strCache>
                <c:ptCount val="1"/>
                <c:pt idx="0">
                  <c:v>Iskorištenost alokacije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161-4872-B1E1-7514680D667C}"/>
                </c:ext>
              </c:extLst>
            </c:dLbl>
            <c:dLbl>
              <c:idx val="6"/>
              <c:layout>
                <c:manualLayout>
                  <c:x val="-4.5749125518040085E-2"/>
                  <c:y val="-6.0237519905195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161-4872-B1E1-7514680D667C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161-4872-B1E1-7514680D66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'OBJAVE 19'!$AF$69:$AF$76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05.2019:</c:v>
                </c:pt>
                <c:pt idx="6">
                  <c:v>05.2019 (P):</c:v>
                </c:pt>
                <c:pt idx="7">
                  <c:v>12.2019:</c:v>
                </c:pt>
              </c:strCache>
            </c:strRef>
          </c:cat>
          <c:val>
            <c:numRef>
              <c:f>'OBJAVE 19'!$AI$69:$AI$76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2.5000000000000001E-3</c:v>
                </c:pt>
                <c:pt idx="3">
                  <c:v>4.7199999999999999E-2</c:v>
                </c:pt>
                <c:pt idx="4">
                  <c:v>8.9399999999999993E-2</c:v>
                </c:pt>
                <c:pt idx="5">
                  <c:v>9.8400000000000001E-2</c:v>
                </c:pt>
                <c:pt idx="6">
                  <c:v>9.4299999999999995E-2</c:v>
                </c:pt>
                <c:pt idx="7">
                  <c:v>0.16149999274210636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61-4872-B1E1-7514680D6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597912"/>
        <c:axId val="392596272"/>
      </c:lineChart>
      <c:catAx>
        <c:axId val="39259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2597584"/>
        <c:crosses val="autoZero"/>
        <c:auto val="1"/>
        <c:lblAlgn val="ctr"/>
        <c:lblOffset val="100"/>
        <c:noMultiLvlLbl val="0"/>
      </c:catAx>
      <c:valAx>
        <c:axId val="39259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 smtClean="0"/>
                  <a:t>‘000 HRK</a:t>
                </a:r>
                <a:endParaRPr lang="hr-HR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2598896"/>
        <c:crosses val="autoZero"/>
        <c:crossBetween val="between"/>
      </c:valAx>
      <c:valAx>
        <c:axId val="392596272"/>
        <c:scaling>
          <c:orientation val="minMax"/>
        </c:scaling>
        <c:delete val="0"/>
        <c:axPos val="r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2597912"/>
        <c:crosses val="max"/>
        <c:crossBetween val="between"/>
      </c:valAx>
      <c:catAx>
        <c:axId val="392597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92596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ISKORIŠTENOST</a:t>
            </a:r>
            <a:r>
              <a:rPr lang="hr-HR" baseline="0"/>
              <a:t> OPZO 2007-2016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'OBJAVE 19'!$AM$68</c:f>
              <c:strCache>
                <c:ptCount val="1"/>
                <c:pt idx="0">
                  <c:v>Iznos EU udjela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'OBJAVE 19'!$AL$69:$AL$78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'OBJAVE 19'!$AM$69:$AM$78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 formatCode="#,##0.00">
                  <c:v>0</c:v>
                </c:pt>
                <c:pt idx="3" formatCode="#,##0.00">
                  <c:v>898</c:v>
                </c:pt>
                <c:pt idx="4" formatCode="#,##0.00">
                  <c:v>6645</c:v>
                </c:pt>
                <c:pt idx="5" formatCode="#,##0.00">
                  <c:v>14056</c:v>
                </c:pt>
                <c:pt idx="6" formatCode="#,##0.00">
                  <c:v>26171</c:v>
                </c:pt>
                <c:pt idx="7" formatCode="#,##0.00">
                  <c:v>34610</c:v>
                </c:pt>
                <c:pt idx="8" formatCode="#,##0.00">
                  <c:v>68274</c:v>
                </c:pt>
                <c:pt idx="9" formatCode="#,##0.00">
                  <c:v>208471.32739999998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A5-47BD-A4EF-5025DFB2A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5233216"/>
        <c:axId val="385230264"/>
      </c:barChart>
      <c:lineChart>
        <c:grouping val="standard"/>
        <c:varyColors val="0"/>
        <c:ser>
          <c:idx val="1"/>
          <c:order val="1"/>
          <c:tx>
            <c:strRef>
              <c:f>'OBJAVE 19'!$AO$68</c:f>
              <c:strCache>
                <c:ptCount val="1"/>
                <c:pt idx="0">
                  <c:v>Iskorištenost alokacije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6A5-47BD-A4EF-5025DFB2ACA8}"/>
                </c:ext>
              </c:extLst>
            </c:dLbl>
            <c:dLbl>
              <c:idx val="8"/>
              <c:layout>
                <c:manualLayout>
                  <c:x val="-5.9725392762066822E-2"/>
                  <c:y val="-4.29196965476889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6A5-47BD-A4EF-5025DFB2ACA8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6A5-47BD-A4EF-5025DFB2AC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'OBJAVE 19'!$AL$69:$AL$78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'OBJAVE 19'!$AO$69:$AO$78</c:f>
              <c:numCache>
                <c:formatCode>0.00%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1.8825995807127884E-2</c:v>
                </c:pt>
                <c:pt idx="4">
                  <c:v>0.13930817610062893</c:v>
                </c:pt>
                <c:pt idx="5">
                  <c:v>0.16193548387096773</c:v>
                </c:pt>
                <c:pt idx="6">
                  <c:v>0.1314504706319628</c:v>
                </c:pt>
                <c:pt idx="7">
                  <c:v>0.17383748380162134</c:v>
                </c:pt>
                <c:pt idx="8">
                  <c:v>0.34292344319768553</c:v>
                </c:pt>
                <c:pt idx="9">
                  <c:v>1.0470999999999999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A5-47BD-A4EF-5025DFB2A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237480"/>
        <c:axId val="385233544"/>
      </c:lineChart>
      <c:catAx>
        <c:axId val="38523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5230264"/>
        <c:crosses val="autoZero"/>
        <c:auto val="1"/>
        <c:lblAlgn val="ctr"/>
        <c:lblOffset val="100"/>
        <c:noMultiLvlLbl val="0"/>
      </c:catAx>
      <c:valAx>
        <c:axId val="385230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 smtClean="0"/>
                  <a:t>‘000 HRK</a:t>
                </a:r>
                <a:endParaRPr lang="hr-HR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5233216"/>
        <c:crosses val="autoZero"/>
        <c:crossBetween val="between"/>
      </c:valAx>
      <c:valAx>
        <c:axId val="385233544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5237480"/>
        <c:crosses val="max"/>
        <c:crossBetween val="between"/>
      </c:valAx>
      <c:catAx>
        <c:axId val="385237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52335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0.26765</cdr:x>
      <cdr:y>0.17355</cdr:y>
    </cdr:from>
    <cdr:to>
      <cdr:x>0.45882</cdr:x>
      <cdr:y>0.21182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59207" y="1270749"/>
          <a:ext cx="2185147" cy="280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0.30028</cdr:x>
      <cdr:y>0.44855</cdr:y>
    </cdr:from>
    <cdr:to>
      <cdr:x>0.62957</cdr:x>
      <cdr:y>0.51383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92193" y="2040590"/>
          <a:ext cx="2952328" cy="296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200" b="1" dirty="0"/>
            <a:t>Alokacija SC</a:t>
          </a:r>
          <a:r>
            <a:rPr lang="hr-HR" sz="1200" b="1" baseline="0" dirty="0"/>
            <a:t> 6ii - 7.974.985.641 HRK</a:t>
          </a:r>
          <a:endParaRPr lang="hr-HR" sz="1200" b="1" dirty="0"/>
        </a:p>
      </cdr:txBody>
    </cdr:sp>
  </cdr:relSizeAnchor>
  <cdr:relSizeAnchor xmlns:cdr="http://schemas.openxmlformats.org/drawingml/2006/chartDrawing">
    <cdr:from>
      <cdr:x>0.4646</cdr:x>
      <cdr:y>0.66758</cdr:y>
    </cdr:from>
    <cdr:to>
      <cdr:x>0.53754</cdr:x>
      <cdr:y>0.7207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165412" y="3037060"/>
          <a:ext cx="653961" cy="241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0" dirty="0"/>
            <a:t>5,08%</a:t>
          </a:r>
        </a:p>
      </cdr:txBody>
    </cdr:sp>
  </cdr:relSizeAnchor>
  <cdr:relSizeAnchor xmlns:cdr="http://schemas.openxmlformats.org/drawingml/2006/chartDrawing">
    <cdr:from>
      <cdr:x>0.58139</cdr:x>
      <cdr:y>0.54096</cdr:y>
    </cdr:from>
    <cdr:to>
      <cdr:x>0.65852</cdr:x>
      <cdr:y>0.60413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212473" y="2460996"/>
          <a:ext cx="691546" cy="2873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0" dirty="0"/>
            <a:t>45,77%</a:t>
          </a:r>
        </a:p>
      </cdr:txBody>
    </cdr:sp>
  </cdr:relSizeAnchor>
  <cdr:relSizeAnchor xmlns:cdr="http://schemas.openxmlformats.org/drawingml/2006/chartDrawing">
    <cdr:from>
      <cdr:x>0.65367</cdr:x>
      <cdr:y>0.31936</cdr:y>
    </cdr:from>
    <cdr:to>
      <cdr:x>0.7372</cdr:x>
      <cdr:y>0.37636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860545" y="1452884"/>
          <a:ext cx="748869" cy="259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0" dirty="0"/>
            <a:t>93,86%</a:t>
          </a:r>
        </a:p>
      </cdr:txBody>
    </cdr:sp>
  </cdr:relSizeAnchor>
  <cdr:relSizeAnchor xmlns:cdr="http://schemas.openxmlformats.org/drawingml/2006/chartDrawing">
    <cdr:from>
      <cdr:x>0.74202</cdr:x>
      <cdr:y>0.27188</cdr:y>
    </cdr:from>
    <cdr:to>
      <cdr:x>0.83219</cdr:x>
      <cdr:y>0.33265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652633" y="1236860"/>
          <a:ext cx="808495" cy="276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0" dirty="0"/>
            <a:t>101,67%</a:t>
          </a:r>
        </a:p>
      </cdr:txBody>
    </cdr:sp>
  </cdr:relSizeAnchor>
  <cdr:relSizeAnchor xmlns:cdr="http://schemas.openxmlformats.org/drawingml/2006/chartDrawing">
    <cdr:from>
      <cdr:x>0.8559</cdr:x>
      <cdr:y>0.05028</cdr:y>
    </cdr:from>
    <cdr:to>
      <cdr:x>0.93586</cdr:x>
      <cdr:y>0.1206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7673671" y="228748"/>
          <a:ext cx="716919" cy="319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0" dirty="0"/>
            <a:t>182,59%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0.37923</cdr:x>
      <cdr:y>0.10908</cdr:y>
    </cdr:from>
    <cdr:to>
      <cdr:x>0.58321</cdr:x>
      <cdr:y>0.15789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24300" y="544830"/>
          <a:ext cx="2110740" cy="243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r-HR" sz="1100"/>
        </a:p>
      </cdr:txBody>
    </cdr:sp>
  </cdr:relSizeAnchor>
  <cdr:relSizeAnchor xmlns:cdr="http://schemas.openxmlformats.org/drawingml/2006/chartDrawing">
    <cdr:from>
      <cdr:x>0.33791</cdr:x>
      <cdr:y>0.09945</cdr:y>
    </cdr:from>
    <cdr:to>
      <cdr:x>0.53629</cdr:x>
      <cdr:y>0.16575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43580" y="432048"/>
          <a:ext cx="172819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dirty="0" smtClean="0"/>
            <a:t>Alokacija – 7.974.986</a:t>
          </a:r>
          <a:endParaRPr lang="hr-H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11.6.2019.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11.6.2019.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80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5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213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822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729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1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280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6821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38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90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217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545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65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813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2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032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710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988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58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374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39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67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26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4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STANJE PROVEDBE VODNO-KOMUNALNIH EU PROJEKATA KROZ OPKK 2014. – 2020.</a:t>
            </a: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Goran Milaković, </a:t>
            </a:r>
            <a:r>
              <a:rPr lang="hr-HR" altLang="sr-Latn-R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mag.ing.aedif</a:t>
            </a: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Hrvatske vode, Zagreb</a:t>
            </a:r>
          </a:p>
          <a:p>
            <a:pPr marL="0" indent="0">
              <a:buNone/>
            </a:pP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Samra Polić, </a:t>
            </a:r>
            <a:r>
              <a:rPr lang="hr-HR" altLang="sr-Latn-R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dipl.ing.građ</a:t>
            </a: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Hrvatske vode, Zagreb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altLang="sr-Latn-R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Goran Milaković</a:t>
            </a: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Samra Polić</a:t>
            </a: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PROBLEMATIKA JN (1)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7" name="Rectangle 6"/>
          <p:cNvSpPr/>
          <p:nvPr/>
        </p:nvSpPr>
        <p:spPr>
          <a:xfrm>
            <a:off x="387706" y="1052736"/>
            <a:ext cx="8368588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dirty="0" smtClean="0"/>
              <a:t>Najveći </a:t>
            </a:r>
            <a:r>
              <a:rPr lang="hr-HR" sz="1200" dirty="0"/>
              <a:t>problem u realizaciji EU projekata predstavljaju postupci javne nabave. Novim Zakonom o javnoj nabavi pokušalo se izaći u susret naručiteljima i skratiti sam postupak, no potrebno je napomenuti da je prilikom provedbe utvrđen cijeli niz problema koji taj postupak usporavaju: </a:t>
            </a:r>
            <a:endParaRPr lang="hr-HR" sz="1200" dirty="0" smtClean="0"/>
          </a:p>
          <a:p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 smtClean="0"/>
              <a:t>postupak </a:t>
            </a:r>
            <a:r>
              <a:rPr lang="hr-HR" sz="1200" dirty="0"/>
              <a:t>prethodnog savjetovanja nije polučio željenim rezultatom: umjesto da ponuditelji traže pojašnjenja uvjeta natječaja ili tehničkih specifikacija s ciljem istraživanja tržišta te jednostavnije provedbe postupka nabave i dobivanja kvalitetnijih ponuda, profesionalni žalitelji u ime potencijalnih ponuditelja traže samo određene dijelove dokumentacije na koje će izjavljivati žalbe na dokumentaciju o nabavi;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/>
              <a:t>često izjavljivanje žalbi na </a:t>
            </a:r>
            <a:r>
              <a:rPr lang="hr-HR" sz="1200" dirty="0" smtClean="0"/>
              <a:t>dokumentaciju (</a:t>
            </a:r>
            <a:r>
              <a:rPr lang="hr-HR" sz="1200" dirty="0" smtClean="0">
                <a:solidFill>
                  <a:srgbClr val="FF0000"/>
                </a:solidFill>
              </a:rPr>
              <a:t>izvan roka za žalbu</a:t>
            </a:r>
            <a:r>
              <a:rPr lang="hr-HR" sz="1200" dirty="0" smtClean="0"/>
              <a:t>) </a:t>
            </a:r>
            <a:r>
              <a:rPr lang="hr-HR" sz="1200" dirty="0"/>
              <a:t>o nabavi što produljuje vrijeme </a:t>
            </a:r>
            <a:r>
              <a:rPr lang="hr-HR" sz="1200" dirty="0" smtClean="0"/>
              <a:t>nadmetanja. </a:t>
            </a:r>
            <a:r>
              <a:rPr lang="hr-HR" sz="1200" dirty="0"/>
              <a:t>Na pojedinim </a:t>
            </a:r>
            <a:r>
              <a:rPr lang="hr-HR" sz="1200" dirty="0" smtClean="0"/>
              <a:t>postupcima JN </a:t>
            </a:r>
            <a:r>
              <a:rPr lang="hr-HR" sz="1200" dirty="0"/>
              <a:t>se i nakon donesenog Rješenja DKOM-a i djelomične izmjena DON-a, te utvrđivanja novog roka dostave ponude, događaju nove žalbe na DON što dodatno produljuje vrijeme </a:t>
            </a:r>
            <a:r>
              <a:rPr lang="hr-HR" sz="1200" dirty="0" smtClean="0"/>
              <a:t>nadmetanja</a:t>
            </a:r>
            <a:endParaRPr lang="hr-HR" sz="1200" dirty="0"/>
          </a:p>
          <a:p>
            <a:endParaRPr lang="hr-HR" sz="1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/>
              <a:t>naknada za izjavljivanje žalbe na </a:t>
            </a:r>
            <a:r>
              <a:rPr lang="hr-HR" sz="1200" dirty="0" err="1"/>
              <a:t>DoN</a:t>
            </a:r>
            <a:r>
              <a:rPr lang="hr-HR" sz="1200" dirty="0"/>
              <a:t> iznosi 5.000 HRK bez obzira na vrijednost </a:t>
            </a:r>
            <a:r>
              <a:rPr lang="hr-HR" sz="1200" dirty="0" smtClean="0"/>
              <a:t>postupka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 smtClean="0">
                <a:solidFill>
                  <a:srgbClr val="FF0000"/>
                </a:solidFill>
              </a:rPr>
              <a:t>Učestalo produljenje roka za dostavu ponude od strane Naručitelja (Korisnika) – NOVI TREND</a:t>
            </a:r>
            <a:endParaRPr lang="hr-HR" sz="1200" dirty="0">
              <a:solidFill>
                <a:srgbClr val="FF0000"/>
              </a:solidFill>
            </a:endParaRPr>
          </a:p>
          <a:p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/>
              <a:t>često izjavljivanje žalbi na odluku o odabiru što produljuje trajanje postupka nabave; </a:t>
            </a:r>
            <a:endParaRPr lang="hr-HR" sz="1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 smtClean="0"/>
              <a:t>Žalbu može uložiti gospodarski subjekt bez obzira ima li pravni interes (npr. Žalba na </a:t>
            </a:r>
            <a:r>
              <a:rPr lang="hr-HR" sz="1200" dirty="0" err="1" smtClean="0"/>
              <a:t>DoN</a:t>
            </a:r>
            <a:r>
              <a:rPr lang="hr-HR" sz="1200" dirty="0" smtClean="0"/>
              <a:t> -  Žalitelj je firma koja je registrirana za: 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pl-PL" sz="1200" dirty="0" smtClean="0"/>
              <a:t>pripremanje </a:t>
            </a:r>
            <a:r>
              <a:rPr lang="pl-PL" sz="1200" dirty="0"/>
              <a:t>jela, pića i napitaka za potrošnju na drugom mjestu sa ili bez </a:t>
            </a:r>
            <a:r>
              <a:rPr lang="pl-PL" sz="1200" dirty="0" smtClean="0"/>
              <a:t>usluživanja: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hr-HR" sz="1200" dirty="0"/>
              <a:t>proizvodnja parfema i toaletno-kozmetičkih </a:t>
            </a:r>
            <a:r>
              <a:rPr lang="hr-HR" sz="1200" dirty="0" smtClean="0"/>
              <a:t>preparata </a:t>
            </a:r>
            <a:r>
              <a:rPr lang="hr-HR" sz="1200" dirty="0" err="1" smtClean="0"/>
              <a:t>itd</a:t>
            </a:r>
            <a:r>
              <a:rPr lang="hr-HR" sz="1200" dirty="0" smtClean="0"/>
              <a:t>)</a:t>
            </a:r>
            <a:r>
              <a:rPr lang="pl-PL" sz="1200" dirty="0" smtClean="0"/>
              <a:t> </a:t>
            </a:r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/>
              <a:t>odluke DKOM-a po žalbama ponuditelja nisu uvijek </a:t>
            </a:r>
            <a:r>
              <a:rPr lang="hr-HR" sz="1200" dirty="0" smtClean="0"/>
              <a:t>dosljedne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>
                <a:solidFill>
                  <a:srgbClr val="FF0000"/>
                </a:solidFill>
              </a:rPr>
              <a:t>Zaključno o postupcima javne </a:t>
            </a:r>
            <a:r>
              <a:rPr lang="hr-HR" sz="1200" dirty="0" smtClean="0">
                <a:solidFill>
                  <a:srgbClr val="FF0000"/>
                </a:solidFill>
              </a:rPr>
              <a:t>nabave (od objave na EOJN do izvršnosti Odluke o odabiru): </a:t>
            </a:r>
          </a:p>
          <a:p>
            <a:r>
              <a:rPr lang="hr-HR" sz="1200" dirty="0">
                <a:solidFill>
                  <a:srgbClr val="FF0000"/>
                </a:solidFill>
              </a:rPr>
              <a:t>	</a:t>
            </a:r>
            <a:r>
              <a:rPr lang="hr-HR" sz="1200" dirty="0" smtClean="0">
                <a:solidFill>
                  <a:srgbClr val="FF0000"/>
                </a:solidFill>
              </a:rPr>
              <a:t>Prosječno </a:t>
            </a:r>
            <a:r>
              <a:rPr lang="hr-HR" sz="1200" dirty="0">
                <a:solidFill>
                  <a:srgbClr val="FF0000"/>
                </a:solidFill>
              </a:rPr>
              <a:t>trajanje postupka javne nabave </a:t>
            </a:r>
            <a:r>
              <a:rPr lang="hr-HR" sz="1200" dirty="0" smtClean="0">
                <a:solidFill>
                  <a:srgbClr val="FF0000"/>
                </a:solidFill>
              </a:rPr>
              <a:t>za radove je 9-10 mjeseci</a:t>
            </a:r>
          </a:p>
          <a:p>
            <a:r>
              <a:rPr lang="hr-HR" sz="1200" dirty="0" smtClean="0">
                <a:solidFill>
                  <a:srgbClr val="FF0000"/>
                </a:solidFill>
              </a:rPr>
              <a:t>	Prosječno </a:t>
            </a:r>
            <a:r>
              <a:rPr lang="hr-HR" sz="1200" dirty="0">
                <a:solidFill>
                  <a:srgbClr val="FF0000"/>
                </a:solidFill>
              </a:rPr>
              <a:t>trajanje postupka javne nabave za </a:t>
            </a:r>
            <a:r>
              <a:rPr lang="hr-HR" sz="1200" dirty="0" smtClean="0">
                <a:solidFill>
                  <a:srgbClr val="FF0000"/>
                </a:solidFill>
              </a:rPr>
              <a:t>usluge </a:t>
            </a:r>
            <a:r>
              <a:rPr lang="hr-HR" sz="1200" dirty="0">
                <a:solidFill>
                  <a:srgbClr val="FF0000"/>
                </a:solidFill>
              </a:rPr>
              <a:t>je </a:t>
            </a:r>
            <a:r>
              <a:rPr lang="hr-HR" sz="1200" dirty="0" smtClean="0">
                <a:solidFill>
                  <a:srgbClr val="FF0000"/>
                </a:solidFill>
              </a:rPr>
              <a:t>6-7 </a:t>
            </a:r>
            <a:r>
              <a:rPr lang="hr-HR" sz="1200" dirty="0">
                <a:solidFill>
                  <a:srgbClr val="FF0000"/>
                </a:solidFill>
              </a:rPr>
              <a:t>mjeseci</a:t>
            </a:r>
          </a:p>
          <a:p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4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4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02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PROBLEMATIKA JN (2)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387706" y="1124744"/>
            <a:ext cx="8368588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400" dirty="0">
                <a:solidFill>
                  <a:srgbClr val="00B050"/>
                </a:solidFill>
              </a:rPr>
              <a:t>ZAKONOM PREDVIĐENI PERIOD </a:t>
            </a:r>
            <a:r>
              <a:rPr lang="hr-HR" sz="1400" dirty="0" smtClean="0">
                <a:solidFill>
                  <a:srgbClr val="00B050"/>
                </a:solidFill>
              </a:rPr>
              <a:t>O</a:t>
            </a:r>
            <a:r>
              <a:rPr lang="pl-PL" sz="1400" dirty="0">
                <a:solidFill>
                  <a:srgbClr val="00B050"/>
                </a:solidFill>
              </a:rPr>
              <a:t>D OBJAVE DO OTVARANJA PONUDA </a:t>
            </a:r>
            <a:r>
              <a:rPr lang="pl-PL" sz="1400" dirty="0" smtClean="0">
                <a:solidFill>
                  <a:srgbClr val="00B050"/>
                </a:solidFill>
              </a:rPr>
              <a:t>IZNOSI 35 DANA (MINIMALNO) ZA OTVORENI POSTUPAK JN VELIKE VRIJEDNOSTI</a:t>
            </a:r>
          </a:p>
          <a:p>
            <a:endParaRPr lang="hr-HR" sz="1200" dirty="0">
              <a:solidFill>
                <a:srgbClr val="00B050"/>
              </a:solidFill>
            </a:endParaRPr>
          </a:p>
          <a:p>
            <a:r>
              <a:rPr lang="hr-HR" sz="1200" b="1" u="sng" dirty="0" smtClean="0"/>
              <a:t>Projekt 1 – žalba na </a:t>
            </a:r>
            <a:r>
              <a:rPr lang="hr-HR" sz="1200" b="1" u="sng" dirty="0" err="1" smtClean="0"/>
              <a:t>DoN</a:t>
            </a:r>
            <a:r>
              <a:rPr lang="hr-HR" sz="1200" b="1" u="sng" dirty="0" smtClean="0"/>
              <a:t> (sustav odvodnje)</a:t>
            </a:r>
          </a:p>
          <a:p>
            <a:endParaRPr lang="hr-HR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 smtClean="0"/>
              <a:t>Procijenjena vrijednost nabave: 121.021.000 HRK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 smtClean="0"/>
              <a:t>8.6.2018. - Inicijalni postupak JN za </a:t>
            </a:r>
            <a:r>
              <a:rPr lang="hr-HR" sz="1200" dirty="0"/>
              <a:t>sustav odvodnje (obavijest o nadmetanju) </a:t>
            </a:r>
            <a:r>
              <a:rPr lang="hr-HR" sz="1200" dirty="0" smtClean="0"/>
              <a:t>objavljen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 smtClean="0">
                <a:solidFill>
                  <a:srgbClr val="FF0000"/>
                </a:solidFill>
              </a:rPr>
              <a:t>10 ŽALBI NA DON – 9 odbačeno kao neosnovane/neuredne/nepravodobne/nedopuštene</a:t>
            </a:r>
            <a:endParaRPr lang="hr-HR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 smtClean="0"/>
              <a:t>16.4.2019. - Otvaranje ponuda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b="1" u="sng" dirty="0" smtClean="0"/>
              <a:t>Zaključak: Od objave do otvaranja ponuda proteklo 10,5 mjeseci</a:t>
            </a:r>
          </a:p>
          <a:p>
            <a:endParaRPr lang="hr-HR" sz="1200" dirty="0" smtClean="0"/>
          </a:p>
          <a:p>
            <a:endParaRPr lang="hr-HR" sz="1200" dirty="0"/>
          </a:p>
          <a:p>
            <a:r>
              <a:rPr lang="hr-HR" sz="1200" b="1" u="sng" dirty="0"/>
              <a:t>Projekt </a:t>
            </a:r>
            <a:r>
              <a:rPr lang="hr-HR" sz="1200" b="1" u="sng" dirty="0" smtClean="0"/>
              <a:t>2 </a:t>
            </a:r>
            <a:r>
              <a:rPr lang="hr-HR" sz="1200" b="1" u="sng" dirty="0"/>
              <a:t>– žalba na </a:t>
            </a:r>
            <a:r>
              <a:rPr lang="hr-HR" sz="1200" b="1" u="sng" dirty="0" err="1"/>
              <a:t>DoN</a:t>
            </a:r>
            <a:r>
              <a:rPr lang="hr-HR" sz="1200" b="1" u="sng" dirty="0"/>
              <a:t> </a:t>
            </a:r>
            <a:r>
              <a:rPr lang="hr-HR" sz="1200" b="1" u="sng" dirty="0" smtClean="0"/>
              <a:t>(</a:t>
            </a:r>
            <a:r>
              <a:rPr lang="hr-HR" sz="1200" b="1" u="sng" dirty="0"/>
              <a:t>sustav odvodnje)</a:t>
            </a:r>
          </a:p>
          <a:p>
            <a:endParaRPr lang="hr-H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Procijenjena vrijednost nabave: 114.010.900 HRK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12.11.2018. - Inicijalni postupak JN za sustav odvodnje (obavijest o nadmetanju) objavljen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rgbClr val="FF0000"/>
                </a:solidFill>
              </a:rPr>
              <a:t>6 ŽALBI NA DON – sve odbačene kao neosnovane/neuredne/nepravodobne/nedopuštene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16.4.2019. - Otvaranje ponuda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b="1" u="sng" dirty="0"/>
              <a:t>Zaključak: Od objave do otvaranja ponuda proteklo 5 mjeseci</a:t>
            </a:r>
          </a:p>
          <a:p>
            <a:endParaRPr lang="hr-HR" sz="1200" dirty="0"/>
          </a:p>
          <a:p>
            <a:r>
              <a:rPr lang="hr-HR" sz="1200" b="1" u="sng" dirty="0"/>
              <a:t>Projekt </a:t>
            </a:r>
            <a:r>
              <a:rPr lang="hr-HR" sz="1200" b="1" u="sng" dirty="0" smtClean="0"/>
              <a:t>3 </a:t>
            </a:r>
            <a:r>
              <a:rPr lang="hr-HR" sz="1200" b="1" u="sng" dirty="0"/>
              <a:t>– žalba na </a:t>
            </a:r>
            <a:r>
              <a:rPr lang="hr-HR" sz="1200" b="1" u="sng" dirty="0" err="1"/>
              <a:t>DoN</a:t>
            </a:r>
            <a:r>
              <a:rPr lang="hr-HR" sz="1200" b="1" u="sng" dirty="0"/>
              <a:t> </a:t>
            </a:r>
            <a:r>
              <a:rPr lang="hr-HR" sz="1200" b="1" u="sng" dirty="0" smtClean="0"/>
              <a:t>(</a:t>
            </a:r>
            <a:r>
              <a:rPr lang="hr-HR" sz="1200" b="1" u="sng" dirty="0"/>
              <a:t>sustav odvodnje)</a:t>
            </a:r>
          </a:p>
          <a:p>
            <a:endParaRPr lang="hr-H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Procijenjena vrijednost nabave: 812.838.000 HRK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3.12.2018. - Inicijalni postupak JN za sustav odvodnje (obavijest o nadmetanju) objavljen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rgbClr val="FF0000"/>
                </a:solidFill>
              </a:rPr>
              <a:t>2 ŽALBE NA DON – sve odbačene kao neosnovane/neuredne/nepravodobne/nedopuštene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23.6.2019. – Predviđeno otvaranje ponuda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b="1" u="sng" dirty="0"/>
              <a:t>Zaključak: Od objave do (potencijalnog) otvaranja ponuda proteći će 7 mjeseci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2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2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2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48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PROBLEMATIKA JN (3)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387706" y="1052736"/>
            <a:ext cx="8368588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400" dirty="0">
                <a:solidFill>
                  <a:srgbClr val="00B050"/>
                </a:solidFill>
              </a:rPr>
              <a:t>ZAKONOM PREDVIĐENI PERIOD PROVEDBE </a:t>
            </a:r>
            <a:r>
              <a:rPr lang="hr-HR" sz="1400" dirty="0" smtClean="0">
                <a:solidFill>
                  <a:srgbClr val="00B050"/>
                </a:solidFill>
              </a:rPr>
              <a:t>O</a:t>
            </a:r>
            <a:r>
              <a:rPr lang="pl-PL" sz="1400" dirty="0">
                <a:solidFill>
                  <a:srgbClr val="00B050"/>
                </a:solidFill>
              </a:rPr>
              <a:t>D OBJAVE DO </a:t>
            </a:r>
            <a:r>
              <a:rPr lang="pl-PL" sz="1400" dirty="0" smtClean="0">
                <a:solidFill>
                  <a:srgbClr val="00B050"/>
                </a:solidFill>
              </a:rPr>
              <a:t>IZVRŠNOSTI ODLUKE O ODABIRU IZNOSI 80</a:t>
            </a:r>
            <a:r>
              <a:rPr lang="pl-PL" sz="1400" dirty="0" smtClean="0">
                <a:solidFill>
                  <a:srgbClr val="00B050"/>
                </a:solidFill>
              </a:rPr>
              <a:t> </a:t>
            </a:r>
            <a:r>
              <a:rPr lang="pl-PL" sz="1400" dirty="0">
                <a:solidFill>
                  <a:srgbClr val="00B050"/>
                </a:solidFill>
              </a:rPr>
              <a:t>DANA </a:t>
            </a:r>
            <a:r>
              <a:rPr lang="pl-PL" sz="1400" dirty="0">
                <a:solidFill>
                  <a:srgbClr val="00B050"/>
                </a:solidFill>
              </a:rPr>
              <a:t>(MINIMALNO) ZA OTVORENI POSTUPAK JN VELIKE VRIJEDNOSTI</a:t>
            </a:r>
            <a:endParaRPr lang="pl-PL" sz="1400" dirty="0" smtClean="0">
              <a:solidFill>
                <a:srgbClr val="00B050"/>
              </a:solidFill>
            </a:endParaRPr>
          </a:p>
          <a:p>
            <a:endParaRPr lang="hr-HR" sz="1400" dirty="0">
              <a:solidFill>
                <a:srgbClr val="00B050"/>
              </a:solidFill>
            </a:endParaRPr>
          </a:p>
          <a:p>
            <a:r>
              <a:rPr lang="hr-HR" sz="1200" b="1" u="sng" dirty="0" smtClean="0"/>
              <a:t>Projekt 4 – trajanje postupka JN za radove (UPOV)</a:t>
            </a:r>
          </a:p>
          <a:p>
            <a:endParaRPr lang="hr-H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Procijenjena vrijednost nabave: 31.345.235 HRK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20.4.2018 - Inicijalni postupak JN za sustav odvodnje (obavijest o nadmetanju)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rgbClr val="FF0000"/>
                </a:solidFill>
              </a:rPr>
              <a:t>ŽALBA NA DON – usvojena (33 dana za rješenje DKOM-a)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9.8.2018. – Otvaranje ponuda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30.10.2018. – 1. Odluka o odabiru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rgbClr val="FF0000"/>
                </a:solidFill>
              </a:rPr>
              <a:t>ŽALBA DA 1.ODLUKU O ODABIRU– usvojena (73 dana za rješenje DKOM-a)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12.4.2019. – 2. Odluka o odabiru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rgbClr val="FF0000"/>
                </a:solidFill>
              </a:rPr>
              <a:t>ŽALBA NA 2.ODLUKU O ODABIRU – u postupku rješavanja (cca 2 mj. za rješenje DKOM-a)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b="1" u="sng" dirty="0"/>
              <a:t>Zaključak: Postupak JN traje </a:t>
            </a:r>
            <a:r>
              <a:rPr lang="hr-HR" sz="1200" b="1" u="sng" dirty="0" smtClean="0"/>
              <a:t>13 </a:t>
            </a:r>
            <a:r>
              <a:rPr lang="hr-HR" sz="1200" b="1" u="sng" dirty="0"/>
              <a:t>mj. (zbog 2.žalbe na odluku o odabiru trajati će min 14 mj.)</a:t>
            </a:r>
          </a:p>
          <a:p>
            <a:endParaRPr lang="hr-HR" sz="1200" dirty="0"/>
          </a:p>
          <a:p>
            <a:r>
              <a:rPr lang="hr-HR" sz="1200" b="1" u="sng" dirty="0"/>
              <a:t>Projekt </a:t>
            </a:r>
            <a:r>
              <a:rPr lang="hr-HR" sz="1200" b="1" u="sng" dirty="0" smtClean="0"/>
              <a:t>5 </a:t>
            </a:r>
            <a:r>
              <a:rPr lang="hr-HR" sz="1200" b="1" u="sng" dirty="0"/>
              <a:t>– trajanje postupka JN za radove (UPOV)</a:t>
            </a:r>
          </a:p>
          <a:p>
            <a:endParaRPr lang="hr-H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Procijenjena vrijednost nabave: 162.448.000 HRK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28.5.2018 - Inicijalni postupak JN za sustav odvodnje (obavijest o nadmetanju)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24.8.2018. – Otvaranje ponuda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21.12.2018. – 1. Odluka o odabiru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rgbClr val="FF0000"/>
                </a:solidFill>
              </a:rPr>
              <a:t>ŽALBA DA 1.ODLUKU O ODABIRU– usvojena (56 dana za rješenje DKOM-a)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/>
              <a:t>10.4.2019. – 2. Odluka o odabiru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rgbClr val="FF0000"/>
                </a:solidFill>
              </a:rPr>
              <a:t>ŽALBA NA 2.ODLUKU O ODABIRU – u postupku rješavanja (cca 2 mj. za rješenje DKOM-a)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 b="1" u="sng" dirty="0"/>
              <a:t>Zaključak: Postupak JN traje 12 mj. (zbog 2.žalbe na odluku o odabiru trajati će min 13 mj.)</a:t>
            </a:r>
          </a:p>
          <a:p>
            <a:endParaRPr lang="hr-HR" sz="1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4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4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hr-HR" dirty="0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05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UGOVARANJE (1)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11" name="Rectangle 10"/>
          <p:cNvSpPr/>
          <p:nvPr/>
        </p:nvSpPr>
        <p:spPr>
          <a:xfrm>
            <a:off x="771508" y="5373216"/>
            <a:ext cx="83685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solidFill>
                  <a:srgbClr val="FF0000"/>
                </a:solidFill>
              </a:rPr>
              <a:t>OD 1.1.2018. – </a:t>
            </a:r>
            <a:r>
              <a:rPr lang="hr-HR" sz="1600" dirty="0" smtClean="0">
                <a:solidFill>
                  <a:srgbClr val="FF0000"/>
                </a:solidFill>
              </a:rPr>
              <a:t>1.6.2019</a:t>
            </a:r>
            <a:r>
              <a:rPr lang="hr-HR" sz="1600" dirty="0" smtClean="0">
                <a:solidFill>
                  <a:srgbClr val="FF0000"/>
                </a:solidFill>
              </a:rPr>
              <a:t>. UGOVOREN VEĆI IZNOS U USPOREDBI S ČETVEROGODIŠNJIM PERIODOM 2014. – 2017.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1259632" y="1268760"/>
          <a:ext cx="7128792" cy="392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602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UGOVARANJE (2)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324656"/>
              </p:ext>
            </p:extLst>
          </p:nvPr>
        </p:nvGraphicFramePr>
        <p:xfrm>
          <a:off x="539552" y="1966876"/>
          <a:ext cx="7829052" cy="117730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304842">
                  <a:extLst>
                    <a:ext uri="{9D8B030D-6E8A-4147-A177-3AD203B41FA5}">
                      <a16:colId xmlns:a16="http://schemas.microsoft.com/office/drawing/2014/main" val="2089955918"/>
                    </a:ext>
                  </a:extLst>
                </a:gridCol>
                <a:gridCol w="1304842">
                  <a:extLst>
                    <a:ext uri="{9D8B030D-6E8A-4147-A177-3AD203B41FA5}">
                      <a16:colId xmlns:a16="http://schemas.microsoft.com/office/drawing/2014/main" val="1152870415"/>
                    </a:ext>
                  </a:extLst>
                </a:gridCol>
                <a:gridCol w="1304842">
                  <a:extLst>
                    <a:ext uri="{9D8B030D-6E8A-4147-A177-3AD203B41FA5}">
                      <a16:colId xmlns:a16="http://schemas.microsoft.com/office/drawing/2014/main" val="1935317112"/>
                    </a:ext>
                  </a:extLst>
                </a:gridCol>
                <a:gridCol w="1304842">
                  <a:extLst>
                    <a:ext uri="{9D8B030D-6E8A-4147-A177-3AD203B41FA5}">
                      <a16:colId xmlns:a16="http://schemas.microsoft.com/office/drawing/2014/main" val="456958230"/>
                    </a:ext>
                  </a:extLst>
                </a:gridCol>
                <a:gridCol w="1304842">
                  <a:extLst>
                    <a:ext uri="{9D8B030D-6E8A-4147-A177-3AD203B41FA5}">
                      <a16:colId xmlns:a16="http://schemas.microsoft.com/office/drawing/2014/main" val="3900155662"/>
                    </a:ext>
                  </a:extLst>
                </a:gridCol>
                <a:gridCol w="1304842">
                  <a:extLst>
                    <a:ext uri="{9D8B030D-6E8A-4147-A177-3AD203B41FA5}">
                      <a16:colId xmlns:a16="http://schemas.microsoft.com/office/drawing/2014/main" val="1797278263"/>
                    </a:ext>
                  </a:extLst>
                </a:gridCol>
              </a:tblGrid>
              <a:tr h="720106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Projekt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kern="1200" dirty="0"/>
                        <a:t>Broj zaključenih </a:t>
                      </a:r>
                      <a:br>
                        <a:rPr lang="hr-HR" sz="1200" kern="1200" dirty="0"/>
                      </a:br>
                      <a:r>
                        <a:rPr lang="hr-HR" sz="1200" kern="1200" dirty="0"/>
                        <a:t>ugovora o radovima</a:t>
                      </a:r>
                      <a:br>
                        <a:rPr lang="hr-HR" sz="1200" kern="1200" dirty="0"/>
                      </a:br>
                      <a:r>
                        <a:rPr lang="hr-HR" sz="1200" kern="1200" dirty="0"/>
                        <a:t>1.1.2018.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kern="1200" dirty="0"/>
                        <a:t>Broj zaključenih </a:t>
                      </a:r>
                      <a:br>
                        <a:rPr lang="hr-HR" sz="1200" kern="1200" dirty="0"/>
                      </a:br>
                      <a:r>
                        <a:rPr lang="hr-HR" sz="1200" kern="1200" dirty="0"/>
                        <a:t>ugovora o radovima</a:t>
                      </a:r>
                      <a:br>
                        <a:rPr lang="hr-HR" sz="1200" kern="1200" dirty="0"/>
                      </a:br>
                      <a:r>
                        <a:rPr lang="hr-HR" sz="1200" kern="1200" dirty="0"/>
                        <a:t>30.6.2018.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kern="1200" dirty="0"/>
                        <a:t>Broj zaključenih </a:t>
                      </a:r>
                      <a:br>
                        <a:rPr lang="hr-HR" sz="1200" kern="1200" dirty="0"/>
                      </a:br>
                      <a:r>
                        <a:rPr lang="hr-HR" sz="1200" kern="1200" dirty="0"/>
                        <a:t>ugovora o radovima</a:t>
                      </a:r>
                      <a:br>
                        <a:rPr lang="hr-HR" sz="1200" kern="1200" dirty="0"/>
                      </a:br>
                      <a:r>
                        <a:rPr lang="hr-HR" sz="1200" kern="1200" dirty="0"/>
                        <a:t>31.12.2018.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kern="1200" dirty="0"/>
                        <a:t>Broj zaključenih </a:t>
                      </a:r>
                      <a:br>
                        <a:rPr lang="hr-HR" sz="1200" kern="1200" dirty="0"/>
                      </a:br>
                      <a:r>
                        <a:rPr lang="hr-HR" sz="1200" kern="1200" dirty="0"/>
                        <a:t>ugovora o radovima</a:t>
                      </a:r>
                      <a:br>
                        <a:rPr lang="hr-HR" sz="1200" kern="1200" dirty="0"/>
                      </a:br>
                      <a:r>
                        <a:rPr lang="hr-HR" sz="1200" kern="1200" dirty="0" smtClean="0"/>
                        <a:t>1.6.2019</a:t>
                      </a:r>
                      <a:r>
                        <a:rPr lang="hr-HR" sz="1200" kern="1200" dirty="0"/>
                        <a:t>.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kern="1200" dirty="0" smtClean="0"/>
                        <a:t>Broj zaključenih </a:t>
                      </a:r>
                      <a:br>
                        <a:rPr lang="hr-HR" sz="1200" kern="1200" dirty="0" smtClean="0"/>
                      </a:br>
                      <a:r>
                        <a:rPr lang="hr-HR" sz="1200" kern="1200" dirty="0" smtClean="0"/>
                        <a:t>ugovora o radovima</a:t>
                      </a:r>
                      <a:br>
                        <a:rPr lang="hr-HR" sz="1200" kern="1200" dirty="0" smtClean="0"/>
                      </a:br>
                      <a:r>
                        <a:rPr lang="hr-HR" sz="1200" kern="1200" dirty="0" smtClean="0"/>
                        <a:t>31.12.2019. - PLAN</a:t>
                      </a:r>
                      <a:endParaRPr lang="hr-H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0164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38</a:t>
                      </a:r>
                      <a:r>
                        <a:rPr lang="hr-HR" sz="1200" baseline="0" dirty="0" smtClean="0"/>
                        <a:t> odobrenih projekata</a:t>
                      </a:r>
                      <a:endParaRPr lang="hr-H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22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22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33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42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72</a:t>
                      </a:r>
                      <a:endParaRPr lang="hr-H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53276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66301" y="4166641"/>
            <a:ext cx="83685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Od 1.1.2014. do </a:t>
            </a:r>
            <a:r>
              <a:rPr lang="hr-HR" sz="1600" dirty="0"/>
              <a:t>1.7.2018 godine sveukupno je bilo zaključeno 22 ugovora o </a:t>
            </a:r>
            <a:r>
              <a:rPr lang="hr-HR" sz="1600" dirty="0" smtClean="0"/>
              <a:t>radovima</a:t>
            </a:r>
          </a:p>
          <a:p>
            <a:r>
              <a:rPr lang="hr-HR" sz="16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solidFill>
                  <a:srgbClr val="FF0000"/>
                </a:solidFill>
              </a:rPr>
              <a:t>Od </a:t>
            </a:r>
            <a:r>
              <a:rPr lang="hr-HR" sz="1600" dirty="0">
                <a:solidFill>
                  <a:srgbClr val="FF0000"/>
                </a:solidFill>
              </a:rPr>
              <a:t>1.7.2018 do </a:t>
            </a:r>
            <a:r>
              <a:rPr lang="hr-HR" sz="1600" dirty="0" smtClean="0">
                <a:solidFill>
                  <a:srgbClr val="FF0000"/>
                </a:solidFill>
              </a:rPr>
              <a:t>1.6.2019 </a:t>
            </a:r>
            <a:r>
              <a:rPr lang="hr-HR" sz="1600" dirty="0">
                <a:solidFill>
                  <a:srgbClr val="FF0000"/>
                </a:solidFill>
              </a:rPr>
              <a:t>broj zaključenih ugovora se povećao za 20, od čega 6 retroaktivnih ugovora</a:t>
            </a:r>
            <a:r>
              <a:rPr lang="hr-HR" sz="1600" dirty="0" smtClean="0">
                <a:solidFill>
                  <a:srgbClr val="FF0000"/>
                </a:solidFill>
              </a:rPr>
              <a:t>) – sveukupno 42 ugovora o radovima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43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UGOVARANJE (3)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16252" y="1268760"/>
          <a:ext cx="8711233" cy="4344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723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UGOVARANJE (4)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457200" y="1545204"/>
            <a:ext cx="83685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Planirana ugovorenost od 53% dodijeljene alokacije do kraja 2019 se temelji na:</a:t>
            </a:r>
          </a:p>
          <a:p>
            <a:r>
              <a:rPr lang="hr-HR" sz="16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solidFill>
                  <a:srgbClr val="FF0000"/>
                </a:solidFill>
              </a:rPr>
              <a:t>12 postupaka JN za radove </a:t>
            </a:r>
            <a:r>
              <a:rPr lang="hr-HR" sz="1600" dirty="0" smtClean="0"/>
              <a:t>ukupne procijenjene vrijednosti od </a:t>
            </a:r>
            <a:r>
              <a:rPr lang="hr-HR" sz="1600" dirty="0" smtClean="0">
                <a:solidFill>
                  <a:srgbClr val="FF0000"/>
                </a:solidFill>
              </a:rPr>
              <a:t>1 </a:t>
            </a:r>
            <a:r>
              <a:rPr lang="hr-HR" sz="1600" dirty="0" err="1" smtClean="0">
                <a:solidFill>
                  <a:srgbClr val="FF0000"/>
                </a:solidFill>
              </a:rPr>
              <a:t>mlrd</a:t>
            </a:r>
            <a:r>
              <a:rPr lang="hr-HR" sz="1600" dirty="0" smtClean="0">
                <a:solidFill>
                  <a:srgbClr val="FF0000"/>
                </a:solidFill>
              </a:rPr>
              <a:t> HRK </a:t>
            </a:r>
            <a:r>
              <a:rPr lang="hr-HR" sz="1600" dirty="0" smtClean="0"/>
              <a:t>gdje su ponude otvorene te se </a:t>
            </a:r>
            <a:r>
              <a:rPr lang="hr-HR" sz="1600" dirty="0" smtClean="0">
                <a:solidFill>
                  <a:srgbClr val="FF0000"/>
                </a:solidFill>
              </a:rPr>
              <a:t>odluke o odabiru očekuju do kraja 07.2019.</a:t>
            </a:r>
          </a:p>
          <a:p>
            <a:pPr lvl="1"/>
            <a:endParaRPr lang="hr-HR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solidFill>
                  <a:srgbClr val="FF0000"/>
                </a:solidFill>
              </a:rPr>
              <a:t>15 </a:t>
            </a:r>
            <a:r>
              <a:rPr lang="hr-HR" sz="1600" dirty="0">
                <a:solidFill>
                  <a:srgbClr val="FF0000"/>
                </a:solidFill>
              </a:rPr>
              <a:t>postupaka JN za radove </a:t>
            </a:r>
            <a:r>
              <a:rPr lang="hr-HR" sz="1600" dirty="0"/>
              <a:t>ukupne procijenjene vrijednosti od </a:t>
            </a:r>
            <a:r>
              <a:rPr lang="hr-HR" sz="1600" dirty="0" smtClean="0">
                <a:solidFill>
                  <a:srgbClr val="FF0000"/>
                </a:solidFill>
              </a:rPr>
              <a:t>2,7 </a:t>
            </a:r>
            <a:r>
              <a:rPr lang="hr-HR" sz="1600" dirty="0" err="1">
                <a:solidFill>
                  <a:srgbClr val="FF0000"/>
                </a:solidFill>
              </a:rPr>
              <a:t>mlrd</a:t>
            </a:r>
            <a:r>
              <a:rPr lang="hr-HR" sz="1600" dirty="0">
                <a:solidFill>
                  <a:srgbClr val="FF0000"/>
                </a:solidFill>
              </a:rPr>
              <a:t> </a:t>
            </a:r>
            <a:r>
              <a:rPr lang="hr-HR" sz="1600" dirty="0" smtClean="0">
                <a:solidFill>
                  <a:srgbClr val="FF0000"/>
                </a:solidFill>
              </a:rPr>
              <a:t>HRK </a:t>
            </a:r>
            <a:r>
              <a:rPr lang="hr-HR" sz="1600" dirty="0" smtClean="0"/>
              <a:t>gdje se ponude trebaju otvoriti do kraja 07.2019, odnosno gdje se </a:t>
            </a:r>
            <a:r>
              <a:rPr lang="hr-HR" sz="1600" dirty="0" smtClean="0">
                <a:solidFill>
                  <a:srgbClr val="FF0000"/>
                </a:solidFill>
              </a:rPr>
              <a:t>odluke o odabiru očekuju do kraja 10.2019.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4221088"/>
            <a:ext cx="83685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Uočeni problemi:</a:t>
            </a:r>
            <a:endParaRPr lang="hr-HR" sz="1600" dirty="0" smtClean="0"/>
          </a:p>
          <a:p>
            <a:r>
              <a:rPr lang="hr-HR" sz="16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Odgađanje donošenja odluka zbog povećanih ponuda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sz="1600" dirty="0"/>
              <a:t>Odgađanje donošenja odluka o odabiru zbog bojazni od financijskih korekcija</a:t>
            </a:r>
          </a:p>
          <a:p>
            <a:pPr lvl="1"/>
            <a:endParaRPr lang="hr-HR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34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>POVEĆANJE PROJEKTNIH TROŠKOVA </a:t>
            </a:r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(1)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818998"/>
              </p:ext>
            </p:extLst>
          </p:nvPr>
        </p:nvGraphicFramePr>
        <p:xfrm>
          <a:off x="1763688" y="1700808"/>
          <a:ext cx="5250039" cy="4464002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19296">
                  <a:extLst>
                    <a:ext uri="{9D8B030D-6E8A-4147-A177-3AD203B41FA5}">
                      <a16:colId xmlns:a16="http://schemas.microsoft.com/office/drawing/2014/main" val="2060747482"/>
                    </a:ext>
                  </a:extLst>
                </a:gridCol>
                <a:gridCol w="1120864">
                  <a:extLst>
                    <a:ext uri="{9D8B030D-6E8A-4147-A177-3AD203B41FA5}">
                      <a16:colId xmlns:a16="http://schemas.microsoft.com/office/drawing/2014/main" val="1098059358"/>
                    </a:ext>
                  </a:extLst>
                </a:gridCol>
                <a:gridCol w="1340226">
                  <a:extLst>
                    <a:ext uri="{9D8B030D-6E8A-4147-A177-3AD203B41FA5}">
                      <a16:colId xmlns:a16="http://schemas.microsoft.com/office/drawing/2014/main" val="3505824329"/>
                    </a:ext>
                  </a:extLst>
                </a:gridCol>
                <a:gridCol w="1502002">
                  <a:extLst>
                    <a:ext uri="{9D8B030D-6E8A-4147-A177-3AD203B41FA5}">
                      <a16:colId xmlns:a16="http://schemas.microsoft.com/office/drawing/2014/main" val="1663046157"/>
                    </a:ext>
                  </a:extLst>
                </a:gridCol>
                <a:gridCol w="967651">
                  <a:extLst>
                    <a:ext uri="{9D8B030D-6E8A-4147-A177-3AD203B41FA5}">
                      <a16:colId xmlns:a16="http://schemas.microsoft.com/office/drawing/2014/main" val="3243364282"/>
                    </a:ext>
                  </a:extLst>
                </a:gridCol>
              </a:tblGrid>
              <a:tr h="496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Br.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Projekt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Tender/Ugovor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Procijenjena vrijednost nabave (EUR)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Proboj u odnosu na PVN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1101908720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Projekt 1 - Jadran</a:t>
                      </a:r>
                      <a:endParaRPr lang="hr-H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26.895.434,21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41 %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706120417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2 - Dunav</a:t>
                      </a:r>
                      <a:endParaRPr lang="hr-H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39.329.652,24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19 %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3374550517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Projekt</a:t>
                      </a:r>
                      <a:r>
                        <a:rPr lang="hr-HR" sz="1000" b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3 - Dunav</a:t>
                      </a:r>
                      <a:endParaRPr lang="hr-H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17.569.609,87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19 %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784781634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Projekt</a:t>
                      </a:r>
                      <a:r>
                        <a:rPr lang="hr-HR" sz="1000" b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4 - Dunav</a:t>
                      </a:r>
                      <a:endParaRPr lang="hr-H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2.881.319,737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30 %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216661653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Projekt</a:t>
                      </a:r>
                      <a:r>
                        <a:rPr lang="hr-HR" sz="1000" b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5 - Jadran</a:t>
                      </a:r>
                      <a:endParaRPr lang="hr-HR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29.795.150,53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53 %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3180951130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6 -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VODOOPSKRBA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10.851.373,03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3023354002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7 -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UPOV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4.124.373,03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hr-HR" sz="1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2870346044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6 -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VODOOPSKRBA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9.097.151,32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1947704486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8 –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11.603.227,36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3051690837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9 –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15.923.815,79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2306432021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10 -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15.001.434,21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2860697622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11 -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11.886.010,92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1225593792"/>
                  </a:ext>
                </a:extLst>
              </a:tr>
              <a:tr h="305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11 - Dunav</a:t>
                      </a:r>
                      <a:endParaRPr lang="hr-HR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 smtClean="0">
                          <a:effectLst/>
                        </a:rPr>
                        <a:t>SUSTAV ODVODNJE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solidFill>
                            <a:schemeClr val="tx1"/>
                          </a:solidFill>
                          <a:effectLst/>
                        </a:rPr>
                        <a:t>18.124.402,50</a:t>
                      </a:r>
                    </a:p>
                  </a:txBody>
                  <a:tcPr marL="60110" marR="601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47 %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10" marR="60110" marT="0" marB="0" anchor="ctr"/>
                </a:tc>
                <a:extLst>
                  <a:ext uri="{0D108BD9-81ED-4DB2-BD59-A6C34878D82A}">
                    <a16:rowId xmlns:a16="http://schemas.microsoft.com/office/drawing/2014/main" val="3673911533"/>
                  </a:ext>
                </a:extLst>
              </a:tr>
            </a:tbl>
          </a:graphicData>
        </a:graphic>
      </p:graphicFrame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12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POVEĆANJE PROJEKTNIH TROŠKOVA (2)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2" name="Rectangle 1"/>
          <p:cNvSpPr/>
          <p:nvPr/>
        </p:nvSpPr>
        <p:spPr>
          <a:xfrm>
            <a:off x="539552" y="1802691"/>
            <a:ext cx="814724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hr-H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Troškovi predviđeni u Studiji izvodljivosti ≠ ponuda</a:t>
            </a:r>
            <a:endParaRPr lang="hr-H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hr-H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Trenutna statistika:</a:t>
            </a:r>
            <a:endParaRPr lang="hr-H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Sustavi odvodnje i vodoopskrbe – </a:t>
            </a: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28,5%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iznad PVN</a:t>
            </a:r>
            <a:endParaRPr lang="hr-H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Sustavi odvodnje i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vodoopskrbe (Dunav)  – 21% </a:t>
            </a: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iznad PVN </a:t>
            </a:r>
            <a:endParaRPr lang="hr-H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Sustavi odvodnje i vodoopskrbe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(Jadran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–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46% </a:t>
            </a: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iznad PVN </a:t>
            </a:r>
            <a:endParaRPr lang="hr-H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UPOV </a:t>
            </a:r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hr-H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unutar PVN</a:t>
            </a:r>
            <a:endParaRPr lang="hr-H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15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POVEĆANJE PROJEKTNIH TROŠKOVA (3)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6146" y="1844824"/>
            <a:ext cx="7886700" cy="508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Procjena povećanja troškova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(EU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udjel)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postojećim „velikim projektima”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PROJEKTA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na projektima koji će vjerojatno postati „veliki projekti”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PROJEKTA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- 81.7 </a:t>
            </a:r>
            <a:r>
              <a:rPr lang="hr-H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Procjena povećanja troškova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(EU </a:t>
            </a: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udjel)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projektima koji ostaju ispod granice „velikog projekta” te imaju rok usklađenja 2018 prema DOKOV-u (9 PROJEKATA) - 33.5 </a:t>
            </a:r>
            <a:r>
              <a:rPr lang="hr-H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EUR; kumulativno s točkom 1 - 115 </a:t>
            </a:r>
            <a:r>
              <a:rPr lang="hr-H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Procjena povećanja troškova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(EU </a:t>
            </a: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udjel) na projektima koji ostaju ispod granice „velikog projekta” te imaju rok usklađenja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prema </a:t>
            </a: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DOKOV-u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nakon 2018 (7 PROJEKATA) </a:t>
            </a: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27.3 </a:t>
            </a:r>
            <a:r>
              <a:rPr lang="hr-H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EUR; </a:t>
            </a: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kumulativno s točkom 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hr-H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EUR 142.3 </a:t>
            </a:r>
            <a:r>
              <a:rPr lang="hr-HR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</a:t>
            </a: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</a:t>
            </a: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54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UKUPNA POTREBNA ULAGANJA ZA USKLAĐENJE S DIREKTIVAMA (1)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18096"/>
              </p:ext>
            </p:extLst>
          </p:nvPr>
        </p:nvGraphicFramePr>
        <p:xfrm>
          <a:off x="1120254" y="2564904"/>
          <a:ext cx="7132320" cy="183262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426464">
                  <a:extLst>
                    <a:ext uri="{9D8B030D-6E8A-4147-A177-3AD203B41FA5}">
                      <a16:colId xmlns:a16="http://schemas.microsoft.com/office/drawing/2014/main" val="2089955918"/>
                    </a:ext>
                  </a:extLst>
                </a:gridCol>
                <a:gridCol w="1426464">
                  <a:extLst>
                    <a:ext uri="{9D8B030D-6E8A-4147-A177-3AD203B41FA5}">
                      <a16:colId xmlns:a16="http://schemas.microsoft.com/office/drawing/2014/main" val="1152870415"/>
                    </a:ext>
                  </a:extLst>
                </a:gridCol>
                <a:gridCol w="1426464">
                  <a:extLst>
                    <a:ext uri="{9D8B030D-6E8A-4147-A177-3AD203B41FA5}">
                      <a16:colId xmlns:a16="http://schemas.microsoft.com/office/drawing/2014/main" val="1935317112"/>
                    </a:ext>
                  </a:extLst>
                </a:gridCol>
                <a:gridCol w="1426464">
                  <a:extLst>
                    <a:ext uri="{9D8B030D-6E8A-4147-A177-3AD203B41FA5}">
                      <a16:colId xmlns:a16="http://schemas.microsoft.com/office/drawing/2014/main" val="456958230"/>
                    </a:ext>
                  </a:extLst>
                </a:gridCol>
                <a:gridCol w="1426464">
                  <a:extLst>
                    <a:ext uri="{9D8B030D-6E8A-4147-A177-3AD203B41FA5}">
                      <a16:colId xmlns:a16="http://schemas.microsoft.com/office/drawing/2014/main" val="3900155662"/>
                    </a:ext>
                  </a:extLst>
                </a:gridCol>
              </a:tblGrid>
              <a:tr h="720106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Vodno-komunalni</a:t>
                      </a:r>
                      <a:r>
                        <a:rPr lang="hr-HR" sz="1200" baseline="0" dirty="0" smtClean="0"/>
                        <a:t> p</a:t>
                      </a:r>
                      <a:r>
                        <a:rPr lang="hr-HR" sz="1200" dirty="0" smtClean="0"/>
                        <a:t>rojekti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Predviđena</a:t>
                      </a:r>
                      <a:r>
                        <a:rPr lang="hr-HR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ukupna ulaganja (EUR)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kern="1200" dirty="0" smtClean="0"/>
                        <a:t>Predviđena EU sredstva do 2029. (EUR)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kern="1200" dirty="0" smtClean="0"/>
                        <a:t>Predviđena nacionalna sredstva (EUR)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r-HR" sz="1200" kern="1200" dirty="0" smtClean="0"/>
                        <a:t>Nedostajuća sredstva (EUR)</a:t>
                      </a:r>
                      <a:endParaRPr lang="hr-H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0164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ODVODNJA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4,26 </a:t>
                      </a:r>
                      <a:r>
                        <a:rPr lang="hr-HR" sz="1400" dirty="0" err="1" smtClean="0"/>
                        <a:t>mlrd</a:t>
                      </a:r>
                      <a:endParaRPr lang="hr-HR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2,054 </a:t>
                      </a:r>
                      <a:r>
                        <a:rPr lang="hr-HR" sz="1400" dirty="0" err="1" smtClean="0"/>
                        <a:t>mlrd</a:t>
                      </a:r>
                      <a:endParaRPr lang="hr-HR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1,146 </a:t>
                      </a:r>
                      <a:r>
                        <a:rPr lang="hr-HR" sz="1400" dirty="0" err="1" smtClean="0"/>
                        <a:t>mlrd</a:t>
                      </a:r>
                      <a:endParaRPr lang="hr-HR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2,225 </a:t>
                      </a:r>
                      <a:r>
                        <a:rPr lang="hr-HR" sz="1400" dirty="0" err="1" smtClean="0"/>
                        <a:t>mlrd</a:t>
                      </a:r>
                      <a:endParaRPr lang="hr-H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532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VODOOPSKRBA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1,16 </a:t>
                      </a:r>
                      <a:r>
                        <a:rPr lang="hr-HR" sz="1400" dirty="0" err="1" smtClean="0"/>
                        <a:t>mlrd</a:t>
                      </a:r>
                      <a:endParaRPr lang="hr-HR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68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 dirty="0" smtClean="0"/>
                        <a:t>5,42 </a:t>
                      </a:r>
                      <a:r>
                        <a:rPr lang="hr-HR" sz="1400" b="1" dirty="0" err="1" smtClean="0"/>
                        <a:t>mlrd</a:t>
                      </a:r>
                      <a:endParaRPr lang="hr-H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 dirty="0" smtClean="0"/>
                        <a:t>2,054 </a:t>
                      </a:r>
                      <a:r>
                        <a:rPr lang="hr-HR" sz="1400" b="1" dirty="0" err="1" smtClean="0"/>
                        <a:t>mlrd</a:t>
                      </a:r>
                      <a:endParaRPr lang="hr-H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 dirty="0" smtClean="0"/>
                        <a:t>1,146 </a:t>
                      </a:r>
                      <a:r>
                        <a:rPr lang="hr-HR" sz="1400" b="1" dirty="0" err="1" smtClean="0"/>
                        <a:t>mlrd</a:t>
                      </a:r>
                      <a:endParaRPr lang="hr-H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 dirty="0" smtClean="0"/>
                        <a:t>2,225 </a:t>
                      </a:r>
                      <a:r>
                        <a:rPr lang="hr-HR" sz="1400" b="1" dirty="0" err="1" smtClean="0"/>
                        <a:t>mlrd</a:t>
                      </a:r>
                      <a:endParaRPr lang="hr-HR" sz="14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5278894"/>
                  </a:ext>
                </a:extLst>
              </a:tr>
            </a:tbl>
          </a:graphicData>
        </a:graphic>
      </p:graphicFrame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15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ISKORIŠTENOST ALOKACIJE OPKK</a:t>
            </a:r>
            <a:endParaRPr lang="hr-HR" altLang="sr-Latn-R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280253"/>
              </p:ext>
            </p:extLst>
          </p:nvPr>
        </p:nvGraphicFramePr>
        <p:xfrm>
          <a:off x="1007604" y="1328003"/>
          <a:ext cx="712879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59632" y="5733256"/>
            <a:ext cx="83685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Plaćanja u periodu od 1.1.2014. – 1.6.2019. iznose 10,82% alokacije</a:t>
            </a:r>
          </a:p>
        </p:txBody>
      </p:sp>
    </p:spTree>
    <p:extLst>
      <p:ext uri="{BB962C8B-B14F-4D97-AF65-F5344CB8AC3E}">
        <p14:creationId xmlns:p14="http://schemas.microsoft.com/office/powerpoint/2010/main" val="269215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ISKORIŠTENOST ALOKACIJE OPZO</a:t>
            </a:r>
            <a:endParaRPr lang="hr-HR" altLang="sr-Latn-R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335307"/>
              </p:ext>
            </p:extLst>
          </p:nvPr>
        </p:nvGraphicFramePr>
        <p:xfrm>
          <a:off x="855055" y="1417638"/>
          <a:ext cx="7433890" cy="399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345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USPOREDBA ISKORIŠTENOSTI ALOKACIJE OPZO - OPKK</a:t>
            </a:r>
            <a:endParaRPr lang="hr-HR" altLang="sr-Latn-RS" dirty="0"/>
          </a:p>
        </p:txBody>
      </p:sp>
      <p:sp>
        <p:nvSpPr>
          <p:cNvPr id="12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224211"/>
              </p:ext>
            </p:extLst>
          </p:nvPr>
        </p:nvGraphicFramePr>
        <p:xfrm>
          <a:off x="420229" y="1844824"/>
          <a:ext cx="8291264" cy="4029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353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ZAKLJUČAK</a:t>
            </a:r>
            <a:endParaRPr lang="hr-HR" altLang="sr-Latn-R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6146" y="1844824"/>
            <a:ext cx="7886700" cy="508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hr-H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323932"/>
              </p:ext>
            </p:extLst>
          </p:nvPr>
        </p:nvGraphicFramePr>
        <p:xfrm>
          <a:off x="4572000" y="1124742"/>
          <a:ext cx="4248472" cy="4775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56146" y="2234996"/>
            <a:ext cx="4258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Usprkos svim problemima u </a:t>
            </a:r>
            <a:r>
              <a:rPr lang="hr-HR" sz="1600" dirty="0"/>
              <a:t>provedbi </a:t>
            </a:r>
            <a:r>
              <a:rPr lang="hr-HR" sz="1600" dirty="0" smtClean="0"/>
              <a:t>(JN, financijske korekcije) očekuje se da raspoloživa alokacija kroz OPKK bude iskorištena (uz </a:t>
            </a:r>
            <a:r>
              <a:rPr lang="hr-HR" sz="1600" dirty="0" err="1" smtClean="0"/>
              <a:t>overbooking</a:t>
            </a:r>
            <a:r>
              <a:rPr lang="hr-HR" sz="1600" dirty="0" smtClean="0"/>
              <a:t> od 200%)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po pitanju preuzetih obveza iz Direktiva već se sada može uočiti da neće biti dostatnih EU sredstava za potpuno usklađenje s istima.</a:t>
            </a:r>
            <a:endParaRPr lang="hr-HR" sz="1600" dirty="0" smtClean="0">
              <a:solidFill>
                <a:srgbClr val="FF0000"/>
              </a:solidFill>
            </a:endParaRPr>
          </a:p>
        </p:txBody>
      </p:sp>
      <p:sp>
        <p:nvSpPr>
          <p:cNvPr id="11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730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2564904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HVALA NA PAŽNJI</a:t>
            </a:r>
            <a:endParaRPr lang="hr-HR" altLang="sr-Latn-RS" dirty="0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RASPOLOŽIVA EU SREDSTVA ZA USKLAĐENJE S DIREKTIVAMA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770607"/>
              </p:ext>
            </p:extLst>
          </p:nvPr>
        </p:nvGraphicFramePr>
        <p:xfrm>
          <a:off x="689118" y="2037475"/>
          <a:ext cx="7765763" cy="24840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922543">
                  <a:extLst>
                    <a:ext uri="{9D8B030D-6E8A-4147-A177-3AD203B41FA5}">
                      <a16:colId xmlns:a16="http://schemas.microsoft.com/office/drawing/2014/main" val="3779512168"/>
                    </a:ext>
                  </a:extLst>
                </a:gridCol>
                <a:gridCol w="2007220">
                  <a:extLst>
                    <a:ext uri="{9D8B030D-6E8A-4147-A177-3AD203B41FA5}">
                      <a16:colId xmlns:a16="http://schemas.microsoft.com/office/drawing/2014/main" val="2615183853"/>
                    </a:ext>
                  </a:extLst>
                </a:gridCol>
                <a:gridCol w="1836000">
                  <a:extLst>
                    <a:ext uri="{9D8B030D-6E8A-4147-A177-3AD203B41FA5}">
                      <a16:colId xmlns:a16="http://schemas.microsoft.com/office/drawing/2014/main" val="2078909943"/>
                    </a:ext>
                  </a:extLst>
                </a:gridCol>
              </a:tblGrid>
              <a:tr h="414000">
                <a:tc gridSpan="3"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Dodijeljena</a:t>
                      </a:r>
                      <a:r>
                        <a:rPr lang="hr-HR" sz="1600" baseline="0" dirty="0" smtClean="0"/>
                        <a:t> EU sredstva + nacionalno sufinanciranje</a:t>
                      </a:r>
                      <a:endParaRPr lang="hr-HR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1915910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dirty="0" smtClean="0"/>
                        <a:t>EU alokacija</a:t>
                      </a:r>
                      <a:endParaRPr kumimoji="0" lang="hr-H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dirty="0" smtClean="0"/>
                        <a:t>Nacionalno </a:t>
                      </a:r>
                      <a:r>
                        <a:rPr kumimoji="0" lang="hr-HR" sz="1600" kern="1200" dirty="0" err="1" smtClean="0"/>
                        <a:t>suf</a:t>
                      </a:r>
                      <a:r>
                        <a:rPr kumimoji="0" lang="hr-HR" sz="1600" kern="1200" dirty="0" smtClean="0"/>
                        <a:t>.</a:t>
                      </a:r>
                      <a:endParaRPr kumimoji="0" lang="hr-H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668196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2007 – 2013*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dirty="0" smtClean="0"/>
                        <a:t>147.747.600 €</a:t>
                      </a:r>
                      <a:endParaRPr kumimoji="0" lang="hr-H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dirty="0" smtClean="0"/>
                        <a:t>63.320.400 €</a:t>
                      </a:r>
                      <a:endParaRPr kumimoji="0" lang="hr-H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2561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2014 – 2020 </a:t>
                      </a:r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1.049.340.216</a:t>
                      </a:r>
                      <a:r>
                        <a:rPr lang="hr-HR" sz="1600" baseline="0" dirty="0" smtClean="0"/>
                        <a:t> </a:t>
                      </a:r>
                      <a:r>
                        <a:rPr lang="hr-HR" sz="1600" dirty="0" smtClean="0"/>
                        <a:t>€</a:t>
                      </a:r>
                      <a:endParaRPr lang="hr-H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449.717.235 €</a:t>
                      </a:r>
                      <a:endParaRPr lang="hr-HR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925602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2021</a:t>
                      </a:r>
                      <a:r>
                        <a:rPr lang="hr-HR" sz="1600" baseline="0" dirty="0" smtClean="0"/>
                        <a:t> – 2027 **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857.000.000</a:t>
                      </a:r>
                      <a:r>
                        <a:rPr lang="hr-HR" sz="1600" baseline="0" dirty="0" smtClean="0"/>
                        <a:t> </a:t>
                      </a:r>
                      <a:r>
                        <a:rPr lang="hr-HR" sz="1600" dirty="0" smtClean="0"/>
                        <a:t>€ </a:t>
                      </a:r>
                      <a:endParaRPr lang="hr-H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633.434.783 €</a:t>
                      </a:r>
                      <a:endParaRPr lang="hr-HR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91836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TOTAL</a:t>
                      </a:r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600" dirty="0" smtClean="0"/>
                        <a:t>2.054.087.816 €</a:t>
                      </a:r>
                      <a:endParaRPr lang="hr-H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1.146.472.418 €</a:t>
                      </a:r>
                      <a:endParaRPr lang="hr-HR" sz="16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0421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4822034"/>
            <a:ext cx="102047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 smtClean="0"/>
              <a:t>* EU sredstva utrošena na infrastrukturne projekte (Male intervencije i </a:t>
            </a:r>
            <a:r>
              <a:rPr lang="hr-HR" sz="1500" dirty="0" err="1" smtClean="0"/>
              <a:t>Pipeline</a:t>
            </a:r>
            <a:r>
              <a:rPr lang="hr-HR" sz="1500" dirty="0" smtClean="0"/>
              <a:t> nisu uključeni)</a:t>
            </a:r>
            <a:endParaRPr lang="en-US" sz="1500" dirty="0"/>
          </a:p>
        </p:txBody>
      </p:sp>
      <p:sp>
        <p:nvSpPr>
          <p:cNvPr id="10" name="Rectangle 9"/>
          <p:cNvSpPr/>
          <p:nvPr/>
        </p:nvSpPr>
        <p:spPr>
          <a:xfrm>
            <a:off x="461072" y="5187768"/>
            <a:ext cx="102047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 smtClean="0"/>
              <a:t>** Procjena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9881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ISPUNJENJE DIREKTIVA – AGLOMERACIJE 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6953"/>
              </p:ext>
            </p:extLst>
          </p:nvPr>
        </p:nvGraphicFramePr>
        <p:xfrm>
          <a:off x="425623" y="2060848"/>
          <a:ext cx="8292753" cy="3029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4679">
                  <a:extLst>
                    <a:ext uri="{9D8B030D-6E8A-4147-A177-3AD203B41FA5}">
                      <a16:colId xmlns:a16="http://schemas.microsoft.com/office/drawing/2014/main" val="1946302421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1532499767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3476904851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3861481089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3916224734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3400853975"/>
                    </a:ext>
                  </a:extLst>
                </a:gridCol>
                <a:gridCol w="1184679">
                  <a:extLst>
                    <a:ext uri="{9D8B030D-6E8A-4147-A177-3AD203B41FA5}">
                      <a16:colId xmlns:a16="http://schemas.microsoft.com/office/drawing/2014/main" val="257364711"/>
                    </a:ext>
                  </a:extLst>
                </a:gridCol>
              </a:tblGrid>
              <a:tr h="1107678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Godina</a:t>
                      </a:r>
                      <a:r>
                        <a:rPr lang="hr-HR" sz="1200" baseline="0" dirty="0" smtClean="0"/>
                        <a:t> usklađenja s DOKOV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Broj aglomeracija</a:t>
                      </a:r>
                      <a:r>
                        <a:rPr lang="hr-HR" sz="1200" baseline="0" dirty="0" smtClean="0"/>
                        <a:t> usklađen s Popisom 2011 te sa Studijama Izvedivosti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Broj odobrenih aglomeracija </a:t>
                      </a:r>
                    </a:p>
                    <a:p>
                      <a:pPr algn="ctr"/>
                      <a:r>
                        <a:rPr lang="hr-HR" sz="1200" dirty="0" smtClean="0"/>
                        <a:t>(OPZO)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Broj odobrenih aglomeracija </a:t>
                      </a:r>
                    </a:p>
                    <a:p>
                      <a:pPr algn="ctr"/>
                      <a:r>
                        <a:rPr lang="hr-HR" sz="1200" dirty="0" smtClean="0"/>
                        <a:t>(OPKK)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Broj odobrenih aglomeracija </a:t>
                      </a:r>
                    </a:p>
                    <a:p>
                      <a:pPr algn="ctr"/>
                      <a:r>
                        <a:rPr lang="hr-HR" sz="1200" dirty="0" smtClean="0"/>
                        <a:t>(OPZO + OPKK)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% odobrenih</a:t>
                      </a:r>
                      <a:r>
                        <a:rPr lang="hr-HR" sz="1200" baseline="0" dirty="0" smtClean="0"/>
                        <a:t> aglomeracija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Broj aglomeracija pred</a:t>
                      </a:r>
                      <a:r>
                        <a:rPr lang="hr-HR" sz="1200" baseline="0" dirty="0" smtClean="0"/>
                        <a:t> odobrenjem *</a:t>
                      </a:r>
                      <a:endParaRPr lang="hr-H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393773"/>
                  </a:ext>
                </a:extLst>
              </a:tr>
              <a:tr h="460309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2018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57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13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23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36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63,16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14</a:t>
                      </a:r>
                      <a:endParaRPr lang="hr-H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158637"/>
                  </a:ext>
                </a:extLst>
              </a:tr>
              <a:tr h="460309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2020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22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7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8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36,36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5</a:t>
                      </a:r>
                      <a:endParaRPr lang="hr-H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0668516"/>
                  </a:ext>
                </a:extLst>
              </a:tr>
              <a:tr h="460309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2023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186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14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15</a:t>
                      </a:r>
                      <a:endParaRPr lang="hr-H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8,06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17</a:t>
                      </a:r>
                      <a:endParaRPr lang="hr-HR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1299557"/>
                  </a:ext>
                </a:extLst>
              </a:tr>
              <a:tr h="460309"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UKUPNO</a:t>
                      </a:r>
                      <a:endParaRPr lang="hr-H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265</a:t>
                      </a:r>
                      <a:endParaRPr lang="hr-H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15</a:t>
                      </a:r>
                      <a:endParaRPr lang="hr-H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44</a:t>
                      </a:r>
                      <a:endParaRPr lang="hr-H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59</a:t>
                      </a:r>
                      <a:endParaRPr lang="hr-H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22,26</a:t>
                      </a:r>
                      <a:endParaRPr lang="hr-H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dirty="0" smtClean="0"/>
                        <a:t>36</a:t>
                      </a:r>
                      <a:endParaRPr lang="hr-H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1108134"/>
                  </a:ext>
                </a:extLst>
              </a:tr>
            </a:tbl>
          </a:graphicData>
        </a:graphic>
      </p:graphicFrame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420822" y="5410849"/>
            <a:ext cx="102047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 smtClean="0"/>
              <a:t>* Ovisno o ishodu pregovora s MRRFEU o nastavku odobravanja projekata </a:t>
            </a:r>
          </a:p>
          <a:p>
            <a:r>
              <a:rPr lang="hr-HR" sz="1500" dirty="0" smtClean="0"/>
              <a:t>   iznad raspoložive alokacije („</a:t>
            </a:r>
            <a:r>
              <a:rPr lang="hr-HR" sz="1500" dirty="0" err="1" smtClean="0"/>
              <a:t>Over</a:t>
            </a:r>
            <a:r>
              <a:rPr lang="hr-HR" sz="1500" dirty="0" err="1" smtClean="0"/>
              <a:t>booking</a:t>
            </a:r>
            <a:r>
              <a:rPr lang="hr-HR" sz="1500" dirty="0" smtClean="0"/>
              <a:t>”)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2074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ODOBRENJE PROJEKATA KROZ OPKK 2014 - 2020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498342"/>
              </p:ext>
            </p:extLst>
          </p:nvPr>
        </p:nvGraphicFramePr>
        <p:xfrm>
          <a:off x="647564" y="1417638"/>
          <a:ext cx="7848872" cy="4775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098828"/>
              </p:ext>
            </p:extLst>
          </p:nvPr>
        </p:nvGraphicFramePr>
        <p:xfrm>
          <a:off x="79607" y="1616076"/>
          <a:ext cx="8965609" cy="454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92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PROVEDBA ODOBRENIH PROJEKATA – JN (1)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749954"/>
              </p:ext>
            </p:extLst>
          </p:nvPr>
        </p:nvGraphicFramePr>
        <p:xfrm>
          <a:off x="505453" y="2467911"/>
          <a:ext cx="820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600">
                  <a:extLst>
                    <a:ext uri="{9D8B030D-6E8A-4147-A177-3AD203B41FA5}">
                      <a16:colId xmlns:a16="http://schemas.microsoft.com/office/drawing/2014/main" val="951836272"/>
                    </a:ext>
                  </a:extLst>
                </a:gridCol>
                <a:gridCol w="1641600">
                  <a:extLst>
                    <a:ext uri="{9D8B030D-6E8A-4147-A177-3AD203B41FA5}">
                      <a16:colId xmlns:a16="http://schemas.microsoft.com/office/drawing/2014/main" val="1455479055"/>
                    </a:ext>
                  </a:extLst>
                </a:gridCol>
                <a:gridCol w="1641600">
                  <a:extLst>
                    <a:ext uri="{9D8B030D-6E8A-4147-A177-3AD203B41FA5}">
                      <a16:colId xmlns:a16="http://schemas.microsoft.com/office/drawing/2014/main" val="3713114360"/>
                    </a:ext>
                  </a:extLst>
                </a:gridCol>
                <a:gridCol w="1641600">
                  <a:extLst>
                    <a:ext uri="{9D8B030D-6E8A-4147-A177-3AD203B41FA5}">
                      <a16:colId xmlns:a16="http://schemas.microsoft.com/office/drawing/2014/main" val="1895742350"/>
                    </a:ext>
                  </a:extLst>
                </a:gridCol>
                <a:gridCol w="1641600">
                  <a:extLst>
                    <a:ext uri="{9D8B030D-6E8A-4147-A177-3AD203B41FA5}">
                      <a16:colId xmlns:a16="http://schemas.microsoft.com/office/drawing/2014/main" val="4269611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Ukupni prihvatljivi troškovi (HRK)</a:t>
                      </a:r>
                      <a:endParaRPr lang="hr-H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Procijenjena vrijednost nabave (HRK)</a:t>
                      </a:r>
                      <a:endParaRPr lang="hr-H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Ostali prihvatljivi  troškovi</a:t>
                      </a:r>
                      <a:r>
                        <a:rPr lang="hr-HR" sz="1200" b="0" baseline="0" dirty="0" smtClean="0"/>
                        <a:t> projekta bez postupka JN </a:t>
                      </a:r>
                      <a:r>
                        <a:rPr lang="hr-HR" sz="1200" b="0" dirty="0" smtClean="0"/>
                        <a:t>(HRK)</a:t>
                      </a:r>
                      <a:endParaRPr lang="hr-H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Ugovorena vrijednost (HRK)</a:t>
                      </a:r>
                      <a:endParaRPr lang="hr-H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Ugovorena vrijednost –po postupcima JN (HRK)</a:t>
                      </a:r>
                      <a:endParaRPr lang="hr-HR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560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tx1"/>
                          </a:solidFill>
                        </a:rPr>
                        <a:t>11.501.088.997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10.251.164.468*</a:t>
                      </a:r>
                      <a:endParaRPr lang="hr-H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169.869.424**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3.547.526.177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3.376.776.595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62194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25159" y="1987755"/>
            <a:ext cx="8368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b="1" dirty="0" smtClean="0"/>
              <a:t>Sumarni konsolidirani financijski podaci za odobrene projekte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3683110"/>
            <a:ext cx="85004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dirty="0" smtClean="0"/>
              <a:t>* PVN </a:t>
            </a:r>
            <a:r>
              <a:rPr lang="hr-HR" sz="1200" dirty="0"/>
              <a:t>za ugovore koji su raskinuti nije uključena u </a:t>
            </a:r>
            <a:r>
              <a:rPr lang="hr-HR" sz="1200" dirty="0" smtClean="0"/>
              <a:t>iznos</a:t>
            </a:r>
            <a:endParaRPr lang="hr-HR" sz="1200" dirty="0" smtClean="0"/>
          </a:p>
          <a:p>
            <a:r>
              <a:rPr lang="hr-HR" sz="1200" dirty="0" smtClean="0"/>
              <a:t>** Prihvatljivi troškovi poput imovinsko-pravnih odnosa, internih jedinica za provedbu projekta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200" dirty="0" smtClean="0"/>
          </a:p>
        </p:txBody>
      </p:sp>
      <p:sp>
        <p:nvSpPr>
          <p:cNvPr id="14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006402"/>
              </p:ext>
            </p:extLst>
          </p:nvPr>
        </p:nvGraphicFramePr>
        <p:xfrm>
          <a:off x="1979712" y="4897187"/>
          <a:ext cx="5256585" cy="967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195">
                  <a:extLst>
                    <a:ext uri="{9D8B030D-6E8A-4147-A177-3AD203B41FA5}">
                      <a16:colId xmlns:a16="http://schemas.microsoft.com/office/drawing/2014/main" val="1455479055"/>
                    </a:ext>
                  </a:extLst>
                </a:gridCol>
                <a:gridCol w="1752195">
                  <a:extLst>
                    <a:ext uri="{9D8B030D-6E8A-4147-A177-3AD203B41FA5}">
                      <a16:colId xmlns:a16="http://schemas.microsoft.com/office/drawing/2014/main" val="3713114360"/>
                    </a:ext>
                  </a:extLst>
                </a:gridCol>
                <a:gridCol w="1752195">
                  <a:extLst>
                    <a:ext uri="{9D8B030D-6E8A-4147-A177-3AD203B41FA5}">
                      <a16:colId xmlns:a16="http://schemas.microsoft.com/office/drawing/2014/main" val="1895742350"/>
                    </a:ext>
                  </a:extLst>
                </a:gridCol>
              </a:tblGrid>
              <a:tr h="534370"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Procijenjena vrijednost nabave (HRK)</a:t>
                      </a:r>
                      <a:endParaRPr lang="hr-HR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Objavljena vrijednost nabava (HRK)</a:t>
                      </a:r>
                      <a:endParaRPr lang="hr-HR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dirty="0" smtClean="0"/>
                        <a:t>Preostala vrijednost za objavu (HRK)</a:t>
                      </a:r>
                      <a:endParaRPr lang="hr-HR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560935"/>
                  </a:ext>
                </a:extLst>
              </a:tr>
              <a:tr h="433434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10.251.164.468*</a:t>
                      </a:r>
                      <a:endParaRPr lang="hr-H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7.232.096.850</a:t>
                      </a:r>
                      <a:endParaRPr lang="hr-H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3.019.067.617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962194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25159" y="4375607"/>
            <a:ext cx="8368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200" b="1" dirty="0" smtClean="0"/>
              <a:t>Sumarni konsolidirani podaci za postupke JN na </a:t>
            </a:r>
            <a:r>
              <a:rPr lang="hr-HR" sz="1200" b="1" dirty="0" smtClean="0"/>
              <a:t>38 odobrenih projekata  </a:t>
            </a:r>
            <a:endParaRPr lang="hr-HR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30492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>PROVEDBA ODOBRENIH PROJEKATA </a:t>
            </a:r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– JN (2)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33859"/>
              </p:ext>
            </p:extLst>
          </p:nvPr>
        </p:nvGraphicFramePr>
        <p:xfrm>
          <a:off x="1475656" y="1827612"/>
          <a:ext cx="5832648" cy="339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5373216"/>
            <a:ext cx="83685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FF0000"/>
                </a:solidFill>
              </a:rPr>
              <a:t>OD 1.1.2018. – 1.6.2019. OBJAVLJEN 3,6 PUTA VEĆI FINANCIJSKI IZNOS TE OBJAVLJENO 2,6 PUTA VIŠE JN U USPOREDBI S ČETVEROGODIŠNJEM PERIODOM 2014. – 2017.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 smtClean="0"/>
              <a:t>Napomena: Podaci po periodima uključuju ponovljene objave postupaka JN</a:t>
            </a:r>
          </a:p>
        </p:txBody>
      </p:sp>
      <p:sp>
        <p:nvSpPr>
          <p:cNvPr id="1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41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>PROVEDBA ODOBRENIH PROJEKATA – JN </a:t>
            </a:r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(3)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511391"/>
              </p:ext>
            </p:extLst>
          </p:nvPr>
        </p:nvGraphicFramePr>
        <p:xfrm>
          <a:off x="1475656" y="1844824"/>
          <a:ext cx="5832000" cy="339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5373216"/>
            <a:ext cx="83685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FF0000"/>
                </a:solidFill>
              </a:rPr>
              <a:t>OD 1.1.2018. – 1.6.2019. OBJAVLJEN 3,6 PUTA VEĆI FINANCIJSKI IZNOS TE OBJAVLJENO 2 PUTA VIŠE JN ZA RADOVE U USPOREDBI S ČETVEROGODIŠNJEM PERIODOM 2014. – 2017.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200" dirty="0" smtClean="0"/>
              <a:t>Napomena: Podaci po periodima uključuju ponovljene objave postupaka JN</a:t>
            </a:r>
          </a:p>
        </p:txBody>
      </p:sp>
    </p:spTree>
    <p:extLst>
      <p:ext uri="{BB962C8B-B14F-4D97-AF65-F5344CB8AC3E}">
        <p14:creationId xmlns:p14="http://schemas.microsoft.com/office/powerpoint/2010/main" val="14632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smtClean="0">
                <a:solidFill>
                  <a:srgbClr val="0F6655"/>
                </a:solidFill>
                <a:cs typeface="Arial" panose="020B0604020202020204" pitchFamily="34" charset="0"/>
              </a:rPr>
              <a:t>OBJAVE JN 2019</a:t>
            </a:r>
            <a: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  <a:t/>
            </a:r>
            <a:br>
              <a:rPr lang="hr-HR" dirty="0">
                <a:solidFill>
                  <a:srgbClr val="0F6655"/>
                </a:solidFill>
                <a:cs typeface="Arial" panose="020B0604020202020204" pitchFamily="34" charset="0"/>
              </a:rPr>
            </a:b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5373216"/>
            <a:ext cx="8229600" cy="7529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/>
              <a:t>Planirane objave u 2019 na odobrenim projektima: 4 </a:t>
            </a:r>
            <a:r>
              <a:rPr lang="hr-HR" sz="1600" dirty="0" err="1"/>
              <a:t>mlrd</a:t>
            </a:r>
            <a:r>
              <a:rPr lang="hr-HR" sz="1600" dirty="0"/>
              <a:t> HRK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/>
              <a:t>Ostvarene objave u 2019 na odobrenim projektima (do </a:t>
            </a:r>
            <a:r>
              <a:rPr lang="hr-HR" sz="1600" dirty="0" smtClean="0"/>
              <a:t>1.6.2019</a:t>
            </a:r>
            <a:r>
              <a:rPr lang="hr-HR" sz="1600" dirty="0"/>
              <a:t>.): </a:t>
            </a:r>
            <a:r>
              <a:rPr lang="hr-HR" sz="1600" dirty="0">
                <a:solidFill>
                  <a:srgbClr val="FF0000"/>
                </a:solidFill>
              </a:rPr>
              <a:t>2,4 </a:t>
            </a:r>
            <a:r>
              <a:rPr lang="hr-HR" sz="1600" dirty="0" err="1">
                <a:solidFill>
                  <a:srgbClr val="FF0000"/>
                </a:solidFill>
              </a:rPr>
              <a:t>mlrd</a:t>
            </a:r>
            <a:r>
              <a:rPr lang="hr-HR" sz="1600" dirty="0">
                <a:solidFill>
                  <a:srgbClr val="FF0000"/>
                </a:solidFill>
              </a:rPr>
              <a:t> HRK (59%)</a:t>
            </a:r>
          </a:p>
          <a:p>
            <a:endParaRPr lang="hr-HR" altLang="sr-Latn-R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7230598"/>
              </p:ext>
            </p:extLst>
          </p:nvPr>
        </p:nvGraphicFramePr>
        <p:xfrm>
          <a:off x="457200" y="1478636"/>
          <a:ext cx="8157211" cy="3833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Goran Milaković,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mag.ing.aedif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hr-HR" altLang="sr-Latn-RS" dirty="0" smtClean="0">
                <a:latin typeface="Arial Narrow" panose="020B0606020202030204" pitchFamily="34" charset="0"/>
              </a:rPr>
              <a:t>Samra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Polič</a:t>
            </a:r>
            <a:r>
              <a:rPr lang="hr-HR" altLang="sr-Latn-RS" dirty="0" smtClean="0">
                <a:latin typeface="Arial Narrow" panose="020B0606020202030204" pitchFamily="34" charset="0"/>
              </a:rPr>
              <a:t>,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dipl.ing.građ</a:t>
            </a:r>
            <a:r>
              <a:rPr lang="hr-HR" altLang="sr-Latn-RS" dirty="0" smtClean="0">
                <a:latin typeface="Arial Narrow" panose="020B060602020203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2185</Words>
  <Application>Microsoft Office PowerPoint</Application>
  <PresentationFormat>On-screen Show (4:3)</PresentationFormat>
  <Paragraphs>489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Calibri</vt:lpstr>
      <vt:lpstr>Times New Roman</vt:lpstr>
      <vt:lpstr>Verdana</vt:lpstr>
      <vt:lpstr>Wingdings</vt:lpstr>
      <vt:lpstr>Office Theme</vt:lpstr>
      <vt:lpstr>STANJE PROVEDBE VODNO-KOMUNALNIH EU PROJEKATA KROZ OPKK 2014. – 2020.</vt:lpstr>
      <vt:lpstr>UKUPNA POTREBNA ULAGANJA ZA USKLAĐENJE S DIREKTIVAMA (1) </vt:lpstr>
      <vt:lpstr>RASPOLOŽIVA EU SREDSTVA ZA USKLAĐENJE S DIREKTIVAMA </vt:lpstr>
      <vt:lpstr>ISPUNJENJE DIREKTIVA – AGLOMERACIJE  </vt:lpstr>
      <vt:lpstr>ODOBRENJE PROJEKATA KROZ OPKK 2014 - 2020 </vt:lpstr>
      <vt:lpstr>PROVEDBA ODOBRENIH PROJEKATA – JN (1) </vt:lpstr>
      <vt:lpstr>PROVEDBA ODOBRENIH PROJEKATA – JN (2) </vt:lpstr>
      <vt:lpstr>PROVEDBA ODOBRENIH PROJEKATA – JN (3) </vt:lpstr>
      <vt:lpstr>OBJAVE JN 2019 </vt:lpstr>
      <vt:lpstr>PROBLEMATIKA JN (1) </vt:lpstr>
      <vt:lpstr>PROBLEMATIKA JN (2) </vt:lpstr>
      <vt:lpstr>PROBLEMATIKA JN (3) </vt:lpstr>
      <vt:lpstr>UGOVARANJE (1) </vt:lpstr>
      <vt:lpstr>UGOVARANJE (2) </vt:lpstr>
      <vt:lpstr>UGOVARANJE (3) </vt:lpstr>
      <vt:lpstr>UGOVARANJE (4) </vt:lpstr>
      <vt:lpstr>POVEĆANJE PROJEKTNIH TROŠKOVA (1) </vt:lpstr>
      <vt:lpstr>POVEĆANJE PROJEKTNIH TROŠKOVA (2) </vt:lpstr>
      <vt:lpstr>POVEĆANJE PROJEKTNIH TROŠKOVA (3) </vt:lpstr>
      <vt:lpstr>ISKORIŠTENOST ALOKACIJE OPKK</vt:lpstr>
      <vt:lpstr>ISKORIŠTENOST ALOKACIJE OPZO</vt:lpstr>
      <vt:lpstr>USPOREDBA ISKORIŠTENOSTI ALOKACIJE OPZO - OPKK</vt:lpstr>
      <vt:lpstr>ZAKLJUČAK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Goran Milaković</cp:lastModifiedBy>
  <cp:revision>127</cp:revision>
  <dcterms:created xsi:type="dcterms:W3CDTF">2010-03-22T21:50:27Z</dcterms:created>
  <dcterms:modified xsi:type="dcterms:W3CDTF">2019-06-11T21:18:31Z</dcterms:modified>
</cp:coreProperties>
</file>