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3" r:id="rId3"/>
    <p:sldId id="264" r:id="rId4"/>
    <p:sldId id="266" r:id="rId5"/>
    <p:sldId id="295" r:id="rId6"/>
    <p:sldId id="268" r:id="rId7"/>
    <p:sldId id="269" r:id="rId8"/>
    <p:sldId id="270" r:id="rId9"/>
    <p:sldId id="271" r:id="rId10"/>
    <p:sldId id="272" r:id="rId11"/>
    <p:sldId id="297" r:id="rId12"/>
    <p:sldId id="274" r:id="rId13"/>
    <p:sldId id="275" r:id="rId14"/>
    <p:sldId id="298" r:id="rId15"/>
    <p:sldId id="277" r:id="rId16"/>
    <p:sldId id="299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1" r:id="rId26"/>
    <p:sldId id="302" r:id="rId27"/>
    <p:sldId id="294" r:id="rId28"/>
    <p:sldId id="303" r:id="rId29"/>
    <p:sldId id="304" r:id="rId30"/>
    <p:sldId id="305" r:id="rId31"/>
    <p:sldId id="306" r:id="rId32"/>
    <p:sldId id="290" r:id="rId33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946C7D3-6CEE-4B93-A22A-A4A0F5949BCD}">
          <p14:sldIdLst>
            <p14:sldId id="261"/>
            <p14:sldId id="263"/>
            <p14:sldId id="264"/>
            <p14:sldId id="266"/>
            <p14:sldId id="295"/>
            <p14:sldId id="268"/>
            <p14:sldId id="269"/>
            <p14:sldId id="270"/>
            <p14:sldId id="271"/>
            <p14:sldId id="272"/>
            <p14:sldId id="297"/>
            <p14:sldId id="274"/>
            <p14:sldId id="275"/>
            <p14:sldId id="298"/>
            <p14:sldId id="277"/>
            <p14:sldId id="29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91"/>
            <p14:sldId id="302"/>
            <p14:sldId id="294"/>
            <p14:sldId id="303"/>
          </p14:sldIdLst>
        </p14:section>
        <p14:section name="Untitled Section" id="{74113244-A9E3-48CB-9B37-F4CC83B38ECF}">
          <p14:sldIdLst>
            <p14:sldId id="304"/>
            <p14:sldId id="305"/>
            <p14:sldId id="306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AAC"/>
    <a:srgbClr val="0A238C"/>
    <a:srgbClr val="0B28A1"/>
    <a:srgbClr val="122E7C"/>
    <a:srgbClr val="112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614" autoAdjust="0"/>
  </p:normalViewPr>
  <p:slideViewPr>
    <p:cSldViewPr>
      <p:cViewPr varScale="1">
        <p:scale>
          <a:sx n="96" d="100"/>
          <a:sy n="96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2_HV%20PT2%20-%20Selekcija%20projekata\10.Sumarne%20tablice\Stanje%20spremnosti%20projekata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Milka_docs%20do%2018092017\DOC\05.SEKTOR%20PODR&#352;KE%20-%20dokumenti\00.Provedba%20EU%20projekata\07.KARTELO%20dokumenti_korisne%20tablice\ANALIZA%20RO%20i%20UGOVARANJE_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Ukupna ulaganja</a:t>
            </a:r>
            <a:endParaRPr lang="hr-HR" dirty="0"/>
          </a:p>
        </c:rich>
      </c:tx>
      <c:layout>
        <c:manualLayout>
          <c:xMode val="edge"/>
          <c:yMode val="edge"/>
          <c:x val="0.7224014838475622"/>
          <c:y val="0.1813285169433294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Sheet1!$O$56</c:f>
              <c:strCache>
                <c:ptCount val="1"/>
                <c:pt idx="0">
                  <c:v>Vrijednost EU udjela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Sheet1!$P$52:$V$52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1.6.2019</c:v>
                </c:pt>
                <c:pt idx="6">
                  <c:v>Visoki stupanj pripreme</c:v>
                </c:pt>
              </c:strCache>
            </c:strRef>
          </c:cat>
          <c:val>
            <c:numRef>
              <c:f>Sheet1!$P$56:$V$56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#,##0">
                  <c:v>405480.31699999998</c:v>
                </c:pt>
                <c:pt idx="3" formatCode="#,##0">
                  <c:v>3650264.7392299999</c:v>
                </c:pt>
                <c:pt idx="4" formatCode="#,##0">
                  <c:v>7485597.3102600006</c:v>
                </c:pt>
                <c:pt idx="5" formatCode="#,##0">
                  <c:v>8107855.9785600007</c:v>
                </c:pt>
                <c:pt idx="6" formatCode="#,##0">
                  <c:v>14561721.401862001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1-4B5C-9B3C-1853554500BB}"/>
            </c:ext>
          </c:extLst>
        </c:ser>
        <c:ser>
          <c:idx val="4"/>
          <c:order val="4"/>
          <c:tx>
            <c:strRef>
              <c:f>Sheet1!$O$57</c:f>
              <c:strCache>
                <c:ptCount val="1"/>
                <c:pt idx="0">
                  <c:v>Vrijednost ukupno prihvatljivih troškova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Sheet1!$P$52:$V$52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1.6.2019</c:v>
                </c:pt>
                <c:pt idx="6">
                  <c:v>Visoki stupanj pripreme</c:v>
                </c:pt>
              </c:strCache>
            </c:strRef>
          </c:cat>
          <c:val>
            <c:numRef>
              <c:f>Sheet1!$P$57:$V$57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#,##0">
                  <c:v>568785.12751999998</c:v>
                </c:pt>
                <c:pt idx="3" formatCode="#,##0">
                  <c:v>5104541.5398000004</c:v>
                </c:pt>
                <c:pt idx="4" formatCode="#,##0">
                  <c:v>10601709.18884</c:v>
                </c:pt>
                <c:pt idx="5" formatCode="#,##0">
                  <c:v>11501089.026072001</c:v>
                </c:pt>
                <c:pt idx="6" formatCode="#,##0">
                  <c:v>20770384.079042003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1-4B5C-9B3C-185355450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22440"/>
        <c:axId val="425321784"/>
      </c:barChart>
      <c:lineChart>
        <c:grouping val="standard"/>
        <c:varyColors val="0"/>
        <c:ser>
          <c:idx val="2"/>
          <c:order val="2"/>
          <c:tx>
            <c:strRef>
              <c:f>Sheet1!$O$55</c:f>
              <c:strCache>
                <c:ptCount val="1"/>
                <c:pt idx="0">
                  <c:v>Broj odobrenih projekata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Sheet1!$P$52:$V$52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1.6.2019</c:v>
                </c:pt>
                <c:pt idx="6">
                  <c:v>Visoki stupanj pripreme</c:v>
                </c:pt>
              </c:strCache>
            </c:strRef>
          </c:cat>
          <c:val>
            <c:numRef>
              <c:f>Sheet1!$P$55:$V$55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23</c:v>
                </c:pt>
                <c:pt idx="4">
                  <c:v>35</c:v>
                </c:pt>
                <c:pt idx="5">
                  <c:v>38</c:v>
                </c:pt>
                <c:pt idx="6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1-4B5C-9B3C-185355450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854216"/>
        <c:axId val="8212016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Sheet1!$O$54</c15:sqref>
                        </c15:formulaRef>
                      </c:ext>
                    </c:extLst>
                    <c:strCache>
                      <c:ptCount val="1"/>
                      <c:pt idx="0">
                        <c:v>Broj pozvanih projekata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Sheet1!$P$52:$V$52</c15:sqref>
                        </c15:formulaRef>
                      </c:ext>
                    </c:extLst>
                    <c:strCache>
                      <c:ptCount val="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1.6.2019</c:v>
                      </c:pt>
                      <c:pt idx="6">
                        <c:v>Visoki stupanj pripreme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Sheet1!$P$54:$V$54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3</c:v>
                      </c:pt>
                      <c:pt idx="3">
                        <c:v>34</c:v>
                      </c:pt>
                      <c:pt idx="4">
                        <c:v>51</c:v>
                      </c:pt>
                      <c:pt idx="5">
                        <c:v>58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6F1-4B5C-9B3C-1853554500BB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Sheet1!$O$53</c:f>
              <c:strCache>
                <c:ptCount val="1"/>
                <c:pt idx="0">
                  <c:v>EU alokacija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Sheet1!$P$52:$V$52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1.6.2019</c:v>
                </c:pt>
                <c:pt idx="6">
                  <c:v>Visoki stupanj pripreme</c:v>
                </c:pt>
              </c:strCache>
            </c:strRef>
          </c:cat>
          <c:val>
            <c:numRef>
              <c:f>Sheet1!$P$53:$V$53</c:f>
              <c:numCache>
                <c:formatCode>#,##0</c:formatCode>
                <c:ptCount val="7"/>
                <c:pt idx="0">
                  <c:v>7974985.6416000007</c:v>
                </c:pt>
                <c:pt idx="1">
                  <c:v>7974985.6416000007</c:v>
                </c:pt>
                <c:pt idx="2">
                  <c:v>7974985.6416000007</c:v>
                </c:pt>
                <c:pt idx="3">
                  <c:v>7974985.6416000007</c:v>
                </c:pt>
                <c:pt idx="4">
                  <c:v>7974985.6416000007</c:v>
                </c:pt>
                <c:pt idx="5">
                  <c:v>7974985.6416000007</c:v>
                </c:pt>
                <c:pt idx="6">
                  <c:v>7974985.6416000007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F1-4B5C-9B3C-185355450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322440"/>
        <c:axId val="425321784"/>
      </c:lineChart>
      <c:valAx>
        <c:axId val="8212016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Broj projekata (N)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3854216"/>
        <c:crosses val="max"/>
        <c:crossBetween val="between"/>
      </c:valAx>
      <c:catAx>
        <c:axId val="33385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21201688"/>
        <c:crosses val="autoZero"/>
        <c:auto val="1"/>
        <c:lblAlgn val="ctr"/>
        <c:lblOffset val="100"/>
        <c:noMultiLvlLbl val="0"/>
      </c:catAx>
      <c:valAx>
        <c:axId val="425321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Vrijednost u '000 HRK</a:t>
                </a:r>
              </a:p>
            </c:rich>
          </c:tx>
          <c:layout>
            <c:manualLayout>
              <c:xMode val="edge"/>
              <c:yMode val="edge"/>
              <c:x val="9.9219066610137727E-2"/>
              <c:y val="0.3491645537908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5322440"/>
        <c:crosses val="autoZero"/>
        <c:crossBetween val="between"/>
      </c:valAx>
      <c:catAx>
        <c:axId val="425322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3217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solidFill>
            <a:schemeClr val="accent1"/>
          </a:solidFill>
          <a:prstDash val="sysDot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4759405074366"/>
          <c:y val="0.17171296296296298"/>
          <c:w val="0.75351369549773806"/>
          <c:h val="0.48596409586217987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'EU DIO (EUR)'!$B$40</c:f>
              <c:strCache>
                <c:ptCount val="1"/>
                <c:pt idx="0">
                  <c:v>Odobreni projekti (EU udjel)  '000 EUR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2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'EU DIO (EUR)'!$C$35:$K$35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'EU DIO (EUR)'!$C$40:$K$40</c:f>
              <c:numCache>
                <c:formatCode>#,##0</c:formatCode>
                <c:ptCount val="9"/>
                <c:pt idx="0">
                  <c:v>0</c:v>
                </c:pt>
                <c:pt idx="1">
                  <c:v>21971.052631578947</c:v>
                </c:pt>
                <c:pt idx="2">
                  <c:v>31935.13157894737</c:v>
                </c:pt>
                <c:pt idx="3">
                  <c:v>31935.13157894737</c:v>
                </c:pt>
                <c:pt idx="4">
                  <c:v>59994.210526315794</c:v>
                </c:pt>
                <c:pt idx="5">
                  <c:v>160823.15789473685</c:v>
                </c:pt>
                <c:pt idx="6">
                  <c:v>262890.65789473685</c:v>
                </c:pt>
                <c:pt idx="7">
                  <c:v>309432.5</c:v>
                </c:pt>
                <c:pt idx="8">
                  <c:v>397332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C-4CFC-B36F-D42A53A1C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axId val="511087976"/>
        <c:axId val="5110883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'EU DIO (EUR)'!$B$35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'EU DIO (EUR)'!$C$35:$K$35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'EU DIO (EUR)'!$C$35:$K$35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1DC-4CFC-B36F-D42A53A1C7D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'EU DIO (EUR)'!$B$39</c:f>
              <c:strCache>
                <c:ptCount val="1"/>
                <c:pt idx="0">
                  <c:v>Plaćanja (EU udjel)  '000 EUR</c:v>
                </c:pt>
              </c:strCache>
            </c:strRef>
          </c:tx>
          <c:spPr>
            <a:ln w="22225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val>
            <c:numRef>
              <c:f>'EU DIO (EUR)'!$C$39:$K$39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898</c:v>
                </c:pt>
                <c:pt idx="3">
                  <c:v>6645</c:v>
                </c:pt>
                <c:pt idx="4">
                  <c:v>14056</c:v>
                </c:pt>
                <c:pt idx="5">
                  <c:v>26171</c:v>
                </c:pt>
                <c:pt idx="6">
                  <c:v>34610</c:v>
                </c:pt>
                <c:pt idx="7">
                  <c:v>68274</c:v>
                </c:pt>
                <c:pt idx="8">
                  <c:v>208471.32739999998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DC-4CFC-B36F-D42A53A1C7D8}"/>
            </c:ext>
          </c:extLst>
        </c:ser>
        <c:ser>
          <c:idx val="5"/>
          <c:order val="5"/>
          <c:tx>
            <c:strRef>
              <c:f>'EU DIO (EUR)'!$B$41</c:f>
              <c:strCache>
                <c:ptCount val="1"/>
                <c:pt idx="0">
                  <c:v>Alokacija(2007-2013)  '000 EUR</c:v>
                </c:pt>
              </c:strCache>
            </c:strRef>
          </c:tx>
          <c:spPr>
            <a:ln w="3175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'EU DIO (EUR)'!$C$41:$K$41</c:f>
              <c:numCache>
                <c:formatCode>#,##0</c:formatCode>
                <c:ptCount val="9"/>
                <c:pt idx="0">
                  <c:v>26500</c:v>
                </c:pt>
                <c:pt idx="1">
                  <c:v>26500</c:v>
                </c:pt>
                <c:pt idx="2">
                  <c:v>47700</c:v>
                </c:pt>
                <c:pt idx="3">
                  <c:v>47700</c:v>
                </c:pt>
                <c:pt idx="4">
                  <c:v>86800</c:v>
                </c:pt>
                <c:pt idx="5">
                  <c:v>199093.94736842107</c:v>
                </c:pt>
                <c:pt idx="6">
                  <c:v>199093.94736842107</c:v>
                </c:pt>
                <c:pt idx="7">
                  <c:v>199093.94736842107</c:v>
                </c:pt>
                <c:pt idx="8">
                  <c:v>199093.94736842107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DC-4CFC-B36F-D42A53A1C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087976"/>
        <c:axId val="51108830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'EU DIO (EUR)'!$B$37</c15:sqref>
                        </c15:formulaRef>
                      </c:ext>
                    </c:extLst>
                    <c:strCache>
                      <c:ptCount val="1"/>
                      <c:pt idx="0">
                        <c:v>Broj radnika (EU sektor)</c:v>
                      </c:pt>
                    </c:strCache>
                  </c:strRef>
                </c:tx>
                <c:spPr>
                  <a:ln w="317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'EU DIO (EUR)'!$C$37:$J$37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</c:v>
                      </c:pt>
                      <c:pt idx="1">
                        <c:v>9</c:v>
                      </c:pt>
                      <c:pt idx="2">
                        <c:v>12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26</c:v>
                      </c:pt>
                      <c:pt idx="6">
                        <c:v>26</c:v>
                      </c:pt>
                      <c:pt idx="7">
                        <c:v>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C1DC-4CFC-B36F-D42A53A1C7D8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'EU DIO (EUR)'!$B$38</c:f>
              <c:strCache>
                <c:ptCount val="1"/>
                <c:pt idx="0">
                  <c:v>Broj projekata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'EU DIO (EUR)'!$C$38:$K$38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66</c:v>
                </c:pt>
                <c:pt idx="7">
                  <c:v>119</c:v>
                </c:pt>
                <c:pt idx="8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DC-4CFC-B36F-D42A53A1C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207256"/>
        <c:axId val="604202664"/>
      </c:lineChart>
      <c:catAx>
        <c:axId val="511087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1088304"/>
        <c:crosses val="autoZero"/>
        <c:auto val="1"/>
        <c:lblAlgn val="ctr"/>
        <c:lblOffset val="100"/>
        <c:noMultiLvlLbl val="0"/>
      </c:catAx>
      <c:valAx>
        <c:axId val="5110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>
                    <a:solidFill>
                      <a:schemeClr val="accent1">
                        <a:lumMod val="50000"/>
                      </a:schemeClr>
                    </a:solidFill>
                  </a:rPr>
                  <a:t>'000 EUR</a:t>
                </a:r>
              </a:p>
            </c:rich>
          </c:tx>
          <c:layout>
            <c:manualLayout>
              <c:xMode val="edge"/>
              <c:yMode val="edge"/>
              <c:x val="0.1408604115635767"/>
              <c:y val="0.3583358407351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1087976"/>
        <c:crosses val="autoZero"/>
        <c:crossBetween val="between"/>
      </c:valAx>
      <c:valAx>
        <c:axId val="6042026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>
                    <a:solidFill>
                      <a:schemeClr val="accent1">
                        <a:lumMod val="50000"/>
                      </a:schemeClr>
                    </a:solidFill>
                  </a:rPr>
                  <a:t>BROJ  (N)</a:t>
                </a:r>
              </a:p>
            </c:rich>
          </c:tx>
          <c:layout>
            <c:manualLayout>
              <c:xMode val="edge"/>
              <c:yMode val="edge"/>
              <c:x val="0.94854801164393399"/>
              <c:y val="0.42685854342966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04207256"/>
        <c:crosses val="max"/>
        <c:crossBetween val="between"/>
      </c:valAx>
      <c:catAx>
        <c:axId val="604207256"/>
        <c:scaling>
          <c:orientation val="minMax"/>
        </c:scaling>
        <c:delete val="1"/>
        <c:axPos val="b"/>
        <c:majorTickMark val="out"/>
        <c:minorTickMark val="none"/>
        <c:tickLblPos val="nextTo"/>
        <c:crossAx val="6042026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0.26765</cdr:x>
      <cdr:y>0.17355</cdr:y>
    </cdr:from>
    <cdr:to>
      <cdr:x>0.45882</cdr:x>
      <cdr:y>0.21182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9207" y="1270749"/>
          <a:ext cx="2185147" cy="28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/>
        </a:p>
      </cdr:txBody>
    </cdr:sp>
  </cdr:relSizeAnchor>
  <cdr:relSizeAnchor xmlns:cdr="http://schemas.openxmlformats.org/drawingml/2006/chartDrawing">
    <cdr:from>
      <cdr:x>0.30028</cdr:x>
      <cdr:y>0.44855</cdr:y>
    </cdr:from>
    <cdr:to>
      <cdr:x>0.62957</cdr:x>
      <cdr:y>0.51383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92193" y="2040590"/>
          <a:ext cx="2952328" cy="29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200" b="1" dirty="0"/>
            <a:t>Alokacija SC</a:t>
          </a:r>
          <a:r>
            <a:rPr lang="hr-HR" sz="1200" b="1" baseline="0" dirty="0"/>
            <a:t> 6ii - 7.974.985.641 HRK</a:t>
          </a:r>
          <a:endParaRPr lang="hr-HR" sz="1200" b="1" dirty="0"/>
        </a:p>
      </cdr:txBody>
    </cdr:sp>
  </cdr:relSizeAnchor>
  <cdr:relSizeAnchor xmlns:cdr="http://schemas.openxmlformats.org/drawingml/2006/chartDrawing">
    <cdr:from>
      <cdr:x>0.4646</cdr:x>
      <cdr:y>0.66758</cdr:y>
    </cdr:from>
    <cdr:to>
      <cdr:x>0.53754</cdr:x>
      <cdr:y>0.7207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165412" y="3037060"/>
          <a:ext cx="653961" cy="241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0" dirty="0"/>
            <a:t>5,08%</a:t>
          </a:r>
        </a:p>
      </cdr:txBody>
    </cdr:sp>
  </cdr:relSizeAnchor>
  <cdr:relSizeAnchor xmlns:cdr="http://schemas.openxmlformats.org/drawingml/2006/chartDrawing">
    <cdr:from>
      <cdr:x>0.58139</cdr:x>
      <cdr:y>0.54096</cdr:y>
    </cdr:from>
    <cdr:to>
      <cdr:x>0.65852</cdr:x>
      <cdr:y>0.60413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212473" y="2460996"/>
          <a:ext cx="691546" cy="287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0" dirty="0"/>
            <a:t>45,77%</a:t>
          </a:r>
        </a:p>
      </cdr:txBody>
    </cdr:sp>
  </cdr:relSizeAnchor>
  <cdr:relSizeAnchor xmlns:cdr="http://schemas.openxmlformats.org/drawingml/2006/chartDrawing">
    <cdr:from>
      <cdr:x>0.65367</cdr:x>
      <cdr:y>0.31936</cdr:y>
    </cdr:from>
    <cdr:to>
      <cdr:x>0.7372</cdr:x>
      <cdr:y>0.37636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860545" y="1452884"/>
          <a:ext cx="748869" cy="259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0" dirty="0"/>
            <a:t>93,86%</a:t>
          </a:r>
        </a:p>
      </cdr:txBody>
    </cdr:sp>
  </cdr:relSizeAnchor>
  <cdr:relSizeAnchor xmlns:cdr="http://schemas.openxmlformats.org/drawingml/2006/chartDrawing">
    <cdr:from>
      <cdr:x>0.74202</cdr:x>
      <cdr:y>0.27188</cdr:y>
    </cdr:from>
    <cdr:to>
      <cdr:x>0.83219</cdr:x>
      <cdr:y>0.33265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652633" y="1236860"/>
          <a:ext cx="808495" cy="276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0" dirty="0"/>
            <a:t>101,67%</a:t>
          </a:r>
        </a:p>
      </cdr:txBody>
    </cdr:sp>
  </cdr:relSizeAnchor>
  <cdr:relSizeAnchor xmlns:cdr="http://schemas.openxmlformats.org/drawingml/2006/chartDrawing">
    <cdr:from>
      <cdr:x>0.8559</cdr:x>
      <cdr:y>0.05028</cdr:y>
    </cdr:from>
    <cdr:to>
      <cdr:x>0.93586</cdr:x>
      <cdr:y>0.1206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673671" y="228748"/>
          <a:ext cx="716919" cy="319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b="0" dirty="0"/>
            <a:t>182,59%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0.91106</cdr:x>
      <cdr:y>0.27595</cdr:y>
    </cdr:from>
    <cdr:to>
      <cdr:x>0.97578</cdr:x>
      <cdr:y>0.34198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1887" y="1639156"/>
          <a:ext cx="739588" cy="392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hr-HR" sz="1100"/>
        </a:p>
      </cdr:txBody>
    </cdr:sp>
  </cdr:relSizeAnchor>
  <cdr:relSizeAnchor xmlns:cdr="http://schemas.openxmlformats.org/drawingml/2006/chartDrawing">
    <cdr:from>
      <cdr:x>0.25793</cdr:x>
      <cdr:y>0.63843</cdr:y>
    </cdr:from>
    <cdr:to>
      <cdr:x>0.33344</cdr:x>
      <cdr:y>0.68371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3700" y="3999651"/>
          <a:ext cx="940807" cy="283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>
              <a:solidFill>
                <a:schemeClr val="accent1">
                  <a:lumMod val="50000"/>
                </a:schemeClr>
              </a:solidFill>
            </a:rPr>
            <a:t>29.11.2007.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13.6.2019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13.6.2019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hr-HR" sz="1200" dirty="0" smtClean="0">
                <a:ea typeface="Times New Roman" panose="02020603050405020304" pitchFamily="18" charset="0"/>
              </a:rPr>
              <a:t>U skladu sa planom nabave iz Studije izvodljivosti potrebno je izraditi setove dokumentacija o nabavi za:</a:t>
            </a:r>
          </a:p>
          <a:p>
            <a:pPr marL="0" indent="0" algn="just">
              <a:spcAft>
                <a:spcPts val="0"/>
              </a:spcAft>
              <a:buNone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upravljanja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projektom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promidžbe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vidljivosti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stručnog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nadzora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uspostave</a:t>
            </a:r>
            <a:r>
              <a:rPr lang="en-US" sz="1200" dirty="0" smtClean="0">
                <a:ea typeface="Times New Roman" panose="02020603050405020304" pitchFamily="18" charset="0"/>
              </a:rPr>
              <a:t> GIS </a:t>
            </a:r>
            <a:r>
              <a:rPr lang="en-US" sz="1200" dirty="0" err="1" smtClean="0">
                <a:ea typeface="Times New Roman" panose="02020603050405020304" pitchFamily="18" charset="0"/>
              </a:rPr>
              <a:t>sustava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ili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detektiranja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problema</a:t>
            </a:r>
            <a:r>
              <a:rPr lang="en-US" sz="1200" dirty="0" smtClean="0">
                <a:ea typeface="Times New Roman" panose="02020603050405020304" pitchFamily="18" charset="0"/>
              </a:rPr>
              <a:t> u </a:t>
            </a:r>
            <a:r>
              <a:rPr lang="en-US" sz="1200" dirty="0" err="1" smtClean="0">
                <a:ea typeface="Times New Roman" panose="02020603050405020304" pitchFamily="18" charset="0"/>
              </a:rPr>
              <a:t>postojećem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sustavu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vodoopskrbe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izvođenja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radova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izgradnji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sustava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vodoopskrbe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Times New Roman" panose="02020603050405020304" pitchFamily="18" charset="0"/>
              </a:rPr>
              <a:t>ili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odvodnje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projektiranja</a:t>
            </a:r>
            <a:r>
              <a:rPr lang="en-US" sz="1200" dirty="0" smtClean="0"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Times New Roman" panose="02020603050405020304" pitchFamily="18" charset="0"/>
              </a:rPr>
              <a:t>izvođenja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radova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izgradnji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uređaja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pročišćavanje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otpadnih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voda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te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puštanja</a:t>
            </a:r>
            <a:r>
              <a:rPr lang="en-US" sz="1200" dirty="0" smtClean="0">
                <a:ea typeface="Times New Roman" panose="02020603050405020304" pitchFamily="18" charset="0"/>
              </a:rPr>
              <a:t> u </a:t>
            </a:r>
            <a:r>
              <a:rPr lang="en-US" sz="1200" dirty="0" err="1" smtClean="0">
                <a:ea typeface="Times New Roman" panose="02020603050405020304" pitchFamily="18" charset="0"/>
              </a:rPr>
              <a:t>probni</a:t>
            </a:r>
            <a:r>
              <a:rPr lang="en-US" sz="1200" dirty="0" smtClean="0">
                <a:ea typeface="Times New Roman" panose="02020603050405020304" pitchFamily="18" charset="0"/>
              </a:rPr>
              <a:t> rad,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usluga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projektiranja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izvođenja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radova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izgradnji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uređaja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kondicioniranje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pitkih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voda</a:t>
            </a:r>
            <a:r>
              <a:rPr lang="en-US" sz="1200" dirty="0" smtClean="0">
                <a:ea typeface="Times New Roman" panose="02020603050405020304" pitchFamily="18" charset="0"/>
              </a:rPr>
              <a:t>,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Nabavu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komunalne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opreme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Times New Roman" panose="02020603050405020304" pitchFamily="18" charset="0"/>
              </a:rPr>
              <a:t>specijalizirana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vozila</a:t>
            </a:r>
            <a:r>
              <a:rPr lang="en-US" sz="1200" dirty="0" smtClean="0">
                <a:ea typeface="Times New Roman" panose="02020603050405020304" pitchFamily="18" charset="0"/>
              </a:rPr>
              <a:t>). 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612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en-US" sz="1200" dirty="0" err="1" smtClean="0">
                <a:ea typeface="Times New Roman" panose="02020603050405020304" pitchFamily="18" charset="0"/>
              </a:rPr>
              <a:t>Prijavni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obrazac</a:t>
            </a:r>
            <a:r>
              <a:rPr lang="en-US" sz="1200" dirty="0" smtClean="0">
                <a:ea typeface="Times New Roman" panose="02020603050405020304" pitchFamily="18" charset="0"/>
              </a:rPr>
              <a:t> - </a:t>
            </a:r>
            <a:r>
              <a:rPr lang="en-US" sz="1200" dirty="0" err="1" smtClean="0">
                <a:ea typeface="Times New Roman" panose="02020603050405020304" pitchFamily="18" charset="0"/>
              </a:rPr>
              <a:t>Opis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odobravanje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izravne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dodjele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Prijavni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obrazac</a:t>
            </a:r>
            <a:r>
              <a:rPr lang="en-US" sz="1200" dirty="0" smtClean="0">
                <a:ea typeface="Times New Roman" panose="02020603050405020304" pitchFamily="18" charset="0"/>
              </a:rPr>
              <a:t> - </a:t>
            </a:r>
            <a:r>
              <a:rPr lang="en-US" sz="1200" dirty="0" err="1" smtClean="0">
                <a:ea typeface="Times New Roman" panose="02020603050405020304" pitchFamily="18" charset="0"/>
              </a:rPr>
              <a:t>Prilog</a:t>
            </a:r>
            <a:r>
              <a:rPr lang="en-US" sz="1200" dirty="0" smtClean="0">
                <a:ea typeface="Times New Roman" panose="02020603050405020304" pitchFamily="18" charset="0"/>
              </a:rPr>
              <a:t> II </a:t>
            </a:r>
            <a:r>
              <a:rPr lang="en-US" sz="1200" dirty="0" err="1" smtClean="0">
                <a:ea typeface="Times New Roman" panose="02020603050405020304" pitchFamily="18" charset="0"/>
              </a:rPr>
              <a:t>Provedbene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uredbe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Komisije</a:t>
            </a:r>
            <a:r>
              <a:rPr lang="en-US" sz="1200" dirty="0" smtClean="0">
                <a:ea typeface="Times New Roman" panose="02020603050405020304" pitchFamily="18" charset="0"/>
              </a:rPr>
              <a:t> (EU) 2015/207 od 20. </a:t>
            </a:r>
            <a:r>
              <a:rPr lang="en-US" sz="1200" dirty="0" err="1" smtClean="0">
                <a:ea typeface="Times New Roman" panose="02020603050405020304" pitchFamily="18" charset="0"/>
              </a:rPr>
              <a:t>siječnja</a:t>
            </a:r>
            <a:r>
              <a:rPr lang="en-US" sz="1200" dirty="0" smtClean="0">
                <a:ea typeface="Times New Roman" panose="02020603050405020304" pitchFamily="18" charset="0"/>
              </a:rPr>
              <a:t> 2015.) </a:t>
            </a:r>
            <a:r>
              <a:rPr lang="en-US" sz="1200" dirty="0" err="1" smtClean="0">
                <a:ea typeface="Times New Roman" panose="02020603050405020304" pitchFamily="18" charset="0"/>
              </a:rPr>
              <a:t>uključujući</a:t>
            </a:r>
            <a:r>
              <a:rPr lang="en-US" sz="1200" dirty="0" smtClean="0">
                <a:ea typeface="Times New Roman" panose="02020603050405020304" pitchFamily="18" charset="0"/>
              </a:rPr>
              <a:t>: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1. Izjava tijela nadlelnog za praćenje područja NATURA 2000,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2. Izjava nadležnog tijela odgovornog za gospodarenje vodama,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3. Tablica koja se odnosi na uskladenost aglomeracija na koje se primjenjuje obrazac zahtjeva s direktivom o gospodarenju komunalnim otpadnim vodama,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4. Studija izvodljivosti i analiza troškova i koristi (u skladu s odjeljcima D i E),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5. — Karta na kojoj su utvrđeni područje projekta i georeferencirani </a:t>
            </a:r>
            <a:r>
              <a:rPr lang="hr-HR" sz="1200" dirty="0" smtClean="0">
                <a:ea typeface="Times New Roman" panose="02020603050405020304" pitchFamily="18" charset="0"/>
              </a:rPr>
              <a:t>podaci (u skladu s odjeljkom B.3.1.)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Dodatak 6. — dokumentacija koja se zahtijeva u poglavlju F.3.3. Aplikacijskog </a:t>
            </a:r>
            <a:r>
              <a:rPr lang="hr-HR" sz="1200" dirty="0" smtClean="0">
                <a:ea typeface="Times New Roman" panose="02020603050405020304" pitchFamily="18" charset="0"/>
              </a:rPr>
              <a:t>obrasca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preslike relevantnih odluka, dozvola i drugih dokumenata</a:t>
            </a: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Obrazac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opis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spremnosti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Times New Roman" panose="02020603050405020304" pitchFamily="18" charset="0"/>
              </a:rPr>
              <a:t> - u </a:t>
            </a:r>
            <a:r>
              <a:rPr lang="en-US" sz="1200" dirty="0" err="1" smtClean="0">
                <a:ea typeface="Times New Roman" panose="02020603050405020304" pitchFamily="18" charset="0"/>
              </a:rPr>
              <a:t>prilogu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Obrazac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izjave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prijavitelja</a:t>
            </a:r>
            <a:r>
              <a:rPr lang="en-US" sz="1200" dirty="0" smtClean="0">
                <a:ea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Times New Roman" panose="02020603050405020304" pitchFamily="18" charset="0"/>
              </a:rPr>
              <a:t>partnera</a:t>
            </a:r>
            <a:r>
              <a:rPr lang="en-US" sz="1200" dirty="0" smtClean="0">
                <a:ea typeface="Times New Roman" panose="02020603050405020304" pitchFamily="18" charset="0"/>
              </a:rPr>
              <a:t> o </a:t>
            </a:r>
            <a:r>
              <a:rPr lang="en-US" sz="1200" dirty="0" err="1" smtClean="0">
                <a:ea typeface="Times New Roman" panose="02020603050405020304" pitchFamily="18" charset="0"/>
              </a:rPr>
              <a:t>istinitosti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podataka</a:t>
            </a:r>
            <a:r>
              <a:rPr lang="en-US" sz="1200" dirty="0" smtClean="0"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Times New Roman" panose="02020603050405020304" pitchFamily="18" charset="0"/>
              </a:rPr>
              <a:t>izbjegavanju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dvostrukog</a:t>
            </a:r>
            <a:r>
              <a:rPr lang="hr-HR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financiranja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ispunjavanju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preduvjeta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sudjelovanje</a:t>
            </a:r>
            <a:r>
              <a:rPr lang="en-US" sz="1200" dirty="0" smtClean="0">
                <a:ea typeface="Times New Roman" panose="02020603050405020304" pitchFamily="18" charset="0"/>
              </a:rPr>
              <a:t> u </a:t>
            </a:r>
            <a:r>
              <a:rPr lang="en-US" sz="1200" dirty="0" err="1" smtClean="0">
                <a:ea typeface="Times New Roman" panose="02020603050405020304" pitchFamily="18" charset="0"/>
              </a:rPr>
              <a:t>postupku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dodjele</a:t>
            </a:r>
            <a:endParaRPr lang="hr-HR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Izjava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korisnika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kojom</a:t>
            </a:r>
            <a:r>
              <a:rPr lang="en-US" sz="1200" dirty="0" smtClean="0">
                <a:ea typeface="Times New Roman" panose="02020603050405020304" pitchFamily="18" charset="0"/>
              </a:rPr>
              <a:t> se </a:t>
            </a:r>
            <a:r>
              <a:rPr lang="en-US" sz="1200" dirty="0" err="1" smtClean="0">
                <a:ea typeface="Times New Roman" panose="02020603050405020304" pitchFamily="18" charset="0"/>
              </a:rPr>
              <a:t>korisnik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obvezuje</a:t>
            </a:r>
            <a:r>
              <a:rPr lang="en-US" sz="1200" dirty="0" smtClean="0">
                <a:ea typeface="Times New Roman" panose="02020603050405020304" pitchFamily="18" charset="0"/>
              </a:rPr>
              <a:t> da </a:t>
            </a:r>
            <a:r>
              <a:rPr lang="en-US" sz="1200" dirty="0" err="1" smtClean="0">
                <a:ea typeface="Times New Roman" panose="02020603050405020304" pitchFamily="18" charset="0"/>
              </a:rPr>
              <a:t>radovi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neće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započeti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prije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izdavanja</a:t>
            </a:r>
            <a:r>
              <a:rPr lang="hr-HR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građevinske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dozvole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koja</a:t>
            </a:r>
            <a:r>
              <a:rPr lang="en-US" sz="1200" dirty="0" smtClean="0">
                <a:ea typeface="Times New Roman" panose="02020603050405020304" pitchFamily="18" charset="0"/>
              </a:rPr>
              <a:t> se </a:t>
            </a:r>
            <a:r>
              <a:rPr lang="en-US" sz="1200" dirty="0" err="1" smtClean="0">
                <a:ea typeface="Times New Roman" panose="02020603050405020304" pitchFamily="18" charset="0"/>
              </a:rPr>
              <a:t>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njih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odnosi</a:t>
            </a:r>
            <a:r>
              <a:rPr lang="en-US" sz="1200" dirty="0" smtClean="0">
                <a:ea typeface="Times New Roman" panose="02020603050405020304" pitchFamily="18" charset="0"/>
              </a:rPr>
              <a:t> - u </a:t>
            </a:r>
            <a:r>
              <a:rPr lang="en-US" sz="1200" dirty="0" err="1" smtClean="0">
                <a:ea typeface="Times New Roman" panose="02020603050405020304" pitchFamily="18" charset="0"/>
              </a:rPr>
              <a:t>prilogu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461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Your audience will listen to you or read the content, but won’t do both.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 smtClean="0">
              <a:ea typeface="Times New Roman" panose="02020603050405020304" pitchFamily="18" charset="0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err="1" smtClean="0">
                <a:ea typeface="Times New Roman" panose="02020603050405020304" pitchFamily="18" charset="0"/>
              </a:rPr>
              <a:t>Hrvatske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vode</a:t>
            </a:r>
            <a:r>
              <a:rPr lang="en-US" sz="1200" dirty="0" smtClean="0">
                <a:ea typeface="Times New Roman" panose="02020603050405020304" pitchFamily="18" charset="0"/>
              </a:rPr>
              <a:t> u </a:t>
            </a:r>
            <a:r>
              <a:rPr lang="en-US" sz="1200" dirty="0" err="1" smtClean="0">
                <a:ea typeface="Times New Roman" panose="02020603050405020304" pitchFamily="18" charset="0"/>
              </a:rPr>
              <a:t>ulozi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Posredničkog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tijela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razine</a:t>
            </a:r>
            <a:r>
              <a:rPr lang="en-US" sz="1200" dirty="0" smtClean="0">
                <a:ea typeface="Times New Roman" panose="02020603050405020304" pitchFamily="18" charset="0"/>
              </a:rPr>
              <a:t> 2 </a:t>
            </a:r>
            <a:r>
              <a:rPr lang="en-US" sz="1200" dirty="0" err="1" smtClean="0">
                <a:ea typeface="Times New Roman" panose="02020603050405020304" pitchFamily="18" charset="0"/>
              </a:rPr>
              <a:t>prilikom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provjere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prihvatljivosti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aktivnosti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te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provjere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prihvatljivosti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izdataka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Times New Roman" panose="02020603050405020304" pitchFamily="18" charset="0"/>
              </a:rPr>
              <a:t>na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temelju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Uputa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za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prijavitelje</a:t>
            </a:r>
            <a:r>
              <a:rPr lang="en-US" sz="1200" dirty="0" smtClean="0"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Times New Roman" panose="02020603050405020304" pitchFamily="18" charset="0"/>
              </a:rPr>
              <a:t>Pravilnika</a:t>
            </a:r>
            <a:r>
              <a:rPr lang="en-US" sz="1200" dirty="0" smtClean="0">
                <a:ea typeface="Times New Roman" panose="02020603050405020304" pitchFamily="18" charset="0"/>
              </a:rPr>
              <a:t> o </a:t>
            </a:r>
            <a:r>
              <a:rPr lang="en-US" sz="1200" dirty="0" err="1" smtClean="0">
                <a:ea typeface="Times New Roman" panose="02020603050405020304" pitchFamily="18" charset="0"/>
              </a:rPr>
              <a:t>prihvatljivosti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izdataka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te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dosadašnjoj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praksi</a:t>
            </a:r>
            <a:r>
              <a:rPr lang="en-US" sz="1200" dirty="0" smtClean="0">
                <a:ea typeface="Times New Roman" panose="02020603050405020304" pitchFamily="18" charset="0"/>
              </a:rPr>
              <a:t>) </a:t>
            </a:r>
            <a:r>
              <a:rPr lang="en-US" sz="1200" dirty="0" err="1" smtClean="0">
                <a:ea typeface="Times New Roman" panose="02020603050405020304" pitchFamily="18" charset="0"/>
              </a:rPr>
              <a:t>provjeravaju</a:t>
            </a:r>
            <a:r>
              <a:rPr lang="en-US" sz="1200" dirty="0" smtClean="0"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Times New Roman" panose="02020603050405020304" pitchFamily="18" charset="0"/>
              </a:rPr>
              <a:t>između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ostalog</a:t>
            </a:r>
            <a:r>
              <a:rPr lang="en-US" sz="1200" dirty="0" smtClean="0">
                <a:ea typeface="Times New Roman" panose="02020603050405020304" pitchFamily="18" charset="0"/>
              </a:rPr>
              <a:t>: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administrativne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dodatke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Izrađenost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okolišnih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dokumenata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ishođenost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okolišnih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rješenja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Ishođenost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akata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građenje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Riješenost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imovinsko-pravnih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odnosa</a:t>
            </a:r>
            <a:endParaRPr lang="en-US" sz="120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analizirane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opcije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Analiza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aglomeracije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naselja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Analiza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UPOV-a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broj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UPOV-a,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lokacija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UPOV-a,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tehnologija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UPOV-a),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Analiza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zbrinjavanja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mulja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Analiza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sposobnosti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Krajnjeg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Korisnika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za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provedbu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endParaRPr lang="en-US" sz="120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financijsko-ekonomske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postavki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Postavke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analize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sukladno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važečem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Vodiču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utvrđenoj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praksi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Ocjena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financijske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situacije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Korisnika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zadnje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godine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Sposobnost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osiguranja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lokalnog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financiranja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Priuštivost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Procjena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rizika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komponente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investicijski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plana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Implementacijski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plan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Plan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financiranja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Jedinične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cijene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sustava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Vrijednost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pojedinog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elementa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investicije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Trošak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investicije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stanovniku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Specifične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investicijske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troškove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sustava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odvodnje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ili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vodoopskrbe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Specifične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pogonske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troškove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sustava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Specifične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investicijske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troškove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UPOV-a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ili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UPPV-a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sz="1200" dirty="0" err="1" smtClean="0">
                <a:ea typeface="Times New Roman" panose="02020603050405020304" pitchFamily="18" charset="0"/>
              </a:rPr>
              <a:t>ciljeve</a:t>
            </a:r>
            <a:r>
              <a:rPr lang="en-US" sz="1200" dirty="0" smtClean="0"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usklađenost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s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relevantnim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direktivama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priključenost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stanovništva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sustav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odvodnje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doprinos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poboljšanje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usluge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vodoopskrbe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doprinos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projekta</a:t>
            </a:r>
            <a:r>
              <a:rPr lang="en-US" sz="1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)).</a:t>
            </a:r>
          </a:p>
          <a:p>
            <a:endParaRPr lang="en-US" sz="1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721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22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8289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spcAft>
                <a:spcPts val="0"/>
              </a:spcAft>
            </a:pPr>
            <a:r>
              <a:rPr lang="hr-HR" sz="1200" dirty="0" smtClean="0">
                <a:ea typeface="Times New Roman" panose="02020603050405020304" pitchFamily="18" charset="0"/>
              </a:rPr>
              <a:t>Osim što imaju ulogu Posredničog tijela razine 2 te su samim time akreditirane za, između ostalog, odobravanje projekata, Hrvatske vode pružaju stručnu pomoć Korisnicima projekta – JIVU u pripremi i prijavi projekata, prvenstveno kroz projektne timove i povjerenstva za provođenje postupaka javne nabave.</a:t>
            </a:r>
          </a:p>
          <a:p>
            <a:pPr marL="457200" algn="just">
              <a:spcAft>
                <a:spcPts val="0"/>
              </a:spcAft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457200" algn="just"/>
            <a:r>
              <a:rPr lang="hr-HR" sz="1200" dirty="0" smtClean="0">
                <a:ea typeface="Times New Roman" panose="02020603050405020304" pitchFamily="18" charset="0"/>
              </a:rPr>
              <a:t>Uloga Hrvatskih voda je isključivo savjetodavna u smislu prenošenja iskustava s ranijih projekata, tumačenja zakonske regulative, komunikacije s javno-pravnim tijelima radi ubrzanja procedura ishođenja potrebnih dokumenata ili provođenja stručnih recenzija izrađenih dokumenata.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24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978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>
                <a:latin typeface="Corbel" panose="020B0503020204020204" pitchFamily="34" charset="0"/>
              </a:rPr>
              <a:t>Predmetna ulaganja u infrastrukturne građevine mreže prikupljanja i uređaje za pročišćavanja otpadnih voda potrebna su za provedbu osnovnih mjera Direktive o pročišćavanju komunalnih otpadnih voda u </a:t>
            </a:r>
            <a:r>
              <a:rPr lang="hr-HR" sz="1200" b="1" dirty="0" smtClean="0">
                <a:latin typeface="Corbel" panose="020B0503020204020204" pitchFamily="34" charset="0"/>
              </a:rPr>
              <a:t>265 aglomeracija većih od 2.000 ES, te u dodatnih 485 manjih aglomeracija </a:t>
            </a:r>
            <a:r>
              <a:rPr lang="hr-HR" sz="1200" dirty="0" smtClean="0">
                <a:latin typeface="Corbel" panose="020B0503020204020204" pitchFamily="34" charset="0"/>
              </a:rPr>
              <a:t>uz provedbu potrebnih dopunskih mjera na dijelu većih aglomeracija u svrhu ispunjenja zahtjeva Okvirne direktive o vodama.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25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5047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+mn-lt"/>
              </a:rPr>
              <a:t>Za 265 aglomeracija većih od 2.000 ES-a za koje je potrebno prema pristupnom Ugovoru ispuniti zahtjeve do kraja 2023. godine situacija sljedeća: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 smtClean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hr-HR" sz="1200" dirty="0" smtClean="0">
                <a:latin typeface="+mn-lt"/>
              </a:rPr>
              <a:t>4 aglomeracije su realizirane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hr-HR" sz="1200" dirty="0" smtClean="0">
                <a:latin typeface="+mn-lt"/>
              </a:rPr>
              <a:t>započela je priprema/realizacija na 187 aglomeracija, većinom kroz raspoloživa sredstva iz EU fondova kroz Operativni program konkurentnost i kohezija 2014. - 2020.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hr-HR" sz="1200" dirty="0" smtClean="0">
                <a:latin typeface="+mn-lt"/>
              </a:rPr>
              <a:t>za 74 aglomeracije priprema će započeti tijekom 2019. godine, te ih se planira prijavljivati za dodjelu financijskih sredstva iz budućih raspoloživih EU fondova za naredno programsko razdoblje 2021. - 2027.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hr-HR" sz="1200" dirty="0" smtClean="0"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dirty="0" smtClean="0">
                <a:latin typeface="Corbel" panose="020B0503020204020204" pitchFamily="34" charset="0"/>
              </a:rPr>
              <a:t>Republika Hrvatska kasni s ispunjenjem obveza iz pristupnog Ugovora te je u posljednjem Izvješću krajnji planirani rok ispunjenja zahtjeva Direktive o pročišćavanju komunalnih otpadnih voda pomaknut za dodatne dvije godine, odnosno do kraja 2025. godine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hr-HR" sz="1200" dirty="0" smtClean="0">
              <a:latin typeface="+mn-lt"/>
            </a:endParaRPr>
          </a:p>
          <a:p>
            <a:endParaRPr lang="hr-HR" altLang="sr-Latn-R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2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3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5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0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31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001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Your audience will listen to you or read the content, but won’t do both. </a:t>
            </a:r>
          </a:p>
          <a:p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Kroz OPKK 2014-2020 potrebno je postići usklađenje s prethodno pobrojanim Direktivama</a:t>
            </a: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Uobičajeni indikatori uspješnosti projekta su mjerljivo poboljšana kvaliteta opskrbe vodom, broj novih stanovnika priključenih na sustav vodoopskrbe, broj novih stanovnika priključenih na sustav odvodnje otpadnih voda, broj izgrađenih UPOV-a.</a:t>
            </a: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Analizom preliminarne aglomeracije sagledano je postojeće stanje sustava vodoopskrbe i odvodnje i definirana područja koja imaju:</a:t>
            </a:r>
          </a:p>
          <a:p>
            <a:pPr marL="514350" lvl="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imaju izgrađene sustave vodoopskrbe i/ili prikupljanja otpadnih voda zadovoljavajućih kapaciteta i karakteristika,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imaju djelomično izgrađene sustave vodoopskrbe i/ili prikupljanja otpadnih voda zadovoljavajućih kapaciteta i karakteristika,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imaju djelomično izgrađene sustave vodoopskrbe i/ili prikupljanja otpadnih voda nezadovoljavajućih kapaciteta i karakteristika,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nemaju izgrađene sustave vodoopskrbe i/ili prikupljanja otpadnih voda zadovoljavajućih kapaciteta i karakteristika.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pri čemu pod sustavima vodoopskrbe podrazumijevamo sve objekte potrebne za zahvat, transport, akumuliranje i distribuciju pitke vode od izvorišta do potrošača, a pod sustavima odvodnje sve objekte za prikupljanje, transport, pročišćavanje i ispuštanje pročišćenih otpadnih voda u odgovarajući recipijent.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548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Your audience will listen to you or read the content, but won’t do both.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060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hr-HR" sz="12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Pretpostavka</a:t>
            </a:r>
            <a:endParaRPr lang="hr-HR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t" latinLnBrk="0" hangingPunct="1"/>
            <a:r>
              <a:rPr lang="hr-HR" sz="12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Zahtjev</a:t>
            </a:r>
            <a:endParaRPr lang="hr-HR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Referentno razdoblje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- 30 godina uključujući razdoblje građenja, pri čemu je početna godina godina prijave projekta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Diskontna stopa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- 4% (realna)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Temelj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Za pitanja financijske održivosti: Sve operacije u tekućim cijenama; Za potrebe financiranja (stopa financijskog manjka): Usporedba na inkrementalnoj osnovi scenarija s projektom sa scenarijem bez projekta (trenutno stanje operacije) u stalnim cijenama.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1141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hr-HR" sz="12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Pretpostavka</a:t>
            </a:r>
            <a:r>
              <a:rPr lang="hr-HR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2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Zahtjev</a:t>
            </a:r>
            <a:endParaRPr lang="hr-HR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Referentno razdoblje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- 30 godina uključujući razdoblje građenja, pri čemu je početna godina godina prijave projekta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Diskontna stopa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- 5% (realna)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Cijene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Stalne cijene, s uputom da obuhvaćaju realno povećanje stavaka kao što su plaće i električna energija, kako bi se osigurao visok stupanj dosljednosti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Primjena cijena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u sjeni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Izbacivanje PDV-a i ostalih transfernih plaćanja;</a:t>
            </a:r>
          </a:p>
          <a:p>
            <a:pPr rtl="0" eaLnBrk="1" fontAlgn="t" latinLnBrk="0" hangingPunct="1"/>
            <a:r>
              <a:rPr lang="hr-HR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Pretpostavka da su financijski i ekonomski troškovi isti (otvorena konkurentna tržišta) uz primjenu konverzijskog faktora 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895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 smtClean="0">
                <a:solidFill>
                  <a:prstClr val="black"/>
                </a:solidFill>
                <a:latin typeface="+mn-lt"/>
              </a:rPr>
              <a:t>Bitni elementi prijave projekta za sufinanciranje sredstvima EU kroz OPKK 2014-2020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 smtClean="0">
                <a:solidFill>
                  <a:prstClr val="black"/>
                </a:solidFill>
                <a:latin typeface="+mn-lt"/>
              </a:rPr>
              <a:t> postupak ocjene o potrebi procjene utjecaja zahvata na okoliš OPUO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194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200" dirty="0" smtClean="0">
                <a:ea typeface="Times New Roman" panose="02020603050405020304" pitchFamily="18" charset="0"/>
              </a:rPr>
              <a:t>Postupak procjene pokreće se na pisani zahtjev nositelja zahvata, a sadržaj tog zahtjeva propisan je u članku 80. Zakona o zaštiti okoliša. </a:t>
            </a:r>
          </a:p>
          <a:p>
            <a:pPr marL="0" indent="0">
              <a:buNone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dirty="0" smtClean="0">
                <a:ea typeface="Times New Roman" panose="02020603050405020304" pitchFamily="18" charset="0"/>
              </a:rPr>
              <a:t>Studijom se mora procijeniti utjecaj planiranog zahvata na okoliš na temelju čimbenika koji, ovisno o zahvatu i obilježjima okoliša, uvjetuju rasprostiranje, jačinu i trajanje utjecaja. </a:t>
            </a:r>
          </a:p>
          <a:p>
            <a:pPr marL="0" indent="0">
              <a:buNone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dirty="0" smtClean="0">
                <a:ea typeface="Times New Roman" panose="02020603050405020304" pitchFamily="18" charset="0"/>
              </a:rPr>
              <a:t>Studija mora sadržavati sve potrebne podatke, dokumentaciju, obrazloženja i opise u tekstualnom i grafičkom obliku, prijedlog ocjene prihvatljivosti zahvata i mjere zaštite okoliša u odnosu na zahvat te po potrebi, program praćenja stanja okoliša. </a:t>
            </a:r>
          </a:p>
          <a:p>
            <a:pPr marL="0" indent="0">
              <a:buNone/>
            </a:pPr>
            <a:endParaRPr lang="hr-HR" sz="1200" dirty="0" smtClean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dirty="0" smtClean="0">
                <a:ea typeface="Times New Roman" panose="02020603050405020304" pitchFamily="18" charset="0"/>
              </a:rPr>
              <a:t>Utjecaj zahvata na okoliš, njegovo vrednovanje i prihvatljivost ocjenjuje povjerenstvo na temelju studije. </a:t>
            </a:r>
            <a:endParaRPr lang="hr-HR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0049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err="1" smtClean="0"/>
              <a:t>Faza</a:t>
            </a:r>
            <a:r>
              <a:rPr lang="en-GB" b="1" dirty="0" smtClean="0"/>
              <a:t> 1: </a:t>
            </a:r>
            <a:r>
              <a:rPr lang="en-GB" b="1" dirty="0" err="1" smtClean="0"/>
              <a:t>izrada</a:t>
            </a:r>
            <a:r>
              <a:rPr lang="en-GB" b="1" dirty="0" smtClean="0"/>
              <a:t> </a:t>
            </a:r>
            <a:r>
              <a:rPr lang="en-GB" b="1" dirty="0" err="1" smtClean="0"/>
              <a:t>idejnih</a:t>
            </a:r>
            <a:r>
              <a:rPr lang="en-GB" b="1" dirty="0" smtClean="0"/>
              <a:t> </a:t>
            </a:r>
            <a:r>
              <a:rPr lang="en-GB" b="1" dirty="0" err="1" smtClean="0"/>
              <a:t>projekata</a:t>
            </a:r>
            <a:r>
              <a:rPr lang="en-GB" b="1" dirty="0" smtClean="0"/>
              <a:t> </a:t>
            </a:r>
            <a:r>
              <a:rPr lang="en-GB" b="1" dirty="0" err="1" smtClean="0"/>
              <a:t>za</a:t>
            </a:r>
            <a:r>
              <a:rPr lang="en-GB" b="1" dirty="0" smtClean="0"/>
              <a:t> </a:t>
            </a:r>
            <a:r>
              <a:rPr lang="en-GB" b="1" dirty="0" err="1" smtClean="0"/>
              <a:t>ishođenje</a:t>
            </a:r>
            <a:r>
              <a:rPr lang="en-GB" b="1" dirty="0" smtClean="0"/>
              <a:t> </a:t>
            </a:r>
            <a:r>
              <a:rPr lang="en-GB" b="1" dirty="0" err="1" smtClean="0"/>
              <a:t>lokacijskih</a:t>
            </a:r>
            <a:r>
              <a:rPr lang="en-GB" b="1" dirty="0" smtClean="0"/>
              <a:t> </a:t>
            </a:r>
            <a:r>
              <a:rPr lang="en-GB" b="1" dirty="0" err="1" smtClean="0"/>
              <a:t>dozvola</a:t>
            </a:r>
            <a:endParaRPr lang="en-GB" b="1" dirty="0" smtClean="0"/>
          </a:p>
          <a:p>
            <a:r>
              <a:rPr lang="hr-HR" dirty="0" smtClean="0"/>
              <a:t>- </a:t>
            </a:r>
            <a:r>
              <a:rPr lang="en-GB" dirty="0" err="1" smtClean="0"/>
              <a:t>geodetski</a:t>
            </a:r>
            <a:r>
              <a:rPr lang="en-GB" dirty="0" smtClean="0"/>
              <a:t> </a:t>
            </a:r>
            <a:r>
              <a:rPr lang="en-GB" dirty="0" err="1" smtClean="0"/>
              <a:t>radovi</a:t>
            </a:r>
            <a:r>
              <a:rPr lang="en-GB" dirty="0" smtClean="0"/>
              <a:t> (</a:t>
            </a:r>
            <a:r>
              <a:rPr lang="en-GB" dirty="0" err="1" smtClean="0"/>
              <a:t>geodetske</a:t>
            </a:r>
            <a:r>
              <a:rPr lang="en-GB" dirty="0" smtClean="0"/>
              <a:t> </a:t>
            </a:r>
            <a:r>
              <a:rPr lang="en-GB" dirty="0" err="1" smtClean="0"/>
              <a:t>snimke</a:t>
            </a:r>
            <a:r>
              <a:rPr lang="en-GB" dirty="0" smtClean="0"/>
              <a:t> </a:t>
            </a:r>
            <a:r>
              <a:rPr lang="en-GB" dirty="0" err="1" smtClean="0"/>
              <a:t>terena</a:t>
            </a:r>
            <a:r>
              <a:rPr lang="en-GB" dirty="0" smtClean="0"/>
              <a:t>, </a:t>
            </a:r>
            <a:r>
              <a:rPr lang="en-GB" dirty="0" err="1" smtClean="0"/>
              <a:t>prikupljanje</a:t>
            </a:r>
            <a:r>
              <a:rPr lang="en-GB" dirty="0" smtClean="0"/>
              <a:t> </a:t>
            </a:r>
            <a:r>
              <a:rPr lang="en-GB" dirty="0" err="1" smtClean="0"/>
              <a:t>podloga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DGU, </a:t>
            </a:r>
            <a:r>
              <a:rPr lang="en-GB" dirty="0" err="1" smtClean="0"/>
              <a:t>podaci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digitalnog</a:t>
            </a:r>
            <a:r>
              <a:rPr lang="en-GB" dirty="0" smtClean="0"/>
              <a:t> </a:t>
            </a:r>
            <a:r>
              <a:rPr lang="en-GB" dirty="0" err="1" smtClean="0"/>
              <a:t>katastra</a:t>
            </a:r>
            <a:r>
              <a:rPr lang="en-GB" dirty="0" smtClean="0"/>
              <a:t>, </a:t>
            </a:r>
            <a:r>
              <a:rPr lang="en-GB" dirty="0" err="1" smtClean="0"/>
              <a:t>parcelacijski</a:t>
            </a:r>
            <a:r>
              <a:rPr lang="en-GB" dirty="0" smtClean="0"/>
              <a:t> </a:t>
            </a:r>
            <a:r>
              <a:rPr lang="en-GB" dirty="0" err="1" smtClean="0"/>
              <a:t>elaborati</a:t>
            </a:r>
            <a:r>
              <a:rPr lang="en-GB" dirty="0" smtClean="0"/>
              <a:t>, </a:t>
            </a:r>
            <a:r>
              <a:rPr lang="en-GB" dirty="0" err="1" smtClean="0"/>
              <a:t>elaborati</a:t>
            </a:r>
            <a:r>
              <a:rPr lang="en-GB" dirty="0" smtClean="0"/>
              <a:t> </a:t>
            </a:r>
            <a:r>
              <a:rPr lang="en-GB" dirty="0" err="1" smtClean="0"/>
              <a:t>nepotpunog</a:t>
            </a:r>
            <a:r>
              <a:rPr lang="en-GB" dirty="0" smtClean="0"/>
              <a:t> </a:t>
            </a:r>
            <a:r>
              <a:rPr lang="en-GB" dirty="0" err="1" smtClean="0"/>
              <a:t>izvlaštenja</a:t>
            </a:r>
            <a:r>
              <a:rPr lang="en-GB" dirty="0" smtClean="0"/>
              <a:t>, </a:t>
            </a:r>
            <a:r>
              <a:rPr lang="en-GB" dirty="0" err="1" smtClean="0"/>
              <a:t>geodetski</a:t>
            </a:r>
            <a:r>
              <a:rPr lang="en-GB" dirty="0" smtClean="0"/>
              <a:t> </a:t>
            </a:r>
            <a:r>
              <a:rPr lang="en-GB" dirty="0" err="1" smtClean="0"/>
              <a:t>projekti</a:t>
            </a:r>
            <a:r>
              <a:rPr lang="en-GB" dirty="0" smtClean="0"/>
              <a:t>);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geotehnički</a:t>
            </a:r>
            <a:r>
              <a:rPr lang="en-GB" dirty="0" smtClean="0"/>
              <a:t> </a:t>
            </a:r>
            <a:r>
              <a:rPr lang="en-GB" dirty="0" err="1" smtClean="0"/>
              <a:t>istražni</a:t>
            </a:r>
            <a:r>
              <a:rPr lang="en-GB" dirty="0" smtClean="0"/>
              <a:t> </a:t>
            </a:r>
            <a:r>
              <a:rPr lang="en-GB" dirty="0" err="1" smtClean="0"/>
              <a:t>radovi</a:t>
            </a:r>
            <a:r>
              <a:rPr lang="en-GB" dirty="0" smtClean="0"/>
              <a:t> (</a:t>
            </a:r>
            <a:r>
              <a:rPr lang="en-GB" dirty="0" err="1" smtClean="0"/>
              <a:t>geotehničke</a:t>
            </a:r>
            <a:r>
              <a:rPr lang="en-GB" dirty="0" smtClean="0"/>
              <a:t> </a:t>
            </a:r>
            <a:r>
              <a:rPr lang="en-GB" dirty="0" err="1" smtClean="0"/>
              <a:t>prospekcije</a:t>
            </a:r>
            <a:r>
              <a:rPr lang="en-GB" dirty="0" smtClean="0"/>
              <a:t> </a:t>
            </a:r>
            <a:r>
              <a:rPr lang="en-GB" dirty="0" err="1" smtClean="0"/>
              <a:t>terena</a:t>
            </a:r>
            <a:r>
              <a:rPr lang="en-GB" dirty="0" smtClean="0"/>
              <a:t>, </a:t>
            </a:r>
            <a:r>
              <a:rPr lang="en-GB" dirty="0" err="1" smtClean="0"/>
              <a:t>istražni</a:t>
            </a:r>
            <a:r>
              <a:rPr lang="en-GB" dirty="0" smtClean="0"/>
              <a:t> </a:t>
            </a:r>
            <a:r>
              <a:rPr lang="en-GB" dirty="0" err="1" smtClean="0"/>
              <a:t>raskopi</a:t>
            </a:r>
            <a:r>
              <a:rPr lang="en-GB" dirty="0" smtClean="0"/>
              <a:t>, </a:t>
            </a:r>
            <a:r>
              <a:rPr lang="en-GB" dirty="0" err="1" smtClean="0"/>
              <a:t>istražne</a:t>
            </a:r>
            <a:r>
              <a:rPr lang="en-GB" dirty="0" smtClean="0"/>
              <a:t> </a:t>
            </a:r>
            <a:r>
              <a:rPr lang="en-GB" dirty="0" err="1" smtClean="0"/>
              <a:t>bušotine</a:t>
            </a:r>
            <a:r>
              <a:rPr lang="en-GB" dirty="0" smtClean="0"/>
              <a:t> </a:t>
            </a:r>
            <a:r>
              <a:rPr lang="en-GB" dirty="0" err="1" smtClean="0"/>
              <a:t>dubine</a:t>
            </a:r>
            <a:r>
              <a:rPr lang="en-GB" dirty="0" smtClean="0"/>
              <a:t> 12-15 m, </a:t>
            </a:r>
            <a:r>
              <a:rPr lang="en-GB" dirty="0" err="1" smtClean="0"/>
              <a:t>geotehnički</a:t>
            </a:r>
            <a:r>
              <a:rPr lang="en-GB" dirty="0" smtClean="0"/>
              <a:t> </a:t>
            </a:r>
            <a:r>
              <a:rPr lang="en-GB" dirty="0" err="1" smtClean="0"/>
              <a:t>elaborati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prijedlogom</a:t>
            </a:r>
            <a:r>
              <a:rPr lang="en-GB" dirty="0" smtClean="0"/>
              <a:t> </a:t>
            </a:r>
            <a:r>
              <a:rPr lang="en-GB" dirty="0" err="1" smtClean="0"/>
              <a:t>temeljenja</a:t>
            </a:r>
            <a:r>
              <a:rPr lang="en-GB" dirty="0" smtClean="0"/>
              <a:t>);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sažetak</a:t>
            </a:r>
            <a:r>
              <a:rPr lang="en-GB" dirty="0" smtClean="0"/>
              <a:t> </a:t>
            </a:r>
            <a:r>
              <a:rPr lang="en-GB" dirty="0" err="1" smtClean="0"/>
              <a:t>idejnog</a:t>
            </a:r>
            <a:r>
              <a:rPr lang="en-GB" dirty="0" smtClean="0"/>
              <a:t> </a:t>
            </a:r>
            <a:r>
              <a:rPr lang="en-GB" dirty="0" err="1" smtClean="0"/>
              <a:t>projekta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ishođenje</a:t>
            </a:r>
            <a:r>
              <a:rPr lang="en-GB" dirty="0" smtClean="0"/>
              <a:t> </a:t>
            </a:r>
            <a:r>
              <a:rPr lang="en-GB" dirty="0" err="1" smtClean="0"/>
              <a:t>uvjeta</a:t>
            </a:r>
            <a:r>
              <a:rPr lang="en-GB" dirty="0" smtClean="0"/>
              <a:t> </a:t>
            </a:r>
            <a:r>
              <a:rPr lang="en-GB" dirty="0" err="1" smtClean="0"/>
              <a:t>javno-pravnih</a:t>
            </a:r>
            <a:r>
              <a:rPr lang="en-GB" dirty="0" smtClean="0"/>
              <a:t> </a:t>
            </a:r>
            <a:r>
              <a:rPr lang="en-GB" dirty="0" err="1" smtClean="0"/>
              <a:t>tijela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idejni</a:t>
            </a:r>
            <a:r>
              <a:rPr lang="en-GB" dirty="0" smtClean="0"/>
              <a:t> </a:t>
            </a:r>
            <a:r>
              <a:rPr lang="en-GB" dirty="0" err="1" smtClean="0"/>
              <a:t>projekti</a:t>
            </a:r>
            <a:r>
              <a:rPr lang="en-GB" dirty="0" smtClean="0"/>
              <a:t> </a:t>
            </a:r>
            <a:r>
              <a:rPr lang="en-GB" dirty="0" err="1" smtClean="0"/>
              <a:t>kojima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objedinjeni</a:t>
            </a:r>
            <a:r>
              <a:rPr lang="en-GB" dirty="0" smtClean="0"/>
              <a:t> </a:t>
            </a:r>
            <a:r>
              <a:rPr lang="en-GB" dirty="0" err="1" smtClean="0"/>
              <a:t>svi</a:t>
            </a:r>
            <a:r>
              <a:rPr lang="en-GB" dirty="0" smtClean="0"/>
              <a:t> </a:t>
            </a:r>
            <a:r>
              <a:rPr lang="en-GB" dirty="0" err="1" smtClean="0"/>
              <a:t>uvjeti</a:t>
            </a:r>
            <a:r>
              <a:rPr lang="en-GB" dirty="0" smtClean="0"/>
              <a:t> </a:t>
            </a:r>
            <a:r>
              <a:rPr lang="en-GB" dirty="0" err="1" smtClean="0"/>
              <a:t>javno-pravnih</a:t>
            </a:r>
            <a:r>
              <a:rPr lang="en-GB" dirty="0" smtClean="0"/>
              <a:t> </a:t>
            </a:r>
            <a:r>
              <a:rPr lang="en-GB" dirty="0" err="1" smtClean="0"/>
              <a:t>tijela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identifikacija</a:t>
            </a:r>
            <a:r>
              <a:rPr lang="en-GB" dirty="0" smtClean="0"/>
              <a:t> </a:t>
            </a:r>
            <a:r>
              <a:rPr lang="en-GB" dirty="0" err="1" smtClean="0"/>
              <a:t>svih</a:t>
            </a:r>
            <a:r>
              <a:rPr lang="en-GB" dirty="0" smtClean="0"/>
              <a:t> </a:t>
            </a:r>
            <a:r>
              <a:rPr lang="en-GB" dirty="0" err="1" smtClean="0"/>
              <a:t>vlasnika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trasama</a:t>
            </a:r>
            <a:r>
              <a:rPr lang="en-GB" dirty="0" smtClean="0"/>
              <a:t> </a:t>
            </a:r>
            <a:r>
              <a:rPr lang="en-GB" dirty="0" err="1" smtClean="0"/>
              <a:t>linijskih</a:t>
            </a:r>
            <a:r>
              <a:rPr lang="en-GB" dirty="0" smtClean="0"/>
              <a:t> </a:t>
            </a:r>
            <a:r>
              <a:rPr lang="en-GB" dirty="0" err="1" smtClean="0"/>
              <a:t>objekata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čestica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kojima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locirani</a:t>
            </a:r>
            <a:r>
              <a:rPr lang="en-GB" dirty="0" smtClean="0"/>
              <a:t> </a:t>
            </a:r>
            <a:r>
              <a:rPr lang="en-GB" dirty="0" err="1" smtClean="0"/>
              <a:t>točkasti</a:t>
            </a:r>
            <a:r>
              <a:rPr lang="en-GB" dirty="0" smtClean="0"/>
              <a:t> </a:t>
            </a:r>
            <a:r>
              <a:rPr lang="en-GB" dirty="0" err="1" smtClean="0"/>
              <a:t>objekti</a:t>
            </a:r>
            <a:r>
              <a:rPr lang="en-GB" dirty="0" smtClean="0"/>
              <a:t>,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ishođenje</a:t>
            </a:r>
            <a:r>
              <a:rPr lang="en-GB" dirty="0" smtClean="0"/>
              <a:t> </a:t>
            </a:r>
            <a:r>
              <a:rPr lang="en-GB" dirty="0" err="1" smtClean="0"/>
              <a:t>njihovih</a:t>
            </a:r>
            <a:r>
              <a:rPr lang="en-GB" dirty="0" smtClean="0"/>
              <a:t> </a:t>
            </a:r>
            <a:r>
              <a:rPr lang="en-GB" dirty="0" err="1" smtClean="0"/>
              <a:t>suglasnosti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zahvat</a:t>
            </a:r>
            <a:r>
              <a:rPr lang="en-GB" dirty="0" smtClean="0"/>
              <a:t> u </a:t>
            </a:r>
            <a:r>
              <a:rPr lang="en-GB" dirty="0" err="1" smtClean="0"/>
              <a:t>prostoru</a:t>
            </a:r>
            <a:r>
              <a:rPr lang="en-GB" dirty="0" smtClean="0"/>
              <a:t>.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Ishođenje</a:t>
            </a:r>
            <a:r>
              <a:rPr lang="en-GB" dirty="0" smtClean="0"/>
              <a:t> </a:t>
            </a:r>
            <a:r>
              <a:rPr lang="en-GB" dirty="0" err="1" smtClean="0"/>
              <a:t>jedne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lokacijskih</a:t>
            </a:r>
            <a:r>
              <a:rPr lang="en-GB" dirty="0" smtClean="0"/>
              <a:t> </a:t>
            </a:r>
            <a:r>
              <a:rPr lang="en-GB" dirty="0" err="1" smtClean="0"/>
              <a:t>dozvola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err="1" smtClean="0"/>
              <a:t>Faza</a:t>
            </a:r>
            <a:r>
              <a:rPr lang="en-GB" b="1" dirty="0" smtClean="0"/>
              <a:t> 2: </a:t>
            </a:r>
            <a:r>
              <a:rPr lang="en-GB" b="1" dirty="0" err="1" smtClean="0"/>
              <a:t>izrada</a:t>
            </a:r>
            <a:r>
              <a:rPr lang="en-GB" b="1" dirty="0" smtClean="0"/>
              <a:t> </a:t>
            </a:r>
            <a:r>
              <a:rPr lang="en-GB" b="1" dirty="0" err="1" smtClean="0"/>
              <a:t>glavnih</a:t>
            </a:r>
            <a:r>
              <a:rPr lang="en-GB" b="1" dirty="0" smtClean="0"/>
              <a:t> </a:t>
            </a:r>
            <a:r>
              <a:rPr lang="en-GB" b="1" dirty="0" err="1" smtClean="0"/>
              <a:t>projekata</a:t>
            </a:r>
            <a:r>
              <a:rPr lang="en-GB" b="1" dirty="0" smtClean="0"/>
              <a:t> </a:t>
            </a:r>
            <a:r>
              <a:rPr lang="en-GB" b="1" dirty="0" err="1" smtClean="0"/>
              <a:t>za</a:t>
            </a:r>
            <a:r>
              <a:rPr lang="en-GB" b="1" dirty="0" smtClean="0"/>
              <a:t> </a:t>
            </a:r>
            <a:r>
              <a:rPr lang="en-GB" b="1" dirty="0" err="1" smtClean="0"/>
              <a:t>ishođenje</a:t>
            </a:r>
            <a:r>
              <a:rPr lang="en-GB" b="1" dirty="0" smtClean="0"/>
              <a:t> </a:t>
            </a:r>
            <a:r>
              <a:rPr lang="en-GB" b="1" dirty="0" err="1" smtClean="0"/>
              <a:t>građevinskih</a:t>
            </a:r>
            <a:r>
              <a:rPr lang="en-GB" b="1" dirty="0" smtClean="0"/>
              <a:t> </a:t>
            </a:r>
            <a:r>
              <a:rPr lang="en-GB" b="1" dirty="0" err="1" smtClean="0"/>
              <a:t>dozvola</a:t>
            </a:r>
            <a:endParaRPr lang="en-GB" b="1" dirty="0" smtClean="0"/>
          </a:p>
          <a:p>
            <a:r>
              <a:rPr lang="hr-HR" dirty="0" smtClean="0"/>
              <a:t>- </a:t>
            </a:r>
            <a:r>
              <a:rPr lang="en-GB" dirty="0" err="1" smtClean="0"/>
              <a:t>Izrada</a:t>
            </a:r>
            <a:r>
              <a:rPr lang="en-GB" dirty="0" smtClean="0"/>
              <a:t> </a:t>
            </a:r>
            <a:r>
              <a:rPr lang="en-GB" dirty="0" err="1" smtClean="0"/>
              <a:t>elaborata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podloga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izradu</a:t>
            </a:r>
            <a:r>
              <a:rPr lang="en-GB" dirty="0" smtClean="0"/>
              <a:t> </a:t>
            </a:r>
            <a:r>
              <a:rPr lang="en-GB" dirty="0" err="1" smtClean="0"/>
              <a:t>glavnih</a:t>
            </a:r>
            <a:r>
              <a:rPr lang="en-GB" dirty="0" smtClean="0"/>
              <a:t> </a:t>
            </a:r>
            <a:r>
              <a:rPr lang="en-GB" dirty="0" err="1" smtClean="0"/>
              <a:t>projekata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Izrada</a:t>
            </a:r>
            <a:r>
              <a:rPr lang="en-GB" dirty="0" smtClean="0"/>
              <a:t> </a:t>
            </a:r>
            <a:r>
              <a:rPr lang="en-GB" dirty="0" err="1" smtClean="0"/>
              <a:t>glavnih</a:t>
            </a:r>
            <a:r>
              <a:rPr lang="en-GB" dirty="0" smtClean="0"/>
              <a:t> </a:t>
            </a:r>
            <a:r>
              <a:rPr lang="en-GB" dirty="0" err="1" smtClean="0"/>
              <a:t>projekata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strukama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Revizija</a:t>
            </a:r>
            <a:r>
              <a:rPr lang="en-GB" dirty="0" smtClean="0"/>
              <a:t> </a:t>
            </a:r>
            <a:r>
              <a:rPr lang="en-GB" dirty="0" err="1" smtClean="0"/>
              <a:t>glavnih</a:t>
            </a:r>
            <a:r>
              <a:rPr lang="en-GB" dirty="0" smtClean="0"/>
              <a:t> </a:t>
            </a:r>
            <a:r>
              <a:rPr lang="en-GB" dirty="0" err="1" smtClean="0"/>
              <a:t>projekata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bitne</a:t>
            </a:r>
            <a:r>
              <a:rPr lang="en-GB" dirty="0" smtClean="0"/>
              <a:t> </a:t>
            </a:r>
            <a:r>
              <a:rPr lang="en-GB" dirty="0" err="1" smtClean="0"/>
              <a:t>zahtjeve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građevine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Stručna</a:t>
            </a:r>
            <a:r>
              <a:rPr lang="en-GB" dirty="0" smtClean="0"/>
              <a:t> </a:t>
            </a:r>
            <a:r>
              <a:rPr lang="en-GB" dirty="0" err="1" smtClean="0"/>
              <a:t>recenzija</a:t>
            </a:r>
            <a:r>
              <a:rPr lang="en-GB" dirty="0" smtClean="0"/>
              <a:t> </a:t>
            </a:r>
            <a:r>
              <a:rPr lang="en-GB" dirty="0" err="1" smtClean="0"/>
              <a:t>glavnih</a:t>
            </a:r>
            <a:r>
              <a:rPr lang="en-GB" dirty="0" smtClean="0"/>
              <a:t> </a:t>
            </a:r>
            <a:r>
              <a:rPr lang="en-GB" dirty="0" err="1" smtClean="0"/>
              <a:t>projekata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Ishođenje</a:t>
            </a:r>
            <a:r>
              <a:rPr lang="en-GB" dirty="0" smtClean="0"/>
              <a:t> </a:t>
            </a:r>
            <a:r>
              <a:rPr lang="en-GB" dirty="0" err="1" smtClean="0"/>
              <a:t>potvrda</a:t>
            </a:r>
            <a:r>
              <a:rPr lang="en-GB" dirty="0" smtClean="0"/>
              <a:t> </a:t>
            </a:r>
            <a:r>
              <a:rPr lang="en-GB" dirty="0" err="1" smtClean="0"/>
              <a:t>svih</a:t>
            </a:r>
            <a:r>
              <a:rPr lang="en-GB" dirty="0" smtClean="0"/>
              <a:t> </a:t>
            </a:r>
            <a:r>
              <a:rPr lang="en-GB" dirty="0" err="1" smtClean="0"/>
              <a:t>javno-pravnih</a:t>
            </a:r>
            <a:r>
              <a:rPr lang="en-GB" dirty="0" smtClean="0"/>
              <a:t> </a:t>
            </a:r>
            <a:r>
              <a:rPr lang="en-GB" dirty="0" err="1" smtClean="0"/>
              <a:t>tijela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Rješavanje</a:t>
            </a:r>
            <a:r>
              <a:rPr lang="en-GB" dirty="0" smtClean="0"/>
              <a:t> </a:t>
            </a:r>
            <a:r>
              <a:rPr lang="en-GB" dirty="0" err="1" smtClean="0"/>
              <a:t>imovinsko-pravnih</a:t>
            </a:r>
            <a:r>
              <a:rPr lang="en-GB" dirty="0" smtClean="0"/>
              <a:t> </a:t>
            </a:r>
            <a:r>
              <a:rPr lang="en-GB" dirty="0" err="1" smtClean="0"/>
              <a:t>odnosa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objekte</a:t>
            </a:r>
            <a:r>
              <a:rPr lang="en-GB" dirty="0" smtClean="0"/>
              <a:t> </a:t>
            </a:r>
            <a:r>
              <a:rPr lang="en-GB" dirty="0" err="1" smtClean="0"/>
              <a:t>sustava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Ishođenje</a:t>
            </a:r>
            <a:r>
              <a:rPr lang="en-GB" dirty="0" smtClean="0"/>
              <a:t> </a:t>
            </a:r>
            <a:r>
              <a:rPr lang="en-GB" dirty="0" err="1" smtClean="0"/>
              <a:t>građevinskih</a:t>
            </a:r>
            <a:r>
              <a:rPr lang="en-GB" dirty="0" smtClean="0"/>
              <a:t> </a:t>
            </a:r>
            <a:r>
              <a:rPr lang="en-GB" dirty="0" err="1" smtClean="0"/>
              <a:t>dozvola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err="1" smtClean="0"/>
              <a:t>Faza</a:t>
            </a:r>
            <a:r>
              <a:rPr lang="en-GB" b="1" dirty="0" smtClean="0"/>
              <a:t> 3: </a:t>
            </a:r>
            <a:r>
              <a:rPr lang="en-GB" b="1" dirty="0" err="1" smtClean="0"/>
              <a:t>izrada</a:t>
            </a:r>
            <a:r>
              <a:rPr lang="en-GB" b="1" dirty="0" smtClean="0"/>
              <a:t> </a:t>
            </a:r>
            <a:r>
              <a:rPr lang="en-GB" b="1" dirty="0" err="1" smtClean="0"/>
              <a:t>troškovnika</a:t>
            </a:r>
            <a:r>
              <a:rPr lang="en-GB" b="1" dirty="0" smtClean="0"/>
              <a:t> </a:t>
            </a:r>
            <a:r>
              <a:rPr lang="en-GB" b="1" dirty="0" err="1" smtClean="0"/>
              <a:t>temeljem</a:t>
            </a:r>
            <a:r>
              <a:rPr lang="en-GB" b="1" dirty="0" smtClean="0"/>
              <a:t> </a:t>
            </a:r>
            <a:r>
              <a:rPr lang="en-GB" b="1" dirty="0" err="1" smtClean="0"/>
              <a:t>glavnih</a:t>
            </a:r>
            <a:r>
              <a:rPr lang="en-GB" b="1" dirty="0" smtClean="0"/>
              <a:t> </a:t>
            </a:r>
            <a:r>
              <a:rPr lang="en-GB" b="1" dirty="0" err="1" smtClean="0"/>
              <a:t>projekata</a:t>
            </a:r>
            <a:endParaRPr lang="en-GB" b="1" dirty="0" smtClean="0"/>
          </a:p>
          <a:p>
            <a:r>
              <a:rPr lang="hr-HR" dirty="0" smtClean="0"/>
              <a:t>- </a:t>
            </a:r>
            <a:r>
              <a:rPr lang="en-GB" dirty="0" err="1" smtClean="0"/>
              <a:t>Izrada</a:t>
            </a:r>
            <a:r>
              <a:rPr lang="en-GB" dirty="0" smtClean="0"/>
              <a:t> </a:t>
            </a:r>
            <a:r>
              <a:rPr lang="en-GB" dirty="0" err="1" smtClean="0"/>
              <a:t>kompletnih</a:t>
            </a:r>
            <a:r>
              <a:rPr lang="en-GB" dirty="0" smtClean="0"/>
              <a:t> </a:t>
            </a:r>
            <a:r>
              <a:rPr lang="en-GB" dirty="0" err="1" smtClean="0"/>
              <a:t>troškovnika</a:t>
            </a:r>
            <a:r>
              <a:rPr lang="en-GB" dirty="0" smtClean="0"/>
              <a:t> </a:t>
            </a:r>
            <a:r>
              <a:rPr lang="en-GB" dirty="0" err="1" smtClean="0"/>
              <a:t>radova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strukama</a:t>
            </a:r>
            <a:r>
              <a:rPr lang="en-GB" dirty="0" smtClean="0"/>
              <a:t> (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dokaznicama</a:t>
            </a:r>
            <a:r>
              <a:rPr lang="en-GB" dirty="0" smtClean="0"/>
              <a:t> </a:t>
            </a:r>
            <a:r>
              <a:rPr lang="en-GB" dirty="0" err="1" smtClean="0"/>
              <a:t>mjera</a:t>
            </a:r>
            <a:r>
              <a:rPr lang="en-GB" dirty="0" smtClean="0"/>
              <a:t>);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Analiza</a:t>
            </a:r>
            <a:r>
              <a:rPr lang="en-GB" dirty="0" smtClean="0"/>
              <a:t> </a:t>
            </a:r>
            <a:r>
              <a:rPr lang="en-GB" dirty="0" err="1" smtClean="0"/>
              <a:t>jediničnih</a:t>
            </a:r>
            <a:r>
              <a:rPr lang="en-GB" dirty="0" smtClean="0"/>
              <a:t> </a:t>
            </a:r>
            <a:r>
              <a:rPr lang="en-GB" dirty="0" err="1" smtClean="0"/>
              <a:t>cijena</a:t>
            </a:r>
            <a:r>
              <a:rPr lang="en-GB" dirty="0" smtClean="0"/>
              <a:t> </a:t>
            </a:r>
            <a:r>
              <a:rPr lang="en-GB" dirty="0" err="1" smtClean="0"/>
              <a:t>temeljem</a:t>
            </a:r>
            <a:r>
              <a:rPr lang="en-GB" dirty="0" smtClean="0"/>
              <a:t> </a:t>
            </a:r>
            <a:r>
              <a:rPr lang="en-GB" dirty="0" err="1" smtClean="0"/>
              <a:t>ispitivanja</a:t>
            </a:r>
            <a:r>
              <a:rPr lang="en-GB" dirty="0" smtClean="0"/>
              <a:t> </a:t>
            </a:r>
            <a:r>
              <a:rPr lang="en-GB" dirty="0" err="1" smtClean="0"/>
              <a:t>tržišta</a:t>
            </a:r>
            <a:r>
              <a:rPr lang="en-GB" dirty="0" smtClean="0"/>
              <a:t>;</a:t>
            </a:r>
          </a:p>
          <a:p>
            <a:r>
              <a:rPr lang="hr-HR" dirty="0" smtClean="0"/>
              <a:t>- </a:t>
            </a:r>
            <a:r>
              <a:rPr lang="en-GB" dirty="0" err="1" smtClean="0"/>
              <a:t>Projektantska</a:t>
            </a:r>
            <a:r>
              <a:rPr lang="en-GB" dirty="0" smtClean="0"/>
              <a:t> </a:t>
            </a:r>
            <a:r>
              <a:rPr lang="en-GB" dirty="0" err="1" smtClean="0"/>
              <a:t>procjena</a:t>
            </a:r>
            <a:r>
              <a:rPr lang="en-GB" dirty="0" smtClean="0"/>
              <a:t> </a:t>
            </a:r>
            <a:r>
              <a:rPr lang="en-GB" dirty="0" err="1" smtClean="0"/>
              <a:t>investicije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238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 PRIPREME I PRIJAVE EU PROJEKATA RAZVOJA VODNOKOMUNALNE INFRASTRUKTURE</a:t>
            </a: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661247"/>
            <a:ext cx="3493591" cy="10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Goran Milaković, mag.ing.aedif. </a:t>
            </a:r>
          </a:p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Olivera Šegedin,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altLang="sr-Latn-R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Obrdalj,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Goran Milaković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Olivera Šegedin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Obrdalj</a:t>
            </a:r>
            <a:endParaRPr lang="hr-HR" alt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TEMELJNI OKVIR – </a:t>
            </a: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EKONOMSKA 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OCJENA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037" y="2060848"/>
            <a:ext cx="7968163" cy="392006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103123"/>
            <a:ext cx="2523963" cy="7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BITNI ELEMENTI PRIJAVE PROJEKATA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99" y="2650840"/>
            <a:ext cx="5194920" cy="11521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r-HR" b="1" dirty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OPKK 2014 – 2020 – </a:t>
            </a:r>
            <a:endParaRPr lang="hr-HR" b="1" dirty="0" smtClean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UVJETI ZAŠTITE OKOLIŠA</a:t>
            </a:r>
            <a:endParaRPr lang="hr-HR" b="1" dirty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GB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  <p:sp>
        <p:nvSpPr>
          <p:cNvPr id="7" name="TextBox 6"/>
          <p:cNvSpPr txBox="1"/>
          <p:nvPr/>
        </p:nvSpPr>
        <p:spPr>
          <a:xfrm>
            <a:off x="6948264" y="2442074"/>
            <a:ext cx="864096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hr-HR" sz="9600" dirty="0" smtClean="0">
                <a:solidFill>
                  <a:srgbClr val="0B28A1"/>
                </a:solidFill>
              </a:rPr>
              <a:t>2</a:t>
            </a:r>
            <a:endParaRPr lang="hr-HR" sz="9600" dirty="0">
              <a:solidFill>
                <a:srgbClr val="0B28A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03822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POSTUPAK OPUO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sp>
        <p:nvSpPr>
          <p:cNvPr id="11" name="Rectangle 10"/>
          <p:cNvSpPr/>
          <p:nvPr/>
        </p:nvSpPr>
        <p:spPr>
          <a:xfrm>
            <a:off x="848804" y="2746284"/>
            <a:ext cx="23520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/>
              <a:t>Kada</a:t>
            </a:r>
            <a:r>
              <a:rPr lang="en-GB" sz="1600" b="1" dirty="0" smtClean="0"/>
              <a:t> </a:t>
            </a:r>
            <a:r>
              <a:rPr lang="en-GB" sz="1600" b="1" dirty="0" err="1"/>
              <a:t>nadležno</a:t>
            </a:r>
            <a:r>
              <a:rPr lang="en-GB" sz="1600" b="1" dirty="0"/>
              <a:t> </a:t>
            </a:r>
            <a:r>
              <a:rPr lang="en-GB" sz="1600" b="1" dirty="0" err="1"/>
              <a:t>tijelo</a:t>
            </a:r>
            <a:r>
              <a:rPr lang="en-GB" sz="1600" b="1" dirty="0"/>
              <a:t> </a:t>
            </a:r>
            <a:r>
              <a:rPr lang="en-GB" sz="1600" b="1" dirty="0" err="1"/>
              <a:t>zaprimi</a:t>
            </a:r>
            <a:r>
              <a:rPr lang="en-GB" sz="1600" b="1" dirty="0"/>
              <a:t> </a:t>
            </a:r>
            <a:r>
              <a:rPr lang="en-GB" sz="1600" b="1" dirty="0" err="1"/>
              <a:t>zahtjev</a:t>
            </a:r>
            <a:r>
              <a:rPr lang="en-GB" sz="1600" b="1" dirty="0"/>
              <a:t> </a:t>
            </a:r>
            <a:r>
              <a:rPr lang="en-GB" sz="1600" b="1" dirty="0" err="1"/>
              <a:t>za</a:t>
            </a:r>
            <a:r>
              <a:rPr lang="en-GB" sz="1600" b="1" dirty="0"/>
              <a:t> </a:t>
            </a:r>
            <a:r>
              <a:rPr lang="en-GB" sz="1600" b="1" dirty="0" err="1"/>
              <a:t>ocjenu</a:t>
            </a:r>
            <a:r>
              <a:rPr lang="en-GB" sz="1600" b="1" dirty="0"/>
              <a:t> o </a:t>
            </a:r>
            <a:r>
              <a:rPr lang="en-GB" sz="1600" b="1" dirty="0" err="1"/>
              <a:t>potrebi</a:t>
            </a:r>
            <a:r>
              <a:rPr lang="en-GB" sz="1600" b="1" dirty="0"/>
              <a:t> </a:t>
            </a:r>
            <a:r>
              <a:rPr lang="en-GB" sz="1600" b="1" dirty="0" err="1"/>
              <a:t>procjene</a:t>
            </a:r>
            <a:r>
              <a:rPr lang="en-GB" sz="1600" b="1" dirty="0"/>
              <a:t>, ono </a:t>
            </a:r>
            <a:r>
              <a:rPr lang="en-GB" sz="1600" b="1" dirty="0" err="1"/>
              <a:t>pribavlja</a:t>
            </a:r>
            <a:r>
              <a:rPr lang="en-GB" sz="1600" b="1" dirty="0"/>
              <a:t> </a:t>
            </a:r>
            <a:r>
              <a:rPr lang="en-GB" sz="1600" b="1" dirty="0" err="1"/>
              <a:t>mišljenja</a:t>
            </a:r>
            <a:r>
              <a:rPr lang="en-GB" sz="1600" b="1" dirty="0"/>
              <a:t> od </a:t>
            </a:r>
            <a:r>
              <a:rPr lang="en-GB" sz="1600" b="1" dirty="0" err="1"/>
              <a:t>drugih</a:t>
            </a:r>
            <a:r>
              <a:rPr lang="en-GB" sz="1600" b="1" dirty="0"/>
              <a:t> </a:t>
            </a:r>
            <a:r>
              <a:rPr lang="en-GB" sz="1600" b="1" dirty="0" err="1"/>
              <a:t>tijela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/</a:t>
            </a:r>
            <a:r>
              <a:rPr lang="en-GB" sz="1600" b="1" dirty="0" err="1"/>
              <a:t>ili</a:t>
            </a:r>
            <a:r>
              <a:rPr lang="en-GB" sz="1600" b="1" dirty="0"/>
              <a:t> </a:t>
            </a:r>
            <a:r>
              <a:rPr lang="en-GB" sz="1600" b="1" dirty="0" err="1"/>
              <a:t>osoba</a:t>
            </a:r>
            <a:r>
              <a:rPr lang="en-GB" sz="1600" b="1" dirty="0"/>
              <a:t> </a:t>
            </a:r>
            <a:r>
              <a:rPr lang="en-GB" sz="1600" b="1" dirty="0" err="1"/>
              <a:t>određenih</a:t>
            </a:r>
            <a:r>
              <a:rPr lang="en-GB" sz="1600" b="1" dirty="0"/>
              <a:t> </a:t>
            </a:r>
            <a:r>
              <a:rPr lang="en-GB" sz="1600" b="1" dirty="0" err="1"/>
              <a:t>posebnim</a:t>
            </a:r>
            <a:r>
              <a:rPr lang="en-GB" sz="1600" b="1" dirty="0"/>
              <a:t> </a:t>
            </a:r>
            <a:r>
              <a:rPr lang="en-GB" sz="1600" b="1" dirty="0" err="1"/>
              <a:t>propisima</a:t>
            </a:r>
            <a:r>
              <a:rPr lang="en-GB" sz="1600" b="1" dirty="0"/>
              <a:t>, </a:t>
            </a:r>
            <a:r>
              <a:rPr lang="en-GB" sz="1600" b="1" dirty="0" err="1"/>
              <a:t>jedinica</a:t>
            </a:r>
            <a:r>
              <a:rPr lang="en-GB" sz="1600" b="1" dirty="0"/>
              <a:t> </a:t>
            </a:r>
            <a:r>
              <a:rPr lang="en-GB" sz="1600" b="1" dirty="0" err="1"/>
              <a:t>lokalne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područne</a:t>
            </a:r>
            <a:r>
              <a:rPr lang="en-GB" sz="1600" b="1" dirty="0"/>
              <a:t> (</a:t>
            </a:r>
            <a:r>
              <a:rPr lang="en-GB" sz="1600" b="1" dirty="0" err="1"/>
              <a:t>regionalne</a:t>
            </a:r>
            <a:r>
              <a:rPr lang="en-GB" sz="1600" b="1" dirty="0"/>
              <a:t>) </a:t>
            </a:r>
            <a:r>
              <a:rPr lang="en-GB" sz="1600" b="1" dirty="0" err="1"/>
              <a:t>samouprave</a:t>
            </a:r>
            <a:r>
              <a:rPr lang="en-GB" sz="1600" b="1" dirty="0"/>
              <a:t> </a:t>
            </a:r>
            <a:r>
              <a:rPr lang="en-GB" sz="1600" b="1" dirty="0" err="1"/>
              <a:t>te</a:t>
            </a:r>
            <a:r>
              <a:rPr lang="en-GB" sz="1600" b="1" dirty="0"/>
              <a:t> </a:t>
            </a:r>
            <a:r>
              <a:rPr lang="en-GB" sz="1600" b="1" dirty="0" err="1"/>
              <a:t>informira</a:t>
            </a:r>
            <a:r>
              <a:rPr lang="en-GB" sz="1600" b="1" dirty="0"/>
              <a:t> </a:t>
            </a:r>
            <a:r>
              <a:rPr lang="en-GB" sz="1600" b="1" dirty="0" err="1"/>
              <a:t>javnost</a:t>
            </a:r>
            <a:r>
              <a:rPr lang="en-GB" sz="1600" b="1" dirty="0"/>
              <a:t> o </a:t>
            </a:r>
            <a:r>
              <a:rPr lang="en-GB" sz="1600" b="1" dirty="0" err="1"/>
              <a:t>zahtjevu</a:t>
            </a:r>
            <a:r>
              <a:rPr lang="en-GB" sz="1600" b="1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872" y="3343990"/>
            <a:ext cx="2430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Ocjena</a:t>
            </a:r>
            <a:r>
              <a:rPr lang="en-GB" sz="1600" b="1" dirty="0"/>
              <a:t> o </a:t>
            </a:r>
            <a:r>
              <a:rPr lang="en-GB" sz="1600" b="1" dirty="0" err="1"/>
              <a:t>potrebi</a:t>
            </a:r>
            <a:r>
              <a:rPr lang="en-GB" sz="1600" b="1" dirty="0"/>
              <a:t> </a:t>
            </a:r>
            <a:r>
              <a:rPr lang="en-GB" sz="1600" b="1" dirty="0" err="1"/>
              <a:t>procjene</a:t>
            </a:r>
            <a:r>
              <a:rPr lang="en-GB" sz="1600" b="1" dirty="0"/>
              <a:t> </a:t>
            </a:r>
            <a:r>
              <a:rPr lang="en-GB" sz="1600" b="1" dirty="0" err="1"/>
              <a:t>provodi</a:t>
            </a:r>
            <a:r>
              <a:rPr lang="en-GB" sz="1600" b="1" dirty="0"/>
              <a:t> se </a:t>
            </a:r>
            <a:r>
              <a:rPr lang="en-GB" sz="1600" b="1" dirty="0" err="1"/>
              <a:t>na</a:t>
            </a:r>
            <a:r>
              <a:rPr lang="en-GB" sz="1600" b="1" dirty="0"/>
              <a:t> </a:t>
            </a:r>
            <a:r>
              <a:rPr lang="en-GB" sz="1600" b="1" dirty="0" err="1"/>
              <a:t>temelju</a:t>
            </a:r>
            <a:r>
              <a:rPr lang="en-GB" sz="1600" b="1" dirty="0"/>
              <a:t> </a:t>
            </a:r>
            <a:r>
              <a:rPr lang="en-GB" sz="1600" b="1" dirty="0" err="1"/>
              <a:t>pojedinačnih</a:t>
            </a:r>
            <a:r>
              <a:rPr lang="en-GB" sz="1600" b="1" dirty="0"/>
              <a:t> </a:t>
            </a:r>
            <a:r>
              <a:rPr lang="en-GB" sz="1600" b="1" dirty="0" err="1"/>
              <a:t>ispitivanja</a:t>
            </a:r>
            <a:r>
              <a:rPr lang="en-GB" sz="1600" b="1" dirty="0"/>
              <a:t> </a:t>
            </a:r>
            <a:r>
              <a:rPr lang="en-GB" sz="1600" b="1" dirty="0" err="1"/>
              <a:t>sukladno</a:t>
            </a:r>
            <a:r>
              <a:rPr lang="en-GB" sz="1600" b="1" dirty="0"/>
              <a:t> </a:t>
            </a:r>
            <a:r>
              <a:rPr lang="en-GB" sz="1600" b="1" dirty="0" err="1"/>
              <a:t>kriterijima</a:t>
            </a:r>
            <a:r>
              <a:rPr lang="en-GB" sz="1600" b="1" dirty="0"/>
              <a:t> </a:t>
            </a:r>
            <a:r>
              <a:rPr lang="en-GB" sz="1600" b="1" dirty="0" err="1"/>
              <a:t>određenim</a:t>
            </a:r>
            <a:r>
              <a:rPr lang="en-GB" sz="1600" b="1" dirty="0"/>
              <a:t> u </a:t>
            </a:r>
            <a:r>
              <a:rPr lang="en-GB" sz="1600" b="1" dirty="0" err="1"/>
              <a:t>Prilogu</a:t>
            </a:r>
            <a:r>
              <a:rPr lang="en-GB" sz="1600" b="1" dirty="0"/>
              <a:t> V. </a:t>
            </a:r>
            <a:r>
              <a:rPr lang="en-GB" sz="1600" b="1" dirty="0" err="1"/>
              <a:t>Uredbe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uzimajući</a:t>
            </a:r>
            <a:r>
              <a:rPr lang="en-GB" sz="1600" b="1" dirty="0"/>
              <a:t> u </a:t>
            </a:r>
            <a:r>
              <a:rPr lang="en-GB" sz="1600" b="1" dirty="0" err="1"/>
              <a:t>obzir</a:t>
            </a:r>
            <a:r>
              <a:rPr lang="en-GB" sz="1600" b="1" dirty="0"/>
              <a:t> </a:t>
            </a:r>
            <a:r>
              <a:rPr lang="en-GB" sz="1600" b="1" dirty="0" err="1"/>
              <a:t>zaprimljena</a:t>
            </a:r>
            <a:r>
              <a:rPr lang="en-GB" sz="1600" b="1" dirty="0"/>
              <a:t> </a:t>
            </a:r>
            <a:r>
              <a:rPr lang="en-GB" sz="1600" b="1" dirty="0" err="1"/>
              <a:t>mišljenja</a:t>
            </a:r>
            <a:r>
              <a:rPr lang="en-GB" sz="1600" b="1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02272" y="4727240"/>
            <a:ext cx="2145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Nakon</a:t>
            </a:r>
            <a:r>
              <a:rPr lang="en-GB" sz="1600" b="1" dirty="0"/>
              <a:t> </a:t>
            </a:r>
            <a:r>
              <a:rPr lang="en-GB" sz="1600" b="1" dirty="0" err="1"/>
              <a:t>provedenog</a:t>
            </a:r>
            <a:r>
              <a:rPr lang="en-GB" sz="1600" b="1" dirty="0"/>
              <a:t> </a:t>
            </a:r>
            <a:r>
              <a:rPr lang="en-GB" sz="1600" b="1" dirty="0" err="1"/>
              <a:t>postupka</a:t>
            </a:r>
            <a:r>
              <a:rPr lang="en-GB" sz="1600" b="1" dirty="0"/>
              <a:t> </a:t>
            </a:r>
            <a:r>
              <a:rPr lang="en-GB" sz="1600" b="1" dirty="0" err="1"/>
              <a:t>izdaje</a:t>
            </a:r>
            <a:r>
              <a:rPr lang="en-GB" sz="1600" b="1" dirty="0"/>
              <a:t> se </a:t>
            </a:r>
            <a:r>
              <a:rPr lang="en-GB" sz="1600" b="1" dirty="0" err="1"/>
              <a:t>rješenje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o </a:t>
            </a:r>
            <a:r>
              <a:rPr lang="en-GB" sz="1600" b="1" dirty="0" err="1"/>
              <a:t>istom</a:t>
            </a:r>
            <a:r>
              <a:rPr lang="en-GB" sz="1600" b="1" dirty="0"/>
              <a:t> </a:t>
            </a:r>
            <a:r>
              <a:rPr lang="en-GB" sz="1600" b="1" dirty="0" err="1"/>
              <a:t>informira</a:t>
            </a:r>
            <a:r>
              <a:rPr lang="en-GB" sz="1600" b="1" dirty="0"/>
              <a:t> </a:t>
            </a:r>
            <a:r>
              <a:rPr lang="en-GB" sz="1600" b="1" dirty="0" err="1"/>
              <a:t>javnost</a:t>
            </a:r>
            <a:r>
              <a:rPr lang="en-GB" sz="1600" b="1" dirty="0"/>
              <a:t>..</a:t>
            </a:r>
          </a:p>
        </p:txBody>
      </p:sp>
      <p:sp>
        <p:nvSpPr>
          <p:cNvPr id="6" name="Chevron 5"/>
          <p:cNvSpPr/>
          <p:nvPr/>
        </p:nvSpPr>
        <p:spPr>
          <a:xfrm>
            <a:off x="3200899" y="1793929"/>
            <a:ext cx="2726523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POJEDINAČNA ISPITIVANJA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646222" y="1794591"/>
            <a:ext cx="2726523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RJEŠENJE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55576" y="1795588"/>
            <a:ext cx="2725200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ZAPRIMANJE ZAHTJEVA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67283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POSTUPAK PUO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1628799"/>
            <a:ext cx="75635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09409"/>
              </p:ext>
            </p:extLst>
          </p:nvPr>
        </p:nvGraphicFramePr>
        <p:xfrm>
          <a:off x="251520" y="1674518"/>
          <a:ext cx="8767502" cy="337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4" imgW="10210755" imgH="3952800" progId="Visio.Drawing.15">
                  <p:embed/>
                </p:oleObj>
              </mc:Choice>
              <mc:Fallback>
                <p:oleObj r:id="rId4" imgW="10210755" imgH="39528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74518"/>
                        <a:ext cx="8767502" cy="337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6083944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BITNI ELEMENTI PRIJAVE PROJEKATA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99" y="2650840"/>
            <a:ext cx="5194920" cy="11521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r-HR" b="1" dirty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OPKK 2014 – 2020 – </a:t>
            </a:r>
            <a:endParaRPr lang="hr-HR" b="1" dirty="0" smtClean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hr-HR" sz="2800" b="1" dirty="0" smtClean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PROJEKTNA DOKUMENTACIJA</a:t>
            </a:r>
            <a:endParaRPr lang="hr-HR" sz="2800" b="1" dirty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GB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  <p:sp>
        <p:nvSpPr>
          <p:cNvPr id="7" name="TextBox 6"/>
          <p:cNvSpPr txBox="1"/>
          <p:nvPr/>
        </p:nvSpPr>
        <p:spPr>
          <a:xfrm>
            <a:off x="6948264" y="2442074"/>
            <a:ext cx="864096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hr-HR" sz="9600" dirty="0">
                <a:solidFill>
                  <a:srgbClr val="0B28A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PROJEKTNA DOKUMENTACIJA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ea typeface="Times New Roman" panose="02020603050405020304" pitchFamily="18" charset="0"/>
              </a:rPr>
              <a:t>Za odabranu optimalnu tehničku varijantu sustava vodoopskrbe i/ili odvodnje, a koja se pokazala opravdanom i priuštivom kroz analizu troškova. Izrada projektne dokumentacije odvija se u fazama</a:t>
            </a:r>
            <a:r>
              <a:rPr lang="hr-HR" sz="1600" b="1" dirty="0" smtClean="0">
                <a:ea typeface="Times New Roman" panose="02020603050405020304" pitchFamily="18" charset="0"/>
              </a:rPr>
              <a:t>:</a:t>
            </a:r>
            <a:endParaRPr lang="hr-HR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  <p:sp>
        <p:nvSpPr>
          <p:cNvPr id="6" name="Rectangle 5"/>
          <p:cNvSpPr/>
          <p:nvPr/>
        </p:nvSpPr>
        <p:spPr>
          <a:xfrm>
            <a:off x="773227" y="2820836"/>
            <a:ext cx="23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FAZA 1</a:t>
            </a:r>
          </a:p>
          <a:p>
            <a:r>
              <a:rPr lang="en-GB" dirty="0" err="1" smtClean="0"/>
              <a:t>izrada</a:t>
            </a:r>
            <a:r>
              <a:rPr lang="en-GB" dirty="0" smtClean="0"/>
              <a:t> </a:t>
            </a:r>
            <a:r>
              <a:rPr lang="en-GB" dirty="0" err="1"/>
              <a:t>idejnih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ishođenje</a:t>
            </a:r>
            <a:r>
              <a:rPr lang="en-GB" dirty="0"/>
              <a:t> </a:t>
            </a:r>
            <a:r>
              <a:rPr lang="en-GB" dirty="0" err="1"/>
              <a:t>lokacijskih</a:t>
            </a:r>
            <a:r>
              <a:rPr lang="en-GB" dirty="0"/>
              <a:t> </a:t>
            </a:r>
            <a:r>
              <a:rPr lang="en-GB" dirty="0" err="1"/>
              <a:t>dozvola</a:t>
            </a:r>
            <a:r>
              <a:rPr lang="en-GB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209" y="4642748"/>
            <a:ext cx="514400" cy="669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2633" y="4642748"/>
            <a:ext cx="725482" cy="65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139" y="4642748"/>
            <a:ext cx="386424" cy="6161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880" y="2820836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FAZA 2</a:t>
            </a:r>
          </a:p>
          <a:p>
            <a:r>
              <a:rPr lang="hr-HR" dirty="0" smtClean="0"/>
              <a:t>i</a:t>
            </a:r>
            <a:r>
              <a:rPr lang="en-GB" dirty="0" err="1" smtClean="0"/>
              <a:t>zrada</a:t>
            </a:r>
            <a:r>
              <a:rPr lang="en-GB" dirty="0" smtClean="0"/>
              <a:t> </a:t>
            </a:r>
            <a:r>
              <a:rPr lang="en-GB" dirty="0" err="1"/>
              <a:t>glavnih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ishođenje</a:t>
            </a:r>
            <a:r>
              <a:rPr lang="en-GB" dirty="0"/>
              <a:t> </a:t>
            </a:r>
            <a:r>
              <a:rPr lang="en-GB" dirty="0" err="1"/>
              <a:t>građevinskih</a:t>
            </a:r>
            <a:r>
              <a:rPr lang="en-GB" dirty="0"/>
              <a:t> </a:t>
            </a:r>
            <a:r>
              <a:rPr lang="en-GB" dirty="0" err="1"/>
              <a:t>dozvola</a:t>
            </a:r>
            <a:r>
              <a:rPr lang="en-GB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4647647"/>
            <a:ext cx="514860" cy="610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4" y="4642748"/>
            <a:ext cx="512108" cy="61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3356" y="4642748"/>
            <a:ext cx="512108" cy="6157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36928" y="2820836"/>
            <a:ext cx="232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FAZA 3</a:t>
            </a:r>
          </a:p>
          <a:p>
            <a:r>
              <a:rPr lang="hr-HR" dirty="0" smtClean="0"/>
              <a:t>i</a:t>
            </a:r>
            <a:r>
              <a:rPr lang="en-GB" dirty="0" err="1" smtClean="0"/>
              <a:t>zrada</a:t>
            </a:r>
            <a:r>
              <a:rPr lang="en-GB" dirty="0" smtClean="0"/>
              <a:t> </a:t>
            </a:r>
            <a:r>
              <a:rPr lang="en-GB" dirty="0" err="1"/>
              <a:t>troškovnika</a:t>
            </a:r>
            <a:r>
              <a:rPr lang="en-GB" dirty="0"/>
              <a:t> </a:t>
            </a:r>
            <a:r>
              <a:rPr lang="en-GB" dirty="0" err="1"/>
              <a:t>temeljem</a:t>
            </a:r>
            <a:r>
              <a:rPr lang="en-GB" dirty="0"/>
              <a:t> </a:t>
            </a:r>
            <a:r>
              <a:rPr lang="en-GB" dirty="0" err="1"/>
              <a:t>glavnih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elaborata</a:t>
            </a:r>
            <a:r>
              <a:rPr lang="en-GB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190" y="4722880"/>
            <a:ext cx="794779" cy="478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344" y="4642748"/>
            <a:ext cx="558709" cy="558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627" y="6083944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BITNI ELEMENTI PRIJAVE PROJEKATA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99" y="2650840"/>
            <a:ext cx="5194920" cy="11521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r-HR" b="1" dirty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OPKK 2014 – 2020 – </a:t>
            </a:r>
            <a:endParaRPr lang="hr-HR" b="1" dirty="0" smtClean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hr-HR" sz="2800" b="1" dirty="0" smtClean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DOKUMENTACIJA O NABAVI</a:t>
            </a:r>
            <a:endParaRPr lang="hr-HR" sz="2800" b="1" dirty="0">
              <a:solidFill>
                <a:srgbClr val="0C2AA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GB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  <p:sp>
        <p:nvSpPr>
          <p:cNvPr id="7" name="TextBox 6"/>
          <p:cNvSpPr txBox="1"/>
          <p:nvPr/>
        </p:nvSpPr>
        <p:spPr>
          <a:xfrm>
            <a:off x="6948264" y="2442074"/>
            <a:ext cx="864096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hr-HR" sz="9600" dirty="0" smtClean="0">
                <a:solidFill>
                  <a:srgbClr val="0B28A1"/>
                </a:solidFill>
              </a:rPr>
              <a:t>4</a:t>
            </a:r>
            <a:endParaRPr lang="hr-HR" sz="9600" dirty="0">
              <a:solidFill>
                <a:srgbClr val="0B28A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F6655"/>
                </a:solidFill>
                <a:cs typeface="Arial" panose="020B0604020202020204" pitchFamily="34" charset="0"/>
              </a:rPr>
              <a:t>SETOVI DOKUMENTACIJE O NABAVI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326"/>
            <a:ext cx="3394720" cy="1684784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1800" b="1" dirty="0">
                <a:solidFill>
                  <a:srgbClr val="0F6655"/>
                </a:solidFill>
                <a:latin typeface="+mj-lt"/>
                <a:ea typeface="+mj-ea"/>
                <a:cs typeface="Arial" panose="020B0604020202020204" pitchFamily="34" charset="0"/>
              </a:rPr>
              <a:t>UPRAVLJANJE PROJEKTOM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800" dirty="0"/>
              <a:t>Vanjske usluge upravljanja projektom. Neki prijavitelji ne koriste vanjske usluge već svoje kapacitete.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  <p:sp>
        <p:nvSpPr>
          <p:cNvPr id="6" name="Rectangle 5"/>
          <p:cNvSpPr/>
          <p:nvPr/>
        </p:nvSpPr>
        <p:spPr>
          <a:xfrm>
            <a:off x="3820368" y="1383709"/>
            <a:ext cx="244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VIDLJIVOST</a:t>
            </a:r>
          </a:p>
          <a:p>
            <a:r>
              <a:rPr lang="en-GB" dirty="0" err="1">
                <a:latin typeface="+mn-lt"/>
                <a:cs typeface="+mn-cs"/>
              </a:rPr>
              <a:t>Obvezan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dio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nabave</a:t>
            </a:r>
            <a:r>
              <a:rPr lang="en-GB" dirty="0">
                <a:latin typeface="+mn-lt"/>
                <a:cs typeface="+mn-cs"/>
              </a:rPr>
              <a:t>. </a:t>
            </a:r>
            <a:r>
              <a:rPr lang="en-GB" dirty="0" err="1">
                <a:latin typeface="+mn-lt"/>
                <a:cs typeface="+mn-cs"/>
              </a:rPr>
              <a:t>Različiti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pristupi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strategije</a:t>
            </a:r>
            <a:r>
              <a:rPr lang="en-GB" dirty="0">
                <a:latin typeface="+mn-lt"/>
                <a:cs typeface="+mn-cs"/>
              </a:rPr>
              <a:t> u </a:t>
            </a:r>
            <a:r>
              <a:rPr lang="en-GB" dirty="0" err="1">
                <a:latin typeface="+mn-lt"/>
                <a:cs typeface="+mn-cs"/>
              </a:rPr>
              <a:t>promidžbi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vidljivosti</a:t>
            </a:r>
            <a:r>
              <a:rPr lang="en-GB" dirty="0">
                <a:latin typeface="+mn-lt"/>
                <a:cs typeface="+mn-cs"/>
              </a:rPr>
              <a:t> EU </a:t>
            </a:r>
            <a:r>
              <a:rPr lang="en-GB" dirty="0" err="1">
                <a:latin typeface="+mn-lt"/>
                <a:cs typeface="+mn-cs"/>
              </a:rPr>
              <a:t>projekta</a:t>
            </a:r>
            <a:r>
              <a:rPr lang="en-GB" dirty="0">
                <a:latin typeface="+mn-lt"/>
                <a:cs typeface="+mn-cs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7464" y="1341109"/>
            <a:ext cx="21612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STRUČNI NADZOR</a:t>
            </a:r>
          </a:p>
          <a:p>
            <a:r>
              <a:rPr lang="en-GB" dirty="0" err="1">
                <a:latin typeface="+mn-lt"/>
                <a:cs typeface="+mn-cs"/>
              </a:rPr>
              <a:t>Javna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nabava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stručnog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nadzora</a:t>
            </a:r>
            <a:r>
              <a:rPr lang="en-GB" dirty="0">
                <a:latin typeface="+mn-lt"/>
                <a:cs typeface="+mn-cs"/>
              </a:rPr>
              <a:t>. </a:t>
            </a:r>
            <a:r>
              <a:rPr lang="en-GB" dirty="0" err="1">
                <a:latin typeface="+mn-lt"/>
                <a:cs typeface="+mn-cs"/>
              </a:rPr>
              <a:t>Ključni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dio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dobre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provedbe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projekta</a:t>
            </a:r>
            <a:r>
              <a:rPr lang="en-GB" sz="2000" dirty="0">
                <a:latin typeface="+mn-lt"/>
                <a:cs typeface="+mn-cs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4776" y="4027916"/>
            <a:ext cx="2674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USPOSTAVA GIS SUSTAVA</a:t>
            </a:r>
          </a:p>
          <a:p>
            <a:r>
              <a:rPr lang="en-GB" dirty="0" err="1">
                <a:latin typeface="+mn-lt"/>
                <a:cs typeface="+mn-cs"/>
              </a:rPr>
              <a:t>Moguće</a:t>
            </a:r>
            <a:r>
              <a:rPr lang="en-GB" dirty="0">
                <a:latin typeface="+mn-lt"/>
                <a:cs typeface="+mn-cs"/>
              </a:rPr>
              <a:t> je </a:t>
            </a:r>
            <a:r>
              <a:rPr lang="en-GB" dirty="0" err="1">
                <a:latin typeface="+mn-lt"/>
                <a:cs typeface="+mn-cs"/>
              </a:rPr>
              <a:t>uspostaviti</a:t>
            </a:r>
            <a:r>
              <a:rPr lang="en-GB" dirty="0">
                <a:latin typeface="+mn-lt"/>
                <a:cs typeface="+mn-cs"/>
              </a:rPr>
              <a:t> GIS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slične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sustave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kojima</a:t>
            </a:r>
            <a:r>
              <a:rPr lang="en-GB" dirty="0">
                <a:latin typeface="+mn-lt"/>
                <a:cs typeface="+mn-cs"/>
              </a:rPr>
              <a:t> se </a:t>
            </a:r>
            <a:r>
              <a:rPr lang="en-GB" dirty="0" err="1">
                <a:latin typeface="+mn-lt"/>
                <a:cs typeface="+mn-cs"/>
              </a:rPr>
              <a:t>upravlja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npr</a:t>
            </a:r>
            <a:r>
              <a:rPr lang="en-GB" dirty="0">
                <a:latin typeface="+mn-lt"/>
                <a:cs typeface="+mn-cs"/>
              </a:rPr>
              <a:t> u </a:t>
            </a:r>
            <a:r>
              <a:rPr lang="en-GB" dirty="0" err="1">
                <a:latin typeface="+mn-lt"/>
                <a:cs typeface="+mn-cs"/>
              </a:rPr>
              <a:t>vodoopskrbnim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sustavima</a:t>
            </a:r>
            <a:r>
              <a:rPr lang="en-GB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6996" y="3331975"/>
            <a:ext cx="309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IZVOĐENJE RADOVA NA MREŽI</a:t>
            </a:r>
          </a:p>
          <a:p>
            <a:r>
              <a:rPr lang="en-GB" dirty="0" err="1">
                <a:latin typeface="+mn-lt"/>
                <a:cs typeface="+mn-cs"/>
              </a:rPr>
              <a:t>Radovi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izgradnji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linijskih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sustava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vodoopskrbe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/</a:t>
            </a:r>
            <a:r>
              <a:rPr lang="en-GB" dirty="0" err="1">
                <a:latin typeface="+mn-lt"/>
                <a:cs typeface="+mn-cs"/>
              </a:rPr>
              <a:t>ili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odvodnje</a:t>
            </a:r>
            <a:r>
              <a:rPr lang="en-GB" dirty="0">
                <a:latin typeface="+mn-lt"/>
                <a:cs typeface="+mn-cs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6996" y="4964589"/>
            <a:ext cx="243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OPREMA</a:t>
            </a:r>
          </a:p>
          <a:p>
            <a:r>
              <a:rPr lang="en-GB" dirty="0" err="1">
                <a:latin typeface="+mn-lt"/>
                <a:cs typeface="+mn-cs"/>
              </a:rPr>
              <a:t>Nabava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komunalne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opreme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specijaliziranih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vozila</a:t>
            </a:r>
            <a:r>
              <a:rPr lang="en-GB" dirty="0">
                <a:latin typeface="+mn-lt"/>
                <a:cs typeface="+mn-cs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356498"/>
            <a:ext cx="25020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0F6655"/>
                </a:solidFill>
                <a:latin typeface="+mj-lt"/>
                <a:ea typeface="+mj-ea"/>
              </a:rPr>
              <a:t>IZVOĐENJE RADOVA NA UPOV-U</a:t>
            </a:r>
          </a:p>
          <a:p>
            <a:r>
              <a:rPr lang="en-GB" dirty="0">
                <a:latin typeface="+mn-lt"/>
                <a:cs typeface="+mn-cs"/>
              </a:rPr>
              <a:t>U </a:t>
            </a:r>
            <a:r>
              <a:rPr lang="en-GB" dirty="0" err="1">
                <a:latin typeface="+mn-lt"/>
                <a:cs typeface="+mn-cs"/>
              </a:rPr>
              <a:t>pravilu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nabavlja</a:t>
            </a:r>
            <a:r>
              <a:rPr lang="en-GB" dirty="0">
                <a:latin typeface="+mn-lt"/>
                <a:cs typeface="+mn-cs"/>
              </a:rPr>
              <a:t> se </a:t>
            </a:r>
            <a:r>
              <a:rPr lang="en-GB" dirty="0" err="1">
                <a:latin typeface="+mn-lt"/>
                <a:cs typeface="+mn-cs"/>
              </a:rPr>
              <a:t>zajedno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projektiranje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izvođenje</a:t>
            </a:r>
            <a:r>
              <a:rPr lang="en-GB" dirty="0">
                <a:latin typeface="+mn-lt"/>
                <a:cs typeface="+mn-cs"/>
              </a:rPr>
              <a:t> UPOV-a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/</a:t>
            </a:r>
            <a:r>
              <a:rPr lang="en-GB" dirty="0" err="1">
                <a:latin typeface="+mn-lt"/>
                <a:cs typeface="+mn-cs"/>
              </a:rPr>
              <a:t>ili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uređaja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za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kondicioniranje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vode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sz="2000" dirty="0" err="1">
                <a:latin typeface="+mn-lt"/>
                <a:cs typeface="+mn-cs"/>
              </a:rPr>
              <a:t>za</a:t>
            </a:r>
            <a:r>
              <a:rPr lang="en-GB" sz="2000" dirty="0">
                <a:latin typeface="+mn-lt"/>
                <a:cs typeface="+mn-cs"/>
              </a:rPr>
              <a:t> </a:t>
            </a:r>
            <a:r>
              <a:rPr lang="en-GB" sz="2000" dirty="0" err="1">
                <a:latin typeface="+mn-lt"/>
                <a:cs typeface="+mn-cs"/>
              </a:rPr>
              <a:t>piće</a:t>
            </a:r>
            <a:r>
              <a:rPr lang="en-GB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191" y="620688"/>
            <a:ext cx="4104456" cy="1965341"/>
          </a:xfrm>
        </p:spPr>
        <p:txBody>
          <a:bodyPr/>
          <a:lstStyle/>
          <a:p>
            <a:r>
              <a:rPr lang="hr-HR" sz="6000" b="1" dirty="0">
                <a:solidFill>
                  <a:srgbClr val="0F6655"/>
                </a:solidFill>
                <a:cs typeface="Arial" panose="020B0604020202020204" pitchFamily="34" charset="0"/>
              </a:rPr>
              <a:t>PRIJAVA </a:t>
            </a:r>
            <a:r>
              <a:rPr lang="hr-HR" sz="6000" b="1" dirty="0" smtClean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sz="6000" b="1" dirty="0" smtClean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sz="6000" b="1" dirty="0" smtClean="0">
                <a:solidFill>
                  <a:srgbClr val="0F6655"/>
                </a:solidFill>
                <a:cs typeface="Arial" panose="020B0604020202020204" pitchFamily="34" charset="0"/>
              </a:rPr>
              <a:t>PROJEKTA</a:t>
            </a:r>
            <a:endParaRPr lang="en-GB" sz="6000" b="1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5400600" cy="4525963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Poziv prema prijavitelju na dostavu aplikacijskog paketa!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18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8506" y="943917"/>
            <a:ext cx="2036240" cy="23410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007" y="2819439"/>
            <a:ext cx="1319892" cy="248176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1491" y="4315103"/>
            <a:ext cx="1322947" cy="12924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PRIJAVNI PAKET </a:t>
            </a: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(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OBRASCI I DODACI)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40" y="1834551"/>
            <a:ext cx="8229600" cy="1180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ea typeface="Times New Roman" panose="02020603050405020304" pitchFamily="18" charset="0"/>
              </a:rPr>
              <a:t>U trenutku spremnosti studijske i projektne dokumentacije te dokumentacije za nadmetanje, nadležna Posrednička tijela (PT1 – Ministarstvo zaštite okoliša i energetike; PT2 – Hrvatske vode) pozivaju Krajnjeg Korisnika na dostavu aplikacijskog paketa: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19</a:t>
            </a:fld>
            <a:endParaRPr lang="hr-HR" altLang="sr-Latn-RS"/>
          </a:p>
        </p:txBody>
      </p:sp>
      <p:sp>
        <p:nvSpPr>
          <p:cNvPr id="6" name="Rectangle 5"/>
          <p:cNvSpPr/>
          <p:nvPr/>
        </p:nvSpPr>
        <p:spPr>
          <a:xfrm>
            <a:off x="749908" y="3015566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l-PL" b="1" dirty="0">
                <a:solidFill>
                  <a:srgbClr val="FF0000"/>
                </a:solidFill>
                <a:latin typeface="+mj-lt"/>
                <a:ea typeface="+mj-ea"/>
              </a:rPr>
              <a:t>OPIS PROJEKTA</a:t>
            </a:r>
          </a:p>
          <a:p>
            <a:r>
              <a:rPr lang="pl-PL" dirty="0">
                <a:latin typeface="+mn-lt"/>
              </a:rPr>
              <a:t>Opis projekta za odobravanje izravne dodjele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1932" y="3016141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FF0000"/>
                </a:solidFill>
                <a:latin typeface="+mj-lt"/>
                <a:ea typeface="+mj-ea"/>
              </a:rPr>
              <a:t>PRILOG II I DODACI</a:t>
            </a:r>
          </a:p>
          <a:p>
            <a:r>
              <a:rPr lang="en-GB" dirty="0" err="1">
                <a:solidFill>
                  <a:srgbClr val="FF0000"/>
                </a:solidFill>
                <a:latin typeface="+mn-lt"/>
              </a:rPr>
              <a:t>Prijavni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+mn-lt"/>
              </a:rPr>
              <a:t>obrazac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- </a:t>
            </a:r>
            <a:r>
              <a:rPr lang="en-GB" dirty="0" err="1">
                <a:latin typeface="+mn-lt"/>
              </a:rPr>
              <a:t>Prilog</a:t>
            </a:r>
            <a:r>
              <a:rPr lang="en-GB" dirty="0">
                <a:latin typeface="+mn-lt"/>
              </a:rPr>
              <a:t> II </a:t>
            </a:r>
            <a:r>
              <a:rPr lang="en-GB" dirty="0" err="1">
                <a:latin typeface="+mn-lt"/>
              </a:rPr>
              <a:t>Provedbene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uredbe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Komisije</a:t>
            </a:r>
            <a:r>
              <a:rPr lang="en-GB" dirty="0">
                <a:latin typeface="+mn-lt"/>
              </a:rPr>
              <a:t> (EU) 2015/207 od 20. </a:t>
            </a:r>
            <a:r>
              <a:rPr lang="en-GB" dirty="0" err="1">
                <a:latin typeface="+mn-lt"/>
              </a:rPr>
              <a:t>siječnja</a:t>
            </a:r>
            <a:r>
              <a:rPr lang="en-GB" dirty="0">
                <a:latin typeface="+mn-lt"/>
              </a:rPr>
              <a:t> 2015.:</a:t>
            </a:r>
          </a:p>
          <a:p>
            <a:r>
              <a:rPr lang="en-GB" dirty="0" err="1">
                <a:solidFill>
                  <a:srgbClr val="FF0000"/>
                </a:solidFill>
                <a:latin typeface="+mn-lt"/>
              </a:rPr>
              <a:t>Dodaci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1-6</a:t>
            </a:r>
          </a:p>
          <a:p>
            <a:r>
              <a:rPr lang="en-GB" dirty="0" err="1">
                <a:latin typeface="+mn-lt"/>
              </a:rPr>
              <a:t>preslike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dozvola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drugih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dokumenata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3029496"/>
            <a:ext cx="28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l-PL" b="1" dirty="0">
                <a:solidFill>
                  <a:srgbClr val="FF0000"/>
                </a:solidFill>
                <a:latin typeface="+mj-lt"/>
                <a:ea typeface="+mj-ea"/>
              </a:rPr>
              <a:t>OSTALI OBRASCI I IZJAVE</a:t>
            </a:r>
          </a:p>
          <a:p>
            <a:r>
              <a:rPr lang="pl-PL" dirty="0">
                <a:latin typeface="+mn-lt"/>
              </a:rPr>
              <a:t>Obrazac opisa spremnosti </a:t>
            </a:r>
            <a:r>
              <a:rPr lang="pl-PL" dirty="0" smtClean="0">
                <a:latin typeface="+mn-lt"/>
              </a:rPr>
              <a:t>projekta</a:t>
            </a:r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Dugi obrasci i izjave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093297"/>
            <a:ext cx="1981200" cy="76470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Goran Milaković, mag.ing.aedif. </a:t>
            </a:r>
          </a:p>
          <a:p>
            <a:r>
              <a:rPr lang="hr-HR" altLang="sr-Latn-RS" dirty="0">
                <a:latin typeface="Arial Narrow" panose="020B0606020202030204" pitchFamily="34" charset="0"/>
              </a:rPr>
              <a:t>Olivera Šegedin, </a:t>
            </a:r>
            <a:r>
              <a:rPr lang="hr-HR" altLang="sr-Latn-RS" dirty="0" err="1" smtClean="0">
                <a:latin typeface="Arial Narrow" panose="020B0606020202030204" pitchFamily="34" charset="0"/>
              </a:rPr>
              <a:t>dipl.ing.građ</a:t>
            </a:r>
            <a:r>
              <a:rPr lang="hr-HR" altLang="sr-Latn-R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hr-HR" altLang="sr-Latn-RS" dirty="0" smtClean="0">
                <a:latin typeface="Arial Narrow" panose="020B0606020202030204" pitchFamily="34" charset="0"/>
              </a:rPr>
              <a:t>Mario Obrdalj, </a:t>
            </a:r>
            <a:r>
              <a:rPr lang="hr-HR" altLang="sr-Latn-RS" dirty="0" err="1" smtClean="0">
                <a:latin typeface="Arial Narrow" panose="020B0606020202030204" pitchFamily="34" charset="0"/>
              </a:rPr>
              <a:t>dipl.ing.građ</a:t>
            </a:r>
            <a:r>
              <a:rPr lang="hr-HR" altLang="sr-Latn-RS" dirty="0" smtClean="0">
                <a:latin typeface="Arial Narrow" panose="020B0606020202030204" pitchFamily="34" charset="0"/>
              </a:rPr>
              <a:t>.</a:t>
            </a:r>
          </a:p>
          <a:p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>
                <a:solidFill>
                  <a:srgbClr val="0F6655"/>
                </a:solidFill>
                <a:cs typeface="Arial" panose="020B0604020202020204" pitchFamily="34" charset="0"/>
              </a:rPr>
              <a:t>ZAKONODAVNI OKVIR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208" y="1545205"/>
            <a:ext cx="4042792" cy="4548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  <a:cs typeface="Arial" panose="020B0604020202020204" pitchFamily="34" charset="0"/>
              </a:rPr>
              <a:t>PRAVNA STEČEVINA EU</a:t>
            </a:r>
          </a:p>
          <a:p>
            <a:r>
              <a:rPr lang="hr-HR" sz="2000" dirty="0"/>
              <a:t>Okvirna direktiva o vodama (2000/60/EC)</a:t>
            </a:r>
          </a:p>
          <a:p>
            <a:r>
              <a:rPr lang="hr-HR" sz="2000" dirty="0"/>
              <a:t>Direktiva o kakvoći vode za piće (98/83/EEC)</a:t>
            </a:r>
          </a:p>
          <a:p>
            <a:r>
              <a:rPr lang="hr-HR" sz="2000" dirty="0"/>
              <a:t>Direktiva o kakvoći vode za kupanje (2006/7/EC)</a:t>
            </a:r>
          </a:p>
          <a:p>
            <a:r>
              <a:rPr lang="hr-HR" sz="2000" dirty="0"/>
              <a:t>Direktiva o odvodnji i pročišćavanju komunalnih otpadnih voda (91/271/EEC)</a:t>
            </a:r>
          </a:p>
          <a:p>
            <a:endParaRPr lang="hr-HR" altLang="sr-Latn-R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86543" y="1545204"/>
            <a:ext cx="3888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</a:rPr>
              <a:t>PRAVNI OKVIR RH</a:t>
            </a:r>
          </a:p>
          <a:p>
            <a:pPr marL="0" indent="0">
              <a:buNone/>
            </a:pPr>
            <a:r>
              <a:rPr lang="hr-HR" sz="2000" dirty="0">
                <a:latin typeface="+mn-lt"/>
                <a:cs typeface="+mn-cs"/>
              </a:rPr>
              <a:t>Zakon o vodama (NN 153/2009, 130/2011, 56/2013, 14/2014, 46/2018)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83" y="1124744"/>
            <a:ext cx="4864472" cy="2504619"/>
          </a:xfrm>
        </p:spPr>
        <p:txBody>
          <a:bodyPr/>
          <a:lstStyle/>
          <a:p>
            <a:r>
              <a:rPr lang="hr-HR" sz="6000" b="1" dirty="0">
                <a:solidFill>
                  <a:srgbClr val="0F6655"/>
                </a:solidFill>
                <a:cs typeface="Arial" panose="020B0604020202020204" pitchFamily="34" charset="0"/>
              </a:rPr>
              <a:t>ODOBRENJE PROJEKTA</a:t>
            </a:r>
            <a:endParaRPr lang="en-GB" sz="6000" b="1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128000" cy="14401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1600" b="1" dirty="0">
                <a:ea typeface="Times New Roman" panose="02020603050405020304" pitchFamily="18" charset="0"/>
              </a:rPr>
              <a:t>Na temelju pozitivnih ocjena gore navedenih nadležnih tijela, Ministarstvo regionalnog razvoja i fondova EU odobrava Poziv na dodjelu bespovratnih sredstava za projekt nakon čega se donosi odluka o financiranju koja je temelj za sklapanje ugovora o dodjeli bespovratnih sredstava.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20</a:t>
            </a:fld>
            <a:endParaRPr lang="hr-HR" alt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35593" r="35593"/>
          <a:stretch/>
        </p:blipFill>
        <p:spPr>
          <a:xfrm>
            <a:off x="5920904" y="908720"/>
            <a:ext cx="2664296" cy="2233307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PROVJERE PAKETA I PRIHVATLJIVOSTI PROJEKTA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620888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administrativnih dodataka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hr-HR" sz="2400" dirty="0" smtClean="0"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analiziranih opcija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hr-HR" sz="2400" dirty="0" smtClean="0"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financijsko-ekonomskih postavki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hr-HR" sz="2400" dirty="0" smtClean="0"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komponenata projekta i investicijskog plana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hr-HR" sz="2400" dirty="0" smtClean="0"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ciljeva projekta</a:t>
            </a:r>
            <a:r>
              <a:rPr lang="en-US" sz="2400" dirty="0" smtClean="0">
                <a:ea typeface="Times New Roman" panose="02020603050405020304" pitchFamily="18" charset="0"/>
              </a:rPr>
              <a:t>;</a:t>
            </a:r>
            <a:endParaRPr lang="hr-HR" sz="2400" dirty="0" smtClean="0"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Times New Roman" panose="02020603050405020304" pitchFamily="18" charset="0"/>
              </a:rPr>
              <a:t>Provjera obrazaca i priloga s izjavama</a:t>
            </a:r>
          </a:p>
          <a:p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21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4738711"/>
            <a:ext cx="4248472" cy="102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1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ODLUKA O FINANCIRANJU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3682752" cy="294071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ea typeface="Times New Roman" panose="02020603050405020304" pitchFamily="18" charset="0"/>
              </a:rPr>
              <a:t>Na </a:t>
            </a:r>
            <a:r>
              <a:rPr lang="en-US" sz="2000" dirty="0" err="1">
                <a:ea typeface="Times New Roman" panose="02020603050405020304" pitchFamily="18" charset="0"/>
              </a:rPr>
              <a:t>temelju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pozitivnih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ocjena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nadležnih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tijela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a typeface="Times New Roman" panose="02020603050405020304" pitchFamily="18" charset="0"/>
              </a:rPr>
              <a:t>Ministarstvo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regionalnog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razvoja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fondova</a:t>
            </a:r>
            <a:r>
              <a:rPr lang="en-US" sz="2000" dirty="0">
                <a:ea typeface="Times New Roman" panose="02020603050405020304" pitchFamily="18" charset="0"/>
              </a:rPr>
              <a:t> EU </a:t>
            </a:r>
            <a:r>
              <a:rPr lang="en-US" sz="2000" dirty="0" err="1">
                <a:ea typeface="Times New Roman" panose="02020603050405020304" pitchFamily="18" charset="0"/>
              </a:rPr>
              <a:t>odobrava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Poziv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dodjelu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bespovratnih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sredstava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AAC"/>
                </a:solidFill>
                <a:ea typeface="Times New Roman" panose="02020603050405020304" pitchFamily="18" charset="0"/>
              </a:rPr>
              <a:t>projekt</a:t>
            </a:r>
            <a:r>
              <a:rPr lang="en-US" sz="2000" dirty="0">
                <a:solidFill>
                  <a:srgbClr val="0C2AAC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nakon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čega</a:t>
            </a:r>
            <a:r>
              <a:rPr lang="en-US" sz="2000" dirty="0">
                <a:ea typeface="Times New Roman" panose="02020603050405020304" pitchFamily="18" charset="0"/>
              </a:rPr>
              <a:t> se </a:t>
            </a:r>
            <a:r>
              <a:rPr lang="en-US" sz="2000" dirty="0" err="1">
                <a:ea typeface="Times New Roman" panose="02020603050405020304" pitchFamily="18" charset="0"/>
              </a:rPr>
              <a:t>donosi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dluka</a:t>
            </a:r>
            <a:r>
              <a:rPr lang="en-US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financiranju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koja</a:t>
            </a:r>
            <a:r>
              <a:rPr lang="en-US" sz="2000" dirty="0">
                <a:ea typeface="Times New Roman" panose="02020603050405020304" pitchFamily="18" charset="0"/>
              </a:rPr>
              <a:t> je </a:t>
            </a:r>
            <a:r>
              <a:rPr lang="en-US" sz="2000" dirty="0" err="1">
                <a:ea typeface="Times New Roman" panose="02020603050405020304" pitchFamily="18" charset="0"/>
              </a:rPr>
              <a:t>temelj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za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sklapanje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govora</a:t>
            </a:r>
            <a:r>
              <a:rPr lang="en-US" sz="20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dodjeli</a:t>
            </a:r>
            <a:r>
              <a:rPr lang="en-US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bespovratnih</a:t>
            </a:r>
            <a:r>
              <a:rPr lang="en-US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sredstava</a:t>
            </a:r>
            <a:endParaRPr lang="hr-HR" sz="20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22</a:t>
            </a:fld>
            <a:endParaRPr lang="hr-HR" alt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BFE1B-52AB-47E8-8C53-118CD76F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68760"/>
            <a:ext cx="3317111" cy="4421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6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  <a:sym typeface="Titillium Web ExtraLight"/>
              </a:rPr>
              <a:t>SUSTAV E-FONDOVI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040"/>
            <a:ext cx="3754760" cy="2908919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Namijenjen je za </a:t>
            </a:r>
            <a:r>
              <a:rPr lang="hr-HR" sz="2000" dirty="0"/>
              <a:t>zabilježbu, pohranu i obradu podataka nužnih za financijsko praćenje i praćenje provedbe projekata financiranih iz europskih strukturnih i investicijskih fondova, konkretno </a:t>
            </a:r>
            <a:r>
              <a:rPr lang="hr-HR" sz="2000" dirty="0" smtClean="0"/>
              <a:t>Operativnog programa </a:t>
            </a:r>
            <a:r>
              <a:rPr lang="hr-HR" sz="2000" dirty="0"/>
              <a:t>Konkurentnost i kohezija </a:t>
            </a:r>
            <a:endParaRPr lang="hr-H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2014</a:t>
            </a:r>
            <a:r>
              <a:rPr lang="hr-HR" sz="2000" dirty="0"/>
              <a:t>. - 2020.</a:t>
            </a: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23</a:t>
            </a:fld>
            <a:endParaRPr lang="hr-HR" altLang="sr-Latn-RS"/>
          </a:p>
        </p:txBody>
      </p:sp>
      <p:sp>
        <p:nvSpPr>
          <p:cNvPr id="6" name="Google Shape;1003;p36"/>
          <p:cNvSpPr/>
          <p:nvPr/>
        </p:nvSpPr>
        <p:spPr>
          <a:xfrm>
            <a:off x="4548336" y="1772816"/>
            <a:ext cx="4200128" cy="362899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E86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8560F-5368-42DC-B07B-22314CB0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39" y="1945431"/>
            <a:ext cx="3830545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59197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ULOGA HRVATSKIH VODA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82" y="2014163"/>
            <a:ext cx="3034680" cy="1252736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2000" b="1" dirty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posredničko tijelo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800" dirty="0"/>
              <a:t>HV su akreditirane za Posredničko tijelo razine </a:t>
            </a:r>
            <a:r>
              <a:rPr lang="hr-HR" sz="1800" dirty="0" smtClean="0"/>
              <a:t>2</a:t>
            </a:r>
            <a:endParaRPr lang="hr-HR" sz="18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24</a:t>
            </a:fld>
            <a:endParaRPr lang="hr-HR" altLang="sr-Latn-RS"/>
          </a:p>
        </p:txBody>
      </p:sp>
      <p:sp>
        <p:nvSpPr>
          <p:cNvPr id="6" name="Rectangle 5"/>
          <p:cNvSpPr/>
          <p:nvPr/>
        </p:nvSpPr>
        <p:spPr>
          <a:xfrm>
            <a:off x="3296120" y="2010255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l-PL" sz="2000" b="1" dirty="0">
                <a:solidFill>
                  <a:srgbClr val="FF0000"/>
                </a:solidFill>
                <a:latin typeface="+mj-lt"/>
                <a:ea typeface="+mj-ea"/>
              </a:rPr>
              <a:t>stručna pomoć</a:t>
            </a:r>
          </a:p>
          <a:p>
            <a:r>
              <a:rPr lang="pl-PL" dirty="0">
                <a:latin typeface="+mn-lt"/>
                <a:cs typeface="+mn-cs"/>
              </a:rPr>
              <a:t>Stručna pomoć u pripremi i prijavi projekta.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0977" y="2010255"/>
            <a:ext cx="2601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projektni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timovi</a:t>
            </a:r>
            <a:endParaRPr lang="en-GB" sz="2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r>
              <a:rPr lang="en-GB" dirty="0" err="1">
                <a:latin typeface="+mn-lt"/>
                <a:cs typeface="+mn-cs"/>
              </a:rPr>
              <a:t>Sudjelovanje</a:t>
            </a:r>
            <a:r>
              <a:rPr lang="en-GB" dirty="0">
                <a:latin typeface="+mn-lt"/>
                <a:cs typeface="+mn-cs"/>
              </a:rPr>
              <a:t> u PT </a:t>
            </a:r>
            <a:r>
              <a:rPr lang="en-GB" dirty="0" err="1">
                <a:latin typeface="+mn-lt"/>
                <a:cs typeface="+mn-cs"/>
              </a:rPr>
              <a:t>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povjerenstvima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za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provedbu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javne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nabave</a:t>
            </a:r>
            <a:r>
              <a:rPr lang="en-GB" dirty="0">
                <a:latin typeface="+mn-lt"/>
                <a:cs typeface="+mn-cs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38" y="4191736"/>
            <a:ext cx="28504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recenzije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savjetodavne</a:t>
            </a:r>
            <a:r>
              <a:rPr lang="hr-HR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usluge</a:t>
            </a:r>
            <a:endParaRPr lang="en-GB" sz="2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r>
              <a:rPr lang="en-GB" dirty="0" err="1">
                <a:latin typeface="+mn-lt"/>
                <a:cs typeface="+mn-cs"/>
              </a:rPr>
              <a:t>Prenošenje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iskustava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sa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provedbe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drugih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 smtClean="0">
                <a:latin typeface="+mn-lt"/>
                <a:cs typeface="+mn-cs"/>
              </a:rPr>
              <a:t>projekata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4191736"/>
            <a:ext cx="2736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komunikacija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sa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drugim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javnopravnim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tijelima</a:t>
            </a:r>
            <a:endParaRPr lang="en-GB" sz="2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r>
              <a:rPr lang="en-GB" dirty="0" err="1">
                <a:latin typeface="+mn-lt"/>
                <a:cs typeface="+mn-cs"/>
              </a:rPr>
              <a:t>Ubrzanje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procedura</a:t>
            </a:r>
            <a:r>
              <a:rPr lang="en-GB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0977" y="4191736"/>
            <a:ext cx="26530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koordinacija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+mj-ea"/>
              </a:rPr>
              <a:t> s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+mj-ea"/>
              </a:rPr>
              <a:t>konzultantima</a:t>
            </a:r>
            <a:endParaRPr lang="en-GB" sz="2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r>
              <a:rPr lang="en-GB" dirty="0" err="1">
                <a:latin typeface="+mn-lt"/>
                <a:cs typeface="+mn-cs"/>
              </a:rPr>
              <a:t>Predlošci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dirty="0" err="1">
                <a:latin typeface="+mn-lt"/>
                <a:cs typeface="+mn-cs"/>
              </a:rPr>
              <a:t>prethodne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provjere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dokumentacije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dirty="0" err="1">
                <a:latin typeface="+mn-lt"/>
                <a:cs typeface="+mn-cs"/>
              </a:rPr>
              <a:t>odgovori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na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 smtClean="0">
                <a:latin typeface="+mn-lt"/>
                <a:cs typeface="+mn-cs"/>
              </a:rPr>
              <a:t>upite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7157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25</a:t>
            </a:fld>
            <a:endParaRPr lang="hr-HR" alt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VODNO – KOMUNALNI </a:t>
            </a: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PROJEKTI</a:t>
            </a:r>
            <a:b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- ODVODNJA -</a:t>
            </a:r>
            <a:endParaRPr lang="hr-HR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97539"/>
              </p:ext>
            </p:extLst>
          </p:nvPr>
        </p:nvGraphicFramePr>
        <p:xfrm>
          <a:off x="702504" y="1700808"/>
          <a:ext cx="7848872" cy="3962014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2024239">
                  <a:extLst>
                    <a:ext uri="{9D8B030D-6E8A-4147-A177-3AD203B41FA5}">
                      <a16:colId xmlns:a16="http://schemas.microsoft.com/office/drawing/2014/main" val="2846028666"/>
                    </a:ext>
                  </a:extLst>
                </a:gridCol>
                <a:gridCol w="1189382">
                  <a:extLst>
                    <a:ext uri="{9D8B030D-6E8A-4147-A177-3AD203B41FA5}">
                      <a16:colId xmlns:a16="http://schemas.microsoft.com/office/drawing/2014/main" val="627729911"/>
                    </a:ext>
                  </a:extLst>
                </a:gridCol>
                <a:gridCol w="1117245">
                  <a:extLst>
                    <a:ext uri="{9D8B030D-6E8A-4147-A177-3AD203B41FA5}">
                      <a16:colId xmlns:a16="http://schemas.microsoft.com/office/drawing/2014/main" val="1888295423"/>
                    </a:ext>
                  </a:extLst>
                </a:gridCol>
                <a:gridCol w="1233370">
                  <a:extLst>
                    <a:ext uri="{9D8B030D-6E8A-4147-A177-3AD203B41FA5}">
                      <a16:colId xmlns:a16="http://schemas.microsoft.com/office/drawing/2014/main" val="258367537"/>
                    </a:ext>
                  </a:extLst>
                </a:gridCol>
                <a:gridCol w="1233370">
                  <a:extLst>
                    <a:ext uri="{9D8B030D-6E8A-4147-A177-3AD203B41FA5}">
                      <a16:colId xmlns:a16="http://schemas.microsoft.com/office/drawing/2014/main" val="875445521"/>
                    </a:ext>
                  </a:extLst>
                </a:gridCol>
                <a:gridCol w="1051266">
                  <a:extLst>
                    <a:ext uri="{9D8B030D-6E8A-4147-A177-3AD203B41FA5}">
                      <a16:colId xmlns:a16="http://schemas.microsoft.com/office/drawing/2014/main" val="3697559803"/>
                    </a:ext>
                  </a:extLst>
                </a:gridCol>
              </a:tblGrid>
              <a:tr h="3093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Osjetljivost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Veličina aglomeracije (ES)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907406"/>
                  </a:ext>
                </a:extLst>
              </a:tr>
              <a:tr h="3093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2.000-10.000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10.000-15.000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15.000-50.000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50.000-150.000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&gt;150.000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7985379"/>
                  </a:ext>
                </a:extLst>
              </a:tr>
              <a:tr h="6674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Crnomorski sliv - osjetljivo područje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sekundarno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naprednije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naprednije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naprednije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883473"/>
                  </a:ext>
                </a:extLst>
              </a:tr>
              <a:tr h="2641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31.12.2023.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31.12.2020.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31.12.2018.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31.12.2018.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649464"/>
                  </a:ext>
                </a:extLst>
              </a:tr>
              <a:tr h="6674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Jadranski sliv - osjetljivo područje (ispuštanje na kopnu i na dijelu osjetljivog mora)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sekundarno (ili odgovarajuće*)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naprednije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naprednije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naprednije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691434"/>
                  </a:ext>
                </a:extLst>
              </a:tr>
              <a:tr h="29662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31.12.2023.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31.12.2018.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31.12.2018.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397637"/>
                  </a:ext>
                </a:extLst>
              </a:tr>
              <a:tr h="6674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Jadranski sliv -  područje „normalnog mora“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odgovarajuće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sekundarno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sekundarno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sekundarno pročišćavanje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sekundarno pročišćavanje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083483"/>
                  </a:ext>
                </a:extLst>
              </a:tr>
              <a:tr h="44494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31.12.2023.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31.12.2023.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31.12.2018.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31.12.2020.**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31.12.2018.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31.12.2018.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795319"/>
                  </a:ext>
                </a:extLst>
              </a:tr>
              <a:tr h="333707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*- priobalna područja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** - priobalne aglomeracije sa značajnim udjelom turizma u ukupnom opterećenju (većem od 30 %)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956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VODNO – KOMUNALNI PROJEKTI</a:t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- ODVODNJA -</a:t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hr-HR" altLang="sr-Latn-R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0161"/>
              </p:ext>
            </p:extLst>
          </p:nvPr>
        </p:nvGraphicFramePr>
        <p:xfrm>
          <a:off x="425623" y="1963990"/>
          <a:ext cx="8292753" cy="3029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4679">
                  <a:extLst>
                    <a:ext uri="{9D8B030D-6E8A-4147-A177-3AD203B41FA5}">
                      <a16:colId xmlns:a16="http://schemas.microsoft.com/office/drawing/2014/main" val="1946302421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1532499767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3476904851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3861481089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3916224734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3400853975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257364711"/>
                    </a:ext>
                  </a:extLst>
                </a:gridCol>
              </a:tblGrid>
              <a:tr h="1107678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Godina</a:t>
                      </a:r>
                      <a:r>
                        <a:rPr lang="hr-HR" sz="1200" baseline="0" dirty="0" smtClean="0"/>
                        <a:t> usklađenja s DOKOV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Broj aglomeracija</a:t>
                      </a:r>
                      <a:r>
                        <a:rPr lang="hr-HR" sz="1200" baseline="0" dirty="0" smtClean="0"/>
                        <a:t> usklađen s Popisom 2011 te sa Studijama Izvedivosti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Broj odobrenih aglomeracija </a:t>
                      </a:r>
                    </a:p>
                    <a:p>
                      <a:pPr algn="ctr"/>
                      <a:r>
                        <a:rPr lang="hr-HR" sz="1200" dirty="0" smtClean="0"/>
                        <a:t>(OPZO)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Broj odobrenih aglomeracija </a:t>
                      </a:r>
                    </a:p>
                    <a:p>
                      <a:pPr algn="ctr"/>
                      <a:r>
                        <a:rPr lang="hr-HR" sz="1200" dirty="0" smtClean="0"/>
                        <a:t>(OPKK)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Broj odobrenih aglomeracija </a:t>
                      </a:r>
                    </a:p>
                    <a:p>
                      <a:pPr algn="ctr"/>
                      <a:r>
                        <a:rPr lang="hr-HR" sz="1200" dirty="0" smtClean="0"/>
                        <a:t>(OPZO + OPKK)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% odobrenih</a:t>
                      </a:r>
                      <a:r>
                        <a:rPr lang="hr-HR" sz="1200" baseline="0" dirty="0" smtClean="0"/>
                        <a:t> aglomeracija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Broj aglomeracija pred</a:t>
                      </a:r>
                      <a:r>
                        <a:rPr lang="hr-HR" sz="1200" baseline="0" dirty="0" smtClean="0"/>
                        <a:t> odobrenjem *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393773"/>
                  </a:ext>
                </a:extLst>
              </a:tr>
              <a:tr h="460309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2018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57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13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23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36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63,16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14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58637"/>
                  </a:ext>
                </a:extLst>
              </a:tr>
              <a:tr h="460309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2020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22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7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8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36,36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5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668516"/>
                  </a:ext>
                </a:extLst>
              </a:tr>
              <a:tr h="460309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2023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186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14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15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8,06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299557"/>
                  </a:ext>
                </a:extLst>
              </a:tr>
              <a:tr h="46030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UKUPNO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265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15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44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59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22,26</a:t>
                      </a:r>
                      <a:endParaRPr lang="hr-H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36</a:t>
                      </a:r>
                      <a:endParaRPr lang="hr-HR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10813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5695" y="5263299"/>
            <a:ext cx="102047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500" dirty="0" smtClean="0"/>
              <a:t>* Ovisno o ishodu pregovora s MRRFEU o nastavku odobravanja projekata </a:t>
            </a:r>
          </a:p>
          <a:p>
            <a:r>
              <a:rPr lang="hr-HR" sz="1500" dirty="0" smtClean="0"/>
              <a:t>   iznad raspoložive alokacije („</a:t>
            </a:r>
            <a:r>
              <a:rPr lang="hr-HR" sz="1500" dirty="0" err="1" smtClean="0"/>
              <a:t>Overbooking</a:t>
            </a:r>
            <a:r>
              <a:rPr lang="hr-HR" sz="1500" dirty="0" smtClean="0"/>
              <a:t>”)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6163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27</a:t>
            </a:fld>
            <a:endParaRPr lang="hr-HR" alt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VODNO – KOMUNALNI PROJEKTI</a:t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- </a:t>
            </a: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VODOOPSKRBA 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-</a:t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457200" y="1916832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1400" dirty="0">
                <a:latin typeface="+mn-lt"/>
              </a:rPr>
              <a:t>Od ukupno 38 odobrenih EU projekata, dva projekta su projekti vodoopskrbe, čija vrijednost prihvatljivih troškova iznosi </a:t>
            </a:r>
            <a:r>
              <a:rPr lang="hr-HR" sz="1400" b="1" dirty="0">
                <a:latin typeface="+mn-lt"/>
              </a:rPr>
              <a:t>781.756.249 kuna</a:t>
            </a:r>
            <a:r>
              <a:rPr lang="hr-HR" sz="1400" dirty="0">
                <a:latin typeface="+mn-lt"/>
              </a:rPr>
              <a:t>: </a:t>
            </a:r>
            <a:endParaRPr lang="hr-HR" sz="1400" dirty="0" smtClean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400" dirty="0" smtClean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400" dirty="0">
              <a:latin typeface="+mn-lt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r-HR" sz="1400" u="sng" dirty="0" smtClean="0">
                <a:latin typeface="+mn-lt"/>
              </a:rPr>
              <a:t>Regionalni vodoopskrbni sustav Osijek – Faza II</a:t>
            </a:r>
          </a:p>
          <a:p>
            <a:pPr algn="just">
              <a:spcAft>
                <a:spcPts val="0"/>
              </a:spcAft>
            </a:pPr>
            <a:endParaRPr lang="hr-HR" sz="14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Ukupna </a:t>
            </a:r>
            <a:r>
              <a:rPr lang="hr-HR" sz="1400" dirty="0">
                <a:latin typeface="+mn-lt"/>
              </a:rPr>
              <a:t>vrijednost projekta je 93.309.984 </a:t>
            </a:r>
            <a:r>
              <a:rPr lang="hr-HR" sz="1400" dirty="0" smtClean="0">
                <a:latin typeface="+mn-lt"/>
              </a:rPr>
              <a:t>kuna</a:t>
            </a: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Ukupni </a:t>
            </a:r>
            <a:r>
              <a:rPr lang="hr-HR" sz="1400" dirty="0">
                <a:latin typeface="+mn-lt"/>
              </a:rPr>
              <a:t>prihvatljivi troškovi procjenjuju se na 74.647.987 kuna (55.828.986 kuna bespovratna sredstva, odnosno 74,79 % iznosa prihvatljivih </a:t>
            </a:r>
            <a:r>
              <a:rPr lang="hr-HR" sz="1400" dirty="0" smtClean="0">
                <a:latin typeface="+mn-lt"/>
              </a:rPr>
              <a:t>troškova)</a:t>
            </a: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Planirani </a:t>
            </a:r>
            <a:r>
              <a:rPr lang="hr-HR" sz="1400" dirty="0">
                <a:latin typeface="+mn-lt"/>
              </a:rPr>
              <a:t>završetak projekta je travanj 2020. </a:t>
            </a:r>
            <a:r>
              <a:rPr lang="hr-HR" sz="1400" dirty="0" smtClean="0">
                <a:latin typeface="+mn-lt"/>
              </a:rPr>
              <a:t>godine</a:t>
            </a:r>
          </a:p>
          <a:p>
            <a:pPr marL="285750" indent="-285750" algn="just">
              <a:buFontTx/>
              <a:buChar char="-"/>
            </a:pPr>
            <a:endParaRPr lang="hr-HR" sz="1400" dirty="0">
              <a:latin typeface="+mn-lt"/>
            </a:endParaRPr>
          </a:p>
          <a:p>
            <a:pPr algn="just">
              <a:spcAft>
                <a:spcPts val="0"/>
              </a:spcAft>
            </a:pPr>
            <a:endParaRPr lang="hr-HR" sz="1400" dirty="0" smtClean="0">
              <a:latin typeface="+mn-lt"/>
            </a:endParaRPr>
          </a:p>
          <a:p>
            <a:pPr marL="342900" indent="-342900" algn="just">
              <a:spcAft>
                <a:spcPts val="0"/>
              </a:spcAft>
              <a:buAutoNum type="arabicPeriod" startAt="2"/>
            </a:pPr>
            <a:r>
              <a:rPr lang="hr-HR" sz="1400" u="sng" dirty="0" smtClean="0">
                <a:latin typeface="+mn-lt"/>
              </a:rPr>
              <a:t>Regionalni vodoopskrbni sustav </a:t>
            </a:r>
            <a:r>
              <a:rPr lang="hr-HR" sz="1400" u="sng" dirty="0">
                <a:latin typeface="+mn-lt"/>
              </a:rPr>
              <a:t>Z</a:t>
            </a:r>
            <a:r>
              <a:rPr lang="hr-HR" sz="1400" u="sng" dirty="0" smtClean="0">
                <a:latin typeface="+mn-lt"/>
              </a:rPr>
              <a:t>agreb Istok</a:t>
            </a:r>
          </a:p>
          <a:p>
            <a:pPr algn="just">
              <a:spcAft>
                <a:spcPts val="0"/>
              </a:spcAft>
            </a:pPr>
            <a:endParaRPr lang="hr-HR" sz="1400" u="sng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Ukupna </a:t>
            </a:r>
            <a:r>
              <a:rPr lang="hr-HR" sz="1400" dirty="0">
                <a:latin typeface="+mn-lt"/>
              </a:rPr>
              <a:t>vrijednost projekta je 883.885.327 </a:t>
            </a:r>
            <a:r>
              <a:rPr lang="hr-HR" sz="1400" dirty="0" smtClean="0">
                <a:latin typeface="+mn-lt"/>
              </a:rPr>
              <a:t>kuna</a:t>
            </a: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Ukupni </a:t>
            </a:r>
            <a:r>
              <a:rPr lang="hr-HR" sz="1400" dirty="0">
                <a:latin typeface="+mn-lt"/>
              </a:rPr>
              <a:t>prihvatljivi troškovi procjenjuju se na 707.108.262 kuna (483.953.845 kuna bespovratna sredstva, odnosno 68,44 % iznosa prihvatljivih troškova), što ovaj projekt klasificira kao </a:t>
            </a:r>
            <a:r>
              <a:rPr lang="hr-HR" sz="1400" dirty="0" smtClean="0">
                <a:latin typeface="+mn-lt"/>
              </a:rPr>
              <a:t>veliki</a:t>
            </a:r>
          </a:p>
          <a:p>
            <a:pPr marL="285750" indent="-285750" algn="just">
              <a:buFontTx/>
              <a:buChar char="-"/>
            </a:pPr>
            <a:r>
              <a:rPr lang="hr-HR" sz="1400" dirty="0" smtClean="0">
                <a:latin typeface="+mn-lt"/>
              </a:rPr>
              <a:t>Planirani </a:t>
            </a:r>
            <a:r>
              <a:rPr lang="hr-HR" sz="1400" dirty="0">
                <a:latin typeface="+mn-lt"/>
              </a:rPr>
              <a:t>završetak projekta je ožujak 2023. godine.</a:t>
            </a:r>
          </a:p>
          <a:p>
            <a:pPr algn="just">
              <a:spcAft>
                <a:spcPts val="0"/>
              </a:spcAft>
            </a:pPr>
            <a:endParaRPr lang="hr-HR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ODOBRENJE PROJEKATA KROZ OPKK 2014 - 2020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hr-HR" altLang="sr-Latn-R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47564" y="1417638"/>
          <a:ext cx="7848872" cy="477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002812"/>
              </p:ext>
            </p:extLst>
          </p:nvPr>
        </p:nvGraphicFramePr>
        <p:xfrm>
          <a:off x="79607" y="1616076"/>
          <a:ext cx="8965609" cy="44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3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ODOBRENJE IZNAD RASPOLOŽIVE ALOKACIJE - OVERBOOKING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hr-HR" altLang="sr-Latn-RS" dirty="0"/>
          </a:p>
        </p:txBody>
      </p:sp>
      <p:sp>
        <p:nvSpPr>
          <p:cNvPr id="10" name="Rectangle 9"/>
          <p:cNvSpPr/>
          <p:nvPr/>
        </p:nvSpPr>
        <p:spPr>
          <a:xfrm>
            <a:off x="463733" y="2132856"/>
            <a:ext cx="828092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b="1" dirty="0">
                <a:solidFill>
                  <a:srgbClr val="0F6655"/>
                </a:solidFill>
                <a:latin typeface="+mj-lt"/>
                <a:ea typeface="+mj-ea"/>
              </a:rPr>
              <a:t>TRENUTNO DOZVOLJENI </a:t>
            </a:r>
            <a:r>
              <a:rPr lang="hr-HR" b="1" dirty="0" smtClean="0">
                <a:solidFill>
                  <a:srgbClr val="0F6655"/>
                </a:solidFill>
                <a:latin typeface="+mj-lt"/>
                <a:ea typeface="+mj-ea"/>
              </a:rPr>
              <a:t>OVERBOOKING: 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hr-HR" b="1" dirty="0">
              <a:solidFill>
                <a:srgbClr val="0F6655"/>
              </a:solidFill>
              <a:latin typeface="+mj-lt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+mn-cs"/>
              </a:rPr>
              <a:t>1.Krug </a:t>
            </a:r>
            <a:r>
              <a:rPr lang="hr-HR" dirty="0">
                <a:latin typeface="+mn-lt"/>
                <a:ea typeface="Times New Roman" panose="02020603050405020304" pitchFamily="18" charset="0"/>
                <a:cs typeface="+mn-cs"/>
              </a:rPr>
              <a:t>„</a:t>
            </a:r>
            <a:r>
              <a:rPr lang="hr-HR" dirty="0" err="1">
                <a:latin typeface="+mn-lt"/>
                <a:ea typeface="Times New Roman" panose="02020603050405020304" pitchFamily="18" charset="0"/>
                <a:cs typeface="+mn-cs"/>
              </a:rPr>
              <a:t>overbooking</a:t>
            </a:r>
            <a:r>
              <a:rPr lang="hr-HR" dirty="0">
                <a:latin typeface="+mn-lt"/>
                <a:ea typeface="Times New Roman" panose="02020603050405020304" pitchFamily="18" charset="0"/>
                <a:cs typeface="+mn-cs"/>
              </a:rPr>
              <a:t>-a” (dogovoren s MRRFEU u prosincu 2018.) – odobrenje do 150%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+mn-cs"/>
              </a:rPr>
              <a:t>alokacije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+mn-cs"/>
              </a:rPr>
              <a:t>Dodatni uvjet MRRFEU – nema odobravanja PDP-a za projekte prije nego što se „veliki projekti” pošalju u IQR (Zaprešić, Kaštela-Trogir, Split-Solin)</a:t>
            </a:r>
          </a:p>
          <a:p>
            <a:pPr marL="0" indent="0">
              <a:buNone/>
            </a:pPr>
            <a:endParaRPr lang="hr-HR" sz="1600" b="1" dirty="0" smtClean="0"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hr-HR" sz="1600" b="1" dirty="0" smtClean="0">
              <a:latin typeface="+mn-lt"/>
              <a:ea typeface="Times New Roman" panose="02020603050405020304" pitchFamily="18" charset="0"/>
              <a:cs typeface="+mn-cs"/>
            </a:endParaRPr>
          </a:p>
          <a:p>
            <a:r>
              <a:rPr lang="hr-HR" sz="1600" b="1" dirty="0" smtClean="0">
                <a:solidFill>
                  <a:srgbClr val="0F6655"/>
                </a:solidFill>
              </a:rPr>
              <a:t>POŽELJNI (POTREBNI) OVERBOOKING</a:t>
            </a:r>
            <a:r>
              <a:rPr lang="hr-HR" sz="1600" b="1" dirty="0">
                <a:solidFill>
                  <a:srgbClr val="0F6655"/>
                </a:solidFill>
              </a:rPr>
              <a:t>: </a:t>
            </a:r>
            <a:endParaRPr lang="hr-HR" sz="1600" b="1" dirty="0" smtClean="0">
              <a:solidFill>
                <a:srgbClr val="0F6655"/>
              </a:solidFill>
            </a:endParaRPr>
          </a:p>
          <a:p>
            <a:endParaRPr lang="hr-HR" sz="1600" b="1" dirty="0">
              <a:solidFill>
                <a:srgbClr val="0F66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ea typeface="Times New Roman" panose="02020603050405020304" pitchFamily="18" charset="0"/>
              </a:rPr>
              <a:t>200</a:t>
            </a:r>
            <a:r>
              <a:rPr lang="hr-HR" sz="1600" dirty="0">
                <a:ea typeface="Times New Roman" panose="02020603050405020304" pitchFamily="18" charset="0"/>
              </a:rPr>
              <a:t>% </a:t>
            </a:r>
            <a:r>
              <a:rPr lang="hr-HR" sz="1600" dirty="0" smtClean="0">
                <a:ea typeface="Times New Roman" panose="02020603050405020304" pitchFamily="18" charset="0"/>
              </a:rPr>
              <a:t>alokacije - u visokoj fazi pripremljenosti 24 infrastrukturna projekta + priprema </a:t>
            </a:r>
            <a:r>
              <a:rPr lang="pl-PL" sz="1600" dirty="0" smtClean="0">
                <a:ea typeface="Times New Roman" panose="02020603050405020304" pitchFamily="18" charset="0"/>
              </a:rPr>
              <a:t>zalihe </a:t>
            </a:r>
            <a:r>
              <a:rPr lang="pl-PL" sz="1600" dirty="0">
                <a:ea typeface="Times New Roman" panose="02020603050405020304" pitchFamily="18" charset="0"/>
              </a:rPr>
              <a:t>vodno-komunalnih projekata (priprema studijsko-projektne dokumentacije za 78 projekata prema zadnjoj procjeni</a:t>
            </a:r>
            <a:r>
              <a:rPr lang="pl-PL" sz="1600" dirty="0" smtClean="0">
                <a:ea typeface="Times New Roman" panose="02020603050405020304" pitchFamily="18" charset="0"/>
              </a:rPr>
              <a:t>)</a:t>
            </a:r>
            <a:endParaRPr lang="hr-HR" sz="1400" dirty="0">
              <a:latin typeface="+mn-lt"/>
            </a:endParaRPr>
          </a:p>
          <a:p>
            <a:pPr algn="just">
              <a:spcAft>
                <a:spcPts val="0"/>
              </a:spcAft>
            </a:pPr>
            <a:endParaRPr lang="hr-HR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F6655"/>
                </a:solidFill>
                <a:cs typeface="Arial" panose="020B0604020202020204" pitchFamily="34" charset="0"/>
              </a:rPr>
              <a:t>PLANSKI I NACIONALNI DOKUMENTI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3826768" cy="424847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  <a:cs typeface="Arial" panose="020B0604020202020204" pitchFamily="34" charset="0"/>
              </a:rPr>
              <a:t>PLANSKI DOKUMENTI</a:t>
            </a:r>
          </a:p>
          <a:p>
            <a:pPr lvl="0"/>
            <a:r>
              <a:rPr lang="hr-HR" sz="2000" dirty="0"/>
              <a:t>Plan upravljanja vodnim područjima (Vlada RH),</a:t>
            </a:r>
          </a:p>
          <a:p>
            <a:pPr lvl="0"/>
            <a:r>
              <a:rPr lang="hr-HR" sz="2000" dirty="0"/>
              <a:t>Plan provedbe (revidirani) vodno-komunalnih direktiva (Sastavni dio predpristupnog ugovora s EU)</a:t>
            </a:r>
          </a:p>
          <a:p>
            <a:pPr lvl="0"/>
            <a:r>
              <a:rPr lang="hr-HR" sz="2000" dirty="0"/>
              <a:t>Višegodišnji program gradnje vodnih građevina (Vlada RH)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6093296"/>
            <a:ext cx="2879874" cy="764704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Goran Milaković, mag.ing.aedif. </a:t>
            </a:r>
          </a:p>
          <a:p>
            <a:pPr>
              <a:defRPr/>
            </a:pPr>
            <a:r>
              <a:rPr lang="hr-HR" altLang="sr-Latn-RS" dirty="0"/>
              <a:t>Olivera Šegedin, </a:t>
            </a:r>
            <a:r>
              <a:rPr lang="hr-HR" altLang="sr-Latn-RS" dirty="0" err="1" smtClean="0"/>
              <a:t>dipl.ing.građ</a:t>
            </a:r>
            <a:r>
              <a:rPr lang="hr-HR" altLang="sr-Latn-RS" dirty="0" smtClean="0"/>
              <a:t>.</a:t>
            </a:r>
          </a:p>
          <a:p>
            <a:pPr>
              <a:defRPr/>
            </a:pPr>
            <a:r>
              <a:rPr lang="hr-HR" altLang="sr-Latn-RS" dirty="0" smtClean="0"/>
              <a:t>Mario Obrdalj, </a:t>
            </a:r>
            <a:r>
              <a:rPr lang="hr-HR" altLang="sr-Latn-RS" dirty="0" err="1" smtClean="0"/>
              <a:t>dipl.ing.građ</a:t>
            </a:r>
            <a:r>
              <a:rPr lang="hr-HR" altLang="sr-Latn-RS" dirty="0" smtClean="0"/>
              <a:t>.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788024" y="1700808"/>
            <a:ext cx="36724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</a:rPr>
              <a:t>NACIONALNI DOKUMENTI</a:t>
            </a:r>
          </a:p>
          <a:p>
            <a:pPr marL="342900" indent="-342900">
              <a:buFont typeface="Times New Roman" panose="02020603050405020304" pitchFamily="18" charset="0"/>
              <a:buChar char="•"/>
            </a:pPr>
            <a:r>
              <a:rPr lang="hr-HR" sz="2000" dirty="0">
                <a:latin typeface="+mn-lt"/>
                <a:cs typeface="+mn-cs"/>
              </a:rPr>
              <a:t>Nacionalna Metodologija kombiniranog pristupa (recipijent zadovoljava odgovarajuće ciljeve kvalitete voda) 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endParaRPr lang="hr-HR" sz="2000" dirty="0">
              <a:latin typeface="+mn-lt"/>
              <a:cs typeface="+mn-cs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hr-HR" sz="2000" dirty="0">
                <a:latin typeface="+mn-lt"/>
                <a:cs typeface="+mn-cs"/>
              </a:rPr>
              <a:t>Uputa-Hrvatske vode potvrđuju predloženu razinu pročišćavanja kao odgovarajuće pročišćavanje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0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OVERBOOKING OPZO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/>
            </a:r>
            <a:b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</a:br>
            <a:endParaRPr lang="hr-HR" altLang="sr-Latn-R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44217"/>
              </p:ext>
            </p:extLst>
          </p:nvPr>
        </p:nvGraphicFramePr>
        <p:xfrm>
          <a:off x="77912" y="1124744"/>
          <a:ext cx="89585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2" y="6119036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ZAKLJUČAK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31</a:t>
            </a:fld>
            <a:endParaRPr lang="hr-HR" altLang="sr-Latn-R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1700" dirty="0" smtClean="0"/>
              <a:t>Prosječno trajanje pripreme projekata traje 5-7 godina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r-HR" sz="1700" dirty="0" smtClean="0"/>
              <a:t>Prosječno trajanje odobrenja projekta 6 mj. (9mj u slučaju „velikih projekata”)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700" dirty="0" err="1" smtClean="0"/>
              <a:t>Priprema</a:t>
            </a:r>
            <a:r>
              <a:rPr lang="en-US" sz="1700" dirty="0" smtClean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 je </a:t>
            </a:r>
            <a:r>
              <a:rPr lang="en-US" sz="1700" dirty="0" err="1"/>
              <a:t>možda</a:t>
            </a:r>
            <a:r>
              <a:rPr lang="en-US" sz="1700" dirty="0"/>
              <a:t> </a:t>
            </a:r>
            <a:r>
              <a:rPr lang="en-US" sz="1700" dirty="0" err="1"/>
              <a:t>najvažnije</a:t>
            </a:r>
            <a:r>
              <a:rPr lang="en-US" sz="1700" dirty="0"/>
              <a:t> </a:t>
            </a:r>
            <a:r>
              <a:rPr lang="en-US" sz="1700" dirty="0" err="1"/>
              <a:t>razdoblje</a:t>
            </a:r>
            <a:r>
              <a:rPr lang="en-US" sz="1700" dirty="0"/>
              <a:t> u </a:t>
            </a:r>
            <a:r>
              <a:rPr lang="en-US" sz="1700" dirty="0" err="1"/>
              <a:t>životu</a:t>
            </a:r>
            <a:r>
              <a:rPr lang="en-US" sz="1700" dirty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. </a:t>
            </a:r>
            <a:r>
              <a:rPr lang="en-US" sz="1700" dirty="0" err="1"/>
              <a:t>Sve</a:t>
            </a:r>
            <a:r>
              <a:rPr lang="en-US" sz="1700" dirty="0"/>
              <a:t> faze </a:t>
            </a:r>
            <a:r>
              <a:rPr lang="en-US" sz="1700" dirty="0" err="1"/>
              <a:t>projekta</a:t>
            </a:r>
            <a:r>
              <a:rPr lang="en-US" sz="1700" dirty="0"/>
              <a:t> </a:t>
            </a:r>
            <a:r>
              <a:rPr lang="en-US" sz="1700" dirty="0" err="1"/>
              <a:t>treba</a:t>
            </a:r>
            <a:r>
              <a:rPr lang="en-US" sz="1700" dirty="0"/>
              <a:t> </a:t>
            </a:r>
            <a:r>
              <a:rPr lang="en-US" sz="1700" dirty="0" err="1"/>
              <a:t>osmisliti</a:t>
            </a:r>
            <a:r>
              <a:rPr lang="en-US" sz="1700" dirty="0"/>
              <a:t> i </a:t>
            </a:r>
            <a:r>
              <a:rPr lang="en-US" sz="1700" dirty="0" err="1"/>
              <a:t>provesti</a:t>
            </a:r>
            <a:r>
              <a:rPr lang="en-US" sz="1700" dirty="0"/>
              <a:t> </a:t>
            </a:r>
            <a:r>
              <a:rPr lang="en-US" sz="1700" dirty="0" err="1"/>
              <a:t>tako</a:t>
            </a:r>
            <a:r>
              <a:rPr lang="en-US" sz="1700" dirty="0"/>
              <a:t> da se </a:t>
            </a:r>
            <a:r>
              <a:rPr lang="en-US" sz="1700" dirty="0" err="1"/>
              <a:t>dođe</a:t>
            </a:r>
            <a:r>
              <a:rPr lang="en-US" sz="1700" dirty="0"/>
              <a:t> do </a:t>
            </a:r>
            <a:r>
              <a:rPr lang="en-US" sz="1700" dirty="0" err="1"/>
              <a:t>odobrenja</a:t>
            </a:r>
            <a:r>
              <a:rPr lang="en-US" sz="1700" dirty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 s </a:t>
            </a:r>
            <a:r>
              <a:rPr lang="en-US" sz="1700" dirty="0" err="1"/>
              <a:t>maksimalnim</a:t>
            </a:r>
            <a:r>
              <a:rPr lang="en-US" sz="1700" dirty="0"/>
              <a:t> </a:t>
            </a:r>
            <a:r>
              <a:rPr lang="en-US" sz="1700" dirty="0" err="1"/>
              <a:t>udjelom</a:t>
            </a:r>
            <a:r>
              <a:rPr lang="en-US" sz="1700" dirty="0"/>
              <a:t> EU </a:t>
            </a:r>
            <a:r>
              <a:rPr lang="en-US" sz="1700" dirty="0" err="1"/>
              <a:t>sufinanciranja</a:t>
            </a:r>
            <a:r>
              <a:rPr lang="en-US" sz="1700" dirty="0"/>
              <a:t>. </a:t>
            </a:r>
            <a:r>
              <a:rPr lang="en-US" sz="1700" dirty="0" err="1"/>
              <a:t>Pri</a:t>
            </a:r>
            <a:r>
              <a:rPr lang="en-US" sz="1700" dirty="0"/>
              <a:t> tome </a:t>
            </a:r>
            <a:r>
              <a:rPr lang="en-US" sz="1700" dirty="0" err="1"/>
              <a:t>treba</a:t>
            </a:r>
            <a:r>
              <a:rPr lang="en-US" sz="1700" dirty="0"/>
              <a:t> </a:t>
            </a:r>
            <a:r>
              <a:rPr lang="en-US" sz="1700" dirty="0" err="1"/>
              <a:t>detaljno</a:t>
            </a:r>
            <a:r>
              <a:rPr lang="en-US" sz="1700" dirty="0"/>
              <a:t> </a:t>
            </a:r>
            <a:r>
              <a:rPr lang="en-US" sz="1700" dirty="0" err="1"/>
              <a:t>sagledati</a:t>
            </a:r>
            <a:r>
              <a:rPr lang="en-US" sz="1700" dirty="0"/>
              <a:t> </a:t>
            </a:r>
            <a:r>
              <a:rPr lang="en-US" sz="1700" dirty="0" err="1"/>
              <a:t>sve</a:t>
            </a:r>
            <a:r>
              <a:rPr lang="en-US" sz="1700" dirty="0"/>
              <a:t> </a:t>
            </a:r>
            <a:r>
              <a:rPr lang="en-US" sz="1700" dirty="0" err="1"/>
              <a:t>tehničke</a:t>
            </a:r>
            <a:r>
              <a:rPr lang="en-US" sz="1700" dirty="0"/>
              <a:t> </a:t>
            </a:r>
            <a:r>
              <a:rPr lang="en-US" sz="1700" dirty="0" err="1"/>
              <a:t>detalje</a:t>
            </a:r>
            <a:r>
              <a:rPr lang="en-US" sz="1700" dirty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 i </a:t>
            </a:r>
            <a:r>
              <a:rPr lang="en-US" sz="1700" dirty="0" err="1"/>
              <a:t>sve</a:t>
            </a:r>
            <a:r>
              <a:rPr lang="en-US" sz="1700" dirty="0"/>
              <a:t> </a:t>
            </a:r>
            <a:r>
              <a:rPr lang="en-US" sz="1700" dirty="0" err="1"/>
              <a:t>financijske</a:t>
            </a:r>
            <a:r>
              <a:rPr lang="en-US" sz="1700" dirty="0"/>
              <a:t> </a:t>
            </a:r>
            <a:r>
              <a:rPr lang="en-US" sz="1700" dirty="0" err="1"/>
              <a:t>detalje</a:t>
            </a:r>
            <a:r>
              <a:rPr lang="en-US" sz="1700" dirty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 </a:t>
            </a:r>
            <a:r>
              <a:rPr lang="en-US" sz="1700" dirty="0" err="1"/>
              <a:t>jer</a:t>
            </a:r>
            <a:r>
              <a:rPr lang="en-US" sz="1700" dirty="0"/>
              <a:t> </a:t>
            </a:r>
            <a:r>
              <a:rPr lang="en-US" sz="1700" dirty="0" err="1"/>
              <a:t>projekt</a:t>
            </a:r>
            <a:r>
              <a:rPr lang="en-US" sz="1700" dirty="0"/>
              <a:t> mora </a:t>
            </a:r>
            <a:r>
              <a:rPr lang="en-US" sz="1700" dirty="0" err="1"/>
              <a:t>zadovoljavati</a:t>
            </a:r>
            <a:r>
              <a:rPr lang="en-US" sz="1700" dirty="0"/>
              <a:t> </a:t>
            </a:r>
            <a:r>
              <a:rPr lang="en-US" sz="1700" dirty="0" err="1"/>
              <a:t>tehničke</a:t>
            </a:r>
            <a:r>
              <a:rPr lang="en-US" sz="1700" dirty="0"/>
              <a:t>, </a:t>
            </a:r>
            <a:r>
              <a:rPr lang="en-US" sz="1700" dirty="0" err="1"/>
              <a:t>ekološke</a:t>
            </a:r>
            <a:r>
              <a:rPr lang="en-US" sz="1700" dirty="0"/>
              <a:t> i </a:t>
            </a:r>
            <a:r>
              <a:rPr lang="en-US" sz="1700" dirty="0" err="1"/>
              <a:t>financijske</a:t>
            </a:r>
            <a:r>
              <a:rPr lang="en-US" sz="1700" dirty="0"/>
              <a:t> </a:t>
            </a:r>
            <a:r>
              <a:rPr lang="en-US" sz="1700" dirty="0" err="1"/>
              <a:t>zahtjeve</a:t>
            </a:r>
            <a:r>
              <a:rPr lang="en-US" sz="1700" dirty="0"/>
              <a:t> </a:t>
            </a:r>
            <a:r>
              <a:rPr lang="en-US" sz="1700" dirty="0" err="1"/>
              <a:t>prema</a:t>
            </a:r>
            <a:r>
              <a:rPr lang="en-US" sz="1700" dirty="0"/>
              <a:t> EU </a:t>
            </a:r>
            <a:r>
              <a:rPr lang="en-US" sz="1700" dirty="0" err="1"/>
              <a:t>pravilima</a:t>
            </a:r>
            <a:r>
              <a:rPr lang="en-US" sz="1700" dirty="0"/>
              <a:t>, i </a:t>
            </a:r>
            <a:r>
              <a:rPr lang="en-US" sz="1700" dirty="0" err="1"/>
              <a:t>naravno</a:t>
            </a:r>
            <a:r>
              <a:rPr lang="en-US" sz="1700" dirty="0"/>
              <a:t> </a:t>
            </a:r>
            <a:r>
              <a:rPr lang="en-US" sz="1700" dirty="0" err="1"/>
              <a:t>prema</a:t>
            </a:r>
            <a:r>
              <a:rPr lang="en-US" sz="1700" dirty="0"/>
              <a:t> </a:t>
            </a:r>
            <a:r>
              <a:rPr lang="en-US" sz="1700" dirty="0" err="1"/>
              <a:t>nacionalnoj</a:t>
            </a:r>
            <a:r>
              <a:rPr lang="en-US" sz="1700" dirty="0"/>
              <a:t> </a:t>
            </a:r>
            <a:r>
              <a:rPr lang="en-US" sz="1700" dirty="0" err="1"/>
              <a:t>regulativi</a:t>
            </a:r>
            <a:r>
              <a:rPr lang="en-US" sz="1700" dirty="0"/>
              <a:t> i </a:t>
            </a:r>
            <a:r>
              <a:rPr lang="en-US" sz="1700" dirty="0" err="1"/>
              <a:t>propisanim</a:t>
            </a:r>
            <a:r>
              <a:rPr lang="en-US" sz="1700" dirty="0"/>
              <a:t> </a:t>
            </a:r>
            <a:r>
              <a:rPr lang="en-US" sz="1700" dirty="0" err="1"/>
              <a:t>procedurama</a:t>
            </a:r>
            <a:r>
              <a:rPr lang="en-US" sz="1700" dirty="0"/>
              <a:t>. Po </a:t>
            </a:r>
            <a:r>
              <a:rPr lang="en-US" sz="1700" dirty="0" err="1"/>
              <a:t>odobrenju</a:t>
            </a:r>
            <a:r>
              <a:rPr lang="en-US" sz="1700" dirty="0"/>
              <a:t> </a:t>
            </a:r>
            <a:r>
              <a:rPr lang="en-US" sz="1700" dirty="0" err="1"/>
              <a:t>projekta</a:t>
            </a:r>
            <a:r>
              <a:rPr lang="en-US" sz="1700" dirty="0"/>
              <a:t> </a:t>
            </a:r>
            <a:r>
              <a:rPr lang="en-US" sz="1700" dirty="0" err="1"/>
              <a:t>treba</a:t>
            </a:r>
            <a:r>
              <a:rPr lang="en-US" sz="1700" dirty="0"/>
              <a:t> </a:t>
            </a:r>
            <a:r>
              <a:rPr lang="en-US" sz="1700" dirty="0" err="1"/>
              <a:t>isto</a:t>
            </a:r>
            <a:r>
              <a:rPr lang="en-US" sz="1700" dirty="0"/>
              <a:t> </a:t>
            </a:r>
            <a:r>
              <a:rPr lang="en-US" sz="1700" dirty="0" err="1"/>
              <a:t>tako</a:t>
            </a:r>
            <a:r>
              <a:rPr lang="en-US" sz="1700" dirty="0"/>
              <a:t> </a:t>
            </a:r>
            <a:r>
              <a:rPr lang="en-US" sz="1700" dirty="0" err="1"/>
              <a:t>pažljivo</a:t>
            </a:r>
            <a:r>
              <a:rPr lang="en-US" sz="1700" dirty="0"/>
              <a:t> </a:t>
            </a:r>
            <a:r>
              <a:rPr lang="en-US" sz="1700" dirty="0" err="1"/>
              <a:t>pripremiti</a:t>
            </a:r>
            <a:r>
              <a:rPr lang="en-US" sz="1700" dirty="0"/>
              <a:t> i </a:t>
            </a:r>
            <a:r>
              <a:rPr lang="en-US" sz="1700" dirty="0" err="1"/>
              <a:t>provesti</a:t>
            </a:r>
            <a:r>
              <a:rPr lang="en-US" sz="1700" dirty="0"/>
              <a:t> </a:t>
            </a:r>
            <a:r>
              <a:rPr lang="en-US" sz="1700" dirty="0" err="1"/>
              <a:t>postupke</a:t>
            </a:r>
            <a:r>
              <a:rPr lang="en-US" sz="1700" dirty="0"/>
              <a:t> </a:t>
            </a:r>
            <a:r>
              <a:rPr lang="en-US" sz="1700" dirty="0" err="1"/>
              <a:t>javne</a:t>
            </a:r>
            <a:r>
              <a:rPr lang="en-US" sz="1700" dirty="0"/>
              <a:t> </a:t>
            </a:r>
            <a:r>
              <a:rPr lang="en-US" sz="1700" dirty="0" err="1"/>
              <a:t>nabave</a:t>
            </a:r>
            <a:r>
              <a:rPr lang="en-US" sz="1700" dirty="0"/>
              <a:t>, </a:t>
            </a:r>
            <a:r>
              <a:rPr lang="en-US" sz="1700" dirty="0" err="1"/>
              <a:t>jer</a:t>
            </a:r>
            <a:r>
              <a:rPr lang="en-US" sz="1700" dirty="0"/>
              <a:t> </a:t>
            </a:r>
            <a:r>
              <a:rPr lang="en-US" sz="1700" dirty="0" err="1"/>
              <a:t>dijelovi</a:t>
            </a:r>
            <a:r>
              <a:rPr lang="en-US" sz="1700" dirty="0"/>
              <a:t> </a:t>
            </a:r>
            <a:r>
              <a:rPr lang="en-US" sz="1700" dirty="0" err="1"/>
              <a:t>dokumentacije</a:t>
            </a:r>
            <a:r>
              <a:rPr lang="en-US" sz="1700" dirty="0"/>
              <a:t> o </a:t>
            </a:r>
            <a:r>
              <a:rPr lang="en-US" sz="1700" dirty="0" err="1"/>
              <a:t>nabavi</a:t>
            </a:r>
            <a:r>
              <a:rPr lang="en-US" sz="1700" dirty="0"/>
              <a:t> </a:t>
            </a:r>
            <a:r>
              <a:rPr lang="en-US" sz="1700" dirty="0" err="1"/>
              <a:t>postaju</a:t>
            </a:r>
            <a:r>
              <a:rPr lang="en-US" sz="1700" dirty="0"/>
              <a:t> </a:t>
            </a:r>
            <a:r>
              <a:rPr lang="en-US" sz="1700" dirty="0" err="1"/>
              <a:t>dijelovi</a:t>
            </a:r>
            <a:r>
              <a:rPr lang="en-US" sz="1700" dirty="0"/>
              <a:t> </a:t>
            </a:r>
            <a:r>
              <a:rPr lang="en-US" sz="1700" dirty="0" err="1"/>
              <a:t>ugovora</a:t>
            </a:r>
            <a:r>
              <a:rPr lang="en-US" sz="1700" dirty="0"/>
              <a:t> o </a:t>
            </a:r>
            <a:r>
              <a:rPr lang="en-US" sz="1700" dirty="0" err="1"/>
              <a:t>radovima</a:t>
            </a:r>
            <a:r>
              <a:rPr lang="en-US" sz="1700" dirty="0"/>
              <a:t> i </a:t>
            </a:r>
            <a:r>
              <a:rPr lang="en-US" sz="1700" dirty="0" err="1"/>
              <a:t>sve</a:t>
            </a:r>
            <a:r>
              <a:rPr lang="en-US" sz="1700" dirty="0"/>
              <a:t> </a:t>
            </a:r>
            <a:r>
              <a:rPr lang="en-US" sz="1700" dirty="0" err="1"/>
              <a:t>što</a:t>
            </a:r>
            <a:r>
              <a:rPr lang="en-US" sz="1700" dirty="0"/>
              <a:t> je u </a:t>
            </a:r>
            <a:r>
              <a:rPr lang="en-US" sz="1700" dirty="0" err="1"/>
              <a:t>njima</a:t>
            </a:r>
            <a:r>
              <a:rPr lang="en-US" sz="1700" dirty="0"/>
              <a:t> </a:t>
            </a:r>
            <a:r>
              <a:rPr lang="en-US" sz="1700" dirty="0" err="1"/>
              <a:t>izostavljeno</a:t>
            </a:r>
            <a:r>
              <a:rPr lang="en-U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nedorečeno</a:t>
            </a:r>
            <a:r>
              <a:rPr lang="en-US" sz="1700" dirty="0"/>
              <a:t> </a:t>
            </a:r>
            <a:r>
              <a:rPr lang="en-US" sz="1700" dirty="0" err="1"/>
              <a:t>isplivat</a:t>
            </a:r>
            <a:r>
              <a:rPr lang="en-US" sz="1700" dirty="0"/>
              <a:t> </a:t>
            </a:r>
            <a:r>
              <a:rPr lang="en-US" sz="1700" dirty="0" err="1"/>
              <a:t>će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površinu</a:t>
            </a:r>
            <a:r>
              <a:rPr lang="en-US" sz="1700" dirty="0"/>
              <a:t> </a:t>
            </a:r>
            <a:r>
              <a:rPr lang="en-US" sz="1700" dirty="0" err="1"/>
              <a:t>tijekom</a:t>
            </a:r>
            <a:r>
              <a:rPr lang="en-US" sz="1700" dirty="0"/>
              <a:t> </a:t>
            </a:r>
            <a:r>
              <a:rPr lang="en-US" sz="1700" dirty="0" err="1"/>
              <a:t>provedbe</a:t>
            </a:r>
            <a:r>
              <a:rPr lang="en-US" sz="1700" dirty="0"/>
              <a:t> </a:t>
            </a:r>
            <a:r>
              <a:rPr lang="en-US" sz="1700" dirty="0" err="1" smtClean="0"/>
              <a:t>projekta</a:t>
            </a:r>
            <a:endParaRPr lang="hr-HR" sz="1700" dirty="0" smtClean="0"/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r-HR" sz="1700" dirty="0"/>
              <a:t>S</a:t>
            </a:r>
            <a:r>
              <a:rPr lang="hr-HR" sz="1700" dirty="0" smtClean="0"/>
              <a:t>redstva </a:t>
            </a:r>
            <a:r>
              <a:rPr lang="hr-HR" sz="1700" dirty="0"/>
              <a:t>odobrena iz EU fondova su odobrena na temelju pripreme projekta te da je priprema projekta ključna faza EU projektnog ciklusa. Korekcije propusta učinjenih u fazi pripreme projekta, u samoj fazi provedbe projekta su moguće, međutim iako su s projektnog gledišta opravdane kako bi se projekt isporučio ne moraju nužno biti prihvatljive za EU </a:t>
            </a:r>
            <a:r>
              <a:rPr lang="hr-HR" sz="1700" dirty="0" smtClean="0"/>
              <a:t>sufinanciranje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>
                <a:solidFill>
                  <a:srgbClr val="0F6655"/>
                </a:solidFill>
                <a:cs typeface="Arial" panose="020B0604020202020204" pitchFamily="34" charset="0"/>
              </a:rPr>
              <a:t>HVALA NA PAŽNJI</a:t>
            </a:r>
            <a:r>
              <a:rPr lang="en" sz="5400" dirty="0">
                <a:solidFill>
                  <a:srgbClr val="0F6655"/>
                </a:solidFill>
                <a:cs typeface="Arial" panose="020B0604020202020204" pitchFamily="34" charset="0"/>
              </a:rPr>
              <a:t>!</a:t>
            </a:r>
            <a:endParaRPr lang="en-GB" sz="5400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126557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pl-PL" b="1" dirty="0" smtClean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 smtClean="0"/>
              <a:t>Pitanja</a:t>
            </a:r>
            <a:r>
              <a:rPr lang="pl-PL" b="1" dirty="0"/>
              <a:t>?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dirty="0"/>
              <a:t>Najbolje e-mailom:</a:t>
            </a:r>
          </a:p>
          <a:p>
            <a: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pl-PL" dirty="0" smtClean="0">
                <a:ea typeface="Times New Roman" panose="02020603050405020304" pitchFamily="18" charset="0"/>
              </a:rPr>
              <a:t>goran.milakovic@voda.hr</a:t>
            </a:r>
          </a:p>
          <a:p>
            <a: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pl-PL" dirty="0" smtClean="0">
                <a:ea typeface="Times New Roman" panose="02020603050405020304" pitchFamily="18" charset="0"/>
              </a:rPr>
              <a:t>olivera.segedin@voda.hr</a:t>
            </a:r>
            <a:endParaRPr lang="pl-PL" dirty="0">
              <a:ea typeface="Times New Roman" panose="02020603050405020304" pitchFamily="18" charset="0"/>
            </a:endParaRPr>
          </a:p>
          <a:p>
            <a: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pl-PL" dirty="0" smtClean="0">
                <a:ea typeface="Times New Roman" panose="02020603050405020304" pitchFamily="18" charset="0"/>
              </a:rPr>
              <a:t>mario.obrdalj@voda.hr</a:t>
            </a:r>
            <a:endParaRPr lang="pl-PL" dirty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32</a:t>
            </a:fld>
            <a:endParaRPr lang="hr-HR" altLang="sr-Latn-RS"/>
          </a:p>
        </p:txBody>
      </p:sp>
      <p:pic>
        <p:nvPicPr>
          <p:cNvPr id="6" name="Google Shape;1014;p37"/>
          <p:cNvPicPr preferRelativeResize="0"/>
          <p:nvPr/>
        </p:nvPicPr>
        <p:blipFill rotWithShape="1">
          <a:blip r:embed="rId2">
            <a:alphaModFix/>
          </a:blip>
          <a:srcRect l="29032" t="-74" r="24357" b="6947"/>
          <a:stretch/>
        </p:blipFill>
        <p:spPr>
          <a:xfrm>
            <a:off x="5665170" y="1677381"/>
            <a:ext cx="3039850" cy="40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CILJEVI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4042792" cy="489654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pritiska</a:t>
            </a:r>
            <a:r>
              <a:rPr lang="en-GB" sz="1800" dirty="0"/>
              <a:t> </a:t>
            </a:r>
            <a:r>
              <a:rPr lang="en-GB" sz="1800" dirty="0" err="1"/>
              <a:t>onečišćenja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vodna</a:t>
            </a:r>
            <a:r>
              <a:rPr lang="en-GB" sz="1800" dirty="0"/>
              <a:t> </a:t>
            </a:r>
            <a:r>
              <a:rPr lang="en-GB" sz="1800" dirty="0" err="1"/>
              <a:t>tijela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pružanja</a:t>
            </a:r>
            <a:r>
              <a:rPr lang="en-GB" sz="1800" dirty="0"/>
              <a:t> </a:t>
            </a:r>
            <a:r>
              <a:rPr lang="en-GB" sz="1800" dirty="0" err="1"/>
              <a:t>vodnih</a:t>
            </a:r>
            <a:r>
              <a:rPr lang="en-GB" sz="1800" dirty="0"/>
              <a:t>   </a:t>
            </a:r>
            <a:r>
              <a:rPr lang="en-GB" sz="1800" dirty="0" err="1"/>
              <a:t>usluga</a:t>
            </a:r>
            <a:r>
              <a:rPr lang="en-GB" sz="1800" dirty="0"/>
              <a:t> u </a:t>
            </a:r>
            <a:r>
              <a:rPr lang="en-GB" sz="1800" dirty="0" err="1"/>
              <a:t>nadležnosti</a:t>
            </a:r>
            <a:r>
              <a:rPr lang="en-GB" sz="1800" dirty="0"/>
              <a:t> </a:t>
            </a:r>
            <a:r>
              <a:rPr lang="en-GB" sz="1800" dirty="0" err="1"/>
              <a:t>naručitelja</a:t>
            </a:r>
            <a:r>
              <a:rPr lang="en-GB" sz="1800" dirty="0"/>
              <a:t>,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Osiguranje</a:t>
            </a:r>
            <a:r>
              <a:rPr lang="en-GB" sz="1800" dirty="0"/>
              <a:t> </a:t>
            </a:r>
            <a:r>
              <a:rPr lang="en-GB" sz="1800" dirty="0" err="1"/>
              <a:t>sanitarno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kemijski</a:t>
            </a:r>
            <a:r>
              <a:rPr lang="en-GB" sz="1800" dirty="0"/>
              <a:t> </a:t>
            </a:r>
            <a:r>
              <a:rPr lang="en-GB" sz="1800" dirty="0" err="1"/>
              <a:t>ispravne</a:t>
            </a:r>
            <a:r>
              <a:rPr lang="en-GB" sz="1800" dirty="0"/>
              <a:t> </a:t>
            </a:r>
            <a:r>
              <a:rPr lang="en-GB" sz="1800" dirty="0" err="1"/>
              <a:t>vode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piće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potrošnju</a:t>
            </a:r>
            <a:r>
              <a:rPr lang="en-GB" sz="1800" dirty="0"/>
              <a:t> </a:t>
            </a:r>
            <a:r>
              <a:rPr lang="en-GB" sz="1800" dirty="0" err="1"/>
              <a:t>općenito</a:t>
            </a:r>
            <a:r>
              <a:rPr lang="en-GB" sz="1800" dirty="0"/>
              <a:t>,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Očuvanje</a:t>
            </a:r>
            <a:r>
              <a:rPr lang="en-GB" sz="1800" dirty="0"/>
              <a:t> (</a:t>
            </a:r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kvalitativno</a:t>
            </a:r>
            <a:r>
              <a:rPr lang="en-GB" sz="1800" dirty="0"/>
              <a:t>) </a:t>
            </a:r>
            <a:r>
              <a:rPr lang="en-GB" sz="1800" dirty="0" err="1"/>
              <a:t>vodnih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 </a:t>
            </a:r>
            <a:r>
              <a:rPr lang="en-GB" sz="1800" dirty="0" err="1"/>
              <a:t>podzemnih</a:t>
            </a:r>
            <a:r>
              <a:rPr lang="en-GB" sz="1800" dirty="0"/>
              <a:t> </a:t>
            </a:r>
            <a:r>
              <a:rPr lang="en-GB" sz="1800" dirty="0" err="1"/>
              <a:t>voda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okoliša</a:t>
            </a:r>
            <a:r>
              <a:rPr lang="en-GB" sz="1800" dirty="0"/>
              <a:t>,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Unapređenje</a:t>
            </a:r>
            <a:r>
              <a:rPr lang="en-GB" sz="1800" dirty="0"/>
              <a:t> </a:t>
            </a:r>
            <a:r>
              <a:rPr lang="en-GB" sz="1800" dirty="0" err="1"/>
              <a:t>načina</a:t>
            </a:r>
            <a:r>
              <a:rPr lang="en-GB" sz="1800" dirty="0"/>
              <a:t> </a:t>
            </a:r>
            <a:r>
              <a:rPr lang="en-GB" sz="1800" dirty="0" err="1"/>
              <a:t>prikupljanja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odvodnje</a:t>
            </a:r>
            <a:r>
              <a:rPr lang="en-GB" sz="1800" dirty="0"/>
              <a:t> </a:t>
            </a:r>
            <a:r>
              <a:rPr lang="en-GB" sz="1800" dirty="0" err="1"/>
              <a:t>otpadnih</a:t>
            </a:r>
            <a:r>
              <a:rPr lang="en-GB" sz="1800" dirty="0"/>
              <a:t> </a:t>
            </a:r>
            <a:r>
              <a:rPr lang="en-GB" sz="1800" dirty="0" err="1"/>
              <a:t>voda</a:t>
            </a:r>
            <a:r>
              <a:rPr lang="en-GB" sz="1800" dirty="0"/>
              <a:t>,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Pročišćavanje</a:t>
            </a:r>
            <a:r>
              <a:rPr lang="en-GB" sz="1800" dirty="0"/>
              <a:t> </a:t>
            </a:r>
            <a:r>
              <a:rPr lang="en-GB" sz="1800" dirty="0" err="1"/>
              <a:t>otpadnih</a:t>
            </a:r>
            <a:r>
              <a:rPr lang="en-GB" sz="1800" dirty="0"/>
              <a:t> </a:t>
            </a:r>
            <a:r>
              <a:rPr lang="en-GB" sz="1800" dirty="0" err="1"/>
              <a:t>voda</a:t>
            </a:r>
            <a:r>
              <a:rPr lang="en-GB" sz="1800" dirty="0"/>
              <a:t> </a:t>
            </a:r>
            <a:r>
              <a:rPr lang="en-GB" sz="1800" dirty="0" err="1"/>
              <a:t>prema</a:t>
            </a:r>
            <a:r>
              <a:rPr lang="en-GB" sz="1800" dirty="0"/>
              <a:t> </a:t>
            </a:r>
            <a:r>
              <a:rPr lang="en-GB" sz="1800" dirty="0" err="1"/>
              <a:t>propisanim</a:t>
            </a:r>
            <a:r>
              <a:rPr lang="en-GB" sz="1800" dirty="0"/>
              <a:t> </a:t>
            </a:r>
            <a:r>
              <a:rPr lang="en-GB" sz="1800" dirty="0" err="1"/>
              <a:t>graničnim</a:t>
            </a:r>
            <a:r>
              <a:rPr lang="en-GB" sz="1800" dirty="0"/>
              <a:t> </a:t>
            </a:r>
            <a:r>
              <a:rPr lang="en-GB" sz="1800" dirty="0" err="1"/>
              <a:t>vrijednostima</a:t>
            </a:r>
            <a:r>
              <a:rPr lang="en-GB" sz="1800" dirty="0"/>
              <a:t> </a:t>
            </a:r>
            <a:r>
              <a:rPr lang="en-GB" sz="1800" dirty="0" err="1"/>
              <a:t>emisija</a:t>
            </a:r>
            <a:r>
              <a:rPr lang="en-GB" sz="1800" dirty="0"/>
              <a:t> u </a:t>
            </a:r>
            <a:r>
              <a:rPr lang="en-GB" sz="1800" dirty="0" err="1"/>
              <a:t>okoliš</a:t>
            </a:r>
            <a:r>
              <a:rPr lang="en-GB" sz="1800" dirty="0"/>
              <a:t>,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uvjeta</a:t>
            </a:r>
            <a:r>
              <a:rPr lang="en-GB" sz="1800" dirty="0"/>
              <a:t> </a:t>
            </a:r>
            <a:r>
              <a:rPr lang="en-GB" sz="1800" dirty="0" err="1"/>
              <a:t>života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gospodarstva</a:t>
            </a:r>
            <a:r>
              <a:rPr lang="en-GB" sz="1800" dirty="0"/>
              <a:t>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6093296"/>
            <a:ext cx="2519834" cy="764704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Goran Milaković, mag.ing.aedif. </a:t>
            </a:r>
          </a:p>
          <a:p>
            <a:pPr>
              <a:defRPr/>
            </a:pPr>
            <a:r>
              <a:rPr lang="hr-HR" altLang="sr-Latn-RS" dirty="0"/>
              <a:t>Olivera Šegedin, </a:t>
            </a:r>
            <a:r>
              <a:rPr lang="hr-HR" altLang="sr-Latn-RS" dirty="0" err="1" smtClean="0"/>
              <a:t>dipl.ing.građ</a:t>
            </a:r>
            <a:r>
              <a:rPr lang="hr-HR" altLang="sr-Latn-RS" dirty="0" smtClean="0"/>
              <a:t>.</a:t>
            </a:r>
          </a:p>
          <a:p>
            <a:pPr>
              <a:defRPr/>
            </a:pPr>
            <a:r>
              <a:rPr lang="hr-HR" altLang="sr-Latn-RS" dirty="0" smtClean="0"/>
              <a:t>Mario Obrdalj, </a:t>
            </a:r>
            <a:r>
              <a:rPr lang="hr-HR" altLang="sr-Latn-RS" dirty="0" err="1" smtClean="0"/>
              <a:t>dipl.ing.građ</a:t>
            </a:r>
            <a:r>
              <a:rPr lang="hr-HR" altLang="sr-Latn-R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  <p:pic>
        <p:nvPicPr>
          <p:cNvPr id="6" name="Google Shape;860;p24">
            <a:extLst>
              <a:ext uri="{FF2B5EF4-FFF2-40B4-BE49-F238E27FC236}">
                <a16:creationId xmlns:a16="http://schemas.microsoft.com/office/drawing/2014/main" id="{F8F064E0-6E9B-442F-A979-3B21858463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3084" t="10435" r="23188" b="1652"/>
          <a:stretch/>
        </p:blipFill>
        <p:spPr>
          <a:xfrm>
            <a:off x="5292080" y="1049238"/>
            <a:ext cx="3312368" cy="4337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6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BITNI ELEMENTI PRIJAVE PROJEKATA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99" y="2650840"/>
            <a:ext cx="5194920" cy="11521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r-HR" b="1" dirty="0">
                <a:solidFill>
                  <a:srgbClr val="0C2AA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OPKK 2014 – 2020 – STUDIJA IZVODLJIVOSTI</a:t>
            </a:r>
          </a:p>
          <a:p>
            <a:endParaRPr lang="en-GB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  <p:sp>
        <p:nvSpPr>
          <p:cNvPr id="7" name="TextBox 6"/>
          <p:cNvSpPr txBox="1"/>
          <p:nvPr/>
        </p:nvSpPr>
        <p:spPr>
          <a:xfrm>
            <a:off x="6948264" y="2442074"/>
            <a:ext cx="864096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hr-HR" sz="9600" dirty="0" smtClean="0">
                <a:solidFill>
                  <a:srgbClr val="0B28A1"/>
                </a:solidFill>
              </a:rPr>
              <a:t>1</a:t>
            </a:r>
            <a:endParaRPr lang="hr-HR" sz="9600" dirty="0">
              <a:solidFill>
                <a:srgbClr val="0B28A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52930"/>
            <a:ext cx="2523963" cy="8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STUDIJA 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IZVODLJIVOSTI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787"/>
            <a:ext cx="8229600" cy="4525963"/>
          </a:xfrm>
        </p:spPr>
        <p:txBody>
          <a:bodyPr/>
          <a:lstStyle/>
          <a:p>
            <a:pPr marL="419100" lvl="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hr-HR" sz="2400" dirty="0"/>
              <a:t>Usklađenje s vodno-komunalnim direktivama</a:t>
            </a:r>
          </a:p>
          <a:p>
            <a: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endParaRPr lang="hr-HR" sz="2400" dirty="0"/>
          </a:p>
          <a:p>
            <a:pPr marL="41910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hr-HR" sz="2400" dirty="0"/>
              <a:t>Definiranje uobičajenih indikatora uspješnosti projekta</a:t>
            </a:r>
          </a:p>
          <a:p>
            <a:pPr marL="41910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41910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hr-HR" sz="2400" dirty="0"/>
              <a:t>Šira analiza postojećeg stanja</a:t>
            </a:r>
          </a:p>
          <a:p>
            <a:pPr marL="41910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419100"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hr-HR" sz="2400" dirty="0"/>
              <a:t>Definiranje preliminarne aglomeracije i obuhvata projekta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65022"/>
            <a:ext cx="2523963" cy="7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ANALIZA TROŠKOVA I KORISTI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85765"/>
            <a:ext cx="3538736" cy="230425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  <a:cs typeface="Arial" panose="020B0604020202020204" pitchFamily="34" charset="0"/>
              </a:rPr>
              <a:t>POTREBNO DOKAZATI</a:t>
            </a:r>
          </a:p>
          <a:p>
            <a:pPr marL="0" lvl="0" indent="0">
              <a:buNone/>
            </a:pPr>
            <a:r>
              <a:rPr lang="hr-HR" sz="2000" dirty="0"/>
              <a:t>DA JE projekt prihvatljiv s ekonomskog gledišta i da pridonosi ciljevima regionalne politike EU-a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963356" y="1682829"/>
            <a:ext cx="3744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sz="2400" dirty="0">
                <a:solidFill>
                  <a:srgbClr val="0F6655"/>
                </a:solidFill>
                <a:latin typeface="+mj-lt"/>
                <a:ea typeface="+mj-ea"/>
              </a:rPr>
              <a:t>POTREBNO DOKAZATI</a:t>
            </a:r>
          </a:p>
          <a:p>
            <a:pPr marL="0" lvl="0" indent="0">
              <a:buNone/>
            </a:pPr>
            <a:r>
              <a:rPr lang="hr-HR" sz="2000" dirty="0">
                <a:latin typeface="+mn-lt"/>
                <a:cs typeface="+mn-cs"/>
              </a:rPr>
              <a:t>DA JE potreban doprinos iz Fondova kako bi projekt bio financijski održiv, te temeljem navedenog odrediti odgovarajuću razinu financijske pomoći.</a:t>
            </a:r>
          </a:p>
          <a:p>
            <a:endParaRPr lang="en-GB" dirty="0"/>
          </a:p>
        </p:txBody>
      </p:sp>
      <p:grpSp>
        <p:nvGrpSpPr>
          <p:cNvPr id="8" name="Google Shape;1178;p40">
            <a:extLst>
              <a:ext uri="{FF2B5EF4-FFF2-40B4-BE49-F238E27FC236}">
                <a16:creationId xmlns:a16="http://schemas.microsoft.com/office/drawing/2014/main" id="{5C408E08-B135-4C0B-A430-E5F776AE8258}"/>
              </a:ext>
            </a:extLst>
          </p:cNvPr>
          <p:cNvGrpSpPr/>
          <p:nvPr/>
        </p:nvGrpSpPr>
        <p:grpSpPr>
          <a:xfrm>
            <a:off x="1259632" y="4135990"/>
            <a:ext cx="1728192" cy="1584175"/>
            <a:chOff x="5972700" y="2330200"/>
            <a:chExt cx="411625" cy="38727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Google Shape;1179;p40">
              <a:extLst>
                <a:ext uri="{FF2B5EF4-FFF2-40B4-BE49-F238E27FC236}">
                  <a16:creationId xmlns:a16="http://schemas.microsoft.com/office/drawing/2014/main" id="{7F6AA80B-CB1B-442C-9BA8-6FC60FE03F0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Google Shape;1180;p40">
              <a:extLst>
                <a:ext uri="{FF2B5EF4-FFF2-40B4-BE49-F238E27FC236}">
                  <a16:creationId xmlns:a16="http://schemas.microsoft.com/office/drawing/2014/main" id="{88FD854D-3ECE-41D7-A07F-675B983D8D8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4314267"/>
            <a:ext cx="1872208" cy="138274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FINANCIJSKA ANALIZA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5816140" cy="396044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err="1"/>
              <a:t>Ocjena</a:t>
            </a:r>
            <a:r>
              <a:rPr lang="en-US" sz="2400" dirty="0"/>
              <a:t> </a:t>
            </a:r>
            <a:r>
              <a:rPr lang="en-US" sz="2400" dirty="0" err="1"/>
              <a:t>trenutne</a:t>
            </a:r>
            <a:r>
              <a:rPr lang="en-US" sz="2400" dirty="0"/>
              <a:t> </a:t>
            </a:r>
            <a:r>
              <a:rPr lang="en-US" sz="2400" dirty="0" err="1"/>
              <a:t>financijske</a:t>
            </a:r>
            <a:r>
              <a:rPr lang="en-US" sz="2400" dirty="0"/>
              <a:t> </a:t>
            </a:r>
            <a:r>
              <a:rPr lang="en-US" sz="2400" dirty="0" err="1"/>
              <a:t>situacije</a:t>
            </a:r>
            <a:r>
              <a:rPr lang="en-US" sz="2400" dirty="0"/>
              <a:t>;</a:t>
            </a:r>
            <a:endParaRPr lang="hr-H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potražnje</a:t>
            </a:r>
            <a:r>
              <a:rPr lang="en-US" sz="2400" dirty="0"/>
              <a:t>;</a:t>
            </a:r>
            <a:endParaRPr lang="hr-H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Inkrementalni</a:t>
            </a:r>
            <a:r>
              <a:rPr lang="en-US" sz="2400" dirty="0"/>
              <a:t> </a:t>
            </a:r>
            <a:r>
              <a:rPr lang="en-US" sz="2400" dirty="0" err="1"/>
              <a:t>kapitalni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redoviti</a:t>
            </a:r>
            <a:r>
              <a:rPr lang="en-US" sz="2400" dirty="0"/>
              <a:t> (</a:t>
            </a:r>
            <a:r>
              <a:rPr lang="en-US" sz="2400" dirty="0" err="1"/>
              <a:t>operativni</a:t>
            </a:r>
            <a:r>
              <a:rPr lang="en-US" sz="2400" dirty="0"/>
              <a:t>) </a:t>
            </a:r>
            <a:r>
              <a:rPr lang="en-US" sz="2400" dirty="0" err="1"/>
              <a:t>troškovi</a:t>
            </a:r>
            <a:r>
              <a:rPr lang="en-US" sz="2400" dirty="0"/>
              <a:t> </a:t>
            </a:r>
            <a:r>
              <a:rPr lang="en-US" sz="2400" dirty="0" err="1"/>
              <a:t>povezani</a:t>
            </a:r>
            <a:r>
              <a:rPr lang="en-US" sz="2400" dirty="0"/>
              <a:t> s </a:t>
            </a:r>
            <a:r>
              <a:rPr lang="en-US" sz="2400" dirty="0" err="1"/>
              <a:t>projektom</a:t>
            </a:r>
            <a:r>
              <a:rPr lang="en-US" sz="2400" dirty="0"/>
              <a:t>;</a:t>
            </a:r>
            <a:endParaRPr lang="hr-H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Načela</a:t>
            </a:r>
            <a:r>
              <a:rPr lang="en-US" sz="2400" dirty="0"/>
              <a:t> </a:t>
            </a:r>
            <a:r>
              <a:rPr lang="en-US" sz="2400" dirty="0" err="1"/>
              <a:t>određivanja</a:t>
            </a:r>
            <a:r>
              <a:rPr lang="en-US" sz="2400" dirty="0"/>
              <a:t> </a:t>
            </a:r>
            <a:r>
              <a:rPr lang="en-US" sz="2400" dirty="0" err="1"/>
              <a:t>cijena</a:t>
            </a:r>
            <a:r>
              <a:rPr lang="en-US" sz="2400" dirty="0"/>
              <a:t>;</a:t>
            </a:r>
            <a:endParaRPr lang="hr-H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Buduća</a:t>
            </a:r>
            <a:r>
              <a:rPr lang="en-US" sz="2400" dirty="0"/>
              <a:t> </a:t>
            </a:r>
            <a:r>
              <a:rPr lang="en-US" sz="2400" dirty="0" err="1"/>
              <a:t>financijska</a:t>
            </a:r>
            <a:r>
              <a:rPr lang="en-US" sz="2400" dirty="0"/>
              <a:t> </a:t>
            </a:r>
            <a:r>
              <a:rPr lang="en-US" sz="2400" dirty="0" err="1"/>
              <a:t>održivost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priuštivost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;</a:t>
            </a:r>
            <a:endParaRPr lang="hr-H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Izračun</a:t>
            </a:r>
            <a:r>
              <a:rPr lang="en-US" sz="2400" dirty="0"/>
              <a:t> </a:t>
            </a:r>
            <a:r>
              <a:rPr lang="en-US" sz="2400" dirty="0" err="1"/>
              <a:t>financijske</a:t>
            </a:r>
            <a:r>
              <a:rPr lang="en-US" sz="2400" dirty="0"/>
              <a:t> </a:t>
            </a:r>
            <a:r>
              <a:rPr lang="en-US" sz="2400" dirty="0" err="1"/>
              <a:t>pomoći</a:t>
            </a:r>
            <a:r>
              <a:rPr lang="en-US" sz="2400" dirty="0"/>
              <a:t> EU-a (</a:t>
            </a:r>
            <a:r>
              <a:rPr lang="en-US" sz="2400" dirty="0" err="1"/>
              <a:t>stopa</a:t>
            </a:r>
            <a:r>
              <a:rPr lang="en-US" sz="2400" dirty="0"/>
              <a:t> </a:t>
            </a:r>
            <a:r>
              <a:rPr lang="en-US" sz="2400" dirty="0" err="1"/>
              <a:t>financijskog</a:t>
            </a:r>
            <a:r>
              <a:rPr lang="en-US" sz="2400" dirty="0"/>
              <a:t> </a:t>
            </a:r>
            <a:r>
              <a:rPr lang="en-US" sz="2400" dirty="0" err="1"/>
              <a:t>manjka</a:t>
            </a:r>
            <a:r>
              <a:rPr lang="en-US" sz="2400" dirty="0"/>
              <a:t>)</a:t>
            </a:r>
            <a:endParaRPr lang="hr-HR" sz="24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  <p:grpSp>
        <p:nvGrpSpPr>
          <p:cNvPr id="6" name="Google Shape;1230;p40">
            <a:extLst>
              <a:ext uri="{FF2B5EF4-FFF2-40B4-BE49-F238E27FC236}">
                <a16:creationId xmlns:a16="http://schemas.microsoft.com/office/drawing/2014/main" id="{CDF77943-6B9D-4CD1-91C5-E9BCD60969AD}"/>
              </a:ext>
            </a:extLst>
          </p:cNvPr>
          <p:cNvGrpSpPr/>
          <p:nvPr/>
        </p:nvGrpSpPr>
        <p:grpSpPr>
          <a:xfrm>
            <a:off x="6444208" y="2348880"/>
            <a:ext cx="2400426" cy="2272930"/>
            <a:chOff x="3292425" y="3664250"/>
            <a:chExt cx="397025" cy="39152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Google Shape;1231;p40">
              <a:extLst>
                <a:ext uri="{FF2B5EF4-FFF2-40B4-BE49-F238E27FC236}">
                  <a16:creationId xmlns:a16="http://schemas.microsoft.com/office/drawing/2014/main" id="{39FB4042-EB73-4D2A-96E7-F4CECD03B570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ln>
              <a:solidFill>
                <a:srgbClr val="0A238C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2;p40">
              <a:extLst>
                <a:ext uri="{FF2B5EF4-FFF2-40B4-BE49-F238E27FC236}">
                  <a16:creationId xmlns:a16="http://schemas.microsoft.com/office/drawing/2014/main" id="{7E32414A-995D-41E9-8CCA-98DC81FBE0FC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A238C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3;p40">
              <a:extLst>
                <a:ext uri="{FF2B5EF4-FFF2-40B4-BE49-F238E27FC236}">
                  <a16:creationId xmlns:a16="http://schemas.microsoft.com/office/drawing/2014/main" id="{0C5E7819-04CB-48AA-84B9-BD4270943945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ln>
              <a:solidFill>
                <a:srgbClr val="0A238C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63367"/>
            <a:ext cx="2523963" cy="79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TEMELJNI OKVIR </a:t>
            </a: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– </a:t>
            </a:r>
            <a:b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</a:br>
            <a:r>
              <a:rPr lang="hr-HR" dirty="0" smtClean="0">
                <a:solidFill>
                  <a:srgbClr val="0F6655"/>
                </a:solidFill>
                <a:cs typeface="Arial" panose="020B0604020202020204" pitchFamily="34" charset="0"/>
              </a:rPr>
              <a:t>FINANCIJSKA </a:t>
            </a:r>
            <a:r>
              <a:rPr lang="hr-HR" dirty="0">
                <a:solidFill>
                  <a:srgbClr val="0F6655"/>
                </a:solidFill>
                <a:cs typeface="Arial" panose="020B0604020202020204" pitchFamily="34" charset="0"/>
              </a:rPr>
              <a:t>ANALIZA</a:t>
            </a:r>
            <a:endParaRPr lang="en-GB" dirty="0">
              <a:solidFill>
                <a:srgbClr val="0F6655"/>
              </a:solidFill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924" y="2276872"/>
            <a:ext cx="8540151" cy="3384376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83741"/>
            <a:ext cx="252396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3171</Words>
  <Application>Microsoft Office PowerPoint</Application>
  <PresentationFormat>On-screen Show (4:3)</PresentationFormat>
  <Paragraphs>454</Paragraphs>
  <Slides>32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SimSun</vt:lpstr>
      <vt:lpstr>Titillium Web ExtraLight</vt:lpstr>
      <vt:lpstr>Arial</vt:lpstr>
      <vt:lpstr>Arial Narrow</vt:lpstr>
      <vt:lpstr>Calibri</vt:lpstr>
      <vt:lpstr>Corbel</vt:lpstr>
      <vt:lpstr>Times New Roman</vt:lpstr>
      <vt:lpstr>Verdana</vt:lpstr>
      <vt:lpstr>Wingdings</vt:lpstr>
      <vt:lpstr>Office Theme</vt:lpstr>
      <vt:lpstr>Visio.Drawing.15</vt:lpstr>
      <vt:lpstr>STANJE PRIPREME I PRIJAVE EU PROJEKATA RAZVOJA VODNOKOMUNALNE INFRASTRUKTURE</vt:lpstr>
      <vt:lpstr>ZAKONODAVNI OKVIR</vt:lpstr>
      <vt:lpstr>PLANSKI I NACIONALNI DOKUMENTI</vt:lpstr>
      <vt:lpstr>CILJEVI</vt:lpstr>
      <vt:lpstr>BITNI ELEMENTI PRIJAVE PROJEKATA</vt:lpstr>
      <vt:lpstr>STUDIJA IZVODLJIVOSTI</vt:lpstr>
      <vt:lpstr>ANALIZA TROŠKOVA I KORISTI</vt:lpstr>
      <vt:lpstr>FINANCIJSKA ANALIZA</vt:lpstr>
      <vt:lpstr>TEMELJNI OKVIR –  FINANCIJSKA ANALIZA</vt:lpstr>
      <vt:lpstr>TEMELJNI OKVIR –  EKONOMSKA OCJENA</vt:lpstr>
      <vt:lpstr>BITNI ELEMENTI PRIJAVE PROJEKATA</vt:lpstr>
      <vt:lpstr>POSTUPAK OPUO</vt:lpstr>
      <vt:lpstr>POSTUPAK PUO</vt:lpstr>
      <vt:lpstr>BITNI ELEMENTI PRIJAVE PROJEKATA</vt:lpstr>
      <vt:lpstr>PROJEKTNA DOKUMENTACIJA</vt:lpstr>
      <vt:lpstr>BITNI ELEMENTI PRIJAVE PROJEKATA</vt:lpstr>
      <vt:lpstr>SETOVI DOKUMENTACIJE O NABAVI</vt:lpstr>
      <vt:lpstr>PRIJAVA  PROJEKTA</vt:lpstr>
      <vt:lpstr>PRIJAVNI PAKET  (OBRASCI I DODACI)</vt:lpstr>
      <vt:lpstr>ODOBRENJE PROJEKTA</vt:lpstr>
      <vt:lpstr>PROVJERE PAKETA I PRIHVATLJIVOSTI PROJEKTA</vt:lpstr>
      <vt:lpstr>ODLUKA O FINANCIRANJU</vt:lpstr>
      <vt:lpstr>SUSTAV E-FONDOVI </vt:lpstr>
      <vt:lpstr>ULOGA HRVATSKIH VODA</vt:lpstr>
      <vt:lpstr>VODNO – KOMUNALNI PROJEKTI - ODVODNJA -</vt:lpstr>
      <vt:lpstr>VODNO – KOMUNALNI PROJEKTI - ODVODNJA - </vt:lpstr>
      <vt:lpstr>VODNO – KOMUNALNI PROJEKTI - VODOOPSKRBA - </vt:lpstr>
      <vt:lpstr>ODOBRENJE PROJEKATA KROZ OPKK 2014 - 2020 </vt:lpstr>
      <vt:lpstr>ODOBRENJE IZNAD RASPOLOŽIVE ALOKACIJE - OVERBOOKING </vt:lpstr>
      <vt:lpstr>OVERBOOKING OPZO 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Olivera Šegedin</cp:lastModifiedBy>
  <cp:revision>108</cp:revision>
  <dcterms:created xsi:type="dcterms:W3CDTF">2010-03-22T21:50:27Z</dcterms:created>
  <dcterms:modified xsi:type="dcterms:W3CDTF">2019-06-13T07:55:03Z</dcterms:modified>
</cp:coreProperties>
</file>