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35"/>
  </p:notesMasterIdLst>
  <p:handoutMasterIdLst>
    <p:handoutMasterId r:id="rId36"/>
  </p:handoutMasterIdLst>
  <p:sldIdLst>
    <p:sldId id="261" r:id="rId4"/>
    <p:sldId id="406" r:id="rId5"/>
    <p:sldId id="408" r:id="rId6"/>
    <p:sldId id="409" r:id="rId7"/>
    <p:sldId id="996" r:id="rId8"/>
    <p:sldId id="411" r:id="rId9"/>
    <p:sldId id="412" r:id="rId10"/>
    <p:sldId id="300" r:id="rId11"/>
    <p:sldId id="1003" r:id="rId12"/>
    <p:sldId id="398" r:id="rId13"/>
    <p:sldId id="399" r:id="rId14"/>
    <p:sldId id="400" r:id="rId15"/>
    <p:sldId id="401" r:id="rId16"/>
    <p:sldId id="1004" r:id="rId17"/>
    <p:sldId id="402" r:id="rId18"/>
    <p:sldId id="403" r:id="rId19"/>
    <p:sldId id="404" r:id="rId20"/>
    <p:sldId id="405" r:id="rId21"/>
    <p:sldId id="264" r:id="rId22"/>
    <p:sldId id="266" r:id="rId23"/>
    <p:sldId id="268" r:id="rId24"/>
    <p:sldId id="269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  <p:sldId id="804" r:id="rId34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35">
          <p15:clr>
            <a:srgbClr val="A4A3A4"/>
          </p15:clr>
        </p15:guide>
        <p15:guide id="4" orient="horz" pos="1253">
          <p15:clr>
            <a:srgbClr val="A4A3A4"/>
          </p15:clr>
        </p15:guide>
        <p15:guide id="5" pos="748">
          <p15:clr>
            <a:srgbClr val="A4A3A4"/>
          </p15:clr>
        </p15:guide>
        <p15:guide id="6" pos="5012">
          <p15:clr>
            <a:srgbClr val="A4A3A4"/>
          </p15:clr>
        </p15:guide>
        <p15:guide id="7" orient="horz" pos="4020">
          <p15:clr>
            <a:srgbClr val="A4A3A4"/>
          </p15:clr>
        </p15:guide>
        <p15:guide id="8" orient="horz" pos="550">
          <p15:clr>
            <a:srgbClr val="A4A3A4"/>
          </p15:clr>
        </p15:guide>
        <p15:guide id="9" orient="horz" pos="2205">
          <p15:clr>
            <a:srgbClr val="A4A3A4"/>
          </p15:clr>
        </p15:guide>
        <p15:guide id="10" orient="horz" pos="2319">
          <p15:clr>
            <a:srgbClr val="A4A3A4"/>
          </p15:clr>
        </p15:guide>
        <p15:guide id="11" pos="4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8C"/>
    <a:srgbClr val="0B28A1"/>
    <a:srgbClr val="0C2AAC"/>
    <a:srgbClr val="112A71"/>
    <a:srgbClr val="122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0036" autoAdjust="0"/>
  </p:normalViewPr>
  <p:slideViewPr>
    <p:cSldViewPr snapToObjects="1">
      <p:cViewPr>
        <p:scale>
          <a:sx n="75" d="100"/>
          <a:sy n="75" d="100"/>
        </p:scale>
        <p:origin x="1930" y="202"/>
      </p:cViewPr>
      <p:guideLst>
        <p:guide orient="horz" pos="2160"/>
        <p:guide pos="2880"/>
        <p:guide orient="horz" pos="3535"/>
        <p:guide orient="horz" pos="1253"/>
        <p:guide pos="748"/>
        <p:guide pos="5012"/>
        <p:guide orient="horz" pos="4020"/>
        <p:guide orient="horz" pos="550"/>
        <p:guide orient="horz" pos="2205"/>
        <p:guide orient="horz" pos="2319"/>
        <p:guide pos="4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3756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r-HR" sz="1400" dirty="0"/>
              <a:t>Težina zida kg/m</a:t>
            </a:r>
            <a:r>
              <a:rPr lang="hr-HR" sz="1400" baseline="30000" dirty="0"/>
              <a:t>2</a:t>
            </a:r>
            <a:endParaRPr lang="hr-HR" sz="140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5626613382826746"/>
          <c:y val="0.12407824803149604"/>
          <c:w val="0.55272062064788496"/>
          <c:h val="0.7603562992125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 20 cm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2-4EA3-89CA-A4288D4557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Porotherm 25 Profi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194.25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2-4EA3-89CA-A4288D4557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Porotherm 25 IZO Profi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183.75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2-4EA3-89CA-A4288D455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6008192"/>
        <c:axId val="22348928"/>
      </c:barChart>
      <c:catAx>
        <c:axId val="6008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8928"/>
        <c:crosses val="autoZero"/>
        <c:auto val="1"/>
        <c:lblAlgn val="ctr"/>
        <c:lblOffset val="100"/>
        <c:noMultiLvlLbl val="0"/>
      </c:catAx>
      <c:valAx>
        <c:axId val="2234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08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Usporedbe sistem</a:t>
            </a:r>
            <a:r>
              <a:rPr lang="hr-HR" baseline="0"/>
              <a:t>a gradnje </a:t>
            </a:r>
          </a:p>
          <a:p>
            <a:pPr algn="l">
              <a:defRPr/>
            </a:pPr>
            <a:r>
              <a:rPr lang="hr-HR"/>
              <a:t>Toplinske karakterisitke, debljina</a:t>
            </a:r>
            <a:r>
              <a:rPr lang="hr-HR" baseline="0"/>
              <a:t> i indeks cijena gotovog zida</a:t>
            </a:r>
            <a:endParaRPr lang="hr-HR"/>
          </a:p>
        </c:rich>
      </c:tx>
      <c:layout>
        <c:manualLayout>
          <c:xMode val="edge"/>
          <c:yMode val="edge"/>
          <c:x val="0.43338979073302225"/>
          <c:y val="3.9941844049686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0.37877847089059935"/>
          <c:y val="0.18127871425481629"/>
          <c:w val="0.57881190147798134"/>
          <c:h val="0.57601611307672429"/>
        </c:manualLayout>
      </c:layout>
      <c:barChart>
        <c:barDir val="col"/>
        <c:grouping val="clustered"/>
        <c:varyColors val="0"/>
        <c:ser>
          <c:idx val="0"/>
          <c:order val="0"/>
          <c:tx>
            <c:v>U vrijednost (W/m2K)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 2 U=0,22'!$A$3:$A$7</c:f>
              <c:strCache>
                <c:ptCount val="5"/>
                <c:pt idx="0">
                  <c:v>Klasična opeka 25 cm + 16 cm izolacije</c:v>
                </c:pt>
                <c:pt idx="1">
                  <c:v>AB zid 20 cm + 17 cm izolacije</c:v>
                </c:pt>
                <c:pt idx="2">
                  <c:v>Porotherm 25  Profi + 10 cm izolacije</c:v>
                </c:pt>
                <c:pt idx="3">
                  <c:v>Porotherm 32 IZO Profi (bez izolacije)</c:v>
                </c:pt>
                <c:pt idx="4">
                  <c:v>Porotherm 25 IZO Profi + 5 cm izolacije</c:v>
                </c:pt>
              </c:strCache>
            </c:strRef>
          </c:cat>
          <c:val>
            <c:numRef>
              <c:f>'Var 2 U=0,22'!$H$3:$H$7</c:f>
              <c:numCache>
                <c:formatCode>0.00</c:formatCode>
                <c:ptCount val="5"/>
                <c:pt idx="0">
                  <c:v>0.2157313230911739</c:v>
                </c:pt>
                <c:pt idx="1">
                  <c:v>0.22015799573811795</c:v>
                </c:pt>
                <c:pt idx="2">
                  <c:v>0.22359454855195912</c:v>
                </c:pt>
                <c:pt idx="3">
                  <c:v>0.22399203583872573</c:v>
                </c:pt>
                <c:pt idx="4">
                  <c:v>0.21921812203142127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F-4306-938F-29E8C1037301}"/>
            </c:ext>
          </c:extLst>
        </c:ser>
        <c:ser>
          <c:idx val="1"/>
          <c:order val="1"/>
          <c:tx>
            <c:v>Debljina zida (m)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 2 U=0,22'!$A$3:$A$7</c:f>
              <c:strCache>
                <c:ptCount val="5"/>
                <c:pt idx="0">
                  <c:v>Klasična opeka 25 cm + 16 cm izolacije</c:v>
                </c:pt>
                <c:pt idx="1">
                  <c:v>AB zid 20 cm + 17 cm izolacije</c:v>
                </c:pt>
                <c:pt idx="2">
                  <c:v>Porotherm 25  Profi + 10 cm izolacije</c:v>
                </c:pt>
                <c:pt idx="3">
                  <c:v>Porotherm 32 IZO Profi (bez izolacije)</c:v>
                </c:pt>
                <c:pt idx="4">
                  <c:v>Porotherm 25 IZO Profi + 5 cm izolacije</c:v>
                </c:pt>
              </c:strCache>
            </c:strRef>
          </c:cat>
          <c:val>
            <c:numRef>
              <c:f>'Var 2 U=0,22'!$I$3:$I$7</c:f>
              <c:numCache>
                <c:formatCode>0.00</c:formatCode>
                <c:ptCount val="5"/>
                <c:pt idx="0">
                  <c:v>0.43500000000000005</c:v>
                </c:pt>
                <c:pt idx="1">
                  <c:v>0.375</c:v>
                </c:pt>
                <c:pt idx="2">
                  <c:v>0.36</c:v>
                </c:pt>
                <c:pt idx="3">
                  <c:v>0.35500000000000004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F-4306-938F-29E8C1037301}"/>
            </c:ext>
          </c:extLst>
        </c:ser>
        <c:ser>
          <c:idx val="2"/>
          <c:order val="2"/>
          <c:tx>
            <c:v>Indeks cijene gotovog zida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'Var 2 U=0,22'!$A$3:$A$7</c:f>
              <c:strCache>
                <c:ptCount val="5"/>
                <c:pt idx="0">
                  <c:v>Klasična opeka 25 cm + 16 cm izolacije</c:v>
                </c:pt>
                <c:pt idx="1">
                  <c:v>AB zid 20 cm + 17 cm izolacije</c:v>
                </c:pt>
                <c:pt idx="2">
                  <c:v>Porotherm 25  Profi + 10 cm izolacije</c:v>
                </c:pt>
                <c:pt idx="3">
                  <c:v>Porotherm 32 IZO Profi (bez izolacije)</c:v>
                </c:pt>
                <c:pt idx="4">
                  <c:v>Porotherm 25 IZO Profi + 5 cm izolacije</c:v>
                </c:pt>
              </c:strCache>
            </c:strRef>
          </c:cat>
          <c:val>
            <c:numRef>
              <c:f>'Var 2 U=0,22'!$J$3:$J$7</c:f>
              <c:numCache>
                <c:formatCode>0.00</c:formatCode>
                <c:ptCount val="5"/>
                <c:pt idx="0">
                  <c:v>1.2656124450098054</c:v>
                </c:pt>
                <c:pt idx="1">
                  <c:v>1.3794455928340488</c:v>
                </c:pt>
                <c:pt idx="2">
                  <c:v>0.99946255366512948</c:v>
                </c:pt>
                <c:pt idx="3">
                  <c:v>1.3615307150050351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F-4306-938F-29E8C1037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9832792"/>
        <c:axId val="509829512"/>
      </c:barChart>
      <c:catAx>
        <c:axId val="509832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09829512"/>
        <c:crosses val="autoZero"/>
        <c:auto val="1"/>
        <c:lblAlgn val="ctr"/>
        <c:lblOffset val="100"/>
        <c:noMultiLvlLbl val="0"/>
      </c:catAx>
      <c:valAx>
        <c:axId val="50982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09832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044759959233817E-2"/>
          <c:y val="0.26332995150635979"/>
          <c:w val="0.21133561334975903"/>
          <c:h val="0.322394950178852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/>
              <a:t>Potrebno</a:t>
            </a:r>
            <a:r>
              <a:rPr lang="hr-HR" baseline="0" dirty="0"/>
              <a:t> vrijeme za izgradnju* (sati)</a:t>
            </a:r>
            <a:endParaRPr lang="hr-HR" dirty="0"/>
          </a:p>
        </c:rich>
      </c:tx>
      <c:layout>
        <c:manualLayout>
          <c:xMode val="edge"/>
          <c:yMode val="edge"/>
          <c:x val="0.10174729293482793"/>
          <c:y val="1.671309192200557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m2</c:v>
                </c:pt>
              </c:strCache>
            </c:strRef>
          </c:tx>
          <c:spPr>
            <a:solidFill>
              <a:srgbClr val="FFD65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06-4859-9237-9988C3053F9A}"/>
              </c:ext>
            </c:extLst>
          </c:dPt>
          <c:dLbls>
            <c:dLbl>
              <c:idx val="0"/>
              <c:layout>
                <c:manualLayout>
                  <c:x val="-2.4205748865355523E-2"/>
                  <c:y val="-5.5710306406685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06-4859-9237-9988C3053F9A}"/>
                </c:ext>
              </c:extLst>
            </c:dLbl>
            <c:dLbl>
              <c:idx val="1"/>
              <c:layout>
                <c:manualLayout>
                  <c:x val="-2.118003025718608E-2"/>
                  <c:y val="-2.7855153203342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06-4859-9237-9988C3053F9A}"/>
                </c:ext>
              </c:extLst>
            </c:dLbl>
            <c:dLbl>
              <c:idx val="2"/>
              <c:layout>
                <c:manualLayout>
                  <c:x val="-1.8154311649016642E-2"/>
                  <c:y val="2.7855153203342618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06-4859-9237-9988C3053F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AB</c:v>
                </c:pt>
                <c:pt idx="1">
                  <c:v>Porotherm 25 S Plus</c:v>
                </c:pt>
                <c:pt idx="2">
                  <c:v>Porotherm 25 PROFI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0.87</c:v>
                </c:pt>
                <c:pt idx="1">
                  <c:v>0.61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06-4859-9237-9988C3053F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m3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A506-4859-9237-9988C3053F9A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506-4859-9237-9988C3053F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AB</c:v>
                </c:pt>
                <c:pt idx="1">
                  <c:v>Porotherm 25 S Plus</c:v>
                </c:pt>
                <c:pt idx="2">
                  <c:v>Porotherm 25 PROFI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4.3499999999999996</c:v>
                </c:pt>
                <c:pt idx="1">
                  <c:v>2.4500000000000002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06-4859-9237-9988C305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2992"/>
        <c:axId val="23867776"/>
      </c:barChart>
      <c:catAx>
        <c:axId val="2365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867776"/>
        <c:crosses val="autoZero"/>
        <c:auto val="1"/>
        <c:lblAlgn val="ctr"/>
        <c:lblOffset val="100"/>
        <c:noMultiLvlLbl val="0"/>
      </c:catAx>
      <c:valAx>
        <c:axId val="2386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52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1800780999936"/>
          <c:y val="0.11554428540198043"/>
          <c:w val="0.8461674452397705"/>
          <c:h val="0.760356299212598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25-38 IZO Profi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U-value (W/m2K)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4-4239-AFBF-20D4B569085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32 IZO Profi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U-value (W/m2K)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4-4239-AFBF-20D4B569085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38 IZO Profi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U-value (W/m2K)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4-4239-AFBF-20D4B5690850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44 IZO Profi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U-value (W/m2K)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4-4239-AFBF-20D4B5690850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50 IZO Profi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U-value (W/m2K)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4-4239-AFBF-20D4B5690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114379392"/>
        <c:axId val="114393472"/>
      </c:barChart>
      <c:catAx>
        <c:axId val="1143793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14393472"/>
        <c:crosses val="autoZero"/>
        <c:auto val="1"/>
        <c:lblAlgn val="ctr"/>
        <c:lblOffset val="100"/>
        <c:noMultiLvlLbl val="0"/>
      </c:catAx>
      <c:valAx>
        <c:axId val="114393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hr-HR" sz="1600" dirty="0">
                    <a:latin typeface="Calibri"/>
                  </a:rPr>
                  <a:t>U</a:t>
                </a:r>
                <a:r>
                  <a:rPr lang="hr-HR" sz="1600" dirty="0"/>
                  <a:t> [W/m</a:t>
                </a:r>
                <a:r>
                  <a:rPr lang="hr-HR" sz="1600" baseline="30000" dirty="0"/>
                  <a:t>2</a:t>
                </a:r>
                <a:r>
                  <a:rPr lang="hr-HR" sz="1600" dirty="0"/>
                  <a:t>K]</a:t>
                </a:r>
              </a:p>
            </c:rich>
          </c:tx>
          <c:layout>
            <c:manualLayout>
              <c:xMode val="edge"/>
              <c:yMode val="edge"/>
              <c:x val="3.820604741480485E-2"/>
              <c:y val="2.467445373453128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379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558676953727829"/>
          <c:y val="0.92101280861266321"/>
          <c:w val="0.80740550303000869"/>
          <c:h val="5.1679069709100425E-2"/>
        </c:manualLayout>
      </c:layout>
      <c:overlay val="0"/>
      <c:txPr>
        <a:bodyPr/>
        <a:lstStyle/>
        <a:p>
          <a:pPr>
            <a:defRPr sz="11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10674828017345"/>
          <c:y val="0.12407824803149604"/>
          <c:w val="0.78177865598707741"/>
          <c:h val="0.7603562992125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 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λ (W/mK)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8-49D5-BDEE-13EA0A91B6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 IZO Profi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λ (W/mK)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8-49D5-BDEE-13EA0A91B6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Klasična opeka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λ (W/mK)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8-49D5-BDEE-13EA0A91B6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 Profi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λ (W/mK)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8-49D5-BDEE-13EA0A91B6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25 IZO Profi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λ (W/mK)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08-49D5-BDEE-13EA0A91B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39779328"/>
        <c:axId val="39801600"/>
      </c:barChart>
      <c:catAx>
        <c:axId val="397793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801600"/>
        <c:crosses val="autoZero"/>
        <c:auto val="1"/>
        <c:lblAlgn val="ctr"/>
        <c:lblOffset val="100"/>
        <c:noMultiLvlLbl val="0"/>
      </c:catAx>
      <c:valAx>
        <c:axId val="398016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dirty="0">
                    <a:latin typeface="Calibri"/>
                  </a:rPr>
                  <a:t>λ</a:t>
                </a:r>
                <a:r>
                  <a:rPr lang="hr-HR" dirty="0"/>
                  <a:t> [W/</a:t>
                </a:r>
                <a:r>
                  <a:rPr lang="hr-HR" dirty="0" err="1"/>
                  <a:t>mK</a:t>
                </a:r>
                <a:r>
                  <a:rPr lang="hr-HR" dirty="0"/>
                  <a:t>]</a:t>
                </a:r>
              </a:p>
            </c:rich>
          </c:tx>
          <c:layout>
            <c:manualLayout>
              <c:xMode val="edge"/>
              <c:yMode val="edge"/>
              <c:x val="2.0538943644709672E-2"/>
              <c:y val="0.1454281496062992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779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596543946616157E-2"/>
          <c:y val="0.92101279527559066"/>
          <c:w val="0.9055988928919716"/>
          <c:h val="6.0237204724409445E-2"/>
        </c:manualLayout>
      </c:layout>
      <c:overlay val="0"/>
      <c:txPr>
        <a:bodyPr/>
        <a:lstStyle/>
        <a:p>
          <a:pPr>
            <a:defRPr sz="11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r-HR" sz="1400" dirty="0"/>
              <a:t>Vrijednosti</a:t>
            </a:r>
            <a:r>
              <a:rPr lang="hr-HR" sz="1400" baseline="0" dirty="0"/>
              <a:t> faktora difuzije vodene pare </a:t>
            </a:r>
            <a:r>
              <a:rPr lang="el-GR" sz="1400" baseline="0" dirty="0">
                <a:latin typeface="Calibri"/>
              </a:rPr>
              <a:t>μ</a:t>
            </a:r>
            <a:endParaRPr lang="hr-HR" sz="1400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5626613382826746"/>
          <c:y val="0.12407824803149604"/>
          <c:w val="0.55272062064788496"/>
          <c:h val="0.7603562992125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μ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2-428A-8CD4-72C4A8E867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μ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2-428A-8CD4-72C4A8E867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Kamena vuna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μ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22-428A-8CD4-72C4A8E867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POROTHERM opeka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μ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22-428A-8CD4-72C4A8E8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39996416"/>
        <c:axId val="40014592"/>
      </c:barChart>
      <c:catAx>
        <c:axId val="39996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0014592"/>
        <c:crosses val="autoZero"/>
        <c:auto val="1"/>
        <c:lblAlgn val="ctr"/>
        <c:lblOffset val="100"/>
        <c:noMultiLvlLbl val="0"/>
      </c:catAx>
      <c:valAx>
        <c:axId val="4001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96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0.04651</cdr:x>
      <cdr:y>0.87681</cdr:y>
    </cdr:from>
    <cdr:to>
      <cdr:x>0.82717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435EEF-A4D7-44EF-8504-AA89EE500CBD}"/>
            </a:ext>
          </a:extLst>
        </cdr:cNvPr>
        <cdr:cNvSpPr txBox="1"/>
      </cdr:nvSpPr>
      <cdr:spPr>
        <a:xfrm xmlns:a="http://schemas.openxmlformats.org/drawingml/2006/main">
          <a:off x="360015" y="4686757"/>
          <a:ext cx="6042980" cy="658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1100" dirty="0"/>
            <a:t>Izvor: Normativi</a:t>
          </a:r>
          <a:r>
            <a:rPr lang="hr-HR" sz="1100" baseline="0" dirty="0"/>
            <a:t> - </a:t>
          </a:r>
          <a:r>
            <a:rPr lang="hr-HR" sz="1100" baseline="0" dirty="0" err="1"/>
            <a:t>Kalkulations</a:t>
          </a:r>
          <a:r>
            <a:rPr lang="hr-HR" sz="1100" baseline="0" dirty="0"/>
            <a:t> - </a:t>
          </a:r>
          <a:r>
            <a:rPr lang="hr-HR" sz="1100" baseline="0" dirty="0" err="1"/>
            <a:t>Richtzeiten</a:t>
          </a:r>
          <a:r>
            <a:rPr lang="hr-HR" sz="1100" baseline="0" dirty="0"/>
            <a:t> Ziegelmauerwerk, Kalkulator U vrijednosti, prosječne cijene materijala i rada na tržištu (bez faktora gradilišta)</a:t>
          </a:r>
          <a:endParaRPr lang="hr-H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4CC671-EDDB-4CEF-B406-A152F8F02B95}" type="datetimeFigureOut">
              <a:rPr lang="sr-Latn-CS"/>
              <a:pPr>
                <a:defRPr/>
              </a:pPr>
              <a:t>13.6.2019.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0DFA91-BBD8-4A40-8679-52B83F5E28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3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F97882-A59F-479F-A386-7D5B1B513A03}" type="datetimeFigureOut">
              <a:rPr lang="sr-Latn-CS"/>
              <a:pPr>
                <a:defRPr/>
              </a:pPr>
              <a:t>13.6.2019.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32C6C-E4E8-4DA8-A996-ACD8E18333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5696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6212A0-EF72-4E55-94C9-A86CBE6E2D52}" type="slidenum">
              <a:rPr lang="hr-HR" altLang="sr-Latn-R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1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1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1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4D048-4F22-4904-8133-7CCB166AA2B5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314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4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1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D7907-D77C-4B4B-A75C-403F27DA2AC0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0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B5C4-5052-48BC-B74C-450AB8A9236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39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144000" cy="10795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1143000" y="142875"/>
            <a:ext cx="771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1400" b="1"/>
              <a:t>HRVATSKA KOMORA INŽENJERA GRAĐEVINARSTVA</a:t>
            </a:r>
            <a:endParaRPr lang="hr-HR" altLang="sr-Latn-RS" sz="14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143000" y="457200"/>
            <a:ext cx="7715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hr-HR" altLang="sr-Latn-RS" sz="1200" b="1">
                <a:solidFill>
                  <a:srgbClr val="7F7F7F"/>
                </a:solidFill>
                <a:cs typeface="Times New Roman" pitchFamily="18" charset="0"/>
              </a:rPr>
              <a:t>DANI OVLAŠTENIH INŽENJERA GRAĐEVINARSTVA</a:t>
            </a:r>
            <a:endParaRPr lang="hr-HR" altLang="sr-Latn-RS" sz="1200">
              <a:solidFill>
                <a:srgbClr val="7F7F7F"/>
              </a:solidFill>
            </a:endParaRPr>
          </a:p>
          <a:p>
            <a:pPr algn="ctr">
              <a:spcAft>
                <a:spcPts val="600"/>
              </a:spcAft>
              <a:defRPr/>
            </a:pPr>
            <a:r>
              <a:rPr lang="hr-HR" altLang="sr-Latn-RS" sz="1200">
                <a:cs typeface="Times New Roman" pitchFamily="18" charset="0"/>
              </a:rPr>
              <a:t>Opatija, 2010.</a:t>
            </a:r>
            <a:endParaRPr lang="hr-HR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l">
              <a:defRPr sz="18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0EEC7C-AA2A-4A1B-B288-589E9A700F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12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2FF3-B87A-45D6-9A3E-D782A254165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4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sr-Latn-RS"/>
              <a:t>Ime i prezime predavača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B197-5111-4B02-8047-EF5F65D3E30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963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-picture 1/1 2 elements logo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 noProof="0" dirty="0"/>
              <a:t>Click icon to add picture</a:t>
            </a:r>
            <a:endParaRPr lang="de-AT" noProof="0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B81DD669-1D42-4A57-98AB-D4A486F6C6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77138" y="6394228"/>
            <a:ext cx="1285876" cy="20158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8916CC-E72C-43F7-8917-5D2F14DD06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88926" y="680011"/>
            <a:ext cx="2733675" cy="360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lIns="144000" tIns="72000" rIns="144000" bIns="72000" anchor="ctr">
            <a:noAutofit/>
          </a:bodyPr>
          <a:lstStyle>
            <a:lvl1pPr marL="0" indent="0" algn="ctr">
              <a:buNone/>
              <a:defRPr sz="13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06BE3F-30D7-4BB6-8D7A-C754D2DEFE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8926" y="3922713"/>
            <a:ext cx="5146675" cy="2728912"/>
          </a:xfrm>
          <a:solidFill>
            <a:schemeClr val="bg1">
              <a:alpha val="85000"/>
            </a:schemeClr>
          </a:solidFill>
        </p:spPr>
        <p:txBody>
          <a:bodyPr lIns="216000" tIns="216000" rIns="216000" bIns="180000"/>
          <a:lstStyle>
            <a:lvl1pPr marL="0" indent="0">
              <a:spcBef>
                <a:spcPts val="0"/>
              </a:spcBef>
              <a:spcAft>
                <a:spcPts val="1350"/>
              </a:spcAft>
              <a:buNone/>
              <a:defRPr sz="1650">
                <a:latin typeface="+mj-lt"/>
              </a:defRPr>
            </a:lvl1pPr>
            <a:lvl2pPr marL="1008460" indent="-1008460">
              <a:spcBef>
                <a:spcPts val="0"/>
              </a:spcBef>
              <a:spcAft>
                <a:spcPts val="900"/>
              </a:spcAft>
              <a:buNone/>
              <a:tabLst>
                <a:tab pos="1008460" algn="l"/>
              </a:tabLst>
              <a:defRPr sz="750"/>
            </a:lvl2pPr>
            <a:lvl3pPr marL="269081" indent="0">
              <a:buNone/>
              <a:defRPr/>
            </a:lvl3pPr>
            <a:lvl4pPr marL="401240" indent="0">
              <a:buNone/>
              <a:defRPr/>
            </a:lvl4pPr>
            <a:lvl5pPr marL="539353" indent="0">
              <a:buNone/>
              <a:defRPr/>
            </a:lvl5pPr>
          </a:lstStyle>
          <a:p>
            <a:pPr lvl="0"/>
            <a:r>
              <a:rPr lang="en-US"/>
              <a:t>Ebene 1 / Level 1</a:t>
            </a:r>
          </a:p>
          <a:p>
            <a:pPr lvl="1"/>
            <a:r>
              <a:rPr lang="en-US"/>
              <a:t>Ebene 2 / Level 2</a:t>
            </a:r>
            <a:endParaRPr lang="en-US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66484ED-5A6F-48F7-9677-B702D879C9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-863785" y="5549961"/>
            <a:ext cx="2043382" cy="144613"/>
          </a:xfrm>
        </p:spPr>
        <p:txBody>
          <a:bodyPr/>
          <a:lstStyle>
            <a:lvl1pPr marL="0" indent="0">
              <a:buNone/>
              <a:defRPr sz="600">
                <a:solidFill>
                  <a:schemeClr val="bg1"/>
                </a:solidFill>
              </a:defRPr>
            </a:lvl1pPr>
            <a:lvl2pPr marL="135731" indent="0">
              <a:buNone/>
              <a:defRPr sz="600"/>
            </a:lvl2pPr>
            <a:lvl3pPr marL="269081" indent="0">
              <a:buNone/>
              <a:defRPr sz="600"/>
            </a:lvl3pPr>
            <a:lvl4pPr marL="401240" indent="0">
              <a:buNone/>
              <a:defRPr sz="600"/>
            </a:lvl4pPr>
            <a:lvl5pPr marL="539353" indent="0">
              <a:buNone/>
              <a:defRPr sz="600"/>
            </a:lvl5pPr>
          </a:lstStyle>
          <a:p>
            <a:pPr lvl="0"/>
            <a:r>
              <a:rPr lang="en-US"/>
              <a:t>© Photocredits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mage00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37300"/>
            <a:ext cx="611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308725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381750"/>
            <a:ext cx="5976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hr-HR" altLang="sr-Latn-RS" dirty="0"/>
              <a:t>Ime i prezime predavača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6011863" y="6381750"/>
            <a:ext cx="19446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400" dirty="0"/>
              <a:t>HKIG – Opatija 2019.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6400" y="6381750"/>
            <a:ext cx="1117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9AD9910-7AB1-46C5-8FA7-ED2DDB5247A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775" r:id="rId3"/>
    <p:sldLayoutId id="2147483776" r:id="rId4"/>
    <p:sldLayoutId id="2147483778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at/url?sa=i&amp;source=images&amp;cd=&amp;cad=rja&amp;uact=8&amp;ved=2ahUKEwjTh7SZvojbAhUMlxQKHdzKAsoQjRx6BAgBEAU&amp;url=http://www.politikis.si/2011/02/sds-katerakoli-sosedska-pomoc-naj-se-steje-kot-izjema-od-dela-na-crno/&amp;psig=AOvVaw3K1P7HL9e8SB5JNRgx60Pz&amp;ust=1526499883666807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.bin"/><Relationship Id="rId10" Type="http://schemas.microsoft.com/office/2007/relationships/hdphoto" Target="../media/hdphoto2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nzMl0Gh-U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3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datuma 1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>
                <a:latin typeface="Arial Narrow" panose="020B0606020202030204" pitchFamily="34" charset="0"/>
              </a:rPr>
              <a:t>Ime i prezime predavača</a:t>
            </a:r>
          </a:p>
        </p:txBody>
      </p:sp>
      <p:sp>
        <p:nvSpPr>
          <p:cNvPr id="5123" name="Rezervirano mjesto broja slajda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9DE799-DA9D-44F6-BE07-3F637AC10E48}" type="slidenum">
              <a:rPr lang="hr-HR" altLang="sr-Latn-RS">
                <a:latin typeface="Verdana" panose="020B0604030504040204" pitchFamily="34" charset="0"/>
              </a:rPr>
              <a:pPr/>
              <a:t>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08050"/>
            <a:ext cx="9144000" cy="5949950"/>
          </a:xfrm>
          <a:prstGeom prst="rect">
            <a:avLst/>
          </a:prstGeom>
          <a:solidFill>
            <a:srgbClr val="112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5125" name="Title 5"/>
          <p:cNvSpPr>
            <a:spLocks noGrp="1"/>
          </p:cNvSpPr>
          <p:nvPr>
            <p:ph type="ctrTitle" idx="4294967295"/>
          </p:nvPr>
        </p:nvSpPr>
        <p:spPr bwMode="auto">
          <a:xfrm>
            <a:off x="0" y="2071688"/>
            <a:ext cx="91440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pt-BR" altLang="sr-Latn-R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ZIDANE KONSTRUKCIJE</a:t>
            </a:r>
            <a:endParaRPr lang="hr-HR" altLang="sr-Latn-R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Subtitle 6"/>
          <p:cNvSpPr>
            <a:spLocks noGrp="1"/>
          </p:cNvSpPr>
          <p:nvPr>
            <p:ph type="subTitle" idx="4294967295"/>
          </p:nvPr>
        </p:nvSpPr>
        <p:spPr bwMode="auto">
          <a:xfrm>
            <a:off x="214312" y="5572125"/>
            <a:ext cx="892968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None/>
            </a:pPr>
            <a:endParaRPr lang="hr-HR" altLang="sr-Latn-R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altLang="sr-Latn-R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Tomislav Franko, Product &amp; Marketing Manager Wienerberger SEE </a:t>
            </a:r>
            <a:r>
              <a:rPr lang="hr-HR" altLang="sr-Latn-R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hr-HR" altLang="sr-Latn-R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r-HR" altLang="sr-Latn-R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HRVATSKA  KOMORA  INŽENJERA  GRAĐEVINARSTVA</a:t>
            </a:r>
          </a:p>
          <a:p>
            <a:pPr eaLnBrk="1" hangingPunct="1"/>
            <a:endParaRPr lang="hr-HR" altLang="sr-Latn-R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Dani  Hrvatske komore inženjera  građevinarstva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2019.</a:t>
            </a:r>
          </a:p>
          <a:p>
            <a:pPr eaLnBrk="1" hangingPunct="1"/>
            <a:endParaRPr lang="hr-HR" alt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429250"/>
            <a:ext cx="9144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Subtitle 6"/>
          <p:cNvSpPr txBox="1">
            <a:spLocks/>
          </p:cNvSpPr>
          <p:nvPr/>
        </p:nvSpPr>
        <p:spPr bwMode="auto">
          <a:xfrm>
            <a:off x="0" y="38576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ZIDANE ZGRADE – NOVA GENERACIJA</a:t>
            </a:r>
            <a:endParaRPr lang="hr-HR" altLang="sr-Latn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9318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DDBD-B453-42B1-AA0E-D9687FC5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38258" cy="954107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 err="1"/>
              <a:t>Podjela</a:t>
            </a:r>
            <a:r>
              <a:rPr lang="it-IT" sz="2800" b="1" dirty="0"/>
              <a:t> </a:t>
            </a:r>
            <a:r>
              <a:rPr lang="it-IT" sz="2800" b="1" dirty="0" err="1"/>
              <a:t>stambenih</a:t>
            </a:r>
            <a:r>
              <a:rPr lang="it-IT" sz="2800" b="1" dirty="0"/>
              <a:t> </a:t>
            </a:r>
            <a:r>
              <a:rPr lang="it-IT" sz="2800" b="1" dirty="0" err="1"/>
              <a:t>zgrada</a:t>
            </a:r>
            <a:r>
              <a:rPr lang="it-IT" sz="2800" b="1" dirty="0"/>
              <a:t> prema </a:t>
            </a:r>
            <a:r>
              <a:rPr lang="it-IT" sz="2800" b="1" dirty="0" err="1"/>
              <a:t>katnosti</a:t>
            </a:r>
            <a:r>
              <a:rPr lang="it-IT" sz="2800" b="1" dirty="0"/>
              <a:t> i </a:t>
            </a:r>
            <a:r>
              <a:rPr lang="it-IT" sz="2800" b="1" dirty="0" err="1"/>
              <a:t>pripadajućim</a:t>
            </a:r>
            <a:r>
              <a:rPr lang="it-IT" sz="2800" b="1" dirty="0"/>
              <a:t> </a:t>
            </a:r>
            <a:r>
              <a:rPr lang="it-IT" sz="2800" b="1" dirty="0" err="1"/>
              <a:t>sustavima</a:t>
            </a:r>
            <a:r>
              <a:rPr lang="it-IT" sz="2800" b="1" dirty="0"/>
              <a:t> (</a:t>
            </a:r>
            <a:r>
              <a:rPr lang="it-IT" sz="2800" b="1" dirty="0" err="1"/>
              <a:t>ovojnica</a:t>
            </a:r>
            <a:r>
              <a:rPr lang="it-IT" sz="2800" b="1" dirty="0"/>
              <a:t> </a:t>
            </a:r>
            <a:r>
              <a:rPr lang="it-IT" sz="2800" b="1" dirty="0" err="1"/>
              <a:t>zgrade</a:t>
            </a:r>
            <a:r>
              <a:rPr lang="it-IT" sz="2800" b="1" dirty="0"/>
              <a:t>)</a:t>
            </a:r>
            <a:endParaRPr lang="hr-HR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2B690-5E71-4E01-9DA9-CB1C8CB2D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10</a:t>
            </a:fld>
            <a:endParaRPr lang="hr-HR" altLang="sr-Latn-R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392D1F-6156-4AAB-8894-77EA85848D21}"/>
              </a:ext>
            </a:extLst>
          </p:cNvPr>
          <p:cNvSpPr txBox="1">
            <a:spLocks/>
          </p:cNvSpPr>
          <p:nvPr/>
        </p:nvSpPr>
        <p:spPr>
          <a:xfrm>
            <a:off x="3355757" y="1350621"/>
            <a:ext cx="2156824" cy="360040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2400" dirty="0"/>
              <a:t>Stambene zgrade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C3B011-A8FC-49F8-82BD-D5C8ED76DD29}"/>
              </a:ext>
            </a:extLst>
          </p:cNvPr>
          <p:cNvCxnSpPr/>
          <p:nvPr/>
        </p:nvCxnSpPr>
        <p:spPr>
          <a:xfrm flipH="1">
            <a:off x="2943040" y="1772816"/>
            <a:ext cx="1152128" cy="64807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9D3949-169B-487B-86ED-5EA526D9BDAF}"/>
              </a:ext>
            </a:extLst>
          </p:cNvPr>
          <p:cNvCxnSpPr/>
          <p:nvPr/>
        </p:nvCxnSpPr>
        <p:spPr>
          <a:xfrm>
            <a:off x="4815248" y="1772816"/>
            <a:ext cx="1224136" cy="64807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F7085F1D-8F9A-44CA-AEFE-4093A70D5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930" b="18310"/>
          <a:stretch/>
        </p:blipFill>
        <p:spPr>
          <a:xfrm>
            <a:off x="5547481" y="2517417"/>
            <a:ext cx="2556000" cy="169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8542AC-483A-47B8-81F4-3DFDDEFBD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9" r="5829"/>
          <a:stretch/>
        </p:blipFill>
        <p:spPr>
          <a:xfrm>
            <a:off x="663378" y="2525276"/>
            <a:ext cx="2880000" cy="169753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0C497D-B4A9-4EAC-9430-33A5CFE9E34C}"/>
              </a:ext>
            </a:extLst>
          </p:cNvPr>
          <p:cNvSpPr txBox="1">
            <a:spLocks/>
          </p:cNvSpPr>
          <p:nvPr/>
        </p:nvSpPr>
        <p:spPr>
          <a:xfrm>
            <a:off x="1099313" y="2223356"/>
            <a:ext cx="1976144" cy="28803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800"/>
              <a:t>5 i više etaža</a:t>
            </a:r>
            <a:endParaRPr lang="hr-HR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2D5067-E2D5-41BC-8F43-BF5659B1A967}"/>
              </a:ext>
            </a:extLst>
          </p:cNvPr>
          <p:cNvSpPr txBox="1">
            <a:spLocks/>
          </p:cNvSpPr>
          <p:nvPr/>
        </p:nvSpPr>
        <p:spPr>
          <a:xfrm>
            <a:off x="5915406" y="2223356"/>
            <a:ext cx="1976144" cy="288032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1800"/>
              <a:t>do 4 etaže</a:t>
            </a:r>
            <a:endParaRPr lang="hr-HR" sz="1800" dirty="0"/>
          </a:p>
        </p:txBody>
      </p:sp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C4D58F03-BF7C-4784-A3AB-6C7708493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0" y="5013175"/>
            <a:ext cx="811810" cy="811810"/>
          </a:xfr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07A162-32A3-48B5-A3E3-2E11EBA9088E}"/>
              </a:ext>
            </a:extLst>
          </p:cNvPr>
          <p:cNvCxnSpPr/>
          <p:nvPr/>
        </p:nvCxnSpPr>
        <p:spPr>
          <a:xfrm flipH="1">
            <a:off x="1718905" y="4509120"/>
            <a:ext cx="288032" cy="43204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7BF742-F647-4D0C-84B7-9180639BB7A2}"/>
              </a:ext>
            </a:extLst>
          </p:cNvPr>
          <p:cNvCxnSpPr/>
          <p:nvPr/>
        </p:nvCxnSpPr>
        <p:spPr>
          <a:xfrm>
            <a:off x="2222960" y="4509120"/>
            <a:ext cx="288032" cy="43204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930C2F-248C-4D26-B19E-853C050D7072}"/>
              </a:ext>
            </a:extLst>
          </p:cNvPr>
          <p:cNvCxnSpPr>
            <a:cxnSpLocks/>
          </p:cNvCxnSpPr>
          <p:nvPr/>
        </p:nvCxnSpPr>
        <p:spPr>
          <a:xfrm flipH="1">
            <a:off x="6825481" y="4532724"/>
            <a:ext cx="5991" cy="19242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138576D-2D27-4F78-991F-842242B53FAD}"/>
              </a:ext>
            </a:extLst>
          </p:cNvPr>
          <p:cNvSpPr txBox="1">
            <a:spLocks/>
          </p:cNvSpPr>
          <p:nvPr/>
        </p:nvSpPr>
        <p:spPr>
          <a:xfrm>
            <a:off x="15084" y="5027079"/>
            <a:ext cx="1944216" cy="840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A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r-HR" sz="1400" dirty="0" err="1"/>
              <a:t>Porotherm</a:t>
            </a:r>
            <a:r>
              <a:rPr lang="hr-HR" sz="1400" dirty="0"/>
              <a:t> 25 PROFI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r-HR" sz="1400" dirty="0"/>
              <a:t>Porotherm 20-50 PROFI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r-HR" sz="1400" dirty="0"/>
              <a:t>Porotherm 25 IZO Profi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r-HR" sz="1400" dirty="0"/>
              <a:t>Porotherm 32 IZO Profi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9BFAEF6-9A8E-4F1B-8ACB-8BD52C1C1F1C}"/>
              </a:ext>
            </a:extLst>
          </p:cNvPr>
          <p:cNvSpPr txBox="1">
            <a:spLocks/>
          </p:cNvSpPr>
          <p:nvPr/>
        </p:nvSpPr>
        <p:spPr>
          <a:xfrm>
            <a:off x="2263062" y="5027079"/>
            <a:ext cx="1944216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A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r-HR" sz="1400" dirty="0" err="1"/>
              <a:t>Porotherm</a:t>
            </a:r>
            <a:r>
              <a:rPr lang="hr-HR" sz="1400" dirty="0"/>
              <a:t> 25 S Plus</a:t>
            </a:r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r-HR" sz="1400" dirty="0" err="1"/>
              <a:t>Porotherm</a:t>
            </a:r>
            <a:r>
              <a:rPr lang="hr-HR" sz="1400" dirty="0"/>
              <a:t> 20-50 S P+E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216B7F3-BD25-46E1-AD4D-6700FB686C5B}"/>
              </a:ext>
            </a:extLst>
          </p:cNvPr>
          <p:cNvSpPr txBox="1">
            <a:spLocks/>
          </p:cNvSpPr>
          <p:nvPr/>
        </p:nvSpPr>
        <p:spPr>
          <a:xfrm>
            <a:off x="5140440" y="5048253"/>
            <a:ext cx="1944216" cy="8217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A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r-HR" sz="1400" dirty="0"/>
              <a:t>Porotherm 30 PROFI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hr-HR" sz="1400" dirty="0" err="1"/>
              <a:t>Porotherm</a:t>
            </a:r>
            <a:r>
              <a:rPr lang="hr-HR" sz="1400" dirty="0"/>
              <a:t> 25 PROFI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92F959-ABAD-4DEC-B2F0-63777711A19F}"/>
              </a:ext>
            </a:extLst>
          </p:cNvPr>
          <p:cNvSpPr txBox="1">
            <a:spLocks/>
          </p:cNvSpPr>
          <p:nvPr/>
        </p:nvSpPr>
        <p:spPr>
          <a:xfrm>
            <a:off x="7194042" y="5019869"/>
            <a:ext cx="1944216" cy="847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A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hr-HR" sz="1400" dirty="0"/>
              <a:t>Porotherm 38 IZO Profi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400" dirty="0"/>
              <a:t>Porotherm 32 IZO Profi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sz="1400" dirty="0"/>
              <a:t>Porotherm 25 IZO Profi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sz="1400" dirty="0"/>
          </a:p>
          <a:p>
            <a:pPr marL="0" indent="0" algn="ctr">
              <a:spcBef>
                <a:spcPts val="0"/>
              </a:spcBef>
              <a:buNone/>
            </a:pPr>
            <a:endParaRPr lang="hr-HR" sz="1400" dirty="0"/>
          </a:p>
          <a:p>
            <a:pPr marL="0" indent="0" algn="ctr">
              <a:spcBef>
                <a:spcPts val="0"/>
              </a:spcBef>
              <a:buNone/>
            </a:pPr>
            <a:endParaRPr lang="hr-HR" sz="1400" dirty="0"/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</a:pPr>
            <a:endParaRPr lang="hr-HR" sz="1400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00F7EA3-0EC8-4379-8C78-C963CFE5797A}"/>
              </a:ext>
            </a:extLst>
          </p:cNvPr>
          <p:cNvSpPr/>
          <p:nvPr/>
        </p:nvSpPr>
        <p:spPr>
          <a:xfrm rot="5400000">
            <a:off x="8061316" y="5030693"/>
            <a:ext cx="285392" cy="1719410"/>
          </a:xfrm>
          <a:prstGeom prst="righ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7BE8008-B83A-4085-A803-8673AA28101D}"/>
              </a:ext>
            </a:extLst>
          </p:cNvPr>
          <p:cNvSpPr txBox="1">
            <a:spLocks/>
          </p:cNvSpPr>
          <p:nvPr/>
        </p:nvSpPr>
        <p:spPr>
          <a:xfrm>
            <a:off x="4802467" y="6082047"/>
            <a:ext cx="4017568" cy="441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A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hr-HR" sz="1400" b="1" dirty="0">
                <a:solidFill>
                  <a:schemeClr val="tx2"/>
                </a:solidFill>
              </a:rPr>
              <a:t>Mogućnost izvedbe bez dodatne toplinske izolacije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7F765C8-65BE-4F05-B584-D9F13577794C}"/>
              </a:ext>
            </a:extLst>
          </p:cNvPr>
          <p:cNvSpPr txBox="1">
            <a:spLocks/>
          </p:cNvSpPr>
          <p:nvPr/>
        </p:nvSpPr>
        <p:spPr>
          <a:xfrm>
            <a:off x="1099313" y="4221088"/>
            <a:ext cx="1976144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A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hr-HR" sz="1800" dirty="0" err="1"/>
              <a:t>opečna</a:t>
            </a:r>
            <a:r>
              <a:rPr lang="hr-HR" sz="1800" dirty="0"/>
              <a:t> ispuna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17C8D6B-A9A4-43CF-9959-66D76DA1427F}"/>
              </a:ext>
            </a:extLst>
          </p:cNvPr>
          <p:cNvSpPr txBox="1">
            <a:spLocks/>
          </p:cNvSpPr>
          <p:nvPr/>
        </p:nvSpPr>
        <p:spPr>
          <a:xfrm>
            <a:off x="5915406" y="4221088"/>
            <a:ext cx="1976144" cy="288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/>
              <a:defRPr lang="de-A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62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lang="de-A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lang="de-A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hr-HR" sz="1800" dirty="0"/>
              <a:t>nosivi zidovi</a:t>
            </a:r>
          </a:p>
        </p:txBody>
      </p:sp>
      <p:sp>
        <p:nvSpPr>
          <p:cNvPr id="28" name="Rezervirano mjesto datuma 3">
            <a:extLst>
              <a:ext uri="{FF2B5EF4-FFF2-40B4-BE49-F238E27FC236}">
                <a16:creationId xmlns:a16="http://schemas.microsoft.com/office/drawing/2014/main" id="{700B251F-233E-4163-984D-E7990C258C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9" grpId="0"/>
      <p:bldP spid="20" grpId="0"/>
      <p:bldP spid="21" grpId="0"/>
      <p:bldP spid="22" grpId="0"/>
      <p:bldP spid="23" grpId="0" animBg="1"/>
      <p:bldP spid="24" grpId="0"/>
      <p:bldP spid="25" grpId="0" build="p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F9DB3-4853-41AE-BA60-83E02F69D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944724"/>
            <a:ext cx="8229600" cy="4525963"/>
          </a:xfrm>
        </p:spPr>
        <p:txBody>
          <a:bodyPr/>
          <a:lstStyle/>
          <a:p>
            <a:r>
              <a:rPr lang="hr-HR" sz="1800" dirty="0"/>
              <a:t>Veće građevine, velikih tlocrtnih dimenzija</a:t>
            </a:r>
          </a:p>
          <a:p>
            <a:r>
              <a:rPr lang="hr-HR" sz="1800" dirty="0"/>
              <a:t>Visoke su (5 ili više etaža)</a:t>
            </a:r>
          </a:p>
          <a:p>
            <a:r>
              <a:rPr lang="hr-HR" sz="1800" dirty="0" err="1"/>
              <a:t>Opečni</a:t>
            </a:r>
            <a:r>
              <a:rPr lang="hr-HR" sz="1800" dirty="0"/>
              <a:t> elementi služe kao zidna ispuna nosivog armiranobetonskog i/ili čeličnog okvira</a:t>
            </a:r>
          </a:p>
          <a:p>
            <a:endParaRPr lang="hr-HR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E75FD-FDB1-4ACD-8CD1-BCEC01530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11</a:t>
            </a:fld>
            <a:endParaRPr lang="hr-HR" altLang="sr-Latn-R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19E731-2E89-4CA1-87DC-F0365590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38258" cy="52322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sz="2800" b="1" dirty="0"/>
              <a:t>Stambene zgrade sa 5 ili više etaža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4B7B08-229D-4136-9291-767752EEAFD6}"/>
              </a:ext>
            </a:extLst>
          </p:cNvPr>
          <p:cNvSpPr txBox="1">
            <a:spLocks/>
          </p:cNvSpPr>
          <p:nvPr/>
        </p:nvSpPr>
        <p:spPr>
          <a:xfrm>
            <a:off x="0" y="2918349"/>
            <a:ext cx="913825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2800" b="1" dirty="0"/>
              <a:t>Zašto </a:t>
            </a:r>
            <a:r>
              <a:rPr lang="hr-HR" sz="2800" b="1" dirty="0" err="1"/>
              <a:t>opečna</a:t>
            </a:r>
            <a:r>
              <a:rPr lang="hr-HR" sz="2800" b="1" dirty="0"/>
              <a:t> ispuna? 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FCD7327-815A-4A91-8C1A-6A70E9F4237E}"/>
              </a:ext>
            </a:extLst>
          </p:cNvPr>
          <p:cNvSpPr txBox="1">
            <a:spLocks/>
          </p:cNvSpPr>
          <p:nvPr/>
        </p:nvSpPr>
        <p:spPr>
          <a:xfrm>
            <a:off x="291600" y="3515520"/>
            <a:ext cx="4192588" cy="412890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Olakšava konstrukciju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F1ECBB-C2E2-4D70-BDF2-915545E1E6F5}"/>
              </a:ext>
            </a:extLst>
          </p:cNvPr>
          <p:cNvCxnSpPr>
            <a:cxnSpLocks/>
          </p:cNvCxnSpPr>
          <p:nvPr/>
        </p:nvCxnSpPr>
        <p:spPr>
          <a:xfrm>
            <a:off x="827584" y="4000418"/>
            <a:ext cx="0" cy="94075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14C0AFA-DB51-4AA8-928E-89918144D0F7}"/>
              </a:ext>
            </a:extLst>
          </p:cNvPr>
          <p:cNvSpPr txBox="1"/>
          <p:nvPr/>
        </p:nvSpPr>
        <p:spPr>
          <a:xfrm>
            <a:off x="962492" y="3916143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Izuetno</a:t>
            </a:r>
            <a:r>
              <a:rPr lang="hr-HR" dirty="0"/>
              <a:t> </a:t>
            </a:r>
            <a:r>
              <a:rPr lang="hr-HR" b="1" u="sng" dirty="0">
                <a:solidFill>
                  <a:schemeClr val="tx2"/>
                </a:solidFill>
              </a:rPr>
              <a:t>bitno</a:t>
            </a:r>
            <a:r>
              <a:rPr lang="hr-HR" dirty="0"/>
              <a:t> jer se umanjuju </a:t>
            </a:r>
            <a:r>
              <a:rPr lang="hr-HR" dirty="0" err="1"/>
              <a:t>inercijalne</a:t>
            </a:r>
            <a:r>
              <a:rPr lang="hr-HR" dirty="0"/>
              <a:t> sile za vrijeme potresa!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7BCF98-B8B6-4337-A318-E5343981DEE3}"/>
                  </a:ext>
                </a:extLst>
              </p:cNvPr>
              <p:cNvSpPr txBox="1"/>
              <p:nvPr/>
            </p:nvSpPr>
            <p:spPr>
              <a:xfrm>
                <a:off x="467665" y="4941168"/>
                <a:ext cx="1322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1" smtClean="0">
                          <a:latin typeface="Cambria Math"/>
                        </a:rPr>
                        <m:t>𝑭</m:t>
                      </m:r>
                      <m:r>
                        <a:rPr lang="hr-HR" b="1" i="1" smtClean="0">
                          <a:latin typeface="Cambria Math"/>
                        </a:rPr>
                        <m:t>=</m:t>
                      </m:r>
                      <m:r>
                        <a:rPr lang="hr-HR" b="1" i="1" smtClean="0">
                          <a:latin typeface="Cambria Math"/>
                        </a:rPr>
                        <m:t>𝒎</m:t>
                      </m:r>
                      <m:r>
                        <a:rPr lang="hr-HR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hr-HR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7BCF98-B8B6-4337-A318-E5343981D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5" y="4941168"/>
                <a:ext cx="132279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2C660E-AF6F-4E98-B762-8C479B2FD73F}"/>
              </a:ext>
            </a:extLst>
          </p:cNvPr>
          <p:cNvCxnSpPr/>
          <p:nvPr/>
        </p:nvCxnSpPr>
        <p:spPr>
          <a:xfrm>
            <a:off x="611560" y="5612482"/>
            <a:ext cx="517504" cy="0"/>
          </a:xfrm>
          <a:prstGeom prst="straightConnector1">
            <a:avLst/>
          </a:prstGeom>
          <a:ln w="25400" cap="rnd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0F27A8-EEB9-4567-81C5-3EF8924EFBAE}"/>
              </a:ext>
            </a:extLst>
          </p:cNvPr>
          <p:cNvCxnSpPr/>
          <p:nvPr/>
        </p:nvCxnSpPr>
        <p:spPr>
          <a:xfrm flipV="1">
            <a:off x="611560" y="5252442"/>
            <a:ext cx="0" cy="36004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8FD2D6-F7B1-4F96-9BB4-4100E19D0133}"/>
              </a:ext>
            </a:extLst>
          </p:cNvPr>
          <p:cNvCxnSpPr/>
          <p:nvPr/>
        </p:nvCxnSpPr>
        <p:spPr>
          <a:xfrm>
            <a:off x="611560" y="5252442"/>
            <a:ext cx="1008112" cy="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7F70D7-2DDE-4FBA-982D-798FD6CB0CB2}"/>
              </a:ext>
            </a:extLst>
          </p:cNvPr>
          <p:cNvSpPr txBox="1"/>
          <p:nvPr/>
        </p:nvSpPr>
        <p:spPr>
          <a:xfrm>
            <a:off x="1187855" y="5505035"/>
            <a:ext cx="345637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2. </a:t>
            </a:r>
            <a:r>
              <a:rPr lang="hr-HR" dirty="0" err="1">
                <a:solidFill>
                  <a:schemeClr val="tx2"/>
                </a:solidFill>
              </a:rPr>
              <a:t>Newtonov</a:t>
            </a:r>
            <a:r>
              <a:rPr lang="hr-HR" dirty="0">
                <a:solidFill>
                  <a:schemeClr val="tx2"/>
                </a:solidFill>
              </a:rPr>
              <a:t> zakon</a:t>
            </a:r>
          </a:p>
          <a:p>
            <a:r>
              <a:rPr lang="hr-HR" dirty="0"/>
              <a:t>Manja sila, znači i manji pomak vrha zgrade s obzirom na temelj</a:t>
            </a:r>
          </a:p>
          <a:p>
            <a:endParaRPr lang="hr-HR" dirty="0">
              <a:solidFill>
                <a:schemeClr val="tx2"/>
              </a:solidFill>
            </a:endParaRPr>
          </a:p>
        </p:txBody>
      </p:sp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EF5DF075-594B-4BC1-B46D-4A9FE1DF011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5943" y="3515520"/>
          <a:ext cx="3456381" cy="319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zervirano mjesto datuma 3">
            <a:extLst>
              <a:ext uri="{FF2B5EF4-FFF2-40B4-BE49-F238E27FC236}">
                <a16:creationId xmlns:a16="http://schemas.microsoft.com/office/drawing/2014/main" id="{D37C3F3B-67A0-48AF-ABD1-8A83537142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1" grpId="0"/>
      <p:bldP spid="15" grpId="0"/>
      <p:bldGraphic spid="16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D55E-8654-49EA-9AA2-C25254F9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hr-HR" sz="1800" dirty="0"/>
              <a:t>Olakšava konstrukciju</a:t>
            </a:r>
          </a:p>
          <a:p>
            <a:endParaRPr lang="hr-HR" sz="1800" dirty="0"/>
          </a:p>
          <a:p>
            <a:r>
              <a:rPr lang="hr-HR" sz="1800" dirty="0"/>
              <a:t>Pojeftinjuje konstrukciju</a:t>
            </a:r>
          </a:p>
          <a:p>
            <a:endParaRPr lang="hr-HR" sz="1800" dirty="0"/>
          </a:p>
          <a:p>
            <a:r>
              <a:rPr lang="hr-HR" sz="1800" dirty="0"/>
              <a:t>Zid ima bolje toplinske karakteristike</a:t>
            </a:r>
          </a:p>
          <a:p>
            <a:endParaRPr lang="hr-HR" sz="1800" dirty="0"/>
          </a:p>
          <a:p>
            <a:r>
              <a:rPr lang="hr-HR" sz="1800" dirty="0"/>
              <a:t>Brzina gradnje</a:t>
            </a:r>
          </a:p>
          <a:p>
            <a:endParaRPr lang="hr-HR" sz="1800" dirty="0"/>
          </a:p>
          <a:p>
            <a:r>
              <a:rPr lang="hr-HR" sz="1800" dirty="0"/>
              <a:t>Dodatni m</a:t>
            </a:r>
            <a:r>
              <a:rPr lang="hr-HR" sz="1800" baseline="30000" dirty="0"/>
              <a:t>2</a:t>
            </a:r>
            <a:r>
              <a:rPr lang="hr-HR" sz="1800" dirty="0"/>
              <a:t> korisnog prostora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DE485-B9AB-45D2-BE6E-ACD0A23C8C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12</a:t>
            </a:fld>
            <a:endParaRPr lang="hr-HR" altLang="sr-Latn-R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6C330C-9951-4C6C-B5E9-7201E00B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38258" cy="52322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sz="2800" b="1" dirty="0"/>
              <a:t>Zašto </a:t>
            </a:r>
            <a:r>
              <a:rPr lang="hr-HR" sz="2800" b="1" dirty="0" err="1"/>
              <a:t>opečna</a:t>
            </a:r>
            <a:r>
              <a:rPr lang="hr-HR" sz="2800" b="1" dirty="0"/>
              <a:t> ispuna</a:t>
            </a:r>
          </a:p>
        </p:txBody>
      </p:sp>
      <p:sp>
        <p:nvSpPr>
          <p:cNvPr id="8" name="Rezervirano mjesto datuma 3">
            <a:extLst>
              <a:ext uri="{FF2B5EF4-FFF2-40B4-BE49-F238E27FC236}">
                <a16:creationId xmlns:a16="http://schemas.microsoft.com/office/drawing/2014/main" id="{31965A63-6759-4B3A-BE8D-D3530D09FC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579557"/>
              </p:ext>
            </p:extLst>
          </p:nvPr>
        </p:nvGraphicFramePr>
        <p:xfrm>
          <a:off x="2699792" y="908720"/>
          <a:ext cx="6228692" cy="534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64397-B4EE-4933-835F-47021D23E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13</a:t>
            </a:fld>
            <a:endParaRPr lang="hr-HR" altLang="sr-Latn-R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810C13-2D22-4D85-9366-02BE8570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38258" cy="52322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sz="2800" b="1" dirty="0"/>
              <a:t>Zašto </a:t>
            </a:r>
            <a:r>
              <a:rPr lang="hr-HR" sz="2800" b="1" dirty="0" err="1"/>
              <a:t>opečna</a:t>
            </a:r>
            <a:r>
              <a:rPr lang="hr-HR" sz="2800" b="1" dirty="0"/>
              <a:t> ispuna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0B78076-E770-408C-B63B-3DA38AA6683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11960" y="1556792"/>
          <a:ext cx="419735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CED8A-6D01-4367-9FE9-409C563C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hr-HR" sz="1800" dirty="0"/>
              <a:t>Olakšava konstrukciju</a:t>
            </a:r>
          </a:p>
          <a:p>
            <a:endParaRPr lang="hr-HR" sz="1800" dirty="0"/>
          </a:p>
          <a:p>
            <a:r>
              <a:rPr lang="hr-HR" sz="1800" dirty="0"/>
              <a:t>Pojeftinjuje konstrukciju</a:t>
            </a:r>
          </a:p>
          <a:p>
            <a:endParaRPr lang="hr-HR" sz="1800" dirty="0"/>
          </a:p>
          <a:p>
            <a:r>
              <a:rPr lang="hr-HR" sz="1800" dirty="0"/>
              <a:t>Zid ima bolje toplinske karakteristike</a:t>
            </a:r>
          </a:p>
          <a:p>
            <a:endParaRPr lang="hr-HR" sz="1800" dirty="0"/>
          </a:p>
          <a:p>
            <a:r>
              <a:rPr lang="hr-HR" sz="1800" dirty="0"/>
              <a:t>Brzina gradnje</a:t>
            </a:r>
          </a:p>
          <a:p>
            <a:endParaRPr lang="hr-HR" sz="1800" dirty="0"/>
          </a:p>
          <a:p>
            <a:r>
              <a:rPr lang="hr-HR" sz="1800" dirty="0"/>
              <a:t>Dodatni m</a:t>
            </a:r>
            <a:r>
              <a:rPr lang="hr-HR" sz="1800" baseline="30000" dirty="0"/>
              <a:t>2</a:t>
            </a:r>
            <a:r>
              <a:rPr lang="hr-HR" sz="1800" dirty="0"/>
              <a:t> korisnog prostora</a:t>
            </a:r>
          </a:p>
          <a:p>
            <a:pPr marL="0" indent="0">
              <a:buNone/>
            </a:pPr>
            <a:endParaRPr lang="hr-HR" sz="1800" dirty="0"/>
          </a:p>
          <a:p>
            <a:endParaRPr lang="hr-HR" sz="1800" dirty="0"/>
          </a:p>
        </p:txBody>
      </p:sp>
      <p:sp>
        <p:nvSpPr>
          <p:cNvPr id="9" name="Rezervirano mjesto datuma 3">
            <a:extLst>
              <a:ext uri="{FF2B5EF4-FFF2-40B4-BE49-F238E27FC236}">
                <a16:creationId xmlns:a16="http://schemas.microsoft.com/office/drawing/2014/main" id="{F6896755-5D03-4BF4-9698-6A041599EB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E810C13-2D22-4D85-9366-02BE8570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87824" cy="3248980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hr-HR" sz="2800" b="1" dirty="0"/>
              <a:t>Zašto </a:t>
            </a:r>
            <a:r>
              <a:rPr lang="hr-HR" sz="2800" b="1" dirty="0" err="1"/>
              <a:t>opečna</a:t>
            </a:r>
            <a:r>
              <a:rPr lang="hr-HR" sz="2800" b="1" dirty="0"/>
              <a:t> ispuna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8CED8A-6D01-4367-9FE9-409C563C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27026"/>
            <a:ext cx="5614060" cy="310197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1800" dirty="0"/>
              <a:t>Olakšava konstrukciju</a:t>
            </a:r>
          </a:p>
          <a:p>
            <a:pPr>
              <a:lnSpc>
                <a:spcPct val="90000"/>
              </a:lnSpc>
            </a:pPr>
            <a:endParaRPr lang="hr-HR" sz="1800" dirty="0"/>
          </a:p>
          <a:p>
            <a:pPr>
              <a:lnSpc>
                <a:spcPct val="90000"/>
              </a:lnSpc>
            </a:pPr>
            <a:r>
              <a:rPr lang="hr-HR" sz="1800" dirty="0"/>
              <a:t>Pojeftinjuje konstrukciju</a:t>
            </a:r>
          </a:p>
          <a:p>
            <a:pPr>
              <a:lnSpc>
                <a:spcPct val="90000"/>
              </a:lnSpc>
            </a:pPr>
            <a:endParaRPr lang="hr-HR" sz="1800" dirty="0"/>
          </a:p>
          <a:p>
            <a:pPr>
              <a:lnSpc>
                <a:spcPct val="90000"/>
              </a:lnSpc>
            </a:pPr>
            <a:r>
              <a:rPr lang="hr-HR" sz="1800" dirty="0"/>
              <a:t>Zid ima bolje toplinske karakteristike</a:t>
            </a:r>
          </a:p>
          <a:p>
            <a:pPr>
              <a:lnSpc>
                <a:spcPct val="90000"/>
              </a:lnSpc>
            </a:pPr>
            <a:endParaRPr lang="hr-HR" sz="1800" dirty="0"/>
          </a:p>
          <a:p>
            <a:pPr>
              <a:lnSpc>
                <a:spcPct val="90000"/>
              </a:lnSpc>
            </a:pPr>
            <a:r>
              <a:rPr lang="hr-HR" sz="1800" dirty="0"/>
              <a:t>Brzina gradnje</a:t>
            </a:r>
          </a:p>
          <a:p>
            <a:pPr>
              <a:lnSpc>
                <a:spcPct val="90000"/>
              </a:lnSpc>
            </a:pPr>
            <a:endParaRPr lang="hr-HR" sz="1800" dirty="0"/>
          </a:p>
          <a:p>
            <a:pPr>
              <a:lnSpc>
                <a:spcPct val="90000"/>
              </a:lnSpc>
            </a:pPr>
            <a:r>
              <a:rPr lang="hr-HR" sz="1800" b="1" dirty="0">
                <a:solidFill>
                  <a:srgbClr val="00B050"/>
                </a:solidFill>
              </a:rPr>
              <a:t>Dodatni m</a:t>
            </a:r>
            <a:r>
              <a:rPr lang="hr-HR" sz="1800" b="1" baseline="30000" dirty="0">
                <a:solidFill>
                  <a:srgbClr val="00B050"/>
                </a:solidFill>
              </a:rPr>
              <a:t>2</a:t>
            </a:r>
            <a:r>
              <a:rPr lang="hr-HR" sz="1800" b="1" dirty="0">
                <a:solidFill>
                  <a:srgbClr val="00B050"/>
                </a:solidFill>
              </a:rPr>
              <a:t> korisnog prostora</a:t>
            </a:r>
          </a:p>
          <a:p>
            <a:pPr marL="0" indent="0">
              <a:lnSpc>
                <a:spcPct val="90000"/>
              </a:lnSpc>
              <a:buNone/>
            </a:pPr>
            <a:endParaRPr lang="hr-HR" sz="1800" dirty="0"/>
          </a:p>
          <a:p>
            <a:pPr>
              <a:lnSpc>
                <a:spcPct val="90000"/>
              </a:lnSpc>
            </a:pPr>
            <a:endParaRPr lang="hr-HR" sz="1800" dirty="0"/>
          </a:p>
        </p:txBody>
      </p:sp>
      <p:pic>
        <p:nvPicPr>
          <p:cNvPr id="7170" name="Picture 2" descr="Slikovni rezultat za additional space area more money">
            <a:extLst>
              <a:ext uri="{FF2B5EF4-FFF2-40B4-BE49-F238E27FC236}">
                <a16:creationId xmlns:a16="http://schemas.microsoft.com/office/drawing/2014/main" id="{FD62D6AA-D779-42FE-A87F-1A52EFB09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90"/>
          <a:stretch/>
        </p:blipFill>
        <p:spPr bwMode="auto">
          <a:xfrm>
            <a:off x="-6876" y="2763151"/>
            <a:ext cx="9150876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zervirano mjesto datuma 3">
            <a:extLst>
              <a:ext uri="{FF2B5EF4-FFF2-40B4-BE49-F238E27FC236}">
                <a16:creationId xmlns:a16="http://schemas.microsoft.com/office/drawing/2014/main" id="{F6896755-5D03-4BF4-9698-6A041599EB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60759" y="6356350"/>
            <a:ext cx="20574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sr-Latn-RS" sz="1000">
                <a:solidFill>
                  <a:prstClr val="white"/>
                </a:solidFill>
                <a:latin typeface="Arial Narrow" panose="020B0606020202030204" pitchFamily="34" charset="0"/>
              </a:rPr>
              <a:t>Tomislav Franko</a:t>
            </a:r>
            <a:endParaRPr lang="hr-HR" altLang="sr-Latn-RS" sz="10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64397-B4EE-4933-835F-47021D23E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2464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A97B197-5111-4B02-8047-EF5F65D3E305}" type="slidenum">
              <a:rPr lang="hr-HR" altLang="sr-Latn-RS" sz="1000">
                <a:solidFill>
                  <a:prstClr val="white"/>
                </a:solidFill>
              </a:rPr>
              <a:pPr>
                <a:spcAft>
                  <a:spcPts val="600"/>
                </a:spcAft>
                <a:defRPr/>
              </a:pPr>
              <a:t>14</a:t>
            </a:fld>
            <a:endParaRPr lang="hr-HR" altLang="sr-Latn-RS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41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88EF0-4B8F-491A-BA8A-439FCA3A7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6400" y="6373130"/>
            <a:ext cx="1117600" cy="476250"/>
          </a:xfrm>
        </p:spPr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15</a:t>
            </a:fld>
            <a:endParaRPr lang="hr-HR" altLang="sr-Latn-R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E1BE21-1D8C-42E2-BE8C-CAE99375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38258" cy="52322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sz="2800" b="1" dirty="0"/>
              <a:t>Zašto </a:t>
            </a:r>
            <a:r>
              <a:rPr lang="hr-HR" sz="2800" b="1" dirty="0" err="1"/>
              <a:t>opečna</a:t>
            </a:r>
            <a:r>
              <a:rPr lang="hr-HR" sz="2800" b="1" dirty="0"/>
              <a:t> ispuna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7C3BAC-A8F4-4554-BB6F-81989FE3C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25044"/>
            <a:ext cx="2880320" cy="1912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6B9A7-76AC-4CCE-8B0D-5631FB2036B1}"/>
              </a:ext>
            </a:extLst>
          </p:cNvPr>
          <p:cNvSpPr txBox="1"/>
          <p:nvPr/>
        </p:nvSpPr>
        <p:spPr>
          <a:xfrm>
            <a:off x="6156176" y="57526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Manje toplinske izolacije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2E6FEA-C26A-4E37-801B-8CF93F131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72358"/>
            <a:ext cx="2880320" cy="1860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D7D2EA-7CC5-4606-8464-070DC25227E2}"/>
              </a:ext>
            </a:extLst>
          </p:cNvPr>
          <p:cNvSpPr txBox="1"/>
          <p:nvPr/>
        </p:nvSpPr>
        <p:spPr>
          <a:xfrm>
            <a:off x="3239852" y="57375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Manje transporta svježeg betona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CC725-01B8-401E-97A4-6218AB4321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72"/>
          <a:stretch/>
        </p:blipFill>
        <p:spPr>
          <a:xfrm>
            <a:off x="2380873" y="1202306"/>
            <a:ext cx="3775303" cy="223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F0A75B-4B57-4305-B838-9B329516BD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677"/>
          <a:stretch/>
        </p:blipFill>
        <p:spPr>
          <a:xfrm>
            <a:off x="179512" y="3825044"/>
            <a:ext cx="2880320" cy="190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5322A8-6E6E-4F5F-B6D2-F1BE8AD7993C}"/>
              </a:ext>
            </a:extLst>
          </p:cNvPr>
          <p:cNvSpPr txBox="1"/>
          <p:nvPr/>
        </p:nvSpPr>
        <p:spPr>
          <a:xfrm>
            <a:off x="259236" y="57375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Nema toliko oplate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ABA32-AC51-4BA9-A98D-924D50457B45}"/>
              </a:ext>
            </a:extLst>
          </p:cNvPr>
          <p:cNvSpPr txBox="1"/>
          <p:nvPr/>
        </p:nvSpPr>
        <p:spPr>
          <a:xfrm>
            <a:off x="2576336" y="343430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Manji manipulativni troškovi</a:t>
            </a:r>
          </a:p>
        </p:txBody>
      </p:sp>
      <p:sp>
        <p:nvSpPr>
          <p:cNvPr id="15" name="Rezervirano mjesto datuma 3">
            <a:extLst>
              <a:ext uri="{FF2B5EF4-FFF2-40B4-BE49-F238E27FC236}">
                <a16:creationId xmlns:a16="http://schemas.microsoft.com/office/drawing/2014/main" id="{F4D05BBD-DB68-4242-9730-4BF2FDB3C0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7187C-2E4D-48CE-A6B6-8F63C4236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16</a:t>
            </a:fld>
            <a:endParaRPr lang="hr-HR" altLang="sr-Latn-R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8502B3C-FFA8-452D-997A-1451D16F98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2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2800" b="1"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 dirty="0"/>
              <a:t>Porotherm IZO Profi</a:t>
            </a:r>
          </a:p>
        </p:txBody>
      </p:sp>
      <p:sp>
        <p:nvSpPr>
          <p:cNvPr id="23" name="Rezervirano mjesto datuma 3">
            <a:extLst>
              <a:ext uri="{FF2B5EF4-FFF2-40B4-BE49-F238E27FC236}">
                <a16:creationId xmlns:a16="http://schemas.microsoft.com/office/drawing/2014/main" id="{DBB1517E-78B8-4605-8272-268320DBF9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485AB6F-9651-4C35-BA0B-E0DEEE15B6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463865"/>
              </p:ext>
            </p:extLst>
          </p:nvPr>
        </p:nvGraphicFramePr>
        <p:xfrm>
          <a:off x="-508" y="1212538"/>
          <a:ext cx="91445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F43360D-EC84-4EAF-899C-EDFC524F6F42}"/>
              </a:ext>
            </a:extLst>
          </p:cNvPr>
          <p:cNvSpPr txBox="1"/>
          <p:nvPr/>
        </p:nvSpPr>
        <p:spPr>
          <a:xfrm>
            <a:off x="1223628" y="5677034"/>
            <a:ext cx="5620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en-GB" sz="1400" dirty="0">
                <a:solidFill>
                  <a:schemeClr val="tx2"/>
                </a:solidFill>
              </a:rPr>
              <a:t>*</a:t>
            </a:r>
            <a:r>
              <a:rPr lang="sl-SI" sz="1400" dirty="0">
                <a:solidFill>
                  <a:schemeClr val="tx2"/>
                </a:solidFill>
              </a:rPr>
              <a:t>Sve  </a:t>
            </a:r>
            <a:r>
              <a:rPr lang="en-GB" sz="1400" dirty="0">
                <a:solidFill>
                  <a:schemeClr val="tx2"/>
                </a:solidFill>
              </a:rPr>
              <a:t> U </a:t>
            </a:r>
            <a:r>
              <a:rPr lang="sl-SI" sz="1400" dirty="0">
                <a:solidFill>
                  <a:schemeClr val="tx2"/>
                </a:solidFill>
              </a:rPr>
              <a:t>vrijednosti su računane bez žbuke ili dodatne  t.i. obloge</a:t>
            </a: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12" name="Picture 2" descr="Porotherm Energy plus 32 IZO Profi opeka cigla blok Wienerberger">
            <a:extLst>
              <a:ext uri="{FF2B5EF4-FFF2-40B4-BE49-F238E27FC236}">
                <a16:creationId xmlns:a16="http://schemas.microsoft.com/office/drawing/2014/main" id="{C3C8A834-619F-4422-B891-A2A0666B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442" y="1191868"/>
            <a:ext cx="1081618" cy="11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E63428-D59F-414C-915A-7890B058F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831" y="1956374"/>
            <a:ext cx="1241843" cy="1272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70C682-FA23-4F71-9857-B433E4B5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660" y="836712"/>
            <a:ext cx="1194345" cy="105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909880-336A-4998-B212-655820FCB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325" y="2371787"/>
            <a:ext cx="1196932" cy="1226787"/>
          </a:xfrm>
          <a:prstGeom prst="rect">
            <a:avLst/>
          </a:prstGeom>
        </p:spPr>
      </p:pic>
      <p:pic>
        <p:nvPicPr>
          <p:cNvPr id="17" name="Picture 4" descr="Porotherm Energy plus 38 IZO Profi opeka cigla blok Wienerberger">
            <a:extLst>
              <a:ext uri="{FF2B5EF4-FFF2-40B4-BE49-F238E27FC236}">
                <a16:creationId xmlns:a16="http://schemas.microsoft.com/office/drawing/2014/main" id="{063D541F-877B-4A63-A16A-780EFC1B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01" y="1561569"/>
            <a:ext cx="1154471" cy="11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2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E80F5-562F-4A15-BA85-66C06422E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17</a:t>
            </a:fld>
            <a:endParaRPr lang="hr-HR" altLang="sr-Latn-R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F820A-B0D3-47DB-A23D-664011D29CE4}"/>
              </a:ext>
            </a:extLst>
          </p:cNvPr>
          <p:cNvSpPr txBox="1"/>
          <p:nvPr/>
        </p:nvSpPr>
        <p:spPr>
          <a:xfrm>
            <a:off x="395536" y="908720"/>
            <a:ext cx="410445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Idealna za zgrade gotovo nulte energije, </a:t>
            </a:r>
            <a:r>
              <a:rPr lang="hr-HR" sz="2000" dirty="0" err="1"/>
              <a:t>niskoenergetske</a:t>
            </a:r>
            <a:r>
              <a:rPr lang="hr-HR" sz="2000" dirty="0"/>
              <a:t>, pasivne i sunčane kuće</a:t>
            </a:r>
          </a:p>
          <a:p>
            <a:pPr marL="342900" indent="-342900"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Nije potreban vanjski vezivni sustav za toplinsku izolaciju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A4603-7BE5-4E8C-B25C-54DB546F8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8382" r="18142" b="14436"/>
          <a:stretch/>
        </p:blipFill>
        <p:spPr>
          <a:xfrm>
            <a:off x="5017067" y="1470535"/>
            <a:ext cx="3942564" cy="390313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4D60EB3-C611-447E-B01D-985C1401F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049731"/>
              </p:ext>
            </p:extLst>
          </p:nvPr>
        </p:nvGraphicFramePr>
        <p:xfrm>
          <a:off x="315507" y="2338958"/>
          <a:ext cx="453650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4F19F7A-36BF-4311-957C-C8C3593FCA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2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sr-Latn-CS"/>
            </a:defPPr>
            <a:lvl1pPr algn="ctr">
              <a:defRPr sz="2800" b="1"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/>
              <a:t>Porotherm IZO Profi</a:t>
            </a:r>
          </a:p>
        </p:txBody>
      </p:sp>
      <p:sp>
        <p:nvSpPr>
          <p:cNvPr id="12" name="Rezervirano mjesto datuma 3">
            <a:extLst>
              <a:ext uri="{FF2B5EF4-FFF2-40B4-BE49-F238E27FC236}">
                <a16:creationId xmlns:a16="http://schemas.microsoft.com/office/drawing/2014/main" id="{36492FDB-D45F-4DE6-9A29-CF56BCF670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293EF-5C45-4A2E-A8E7-AF35501B3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18</a:t>
            </a:fld>
            <a:endParaRPr lang="hr-HR" altLang="sr-Latn-R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F8777-EE25-4F63-8AA5-63327F1C96D8}"/>
              </a:ext>
            </a:extLst>
          </p:cNvPr>
          <p:cNvSpPr txBox="1"/>
          <p:nvPr/>
        </p:nvSpPr>
        <p:spPr>
          <a:xfrm>
            <a:off x="395536" y="908720"/>
            <a:ext cx="410445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Zidovi su difuzijski otvoreni i reguliraju vlažnost</a:t>
            </a:r>
          </a:p>
          <a:p>
            <a:pPr marL="342900" indent="-342900"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Osiguravaju zdravu klimu unutar objekta tijekom cijele godine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2A801-14DA-4B6E-8699-60BBCAC9E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8382" r="18142" b="14436"/>
          <a:stretch/>
        </p:blipFill>
        <p:spPr>
          <a:xfrm>
            <a:off x="4949496" y="1304764"/>
            <a:ext cx="3709504" cy="367240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72A6083-C27E-43F8-9B86-3AC1F5BAD79A}"/>
              </a:ext>
            </a:extLst>
          </p:cNvPr>
          <p:cNvGraphicFramePr/>
          <p:nvPr>
            <p:extLst/>
          </p:nvPr>
        </p:nvGraphicFramePr>
        <p:xfrm>
          <a:off x="323528" y="2780928"/>
          <a:ext cx="4464496" cy="355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D122A9-3FBC-43C1-839B-07BE4D8ABC1A}"/>
              </a:ext>
            </a:extLst>
          </p:cNvPr>
          <p:cNvCxnSpPr/>
          <p:nvPr/>
        </p:nvCxnSpPr>
        <p:spPr>
          <a:xfrm flipH="1">
            <a:off x="2627784" y="4797152"/>
            <a:ext cx="1080120" cy="79208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D93F31-F350-4933-A8D3-B508AA1C76DB}"/>
              </a:ext>
            </a:extLst>
          </p:cNvPr>
          <p:cNvCxnSpPr/>
          <p:nvPr/>
        </p:nvCxnSpPr>
        <p:spPr>
          <a:xfrm flipH="1">
            <a:off x="3059832" y="5173481"/>
            <a:ext cx="572007" cy="36004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D56813-2866-4E75-A834-55EF86A66D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2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sr-Latn-CS"/>
            </a:defPPr>
            <a:lvl1pPr algn="ctr">
              <a:defRPr sz="2800" b="1">
                <a:latin typeface="+mj-lt"/>
                <a:ea typeface="+mj-ea"/>
                <a:cs typeface="+mj-cs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hr-HR"/>
              <a:t>Porotherm IZO Profi</a:t>
            </a:r>
          </a:p>
        </p:txBody>
      </p:sp>
      <p:sp>
        <p:nvSpPr>
          <p:cNvPr id="14" name="Rezervirano mjesto datuma 3">
            <a:extLst>
              <a:ext uri="{FF2B5EF4-FFF2-40B4-BE49-F238E27FC236}">
                <a16:creationId xmlns:a16="http://schemas.microsoft.com/office/drawing/2014/main" id="{ECD031F8-A1B0-4CFA-AE4E-493C828FA9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2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5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25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25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0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19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620"/>
            <a:ext cx="9144000" cy="523220"/>
          </a:xfrm>
          <a:solidFill>
            <a:schemeClr val="accent1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– ispunsko ziđe u a/b zgradama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3573016"/>
            <a:ext cx="8352928" cy="2631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4.3.1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(8)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Ispunsko ziđe koje </a:t>
            </a:r>
            <a:r>
              <a:rPr lang="vi-VN" sz="1400" b="1" dirty="0">
                <a:latin typeface="Arial" panose="020B0604020202020204" pitchFamily="34" charset="0"/>
                <a:cs typeface="Arial" panose="020B0604020202020204" pitchFamily="34" charset="0"/>
              </a:rPr>
              <a:t>znatno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 doprinosi bočnoj krutosti i otpornosti zgrade treba uzeti u obzir.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4.3.6 Dodatne mjere za okvire s ispunskim ziđem</a:t>
            </a:r>
          </a:p>
          <a:p>
            <a:pPr algn="l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....[izbačeni dio]...</a:t>
            </a:r>
            <a:endParaRPr lang="vi-V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 algn="l"/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ziđe je izvedeno nakon očvršćivanja betonskih okvira ili sklapanja čeličnog okvira</a:t>
            </a:r>
          </a:p>
          <a:p>
            <a:pPr marL="268288" indent="-268288" algn="l"/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ziđe je u dodiru s okvirom (tj. bez posebnih razdjelnica) ali bez konstrukcijske veze s njim (sponama, pojasevima,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stupcima ili posmičnim spajalima)</a:t>
            </a:r>
          </a:p>
          <a:p>
            <a:pPr marL="268288" indent="-268288" algn="l"/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načelno se ziđe smatra nekonstrukcijskim elementima.</a:t>
            </a:r>
          </a:p>
          <a:p>
            <a:pPr algn="l"/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....[izbačeni dio]...</a:t>
            </a:r>
            <a:endParaRPr lang="vi-V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vi-VN" sz="1400" b="1" dirty="0">
                <a:latin typeface="Arial" panose="020B0604020202020204" pitchFamily="34" charset="0"/>
                <a:cs typeface="Arial" panose="020B0604020202020204" pitchFamily="34" charset="0"/>
              </a:rPr>
              <a:t>(4) U betonskim zidnim sustavima ili dvojnim sustavima istovrijednim zidnim kao i u ukrućenim čeličnim ili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b="1" dirty="0">
                <a:latin typeface="Arial" panose="020B0604020202020204" pitchFamily="34" charset="0"/>
                <a:cs typeface="Arial" panose="020B0604020202020204" pitchFamily="34" charset="0"/>
              </a:rPr>
              <a:t>spregnutim čelično-betonskim sustavima međudjelovanje s ispunskim ziđem smije se zanemariti.</a:t>
            </a:r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734514" cy="42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wienerberger.hr/images/format1920x1280/20180208161637/porotherm-32-izo-profi-opeka-cigla-blok-wienerber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90975"/>
            <a:ext cx="36724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C5451-315B-4F6D-9DEF-1E12B5F88765}"/>
              </a:ext>
            </a:extLst>
          </p:cNvPr>
          <p:cNvSpPr txBox="1"/>
          <p:nvPr/>
        </p:nvSpPr>
        <p:spPr>
          <a:xfrm>
            <a:off x="395536" y="89097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Normativna osnova</a:t>
            </a:r>
          </a:p>
          <a:p>
            <a:r>
              <a:rPr lang="hr-HR" dirty="0" err="1"/>
              <a:t>Eurokode</a:t>
            </a:r>
            <a:r>
              <a:rPr lang="hr-HR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80395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9F209-1FA4-43E1-ABEE-6F71F95F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62" y="0"/>
            <a:ext cx="9144000" cy="52322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sz="2800" b="1" dirty="0"/>
              <a:t>Nekad davno … i danas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707C6-559A-4144-9638-10FEFD60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dirty="0"/>
              <a:t>Tomislav Franko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9CCA7-770F-4217-90AC-73EFD6FAB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2</a:t>
            </a:fld>
            <a:endParaRPr lang="hr-HR" altLang="sr-Latn-RS"/>
          </a:p>
        </p:txBody>
      </p:sp>
      <p:pic>
        <p:nvPicPr>
          <p:cNvPr id="18" name="Picture 2" descr="Rezultat iskanja slik za golf 1">
            <a:extLst>
              <a:ext uri="{FF2B5EF4-FFF2-40B4-BE49-F238E27FC236}">
                <a16:creationId xmlns:a16="http://schemas.microsoft.com/office/drawing/2014/main" id="{FAA99C48-7804-4834-AE17-7D0F92635D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3897"/>
            <a:ext cx="1941786" cy="13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zultat iskanja slik za telefon iskra">
            <a:extLst>
              <a:ext uri="{FF2B5EF4-FFF2-40B4-BE49-F238E27FC236}">
                <a16:creationId xmlns:a16="http://schemas.microsoft.com/office/drawing/2014/main" id="{812E9ED8-B0BF-4557-8F7B-1FEDC0B6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6704"/>
            <a:ext cx="1935522" cy="16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ezultat iskanja slik za pismo">
            <a:extLst>
              <a:ext uri="{FF2B5EF4-FFF2-40B4-BE49-F238E27FC236}">
                <a16:creationId xmlns:a16="http://schemas.microsoft.com/office/drawing/2014/main" id="{F7D15991-737E-4880-9B9A-AA22F7CE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4180"/>
            <a:ext cx="1974248" cy="131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zultat iskanja slik za golf 2018">
            <a:extLst>
              <a:ext uri="{FF2B5EF4-FFF2-40B4-BE49-F238E27FC236}">
                <a16:creationId xmlns:a16="http://schemas.microsoft.com/office/drawing/2014/main" id="{41BBF3D2-A88A-482C-8043-AC2D8F72C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9669"/>
            <a:ext cx="2029046" cy="13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zultat iskanja slik za golf electric 2018">
            <a:extLst>
              <a:ext uri="{FF2B5EF4-FFF2-40B4-BE49-F238E27FC236}">
                <a16:creationId xmlns:a16="http://schemas.microsoft.com/office/drawing/2014/main" id="{E9ACDF16-58BC-452F-A06E-1E0518C6C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03"/>
          <a:stretch/>
        </p:blipFill>
        <p:spPr bwMode="auto">
          <a:xfrm>
            <a:off x="6201554" y="980728"/>
            <a:ext cx="2238471" cy="14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Rezultat iskanja slik za mobi reglja">
            <a:extLst>
              <a:ext uri="{FF2B5EF4-FFF2-40B4-BE49-F238E27FC236}">
                <a16:creationId xmlns:a16="http://schemas.microsoft.com/office/drawing/2014/main" id="{9D84E5BB-FBD0-4164-AF99-3C532E78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08549"/>
            <a:ext cx="1430211" cy="17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Rezultat iskanja slik za smartphones">
            <a:extLst>
              <a:ext uri="{FF2B5EF4-FFF2-40B4-BE49-F238E27FC236}">
                <a16:creationId xmlns:a16="http://schemas.microsoft.com/office/drawing/2014/main" id="{95F3387B-D30D-4822-A752-1F786351A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5938"/>
          <a:stretch/>
        </p:blipFill>
        <p:spPr bwMode="auto">
          <a:xfrm>
            <a:off x="6228184" y="2636912"/>
            <a:ext cx="2370145" cy="15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Rezultat iskanja slik za fax machine">
            <a:extLst>
              <a:ext uri="{FF2B5EF4-FFF2-40B4-BE49-F238E27FC236}">
                <a16:creationId xmlns:a16="http://schemas.microsoft.com/office/drawing/2014/main" id="{C116CBA0-8797-4BB3-881F-24D2CDB7B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4431281"/>
            <a:ext cx="1479030" cy="14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Povezana slika">
            <a:extLst>
              <a:ext uri="{FF2B5EF4-FFF2-40B4-BE49-F238E27FC236}">
                <a16:creationId xmlns:a16="http://schemas.microsoft.com/office/drawing/2014/main" id="{97FD11B0-93D6-49B9-A63A-1AC27708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7466"/>
            <a:ext cx="1723822" cy="17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uščica: desno 5">
            <a:extLst>
              <a:ext uri="{FF2B5EF4-FFF2-40B4-BE49-F238E27FC236}">
                <a16:creationId xmlns:a16="http://schemas.microsoft.com/office/drawing/2014/main" id="{7F02AD0D-9B2F-4CC5-8679-9274C622EA5A}"/>
              </a:ext>
            </a:extLst>
          </p:cNvPr>
          <p:cNvSpPr/>
          <p:nvPr/>
        </p:nvSpPr>
        <p:spPr>
          <a:xfrm>
            <a:off x="2879812" y="1592797"/>
            <a:ext cx="362158" cy="2035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kern="0" dirty="0" err="1">
              <a:solidFill>
                <a:schemeClr val="bg1"/>
              </a:solidFill>
            </a:endParaRPr>
          </a:p>
        </p:txBody>
      </p:sp>
      <p:sp>
        <p:nvSpPr>
          <p:cNvPr id="28" name="Puščica: desno 15">
            <a:extLst>
              <a:ext uri="{FF2B5EF4-FFF2-40B4-BE49-F238E27FC236}">
                <a16:creationId xmlns:a16="http://schemas.microsoft.com/office/drawing/2014/main" id="{201E26E3-A025-485F-8E23-EAA434DF87BD}"/>
              </a:ext>
            </a:extLst>
          </p:cNvPr>
          <p:cNvSpPr/>
          <p:nvPr/>
        </p:nvSpPr>
        <p:spPr>
          <a:xfrm>
            <a:off x="5684255" y="1592796"/>
            <a:ext cx="362158" cy="2035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kern="0" dirty="0" err="1">
              <a:solidFill>
                <a:schemeClr val="bg1"/>
              </a:solidFill>
            </a:endParaRPr>
          </a:p>
        </p:txBody>
      </p:sp>
      <p:sp>
        <p:nvSpPr>
          <p:cNvPr id="29" name="Puščica: desno 16">
            <a:extLst>
              <a:ext uri="{FF2B5EF4-FFF2-40B4-BE49-F238E27FC236}">
                <a16:creationId xmlns:a16="http://schemas.microsoft.com/office/drawing/2014/main" id="{6CDCE49C-1498-419E-9633-193A19DE1A5C}"/>
              </a:ext>
            </a:extLst>
          </p:cNvPr>
          <p:cNvSpPr/>
          <p:nvPr/>
        </p:nvSpPr>
        <p:spPr>
          <a:xfrm>
            <a:off x="2915816" y="3212976"/>
            <a:ext cx="362158" cy="2035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kern="0" dirty="0" err="1">
              <a:solidFill>
                <a:schemeClr val="bg1"/>
              </a:solidFill>
            </a:endParaRPr>
          </a:p>
        </p:txBody>
      </p:sp>
      <p:sp>
        <p:nvSpPr>
          <p:cNvPr id="30" name="Puščica: desno 17">
            <a:extLst>
              <a:ext uri="{FF2B5EF4-FFF2-40B4-BE49-F238E27FC236}">
                <a16:creationId xmlns:a16="http://schemas.microsoft.com/office/drawing/2014/main" id="{3B6CF8E3-484D-4232-81E1-45AB7160F452}"/>
              </a:ext>
            </a:extLst>
          </p:cNvPr>
          <p:cNvSpPr/>
          <p:nvPr/>
        </p:nvSpPr>
        <p:spPr>
          <a:xfrm>
            <a:off x="5630249" y="3212976"/>
            <a:ext cx="362158" cy="2035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kern="0" dirty="0" err="1">
              <a:solidFill>
                <a:schemeClr val="bg1"/>
              </a:solidFill>
            </a:endParaRPr>
          </a:p>
        </p:txBody>
      </p:sp>
      <p:sp>
        <p:nvSpPr>
          <p:cNvPr id="31" name="Puščica: desno 18">
            <a:extLst>
              <a:ext uri="{FF2B5EF4-FFF2-40B4-BE49-F238E27FC236}">
                <a16:creationId xmlns:a16="http://schemas.microsoft.com/office/drawing/2014/main" id="{9AC5E5B5-5D42-4187-BFBC-B25F05F13758}"/>
              </a:ext>
            </a:extLst>
          </p:cNvPr>
          <p:cNvSpPr/>
          <p:nvPr/>
        </p:nvSpPr>
        <p:spPr>
          <a:xfrm>
            <a:off x="2915816" y="4914412"/>
            <a:ext cx="362158" cy="2035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kern="0" dirty="0" err="1">
              <a:solidFill>
                <a:schemeClr val="bg1"/>
              </a:solidFill>
            </a:endParaRPr>
          </a:p>
        </p:txBody>
      </p:sp>
      <p:sp>
        <p:nvSpPr>
          <p:cNvPr id="32" name="Puščica: desno 19">
            <a:extLst>
              <a:ext uri="{FF2B5EF4-FFF2-40B4-BE49-F238E27FC236}">
                <a16:creationId xmlns:a16="http://schemas.microsoft.com/office/drawing/2014/main" id="{4B3E79E9-2AA3-46EE-8B04-5EA574163EFA}"/>
              </a:ext>
            </a:extLst>
          </p:cNvPr>
          <p:cNvSpPr/>
          <p:nvPr/>
        </p:nvSpPr>
        <p:spPr>
          <a:xfrm>
            <a:off x="5628737" y="4914412"/>
            <a:ext cx="362158" cy="2035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200" kern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1052736"/>
            <a:ext cx="43924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Ispunsko ziđe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u OKVIRNIM SUSTAVIMA </a:t>
            </a:r>
          </a:p>
          <a:p>
            <a:pPr algn="l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- dilatirano od a-b konstrukcije, </a:t>
            </a:r>
          </a:p>
          <a:p>
            <a:pPr algn="l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- povezano sponama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148064" y="1844824"/>
            <a:ext cx="397217" cy="144596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630365" y="1599183"/>
            <a:ext cx="698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latin typeface="Symbol" panose="05050102010706020507" pitchFamily="18" charset="2"/>
              </a:rPr>
              <a:t>d</a:t>
            </a:r>
            <a:r>
              <a:rPr lang="hr-HR" sz="2400" baseline="-25000" dirty="0" err="1"/>
              <a:t>okv</a:t>
            </a:r>
            <a:r>
              <a:rPr lang="hr-HR" sz="2400" baseline="-25000" dirty="0"/>
              <a:t>.</a:t>
            </a:r>
            <a:endParaRPr lang="en-GB" sz="2400" baseline="-25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5904"/>
            <a:ext cx="6769100" cy="401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274638"/>
            <a:ext cx="9144000" cy="523220"/>
          </a:xfrm>
          <a:prstGeom prst="rect">
            <a:avLst/>
          </a:prstGeom>
          <a:solidFill>
            <a:srgbClr val="FFC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 b="1"/>
              <a:t>Porotherm IZO Profi – ispunsko ziđe u a/b zgradama</a:t>
            </a:r>
            <a:endParaRPr lang="hr-HR" alt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1446112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21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1052736"/>
            <a:ext cx="83529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vi-VN" sz="1400" b="1" dirty="0">
                <a:latin typeface="Arial" panose="020B0604020202020204" pitchFamily="34" charset="0"/>
                <a:cs typeface="Arial" panose="020B0604020202020204" pitchFamily="34" charset="0"/>
              </a:rPr>
              <a:t>Ispunsko ziđe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u ZIDNIM (A-B) SUSTAVIMA</a:t>
            </a:r>
          </a:p>
          <a:p>
            <a:pPr algn="l"/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- Minimalan pomak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79451"/>
            <a:ext cx="8915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254903" y="1649699"/>
            <a:ext cx="109186" cy="144596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56211" y="1440062"/>
            <a:ext cx="1842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>
                <a:latin typeface="Symbol" panose="05050102010706020507" pitchFamily="18" charset="2"/>
              </a:rPr>
              <a:t>d</a:t>
            </a:r>
            <a:r>
              <a:rPr lang="hr-HR" sz="2400" baseline="-25000" dirty="0" err="1"/>
              <a:t>zid</a:t>
            </a:r>
            <a:r>
              <a:rPr lang="hr-HR" sz="2400" baseline="-25000" dirty="0"/>
              <a:t>. </a:t>
            </a:r>
            <a:r>
              <a:rPr lang="hr-HR" sz="2400" dirty="0"/>
              <a:t>&lt;&lt;&lt;</a:t>
            </a:r>
            <a:r>
              <a:rPr lang="hr-HR" sz="2400" dirty="0">
                <a:latin typeface="Symbol" panose="05050102010706020507" pitchFamily="18" charset="2"/>
              </a:rPr>
              <a:t> </a:t>
            </a:r>
            <a:r>
              <a:rPr lang="hr-HR" sz="2400" dirty="0" err="1">
                <a:latin typeface="Symbol" panose="05050102010706020507" pitchFamily="18" charset="2"/>
              </a:rPr>
              <a:t>d</a:t>
            </a:r>
            <a:r>
              <a:rPr lang="hr-HR" sz="2400" baseline="-25000" dirty="0" err="1"/>
              <a:t>okv</a:t>
            </a:r>
            <a:r>
              <a:rPr lang="hr-HR" sz="2400" baseline="-25000" dirty="0"/>
              <a:t>.</a:t>
            </a:r>
            <a:endParaRPr lang="en-GB" sz="2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523220"/>
          </a:xfrm>
          <a:solidFill>
            <a:srgbClr val="FFC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– ispunsko ziđe u a/b zgradama</a:t>
            </a:r>
          </a:p>
        </p:txBody>
      </p:sp>
    </p:spTree>
    <p:extLst>
      <p:ext uri="{BB962C8B-B14F-4D97-AF65-F5344CB8AC3E}">
        <p14:creationId xmlns:p14="http://schemas.microsoft.com/office/powerpoint/2010/main" val="424741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22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31" y="1808820"/>
            <a:ext cx="6570376" cy="266429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1" y="1412776"/>
            <a:ext cx="1419473" cy="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31" y="4573166"/>
            <a:ext cx="1419473" cy="295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31" y="5016502"/>
            <a:ext cx="6551574" cy="1184806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523220"/>
          </a:xfrm>
          <a:solidFill>
            <a:srgbClr val="FFC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– ispunsko ziđe u a/b zgradama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ACF43A-7F5C-43C6-A331-A7CF2332B386}"/>
              </a:ext>
            </a:extLst>
          </p:cNvPr>
          <p:cNvSpPr txBox="1">
            <a:spLocks/>
          </p:cNvSpPr>
          <p:nvPr/>
        </p:nvSpPr>
        <p:spPr>
          <a:xfrm>
            <a:off x="2519772" y="1180228"/>
            <a:ext cx="43924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Dozvoljeni maksimalni pomak 5 ‰ 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6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23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3315"/>
          <a:stretch/>
        </p:blipFill>
        <p:spPr>
          <a:xfrm>
            <a:off x="521110" y="1616737"/>
            <a:ext cx="2620152" cy="176419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3975" y="1028372"/>
            <a:ext cx="835292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Ispitivanje 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iđa sporopromjenjivim izmjeničnim opterećenjem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– 6 ‰  dobiveno ispitivanjem IGH Zagreb / Wienerberger 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2879812" y="1760753"/>
            <a:ext cx="684076" cy="157667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74" y="3596957"/>
            <a:ext cx="3906005" cy="2460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87" y="3375791"/>
            <a:ext cx="2622875" cy="14232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63588" y="4317037"/>
            <a:ext cx="1440160" cy="1450168"/>
            <a:chOff x="863588" y="4401108"/>
            <a:chExt cx="2340260" cy="129614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863588" y="4401108"/>
              <a:ext cx="1287143" cy="12961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150731" y="4401108"/>
              <a:ext cx="105311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474" y="3611611"/>
            <a:ext cx="4352673" cy="149706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1500" y="6150786"/>
            <a:ext cx="5040560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1600" b="1" dirty="0"/>
              <a:t>d</a:t>
            </a:r>
            <a:r>
              <a:rPr lang="hr-HR" altLang="sr-Latn-RS" sz="1600" b="1" baseline="-25000" dirty="0"/>
              <a:t>r</a:t>
            </a:r>
            <a:r>
              <a:rPr lang="hr-HR" altLang="sr-Latn-RS" sz="1600" b="1" dirty="0"/>
              <a:t> * </a:t>
            </a:r>
            <a:r>
              <a:rPr lang="hr-HR" altLang="sr-Latn-RS" sz="1600" b="1" dirty="0">
                <a:latin typeface="Symbol" panose="05050102010706020507" pitchFamily="18" charset="2"/>
              </a:rPr>
              <a:t>n</a:t>
            </a:r>
            <a:r>
              <a:rPr lang="hr-HR" altLang="sr-Latn-RS" sz="1600" b="1" dirty="0"/>
              <a:t> ≈ 2.5 mm * 1.0 ≤ 0.005*h = 0.005*1250 = 6.25 mm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5676" y="4317037"/>
            <a:ext cx="0" cy="14501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3141" y="1949136"/>
            <a:ext cx="1901380" cy="123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523220"/>
          </a:xfrm>
          <a:solidFill>
            <a:srgbClr val="FFC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– ispunsko ziđe u a/b zgradama</a:t>
            </a:r>
          </a:p>
        </p:txBody>
      </p:sp>
    </p:spTree>
    <p:extLst>
      <p:ext uri="{BB962C8B-B14F-4D97-AF65-F5344CB8AC3E}">
        <p14:creationId xmlns:p14="http://schemas.microsoft.com/office/powerpoint/2010/main" val="99559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24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975" y="836712"/>
            <a:ext cx="835292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1600" b="1" dirty="0">
                <a:cs typeface="Arial" panose="020B0604020202020204" pitchFamily="34" charset="0"/>
              </a:rPr>
              <a:t>Analiza </a:t>
            </a:r>
            <a:r>
              <a:rPr lang="hr-HR" sz="1600" b="1" dirty="0" err="1">
                <a:cs typeface="Arial" panose="020B0604020202020204" pitchFamily="34" charset="0"/>
              </a:rPr>
              <a:t>nestacionarnog</a:t>
            </a:r>
            <a:r>
              <a:rPr lang="hr-HR" sz="1600" b="1" dirty="0">
                <a:cs typeface="Arial" panose="020B0604020202020204" pitchFamily="34" charset="0"/>
              </a:rPr>
              <a:t> provođenja topline kroz</a:t>
            </a:r>
          </a:p>
          <a:p>
            <a:pPr marL="285750" indent="-285750" algn="l">
              <a:buFontTx/>
              <a:buChar char="-"/>
            </a:pPr>
            <a:r>
              <a:rPr lang="hr-HR" sz="1600" b="1" dirty="0">
                <a:solidFill>
                  <a:srgbClr val="C00000"/>
                </a:solidFill>
                <a:cs typeface="Arial" panose="020B0604020202020204" pitchFamily="34" charset="0"/>
              </a:rPr>
              <a:t>ab zid </a:t>
            </a:r>
            <a:r>
              <a:rPr lang="hr-HR" sz="1600" b="1" dirty="0">
                <a:cs typeface="Arial" panose="020B0604020202020204" pitchFamily="34" charset="0"/>
              </a:rPr>
              <a:t>s toplinskom izolacijom s vanjske strane (ETICS)</a:t>
            </a:r>
          </a:p>
          <a:p>
            <a:pPr marL="285750" indent="-285750" algn="l">
              <a:buFontTx/>
              <a:buChar char="-"/>
            </a:pPr>
            <a:r>
              <a:rPr lang="hr-HR" sz="1600" b="1" dirty="0">
                <a:cs typeface="Arial" panose="020B0604020202020204" pitchFamily="34" charset="0"/>
              </a:rPr>
              <a:t>zid od blok opeke </a:t>
            </a:r>
            <a:r>
              <a:rPr lang="hr-HR" sz="1600" b="1" dirty="0">
                <a:solidFill>
                  <a:srgbClr val="C00000"/>
                </a:solidFill>
                <a:cs typeface="Arial" panose="020B0604020202020204" pitchFamily="34" charset="0"/>
              </a:rPr>
              <a:t>POROTHERM PROFI 25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1" y="2157901"/>
            <a:ext cx="6998407" cy="181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5" y="4048107"/>
            <a:ext cx="6999523" cy="10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523975" y="5877272"/>
            <a:ext cx="69995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Preuzeto iz: B. Trogrlić, A. Mihanović, </a:t>
            </a:r>
            <a:r>
              <a:rPr lang="hr-HR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Nestacionarno</a:t>
            </a:r>
            <a:r>
              <a:rPr lang="hr-HR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provođenje topline – usporedna analiza, autorizirana predavanja, Fakultet građevinarstva, arhitekture i geodezije u Splitu, 2013.</a:t>
            </a:r>
            <a:endParaRPr lang="pl-PL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 b="1" dirty="0"/>
              <a:t>&lt; </a:t>
            </a:r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&gt;    VS    &lt; betonski zid + ETICS &gt;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9705" y="5158933"/>
            <a:ext cx="83529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1400" b="1" dirty="0">
                <a:cs typeface="Arial" panose="020B0604020202020204" pitchFamily="34" charset="0"/>
              </a:rPr>
              <a:t>Parametar usporedbe: </a:t>
            </a:r>
          </a:p>
          <a:p>
            <a:pPr marL="285750" indent="-285750" algn="l">
              <a:buFontTx/>
              <a:buChar char="-"/>
            </a:pPr>
            <a:r>
              <a:rPr lang="hr-HR" sz="1400" b="1" dirty="0">
                <a:solidFill>
                  <a:srgbClr val="C00000"/>
                </a:solidFill>
                <a:cs typeface="Arial" panose="020B0604020202020204" pitchFamily="34" charset="0"/>
              </a:rPr>
              <a:t>postizanje temperature </a:t>
            </a:r>
            <a:r>
              <a:rPr lang="hr-HR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T</a:t>
            </a:r>
            <a:r>
              <a:rPr lang="hr-HR" sz="1400" b="1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unut</a:t>
            </a:r>
            <a:r>
              <a:rPr lang="hr-HR" sz="1400" b="1" dirty="0">
                <a:solidFill>
                  <a:srgbClr val="C00000"/>
                </a:solidFill>
                <a:cs typeface="Arial" panose="020B0604020202020204" pitchFamily="34" charset="0"/>
              </a:rPr>
              <a:t> = 20 </a:t>
            </a:r>
            <a:r>
              <a:rPr lang="hr-HR" sz="1400" b="1" baseline="30000" dirty="0" err="1">
                <a:solidFill>
                  <a:srgbClr val="C00000"/>
                </a:solidFill>
                <a:cs typeface="Arial" panose="020B0604020202020204" pitchFamily="34" charset="0"/>
              </a:rPr>
              <a:t>o</a:t>
            </a:r>
            <a:r>
              <a:rPr lang="hr-HR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r>
              <a:rPr lang="hr-HR" sz="1400" b="1" dirty="0">
                <a:solidFill>
                  <a:srgbClr val="C00000"/>
                </a:solidFill>
                <a:cs typeface="Arial" panose="020B0604020202020204" pitchFamily="34" charset="0"/>
              </a:rPr>
              <a:t> na unutarnjoj strani zida</a:t>
            </a:r>
          </a:p>
          <a:p>
            <a:pPr marL="285750" indent="-285750" algn="l">
              <a:buFontTx/>
              <a:buChar char="-"/>
            </a:pPr>
            <a:r>
              <a:rPr lang="hr-HR" sz="1400" b="1" dirty="0">
                <a:cs typeface="Arial" panose="020B0604020202020204" pitchFamily="34" charset="0"/>
              </a:rPr>
              <a:t>potrošena energija po jedinici površine</a:t>
            </a:r>
            <a:endParaRPr lang="pl-PL" sz="1400" b="1" dirty="0"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11449" y="1752153"/>
            <a:ext cx="83529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1400" b="1" dirty="0">
                <a:solidFill>
                  <a:srgbClr val="C00000"/>
                </a:solidFill>
                <a:cs typeface="Arial" panose="020B0604020202020204" pitchFamily="34" charset="0"/>
              </a:rPr>
              <a:t>Početno stanje: početna temperatura </a:t>
            </a:r>
            <a:r>
              <a:rPr lang="hr-HR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T</a:t>
            </a:r>
            <a:r>
              <a:rPr lang="hr-HR" sz="1400" b="1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t</a:t>
            </a:r>
            <a:r>
              <a:rPr lang="hr-HR" sz="1400" b="1" baseline="-25000" dirty="0">
                <a:solidFill>
                  <a:srgbClr val="C00000"/>
                </a:solidFill>
                <a:cs typeface="Arial" panose="020B0604020202020204" pitchFamily="34" charset="0"/>
              </a:rPr>
              <a:t>=0</a:t>
            </a:r>
            <a:r>
              <a:rPr lang="hr-HR" sz="1400" b="1" dirty="0">
                <a:solidFill>
                  <a:srgbClr val="C00000"/>
                </a:solidFill>
                <a:cs typeface="Arial" panose="020B0604020202020204" pitchFamily="34" charset="0"/>
              </a:rPr>
              <a:t>=10 </a:t>
            </a:r>
            <a:r>
              <a:rPr lang="hr-HR" sz="1400" b="1" baseline="30000" dirty="0" err="1">
                <a:solidFill>
                  <a:srgbClr val="C00000"/>
                </a:solidFill>
                <a:cs typeface="Arial" panose="020B0604020202020204" pitchFamily="34" charset="0"/>
              </a:rPr>
              <a:t>o</a:t>
            </a:r>
            <a:r>
              <a:rPr lang="hr-HR" sz="1400" b="1" dirty="0" err="1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endParaRPr lang="hr-HR" sz="14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9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25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19" y="872944"/>
            <a:ext cx="6088881" cy="26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8" y="3681028"/>
            <a:ext cx="6076864" cy="269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416316" y="5553236"/>
            <a:ext cx="14761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Preuzeto iz: B. Trogrlić, A. Mihanović, </a:t>
            </a:r>
            <a:r>
              <a:rPr lang="hr-H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Nestacionarno</a:t>
            </a:r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provođenje topline – usporedna analiza, autorizirana predavanja, Fakultet građevinarstva, arhitekture i geodezije u Splitu, 2013.</a:t>
            </a:r>
            <a:endParaRPr lang="pl-PL" sz="8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8620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 b="1" dirty="0"/>
              <a:t>&lt; </a:t>
            </a:r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&gt;    VS    &lt; betonski zid + ETICS &gt;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5892EB-FF4B-4441-8313-012DD37AD061}"/>
              </a:ext>
            </a:extLst>
          </p:cNvPr>
          <p:cNvSpPr/>
          <p:nvPr/>
        </p:nvSpPr>
        <p:spPr>
          <a:xfrm>
            <a:off x="6876256" y="1268760"/>
            <a:ext cx="540060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59F9EF-E038-42A7-AAB9-BC80559C277D}"/>
              </a:ext>
            </a:extLst>
          </p:cNvPr>
          <p:cNvSpPr/>
          <p:nvPr/>
        </p:nvSpPr>
        <p:spPr>
          <a:xfrm>
            <a:off x="6876256" y="4005064"/>
            <a:ext cx="540060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6AB06-4283-4B71-B81B-141362EEF2EB}"/>
              </a:ext>
            </a:extLst>
          </p:cNvPr>
          <p:cNvSpPr txBox="1"/>
          <p:nvPr/>
        </p:nvSpPr>
        <p:spPr>
          <a:xfrm>
            <a:off x="7885360" y="3249785"/>
            <a:ext cx="93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4,2 °C</a:t>
            </a:r>
          </a:p>
        </p:txBody>
      </p:sp>
    </p:spTree>
    <p:extLst>
      <p:ext uri="{BB962C8B-B14F-4D97-AF65-F5344CB8AC3E}">
        <p14:creationId xmlns:p14="http://schemas.microsoft.com/office/powerpoint/2010/main" val="45785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26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13" y="873125"/>
            <a:ext cx="60755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39" y="3681412"/>
            <a:ext cx="6091599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16316" y="5553236"/>
            <a:ext cx="14761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Preuzeto iz: B. Trogrlić, A. Mihanović, </a:t>
            </a:r>
            <a:r>
              <a:rPr lang="hr-H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Nestacionarno</a:t>
            </a:r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provođenje topline – usporedna analiza, autorizirana predavanja, Fakultet građevinarstva, arhitekture i geodezije u Splitu, 2013.</a:t>
            </a:r>
            <a:endParaRPr lang="pl-PL" sz="8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8620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 b="1" dirty="0"/>
              <a:t>&lt; </a:t>
            </a:r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&gt;    VS    &lt; betonski zid + ETICS &gt;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7E570F-4A05-4E77-9A65-1E02DD37AD01}"/>
              </a:ext>
            </a:extLst>
          </p:cNvPr>
          <p:cNvSpPr/>
          <p:nvPr/>
        </p:nvSpPr>
        <p:spPr>
          <a:xfrm>
            <a:off x="6876256" y="1268760"/>
            <a:ext cx="540060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60D2FF-C15D-4B9D-97FF-576BBD3111F2}"/>
              </a:ext>
            </a:extLst>
          </p:cNvPr>
          <p:cNvSpPr/>
          <p:nvPr/>
        </p:nvSpPr>
        <p:spPr>
          <a:xfrm>
            <a:off x="6876256" y="4005064"/>
            <a:ext cx="540060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B8431-B70B-4133-9AD8-F2DF8883E46B}"/>
              </a:ext>
            </a:extLst>
          </p:cNvPr>
          <p:cNvSpPr txBox="1"/>
          <p:nvPr/>
        </p:nvSpPr>
        <p:spPr>
          <a:xfrm>
            <a:off x="7596336" y="3249785"/>
            <a:ext cx="122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10,4 °C</a:t>
            </a:r>
          </a:p>
        </p:txBody>
      </p:sp>
    </p:spTree>
    <p:extLst>
      <p:ext uri="{BB962C8B-B14F-4D97-AF65-F5344CB8AC3E}">
        <p14:creationId xmlns:p14="http://schemas.microsoft.com/office/powerpoint/2010/main" val="359668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27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68" y="873125"/>
            <a:ext cx="609197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416316" y="5553236"/>
            <a:ext cx="14761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Preuzeto iz: B. Trogrlić, A. Mihanović, </a:t>
            </a:r>
            <a:r>
              <a:rPr lang="hr-H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Nestacionarno</a:t>
            </a:r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provođenje topline – usporedna analiza, autorizirana predavanja, Fakultet građevinarstva, arhitekture i geodezije u Splitu, 2013.</a:t>
            </a:r>
            <a:endParaRPr lang="pl-PL" sz="8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68" y="3681413"/>
            <a:ext cx="609197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8620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 b="1" dirty="0"/>
              <a:t>&lt; </a:t>
            </a:r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&gt;    VS    &lt; betonski zid + ETICS &gt;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D4A8BC-D28E-41D8-B254-7E7A0302A3B7}"/>
              </a:ext>
            </a:extLst>
          </p:cNvPr>
          <p:cNvSpPr/>
          <p:nvPr/>
        </p:nvSpPr>
        <p:spPr>
          <a:xfrm>
            <a:off x="6876256" y="1268760"/>
            <a:ext cx="540060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25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28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9" y="873124"/>
            <a:ext cx="6084889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416316" y="5553236"/>
            <a:ext cx="14761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Preuzeto iz: B. Trogrlić, A. Mihanović, </a:t>
            </a:r>
            <a:r>
              <a:rPr lang="hr-H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Nestacionarno</a:t>
            </a:r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provođenje topline – usporedna analiza, autorizirana predavanja, Fakultet građevinarstva, arhitekture i geodezije u Splitu, 2013.</a:t>
            </a:r>
            <a:endParaRPr lang="pl-PL" sz="8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 b="1" dirty="0"/>
              <a:t>&lt; </a:t>
            </a:r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&gt;    VS    &lt; betonski zid + ETICS &gt;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1645DF-3301-46E3-9D10-311F7964E968}"/>
              </a:ext>
            </a:extLst>
          </p:cNvPr>
          <p:cNvSpPr/>
          <p:nvPr/>
        </p:nvSpPr>
        <p:spPr>
          <a:xfrm>
            <a:off x="6932984" y="1231225"/>
            <a:ext cx="54006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C4D5F-16F8-4725-B0B1-8B307453D344}"/>
              </a:ext>
            </a:extLst>
          </p:cNvPr>
          <p:cNvSpPr txBox="1"/>
          <p:nvPr/>
        </p:nvSpPr>
        <p:spPr>
          <a:xfrm>
            <a:off x="2591780" y="375303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Nakon 2 dana!</a:t>
            </a:r>
          </a:p>
        </p:txBody>
      </p:sp>
    </p:spTree>
    <p:extLst>
      <p:ext uri="{BB962C8B-B14F-4D97-AF65-F5344CB8AC3E}">
        <p14:creationId xmlns:p14="http://schemas.microsoft.com/office/powerpoint/2010/main" val="244982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29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16316" y="5553236"/>
            <a:ext cx="14761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Preuzeto iz: B. Trogrlić, A. Mihanović, </a:t>
            </a:r>
            <a:r>
              <a:rPr lang="hr-H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Nestacionarno</a:t>
            </a:r>
            <a:r>
              <a:rPr lang="hr-H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provođenje topline – usporedna analiza, autorizirana predavanja, Fakultet građevinarstva, arhitekture i geodezije u Splitu, 2013.</a:t>
            </a:r>
            <a:endParaRPr lang="pl-PL" sz="8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99587"/>
            <a:ext cx="4416324" cy="28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8620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 b="1" dirty="0"/>
              <a:t>&lt; </a:t>
            </a:r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&gt;    VS    &lt; betonski zid + ETICS &gt;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D5260B-C4B0-425B-A652-FE4BA178C105}"/>
              </a:ext>
            </a:extLst>
          </p:cNvPr>
          <p:cNvSpPr txBox="1">
            <a:spLocks/>
          </p:cNvSpPr>
          <p:nvPr/>
        </p:nvSpPr>
        <p:spPr>
          <a:xfrm>
            <a:off x="107949" y="4172307"/>
            <a:ext cx="435603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1600" b="1" dirty="0">
                <a:cs typeface="Arial" panose="020B0604020202020204" pitchFamily="34" charset="0"/>
              </a:rPr>
              <a:t>Analiza </a:t>
            </a:r>
            <a:r>
              <a:rPr lang="hr-HR" sz="1600" b="1" dirty="0" err="1">
                <a:cs typeface="Arial" panose="020B0604020202020204" pitchFamily="34" charset="0"/>
              </a:rPr>
              <a:t>nestacionarnog</a:t>
            </a:r>
            <a:r>
              <a:rPr lang="hr-HR" sz="1600" b="1" dirty="0">
                <a:cs typeface="Arial" panose="020B0604020202020204" pitchFamily="34" charset="0"/>
              </a:rPr>
              <a:t> provođenja topline kroz</a:t>
            </a:r>
          </a:p>
          <a:p>
            <a:pPr marL="285750" indent="-285750" algn="l">
              <a:buFontTx/>
              <a:buChar char="-"/>
            </a:pPr>
            <a:r>
              <a:rPr lang="hr-HR" sz="1600" b="1" dirty="0">
                <a:solidFill>
                  <a:srgbClr val="C00000"/>
                </a:solidFill>
                <a:cs typeface="Arial" panose="020B0604020202020204" pitchFamily="34" charset="0"/>
              </a:rPr>
              <a:t>ab zid </a:t>
            </a:r>
            <a:r>
              <a:rPr lang="hr-HR" sz="1600" b="1" dirty="0">
                <a:cs typeface="Arial" panose="020B0604020202020204" pitchFamily="34" charset="0"/>
              </a:rPr>
              <a:t>s toplinskom izolacijom s vanjske strane</a:t>
            </a:r>
          </a:p>
          <a:p>
            <a:pPr marL="2114550" lvl="4" indent="-285750" algn="l">
              <a:buFontTx/>
              <a:buChar char="-"/>
            </a:pPr>
            <a:r>
              <a:rPr lang="hr-HR" sz="1600" b="1" dirty="0"/>
              <a:t>Vanjska i unutarnja temperatura</a:t>
            </a:r>
            <a:endParaRPr lang="hr-HR" sz="1600" b="1" dirty="0"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E485F31-5486-442C-B2C5-85D57E25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24" y="999588"/>
            <a:ext cx="4480774" cy="28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69F88A-0B5C-499E-AF28-8B45442F5E54}"/>
              </a:ext>
            </a:extLst>
          </p:cNvPr>
          <p:cNvSpPr txBox="1">
            <a:spLocks/>
          </p:cNvSpPr>
          <p:nvPr/>
        </p:nvSpPr>
        <p:spPr>
          <a:xfrm>
            <a:off x="4587604" y="4172307"/>
            <a:ext cx="43560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1600" b="1" dirty="0">
                <a:cs typeface="Arial" panose="020B0604020202020204" pitchFamily="34" charset="0"/>
              </a:rPr>
              <a:t>Analiza </a:t>
            </a:r>
            <a:r>
              <a:rPr lang="hr-HR" sz="1600" b="1" dirty="0" err="1">
                <a:cs typeface="Arial" panose="020B0604020202020204" pitchFamily="34" charset="0"/>
              </a:rPr>
              <a:t>nestacionarnog</a:t>
            </a:r>
            <a:r>
              <a:rPr lang="hr-HR" sz="1600" b="1" dirty="0">
                <a:cs typeface="Arial" panose="020B0604020202020204" pitchFamily="34" charset="0"/>
              </a:rPr>
              <a:t> provođenja topline kroz</a:t>
            </a:r>
          </a:p>
          <a:p>
            <a:pPr marL="285750" indent="-285750" algn="l">
              <a:buFontTx/>
              <a:buChar char="-"/>
            </a:pPr>
            <a:r>
              <a:rPr lang="hr-HR" sz="1600" b="1" dirty="0">
                <a:cs typeface="Arial" panose="020B0604020202020204" pitchFamily="34" charset="0"/>
              </a:rPr>
              <a:t>zid od blok opeke </a:t>
            </a:r>
            <a:r>
              <a:rPr lang="hr-HR" sz="1600" b="1" dirty="0">
                <a:solidFill>
                  <a:srgbClr val="C00000"/>
                </a:solidFill>
                <a:cs typeface="Arial" panose="020B0604020202020204" pitchFamily="34" charset="0"/>
              </a:rPr>
              <a:t>POROTHERM PROFI 25</a:t>
            </a:r>
          </a:p>
          <a:p>
            <a:pPr marL="1657350" lvl="3" indent="-285750" algn="l">
              <a:buFontTx/>
              <a:buChar char="-"/>
            </a:pPr>
            <a:r>
              <a:rPr lang="hr-HR" sz="1600" b="1" dirty="0"/>
              <a:t>Vanjska i unutarnja temperatura</a:t>
            </a:r>
          </a:p>
        </p:txBody>
      </p:sp>
    </p:spTree>
    <p:extLst>
      <p:ext uri="{BB962C8B-B14F-4D97-AF65-F5344CB8AC3E}">
        <p14:creationId xmlns:p14="http://schemas.microsoft.com/office/powerpoint/2010/main" val="54256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DDBD-B453-42B1-AA0E-D9687FC5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38258" cy="52322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sz="2800" b="1" dirty="0"/>
              <a:t>Gradilište nekad i danas…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2B690-5E71-4E01-9DA9-CB1C8CB2D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3</a:t>
            </a:fld>
            <a:endParaRPr lang="hr-HR" altLang="sr-Latn-RS"/>
          </a:p>
        </p:txBody>
      </p:sp>
      <p:sp>
        <p:nvSpPr>
          <p:cNvPr id="28" name="Rezervirano mjesto datuma 3">
            <a:extLst>
              <a:ext uri="{FF2B5EF4-FFF2-40B4-BE49-F238E27FC236}">
                <a16:creationId xmlns:a16="http://schemas.microsoft.com/office/drawing/2014/main" id="{700B251F-233E-4163-984D-E7990C258C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pic>
        <p:nvPicPr>
          <p:cNvPr id="27" name="Picture 2" descr="Rezultat iskanja slik za full brick wall construction">
            <a:extLst>
              <a:ext uri="{FF2B5EF4-FFF2-40B4-BE49-F238E27FC236}">
                <a16:creationId xmlns:a16="http://schemas.microsoft.com/office/drawing/2014/main" id="{95582652-B885-4353-BA79-2C1D46BFEA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27013"/>
            <a:ext cx="5537711" cy="311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ovezana slika">
            <a:hlinkClick r:id="rId3"/>
            <a:extLst>
              <a:ext uri="{FF2B5EF4-FFF2-40B4-BE49-F238E27FC236}">
                <a16:creationId xmlns:a16="http://schemas.microsoft.com/office/drawing/2014/main" id="{B9EEA179-5D1C-4723-8A40-2042814C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5" y="1604836"/>
            <a:ext cx="6480274" cy="36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">
            <a:extLst>
              <a:ext uri="{FF2B5EF4-FFF2-40B4-BE49-F238E27FC236}">
                <a16:creationId xmlns:a16="http://schemas.microsoft.com/office/drawing/2014/main" id="{6C9D80D0-630C-4E0B-AA1D-2C87C982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69" y="1614147"/>
            <a:ext cx="6260231" cy="469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3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3"/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7171" name="Rezervirano mjesto broja slajda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BA287D-A8F6-44FD-9713-4B6C30CDF948}" type="slidenum">
              <a:rPr lang="hr-HR" altLang="sr-Latn-RS">
                <a:latin typeface="Verdana" panose="020B0604030504040204" pitchFamily="34" charset="0"/>
              </a:rPr>
              <a:pPr/>
              <a:t>30</a:t>
            </a:fld>
            <a:endParaRPr lang="hr-HR" altLang="sr-Latn-RS">
              <a:latin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16316" y="5553236"/>
            <a:ext cx="14761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800" dirty="0">
                <a:latin typeface="Arial Narrow" panose="020B0606020202030204" pitchFamily="34" charset="0"/>
                <a:cs typeface="Arial" panose="020B0604020202020204" pitchFamily="34" charset="0"/>
              </a:rPr>
              <a:t>Preuzeto iz: B. Trogrlić, A. Mihanović, </a:t>
            </a:r>
            <a:r>
              <a:rPr lang="hr-HR" sz="800" dirty="0" err="1">
                <a:latin typeface="Arial Narrow" panose="020B0606020202030204" pitchFamily="34" charset="0"/>
                <a:cs typeface="Arial" panose="020B0604020202020204" pitchFamily="34" charset="0"/>
              </a:rPr>
              <a:t>Nestacionarno</a:t>
            </a:r>
            <a:r>
              <a:rPr lang="hr-HR" sz="800" dirty="0">
                <a:latin typeface="Arial Narrow" panose="020B0606020202030204" pitchFamily="34" charset="0"/>
                <a:cs typeface="Arial" panose="020B0604020202020204" pitchFamily="34" charset="0"/>
              </a:rPr>
              <a:t> provođenje topline – usporedna analiza, autorizirana predavanja, Fakultet građevinarstva, arhitekture i geodezije u Splitu, 2013.</a:t>
            </a:r>
            <a:endParaRPr lang="pl-PL" sz="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/>
          <a:stretch/>
        </p:blipFill>
        <p:spPr bwMode="auto">
          <a:xfrm>
            <a:off x="1185142" y="692696"/>
            <a:ext cx="6771407" cy="33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7950" y="4093125"/>
            <a:ext cx="8928100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hr-HR" sz="1600" b="1" dirty="0"/>
              <a:t>A-B zid s toplinskom izolacijom s vanjske strane (ETICS) </a:t>
            </a:r>
            <a:r>
              <a:rPr lang="hr-HR" sz="1600" b="1" dirty="0">
                <a:solidFill>
                  <a:srgbClr val="C00000"/>
                </a:solidFill>
              </a:rPr>
              <a:t>nakon 48 sati </a:t>
            </a:r>
          </a:p>
          <a:p>
            <a:pPr lvl="4" algn="l"/>
            <a:r>
              <a:rPr lang="hr-HR" sz="1600" b="1" dirty="0"/>
              <a:t>- </a:t>
            </a:r>
            <a:r>
              <a:rPr lang="hr-HR" sz="1600" dirty="0"/>
              <a:t>postiže temperaturu </a:t>
            </a:r>
            <a:r>
              <a:rPr lang="hr-HR" sz="1600" dirty="0" err="1"/>
              <a:t>T</a:t>
            </a:r>
            <a:r>
              <a:rPr lang="hr-HR" sz="1600" baseline="-25000" dirty="0" err="1"/>
              <a:t>unut</a:t>
            </a:r>
            <a:r>
              <a:rPr lang="hr-HR" sz="1600" dirty="0"/>
              <a:t>=21 </a:t>
            </a:r>
            <a:r>
              <a:rPr lang="hr-HR" sz="1600" baseline="30000" dirty="0" err="1"/>
              <a:t>o</a:t>
            </a:r>
            <a:r>
              <a:rPr lang="hr-HR" sz="1600" dirty="0" err="1"/>
              <a:t>C</a:t>
            </a:r>
            <a:r>
              <a:rPr lang="hr-HR" sz="1600" dirty="0"/>
              <a:t> na unutarnjoj plohi zida.</a:t>
            </a:r>
          </a:p>
          <a:p>
            <a:pPr algn="l"/>
            <a:r>
              <a:rPr lang="hr-HR" sz="1600" b="1" dirty="0"/>
              <a:t>Zid od blok opeke POROTHERM PROFI 25 </a:t>
            </a:r>
            <a:r>
              <a:rPr lang="hr-HR" sz="1600" b="1" dirty="0">
                <a:solidFill>
                  <a:srgbClr val="C00000"/>
                </a:solidFill>
              </a:rPr>
              <a:t>nakon 5 sati </a:t>
            </a:r>
          </a:p>
          <a:p>
            <a:pPr lvl="4" algn="l"/>
            <a:r>
              <a:rPr lang="hr-HR" sz="1600" b="1" dirty="0"/>
              <a:t>- </a:t>
            </a:r>
            <a:r>
              <a:rPr lang="hr-HR" sz="1600" dirty="0"/>
              <a:t>postiže temperaturu od </a:t>
            </a:r>
            <a:r>
              <a:rPr lang="hr-HR" sz="1600" dirty="0" err="1"/>
              <a:t>T</a:t>
            </a:r>
            <a:r>
              <a:rPr lang="hr-HR" sz="1600" baseline="-25000" dirty="0" err="1"/>
              <a:t>unut</a:t>
            </a:r>
            <a:r>
              <a:rPr lang="hr-HR" sz="1600" dirty="0"/>
              <a:t>=21 </a:t>
            </a:r>
            <a:r>
              <a:rPr lang="hr-HR" sz="1600" baseline="30000" dirty="0" err="1"/>
              <a:t>o</a:t>
            </a:r>
            <a:r>
              <a:rPr lang="hr-HR" sz="1600" dirty="0" err="1"/>
              <a:t>C</a:t>
            </a:r>
            <a:r>
              <a:rPr lang="hr-HR" sz="1600" dirty="0"/>
              <a:t> na unutarnjoj plohi zida.</a:t>
            </a:r>
          </a:p>
          <a:p>
            <a:pPr algn="l"/>
            <a:endParaRPr lang="hr-HR" sz="1200" dirty="0"/>
          </a:p>
          <a:p>
            <a:pPr algn="l"/>
            <a:r>
              <a:rPr lang="hr-HR" sz="1200" dirty="0"/>
              <a:t>Nakon postizanja temperature na unutarnjoj plohi zida od blok opeke POROTHERM PROFI 25 od </a:t>
            </a:r>
            <a:r>
              <a:rPr lang="hr-HR" sz="1200" dirty="0" err="1"/>
              <a:t>T</a:t>
            </a:r>
            <a:r>
              <a:rPr lang="hr-HR" sz="1200" baseline="-25000" dirty="0" err="1"/>
              <a:t>unut</a:t>
            </a:r>
            <a:r>
              <a:rPr lang="hr-HR" sz="1200" dirty="0"/>
              <a:t>=21 </a:t>
            </a:r>
            <a:r>
              <a:rPr lang="hr-HR" sz="1200" baseline="30000" dirty="0" err="1"/>
              <a:t>o</a:t>
            </a:r>
            <a:r>
              <a:rPr lang="hr-HR" sz="1200" dirty="0" err="1"/>
              <a:t>C</a:t>
            </a:r>
            <a:r>
              <a:rPr lang="hr-HR" sz="1200" dirty="0"/>
              <a:t>, potrebno je </a:t>
            </a:r>
            <a:r>
              <a:rPr lang="hr-HR" sz="1200" b="1" dirty="0"/>
              <a:t>još 43 sata </a:t>
            </a:r>
            <a:r>
              <a:rPr lang="hr-HR" sz="1200" dirty="0"/>
              <a:t>da se na unutarnjoj plohi a-b zida s toplinskom izolacijom s vanjske strane postigne ista temperatura.</a:t>
            </a:r>
          </a:p>
          <a:p>
            <a:pPr algn="l"/>
            <a:endParaRPr lang="hr-HR" sz="1200" dirty="0"/>
          </a:p>
          <a:p>
            <a:pPr algn="l"/>
            <a:r>
              <a:rPr lang="hr-HR" sz="1200" dirty="0"/>
              <a:t>Za toplinski tok na unutarnjoj plohi: q=30 W/m2, za vrijeme od 43 sata se potroši</a:t>
            </a:r>
          </a:p>
          <a:p>
            <a:r>
              <a:rPr lang="hr-HR" sz="1200" dirty="0"/>
              <a:t>Q = 30 W/m2 * 43 h = 1290 Wh/m2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8620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 b="1" dirty="0"/>
              <a:t>&lt; </a:t>
            </a:r>
            <a:r>
              <a:rPr lang="hr-HR" altLang="sr-Latn-RS" sz="2800" b="1" dirty="0" err="1"/>
              <a:t>Porotherm</a:t>
            </a:r>
            <a:r>
              <a:rPr lang="hr-HR" altLang="sr-Latn-RS" sz="2800" b="1" dirty="0"/>
              <a:t> IZO </a:t>
            </a:r>
            <a:r>
              <a:rPr lang="hr-HR" altLang="sr-Latn-RS" sz="2800" b="1" dirty="0" err="1"/>
              <a:t>Profi</a:t>
            </a:r>
            <a:r>
              <a:rPr lang="hr-HR" altLang="sr-Latn-RS" sz="2800" b="1" dirty="0"/>
              <a:t> &gt;    VS    &lt; betonski zid + ETICS &gt; </a:t>
            </a:r>
          </a:p>
        </p:txBody>
      </p:sp>
    </p:spTree>
    <p:extLst>
      <p:ext uri="{BB962C8B-B14F-4D97-AF65-F5344CB8AC3E}">
        <p14:creationId xmlns:p14="http://schemas.microsoft.com/office/powerpoint/2010/main" val="3318559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5B15-BEE4-4C87-8635-9334D6069033}" type="datetime1">
              <a:rPr lang="en-US" smtClean="0"/>
              <a:t>6/14/2019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1" b="27821"/>
          <a:stretch>
            <a:fillRect/>
          </a:stretch>
        </p:blipFill>
        <p:spPr>
          <a:xfrm>
            <a:off x="0" y="1265331"/>
            <a:ext cx="9144000" cy="3042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7634" y="47791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416942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DDBD-B453-42B1-AA0E-D9687FC5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38258" cy="52322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r-HR" sz="2800" b="1" dirty="0"/>
              <a:t>Gradilište nekad i danas…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2B690-5E71-4E01-9DA9-CB1C8CB2D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97B197-5111-4B02-8047-EF5F65D3E305}" type="slidenum">
              <a:rPr lang="hr-HR" altLang="sr-Latn-RS" smtClean="0"/>
              <a:pPr>
                <a:defRPr/>
              </a:pPr>
              <a:t>4</a:t>
            </a:fld>
            <a:endParaRPr lang="hr-HR" altLang="sr-Latn-RS"/>
          </a:p>
        </p:txBody>
      </p:sp>
      <p:sp>
        <p:nvSpPr>
          <p:cNvPr id="28" name="Rezervirano mjesto datuma 3">
            <a:extLst>
              <a:ext uri="{FF2B5EF4-FFF2-40B4-BE49-F238E27FC236}">
                <a16:creationId xmlns:a16="http://schemas.microsoft.com/office/drawing/2014/main" id="{700B251F-233E-4163-984D-E7990C258C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7950" y="6381750"/>
            <a:ext cx="1981200" cy="4762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sr-Latn-RS" dirty="0">
                <a:latin typeface="Arial Narrow" panose="020B0606020202030204" pitchFamily="34" charset="0"/>
              </a:rPr>
              <a:t>Tomislav Franko</a:t>
            </a:r>
            <a:endParaRPr lang="hr-HR" altLang="sr-Latn-RS" dirty="0">
              <a:latin typeface="Arial Narrow" panose="020B0606020202030204" pitchFamily="34" charset="0"/>
            </a:endParaRPr>
          </a:p>
        </p:txBody>
      </p:sp>
      <p:sp>
        <p:nvSpPr>
          <p:cNvPr id="10" name="Označba mesta besedila 1">
            <a:extLst>
              <a:ext uri="{FF2B5EF4-FFF2-40B4-BE49-F238E27FC236}">
                <a16:creationId xmlns:a16="http://schemas.microsoft.com/office/drawing/2014/main" id="{857AC0D0-8946-4688-A42B-372F4C60574E}"/>
              </a:ext>
            </a:extLst>
          </p:cNvPr>
          <p:cNvSpPr txBox="1">
            <a:spLocks/>
          </p:cNvSpPr>
          <p:nvPr/>
        </p:nvSpPr>
        <p:spPr>
          <a:xfrm>
            <a:off x="4660900" y="1617085"/>
            <a:ext cx="4197350" cy="526226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Gradilište danas</a:t>
            </a:r>
          </a:p>
        </p:txBody>
      </p:sp>
      <p:sp>
        <p:nvSpPr>
          <p:cNvPr id="11" name="Označba mesta vsebine 5">
            <a:extLst>
              <a:ext uri="{FF2B5EF4-FFF2-40B4-BE49-F238E27FC236}">
                <a16:creationId xmlns:a16="http://schemas.microsoft.com/office/drawing/2014/main" id="{5EE1FB34-88A5-4AD2-9E6D-2CF9B92BD18F}"/>
              </a:ext>
            </a:extLst>
          </p:cNvPr>
          <p:cNvSpPr txBox="1">
            <a:spLocks/>
          </p:cNvSpPr>
          <p:nvPr/>
        </p:nvSpPr>
        <p:spPr>
          <a:xfrm>
            <a:off x="291601" y="2292855"/>
            <a:ext cx="4189913" cy="349444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sl-SI" sz="1350" dirty="0"/>
              <a:t>Kuća = 10 m</a:t>
            </a:r>
            <a:r>
              <a:rPr lang="sl-SI" sz="1350" baseline="30000" dirty="0"/>
              <a:t>3</a:t>
            </a:r>
            <a:r>
              <a:rPr lang="sl-SI" sz="1350" dirty="0"/>
              <a:t> morta</a:t>
            </a:r>
          </a:p>
          <a:p>
            <a:pPr marL="128588" indent="-128588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sl-SI" sz="1350" dirty="0"/>
              <a:t>Trošak veziva = 1.700 EUR</a:t>
            </a:r>
          </a:p>
          <a:p>
            <a:pPr marL="128588" indent="-128588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sl-SI" sz="1350" dirty="0"/>
              <a:t>Vrijeme  = 250 h</a:t>
            </a:r>
          </a:p>
        </p:txBody>
      </p:sp>
      <p:sp>
        <p:nvSpPr>
          <p:cNvPr id="12" name="Označba mesta vsebine 6">
            <a:extLst>
              <a:ext uri="{FF2B5EF4-FFF2-40B4-BE49-F238E27FC236}">
                <a16:creationId xmlns:a16="http://schemas.microsoft.com/office/drawing/2014/main" id="{8B30AF5E-064F-4BA2-A955-57FD68FFCAD3}"/>
              </a:ext>
            </a:extLst>
          </p:cNvPr>
          <p:cNvSpPr txBox="1">
            <a:spLocks/>
          </p:cNvSpPr>
          <p:nvPr/>
        </p:nvSpPr>
        <p:spPr>
          <a:xfrm>
            <a:off x="4664394" y="2292855"/>
            <a:ext cx="4186236" cy="3494445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sl-SI" sz="1350" dirty="0"/>
              <a:t>Kuća = 30 boca PU ljepila</a:t>
            </a:r>
          </a:p>
          <a:p>
            <a:pPr marL="128588" indent="-128588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sl-SI" sz="1350" dirty="0"/>
              <a:t>Trošak veziva = 0 EUR</a:t>
            </a:r>
          </a:p>
          <a:p>
            <a:pPr marL="128588" indent="-128588">
              <a:spcAft>
                <a:spcPts val="1350"/>
              </a:spcAft>
              <a:buFont typeface="Wingdings" panose="05000000000000000000" pitchFamily="2" charset="2"/>
              <a:buChar char="§"/>
            </a:pPr>
            <a:r>
              <a:rPr lang="sl-SI" sz="1350" dirty="0"/>
              <a:t>Vrijeme = 110 h</a:t>
            </a:r>
          </a:p>
          <a:p>
            <a:endParaRPr lang="sl-SI" dirty="0"/>
          </a:p>
        </p:txBody>
      </p:sp>
      <p:sp>
        <p:nvSpPr>
          <p:cNvPr id="13" name="Označba mesta besedila 7">
            <a:extLst>
              <a:ext uri="{FF2B5EF4-FFF2-40B4-BE49-F238E27FC236}">
                <a16:creationId xmlns:a16="http://schemas.microsoft.com/office/drawing/2014/main" id="{65798963-3880-4015-93FB-A62044A8D567}"/>
              </a:ext>
            </a:extLst>
          </p:cNvPr>
          <p:cNvSpPr txBox="1">
            <a:spLocks/>
          </p:cNvSpPr>
          <p:nvPr/>
        </p:nvSpPr>
        <p:spPr>
          <a:xfrm>
            <a:off x="289843" y="1617085"/>
            <a:ext cx="4197350" cy="526226"/>
          </a:xfr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Gradilište nekad</a:t>
            </a:r>
          </a:p>
        </p:txBody>
      </p:sp>
      <p:pic>
        <p:nvPicPr>
          <p:cNvPr id="14" name="Picture 20">
            <a:extLst>
              <a:ext uri="{FF2B5EF4-FFF2-40B4-BE49-F238E27FC236}">
                <a16:creationId xmlns:a16="http://schemas.microsoft.com/office/drawing/2014/main" id="{9F6B19A6-F8B7-4C66-90F3-C4404A396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-14"/>
          <a:stretch/>
        </p:blipFill>
        <p:spPr>
          <a:xfrm>
            <a:off x="935596" y="3887308"/>
            <a:ext cx="1620000" cy="1194509"/>
          </a:xfrm>
          <a:prstGeom prst="rect">
            <a:avLst/>
          </a:prstGeom>
        </p:spPr>
      </p:pic>
      <p:pic>
        <p:nvPicPr>
          <p:cNvPr id="15" name="Picture 14" descr="dryfix extra">
            <a:extLst>
              <a:ext uri="{FF2B5EF4-FFF2-40B4-BE49-F238E27FC236}">
                <a16:creationId xmlns:a16="http://schemas.microsoft.com/office/drawing/2014/main" id="{57C4AD45-8183-476A-A1B0-EDAABD1C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5163">
            <a:off x="6229561" y="3663170"/>
            <a:ext cx="576393" cy="164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7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8C3B21CE-A550-47E8-BAD8-65F60A1CB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427804" y="5019720"/>
            <a:ext cx="1532537" cy="1084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0" name="Picture Placeholder 69">
            <a:extLst>
              <a:ext uri="{FF2B5EF4-FFF2-40B4-BE49-F238E27FC236}">
                <a16:creationId xmlns:a16="http://schemas.microsoft.com/office/drawing/2014/main" id="{AE0FBDF7-B533-4647-991F-A402A74E0D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9375"/>
          <a:stretch/>
        </p:blipFill>
        <p:spPr>
          <a:xfrm>
            <a:off x="-1" y="944724"/>
            <a:ext cx="9131929" cy="5884118"/>
          </a:xfrm>
        </p:spPr>
      </p:pic>
      <p:sp>
        <p:nvSpPr>
          <p:cNvPr id="22" name="Rectangle 230">
            <a:extLst>
              <a:ext uri="{FF2B5EF4-FFF2-40B4-BE49-F238E27FC236}">
                <a16:creationId xmlns:a16="http://schemas.microsoft.com/office/drawing/2014/main" id="{08BC0A48-0AD3-4EFD-8D91-624A04B88E6D}"/>
              </a:ext>
            </a:extLst>
          </p:cNvPr>
          <p:cNvSpPr/>
          <p:nvPr/>
        </p:nvSpPr>
        <p:spPr>
          <a:xfrm>
            <a:off x="-1" y="-9383"/>
            <a:ext cx="478802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Nedostatak radne snage u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Europ</a:t>
            </a:r>
            <a:r>
              <a:rPr lang="hr-HR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2D7F7B-5D3E-4BC6-B1D6-F77A724159C8}"/>
              </a:ext>
            </a:extLst>
          </p:cNvPr>
          <p:cNvSpPr txBox="1"/>
          <p:nvPr/>
        </p:nvSpPr>
        <p:spPr>
          <a:xfrm>
            <a:off x="5011459" y="50572"/>
            <a:ext cx="3774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Izvor: Istraživanje o poslovanju i potrošačima koje provodi Europska komisija u svim zemljama EU</a:t>
            </a:r>
          </a:p>
        </p:txBody>
      </p:sp>
      <p:sp>
        <p:nvSpPr>
          <p:cNvPr id="16" name="Rectangle 230">
            <a:extLst>
              <a:ext uri="{FF2B5EF4-FFF2-40B4-BE49-F238E27FC236}">
                <a16:creationId xmlns:a16="http://schemas.microsoft.com/office/drawing/2014/main" id="{1E1AECF1-3DD0-4D6B-AEE9-EB130FB8E090}"/>
              </a:ext>
            </a:extLst>
          </p:cNvPr>
          <p:cNvSpPr/>
          <p:nvPr/>
        </p:nvSpPr>
        <p:spPr>
          <a:xfrm>
            <a:off x="1139842" y="5510384"/>
            <a:ext cx="7086601" cy="105096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/>
            <a:r>
              <a:rPr lang="hr-HR" sz="2200" dirty="0">
                <a:solidFill>
                  <a:schemeClr val="tx1"/>
                </a:solidFill>
              </a:rPr>
              <a:t>Nedostatak radne snage je glavni razlog za limitirajućeg razvoja u građevinskom sektoru i dodatan ekonomski razvoj zemalja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6076" y="1676330"/>
            <a:ext cx="4228394" cy="344485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9727" y="1916832"/>
            <a:ext cx="3629620" cy="15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0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B8DDBD-B453-42B1-AA0E-D9687FC57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Step …</a:t>
            </a: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F4DC0DA8-9C7B-49CA-807D-F9E8CCC2DA84}"/>
              </a:ext>
            </a:extLst>
          </p:cNvPr>
          <p:cNvSpPr txBox="1"/>
          <p:nvPr/>
        </p:nvSpPr>
        <p:spPr>
          <a:xfrm>
            <a:off x="4567930" y="801866"/>
            <a:ext cx="3979563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9600" b="1" dirty="0">
                <a:solidFill>
                  <a:srgbClr val="000000"/>
                </a:solidFill>
                <a:latin typeface="+mn-lt"/>
                <a:cs typeface="+mn-cs"/>
              </a:rPr>
              <a:t>???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2B690-5E71-4E01-9DA9-CB1C8CB2D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19447" y="6223702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A97B197-5111-4B02-8047-EF5F65D3E305}" type="slidenum">
              <a:rPr lang="en-US" altLang="sr-Latn-RS" sz="900">
                <a:solidFill>
                  <a:srgbClr val="898989"/>
                </a:solidFill>
                <a:latin typeface="+mn-lt"/>
                <a:cs typeface="+mn-cs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altLang="sr-Latn-RS" sz="900">
              <a:solidFill>
                <a:srgbClr val="898989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8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65E37-EAE9-4176-AA7F-2E4FFDC5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Robotika 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Ãhnliches Foto">
            <a:extLst>
              <a:ext uri="{FF2B5EF4-FFF2-40B4-BE49-F238E27FC236}">
                <a16:creationId xmlns:a16="http://schemas.microsoft.com/office/drawing/2014/main" id="{4AEC6E7A-A9BE-4039-A8DA-858105BCF9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0"/>
          <a:stretch/>
        </p:blipFill>
        <p:spPr bwMode="auto">
          <a:xfrm>
            <a:off x="1031642" y="1675227"/>
            <a:ext cx="7080714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92BF1-1719-431A-9F61-8CA65625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hr-HR" altLang="sr-Latn-RS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Tomislav Franko</a:t>
            </a:r>
            <a:endParaRPr lang="en-US" altLang="sr-Latn-RS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FC0D5-5B45-465B-8352-432B88A1F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A97B197-5111-4B02-8047-EF5F65D3E305}" type="slidenum">
              <a:rPr lang="en-US" altLang="sr-Latn-R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altLang="sr-Latn-R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21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EC2069B-8D6A-40AB-96E8-2DCD92F9B5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EC2069B-8D6A-40AB-96E8-2DCD92F9B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121A8410-CEB0-4AF5-872D-4F14E3635E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620688"/>
            <a:ext cx="9144000" cy="5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7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Ãhnliches F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0" y="620688"/>
            <a:ext cx="9144000" cy="56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EC2069B-8D6A-40AB-96E8-2DCD92F9B55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EC2069B-8D6A-40AB-96E8-2DCD92F9B5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062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2.4.2.67902</Revision>
</Application>
</file>

<file path=customXml/item2.xml><?xml version="1.0" encoding="utf-8"?>
<Application xmlns="http://www.sap.com/cof/ao/powerpoint/application">
  <com.sap.ip.bi.pioneer>
    <Version>4</Version>
    <AAO_Revision>2.4.2.67902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9583925D-97F1-4983-ACB1-BBB11DB2A992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DEDE5F49-54DA-4A8F-A2E5-83EAA49C3FB9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1243</Words>
  <Application>Microsoft Office PowerPoint</Application>
  <PresentationFormat>On-screen Show (4:3)</PresentationFormat>
  <Paragraphs>244</Paragraphs>
  <Slides>31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Calibri</vt:lpstr>
      <vt:lpstr>Cambria Math</vt:lpstr>
      <vt:lpstr>Symbol</vt:lpstr>
      <vt:lpstr>Times New Roman</vt:lpstr>
      <vt:lpstr>Verdana</vt:lpstr>
      <vt:lpstr>Wingdings</vt:lpstr>
      <vt:lpstr>Office Theme</vt:lpstr>
      <vt:lpstr>think-cell Folie</vt:lpstr>
      <vt:lpstr>ZIDANE KONSTRUKCIJE</vt:lpstr>
      <vt:lpstr>Nekad davno … i danas</vt:lpstr>
      <vt:lpstr>Gradilište nekad i danas…</vt:lpstr>
      <vt:lpstr>Gradilište nekad i danas…</vt:lpstr>
      <vt:lpstr>PowerPoint Presentation</vt:lpstr>
      <vt:lpstr>Next Step …</vt:lpstr>
      <vt:lpstr>Robotika </vt:lpstr>
      <vt:lpstr>PowerPoint Presentation</vt:lpstr>
      <vt:lpstr>PowerPoint Presentation</vt:lpstr>
      <vt:lpstr>Podjela stambenih zgrada prema katnosti i pripadajućim sustavima (ovojnica zgrade)</vt:lpstr>
      <vt:lpstr>Stambene zgrade sa 5 ili više etaža</vt:lpstr>
      <vt:lpstr>Zašto opečna ispuna</vt:lpstr>
      <vt:lpstr>Zašto opečna ispuna</vt:lpstr>
      <vt:lpstr>Zašto opečna ispuna</vt:lpstr>
      <vt:lpstr>Zašto opečna ispuna</vt:lpstr>
      <vt:lpstr>PowerPoint Presentation</vt:lpstr>
      <vt:lpstr>PowerPoint Presentation</vt:lpstr>
      <vt:lpstr>PowerPoint Presentation</vt:lpstr>
      <vt:lpstr>Porotherm IZO Profi – ispunsko ziđe u a/b zgradama</vt:lpstr>
      <vt:lpstr>PowerPoint Presentation</vt:lpstr>
      <vt:lpstr>Porotherm IZO Profi – ispunsko ziđe u a/b zgradama</vt:lpstr>
      <vt:lpstr>Porotherm IZO Profi – ispunsko ziđe u a/b zgradama</vt:lpstr>
      <vt:lpstr>Porotherm IZO Profi – ispunsko ziđe u a/b zgradama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ZIDANE KONSTRUKCIJE</dc:title>
  <dc:creator>Tomislav Franko</dc:creator>
  <cp:lastModifiedBy>Tomislav Franko</cp:lastModifiedBy>
  <cp:revision>11</cp:revision>
  <dcterms:created xsi:type="dcterms:W3CDTF">2019-06-14T08:00:31Z</dcterms:created>
  <dcterms:modified xsi:type="dcterms:W3CDTF">2019-06-14T14:35:13Z</dcterms:modified>
</cp:coreProperties>
</file>