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61" r:id="rId2"/>
    <p:sldId id="297" r:id="rId3"/>
    <p:sldId id="270" r:id="rId4"/>
    <p:sldId id="271" r:id="rId5"/>
    <p:sldId id="296" r:id="rId6"/>
    <p:sldId id="272" r:id="rId7"/>
    <p:sldId id="273" r:id="rId8"/>
    <p:sldId id="298" r:id="rId9"/>
    <p:sldId id="274" r:id="rId10"/>
    <p:sldId id="275" r:id="rId11"/>
    <p:sldId id="277" r:id="rId12"/>
    <p:sldId id="278" r:id="rId13"/>
    <p:sldId id="279" r:id="rId14"/>
    <p:sldId id="280" r:id="rId15"/>
    <p:sldId id="281" r:id="rId16"/>
    <p:sldId id="276" r:id="rId17"/>
    <p:sldId id="282" r:id="rId18"/>
    <p:sldId id="283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84" r:id="rId27"/>
    <p:sldId id="285" r:id="rId28"/>
    <p:sldId id="286" r:id="rId29"/>
    <p:sldId id="287" r:id="rId30"/>
    <p:sldId id="288" r:id="rId31"/>
    <p:sldId id="295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38C"/>
    <a:srgbClr val="0B28A1"/>
    <a:srgbClr val="0C2AAC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0036" autoAdjust="0"/>
  </p:normalViewPr>
  <p:slideViewPr>
    <p:cSldViewPr>
      <p:cViewPr varScale="1">
        <p:scale>
          <a:sx n="116" d="100"/>
          <a:sy n="116" d="100"/>
        </p:scale>
        <p:origin x="121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14.6.2019.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14.6.2019.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10" Type="http://schemas.openxmlformats.org/officeDocument/2006/relationships/image" Target="../media/image91.jpg"/><Relationship Id="rId4" Type="http://schemas.openxmlformats.org/officeDocument/2006/relationships/image" Target="../media/image85.jpg"/><Relationship Id="rId9" Type="http://schemas.openxmlformats.org/officeDocument/2006/relationships/image" Target="../media/image90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13" Type="http://schemas.openxmlformats.org/officeDocument/2006/relationships/image" Target="../media/image103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12" Type="http://schemas.openxmlformats.org/officeDocument/2006/relationships/image" Target="../media/image102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g"/><Relationship Id="rId11" Type="http://schemas.openxmlformats.org/officeDocument/2006/relationships/image" Target="../media/image101.jpg"/><Relationship Id="rId5" Type="http://schemas.openxmlformats.org/officeDocument/2006/relationships/image" Target="../media/image95.jpg"/><Relationship Id="rId10" Type="http://schemas.openxmlformats.org/officeDocument/2006/relationships/image" Target="../media/image100.jpg"/><Relationship Id="rId4" Type="http://schemas.openxmlformats.org/officeDocument/2006/relationships/image" Target="../media/image94.jpg"/><Relationship Id="rId9" Type="http://schemas.openxmlformats.org/officeDocument/2006/relationships/image" Target="../media/image9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Izvedbeni projekti nadstrešnice u Pleternici, dvorane u Virovitici i hale </a:t>
            </a:r>
            <a:r>
              <a:rPr lang="hr-HR" altLang="sr-Latn-R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Bjelin</a:t>
            </a:r>
            <a:endParaRPr lang="hr-HR" altLang="sr-Latn-R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3" y="5572125"/>
            <a:ext cx="76438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Mario Abramović,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mag.ing.aedif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Drvene konstrukcije d.o.o.,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Voćin</a:t>
            </a:r>
            <a:endParaRPr lang="hr-HR" altLang="sr-Latn-RS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Ines Španiček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Bićanić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altLang="sr-Latn-R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mag.ing.aedif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Drvene konstrukcije d.o.o., </a:t>
            </a:r>
            <a:r>
              <a:rPr lang="hr-HR" altLang="sr-Latn-R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Voćin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Mario Abramović, Ines Španiček </a:t>
            </a:r>
            <a:r>
              <a:rPr lang="hr-HR" altLang="sr-Latn-R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Bićanić</a:t>
            </a:r>
            <a:endParaRPr lang="hr-HR" altLang="sr-Latn-R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6459" y="0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31729" y="692696"/>
            <a:ext cx="8229600" cy="4525963"/>
          </a:xfrm>
        </p:spPr>
        <p:txBody>
          <a:bodyPr/>
          <a:lstStyle/>
          <a:p>
            <a:r>
              <a:rPr lang="hr-HR" sz="2000" dirty="0" smtClean="0"/>
              <a:t>Spoj stup – temelj</a:t>
            </a:r>
          </a:p>
          <a:p>
            <a:pPr marL="0" indent="0">
              <a:buNone/>
            </a:pPr>
            <a:r>
              <a:rPr lang="hr-HR" sz="2000" dirty="0" smtClean="0"/>
              <a:t>      donja ploča debljine</a:t>
            </a:r>
          </a:p>
          <a:p>
            <a:pPr marL="0" indent="0">
              <a:buNone/>
            </a:pPr>
            <a:r>
              <a:rPr lang="hr-HR" sz="2000" dirty="0" smtClean="0"/>
              <a:t>      20 mm, bočne ploče</a:t>
            </a:r>
          </a:p>
          <a:p>
            <a:pPr marL="0" indent="0">
              <a:buNone/>
            </a:pPr>
            <a:r>
              <a:rPr lang="hr-HR" sz="2000" dirty="0"/>
              <a:t> </a:t>
            </a:r>
            <a:r>
              <a:rPr lang="hr-HR" sz="2000" dirty="0" smtClean="0"/>
              <a:t>     nosača 2x15 mm,</a:t>
            </a:r>
          </a:p>
          <a:p>
            <a:pPr marL="0" indent="0">
              <a:buNone/>
            </a:pPr>
            <a:r>
              <a:rPr lang="hr-HR" sz="2000" dirty="0"/>
              <a:t> </a:t>
            </a:r>
            <a:r>
              <a:rPr lang="hr-HR" sz="2000" dirty="0" smtClean="0"/>
              <a:t>     vijci M24,</a:t>
            </a:r>
          </a:p>
          <a:p>
            <a:pPr marL="0" indent="0">
              <a:buNone/>
            </a:pPr>
            <a:r>
              <a:rPr lang="hr-HR" sz="2000" dirty="0"/>
              <a:t> </a:t>
            </a:r>
            <a:r>
              <a:rPr lang="hr-HR" sz="2000" dirty="0" smtClean="0"/>
              <a:t>     </a:t>
            </a:r>
            <a:r>
              <a:rPr lang="hr-HR" sz="2000" dirty="0" err="1" smtClean="0"/>
              <a:t>bolcna</a:t>
            </a:r>
            <a:r>
              <a:rPr lang="hr-HR" sz="2000" dirty="0" smtClean="0"/>
              <a:t> 80 mm, limovi</a:t>
            </a:r>
          </a:p>
          <a:p>
            <a:pPr marL="0" indent="0">
              <a:buNone/>
            </a:pPr>
            <a:r>
              <a:rPr lang="hr-HR" sz="2000" dirty="0"/>
              <a:t> </a:t>
            </a:r>
            <a:r>
              <a:rPr lang="hr-HR" sz="2000" dirty="0" smtClean="0"/>
              <a:t>     oko </a:t>
            </a:r>
            <a:r>
              <a:rPr lang="hr-HR" sz="2000" dirty="0" err="1" smtClean="0"/>
              <a:t>bolcne</a:t>
            </a:r>
            <a:r>
              <a:rPr lang="hr-HR" sz="2000" dirty="0" smtClean="0"/>
              <a:t> 30/2x15 mm</a:t>
            </a:r>
          </a:p>
          <a:p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10</a:t>
            </a:fld>
            <a:endParaRPr lang="hr-HR" altLang="sr-Latn-RS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/>
          <a:srcRect l="30312" t="22378" r="44488" b="26738"/>
          <a:stretch/>
        </p:blipFill>
        <p:spPr>
          <a:xfrm>
            <a:off x="5148063" y="3503779"/>
            <a:ext cx="2436271" cy="266467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/>
          <a:srcRect l="29526" t="20924" r="47637" b="35462"/>
          <a:stretch/>
        </p:blipFill>
        <p:spPr>
          <a:xfrm>
            <a:off x="5148064" y="798797"/>
            <a:ext cx="2436271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1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275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hr-HR" sz="2000" dirty="0" err="1" smtClean="0"/>
              <a:t>Zabatni</a:t>
            </a:r>
            <a:r>
              <a:rPr lang="hr-HR" sz="2000" dirty="0" smtClean="0"/>
              <a:t> okviri</a:t>
            </a:r>
          </a:p>
          <a:p>
            <a:r>
              <a:rPr lang="hr-HR" sz="2000" dirty="0" smtClean="0"/>
              <a:t>Glavna okvirna konstrukcija 20x42 cm</a:t>
            </a:r>
          </a:p>
          <a:p>
            <a:r>
              <a:rPr lang="hr-HR" sz="2000" dirty="0"/>
              <a:t>Stupovi 24x24 cm na razmaku od cca 180 </a:t>
            </a:r>
            <a:r>
              <a:rPr lang="hr-HR" sz="2000" dirty="0" smtClean="0"/>
              <a:t>cm</a:t>
            </a:r>
          </a:p>
          <a:p>
            <a:r>
              <a:rPr lang="hr-HR" sz="2000" dirty="0" smtClean="0"/>
              <a:t>Stupovi se spajaju za betonski zid sa papučom od</a:t>
            </a:r>
          </a:p>
          <a:p>
            <a:pPr marL="0" indent="0">
              <a:buNone/>
            </a:pPr>
            <a:r>
              <a:rPr lang="hr-HR" sz="2000" dirty="0"/>
              <a:t> </a:t>
            </a:r>
            <a:r>
              <a:rPr lang="hr-HR" sz="2000" dirty="0" smtClean="0"/>
              <a:t>     10 mm lima i 4 </a:t>
            </a:r>
            <a:r>
              <a:rPr lang="hr-HR" sz="2000" dirty="0" err="1" smtClean="0"/>
              <a:t>tiple</a:t>
            </a:r>
            <a:r>
              <a:rPr lang="hr-HR" sz="2000" dirty="0" smtClean="0"/>
              <a:t> M12</a:t>
            </a:r>
            <a:endParaRPr lang="hr-HR" sz="2000" dirty="0"/>
          </a:p>
          <a:p>
            <a:endParaRPr lang="hr-HR" sz="2000" dirty="0" smtClean="0"/>
          </a:p>
          <a:p>
            <a:pPr marL="0" indent="0">
              <a:buNone/>
            </a:pPr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11</a:t>
            </a:fld>
            <a:endParaRPr lang="hr-HR" altLang="sr-Latn-RS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/>
          <a:srcRect l="7279" t="31100" r="17724" b="27686"/>
          <a:stretch/>
        </p:blipFill>
        <p:spPr>
          <a:xfrm>
            <a:off x="295870" y="3717032"/>
            <a:ext cx="8552259" cy="254574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/>
          <a:srcRect l="28738" t="23831" r="32675" b="31100"/>
          <a:stretch/>
        </p:blipFill>
        <p:spPr>
          <a:xfrm>
            <a:off x="6571747" y="2096852"/>
            <a:ext cx="227638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4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26" t="25721" r="14126" b="14510"/>
          <a:stretch/>
        </p:blipFill>
        <p:spPr>
          <a:xfrm>
            <a:off x="421910" y="2852936"/>
            <a:ext cx="8352928" cy="3433983"/>
          </a:xfrm>
          <a:prstGeom prst="rect">
            <a:avLst/>
          </a:prstGeom>
        </p:spPr>
      </p:pic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107504" y="6381750"/>
            <a:ext cx="5976938" cy="476250"/>
          </a:xfrm>
        </p:spPr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12</a:t>
            </a:fld>
            <a:endParaRPr lang="hr-HR" altLang="sr-Latn-RS"/>
          </a:p>
        </p:txBody>
      </p:sp>
      <p:sp>
        <p:nvSpPr>
          <p:cNvPr id="7" name="Rezervirano mjesto sadržaja 2"/>
          <p:cNvSpPr txBox="1">
            <a:spLocks/>
          </p:cNvSpPr>
          <p:nvPr/>
        </p:nvSpPr>
        <p:spPr>
          <a:xfrm>
            <a:off x="457200" y="69269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000" dirty="0" err="1" smtClean="0"/>
              <a:t>Zabatni</a:t>
            </a:r>
            <a:r>
              <a:rPr lang="hr-HR" sz="2000" dirty="0" smtClean="0"/>
              <a:t> okviri</a:t>
            </a:r>
          </a:p>
          <a:p>
            <a:r>
              <a:rPr lang="hr-HR" sz="2000" dirty="0" smtClean="0"/>
              <a:t>Stupovi dolaze bočno na glavnu okvirnu konstrukciju</a:t>
            </a:r>
            <a:endParaRPr lang="hr-HR" sz="2000" dirty="0"/>
          </a:p>
          <a:p>
            <a:r>
              <a:rPr lang="hr-HR" sz="2000" dirty="0" smtClean="0"/>
              <a:t>Stupovi 16x30 cm na razmaku od cca 180 cm</a:t>
            </a:r>
          </a:p>
          <a:p>
            <a:r>
              <a:rPr lang="hr-HR" sz="2000" dirty="0" smtClean="0"/>
              <a:t>Stupovi se spajaju za temelje sa papučom 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000" dirty="0" smtClean="0"/>
              <a:t>      10 mm lima i 4 </a:t>
            </a:r>
            <a:r>
              <a:rPr lang="hr-HR" sz="2000" dirty="0" err="1" smtClean="0"/>
              <a:t>tiple</a:t>
            </a:r>
            <a:r>
              <a:rPr lang="hr-HR" sz="2000" dirty="0" smtClean="0"/>
              <a:t> M12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2000" dirty="0" smtClean="0"/>
          </a:p>
          <a:p>
            <a:endParaRPr lang="hr-HR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35366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3513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4525963"/>
          </a:xfrm>
        </p:spPr>
        <p:txBody>
          <a:bodyPr/>
          <a:lstStyle/>
          <a:p>
            <a:r>
              <a:rPr lang="hr-HR" sz="2000" dirty="0" smtClean="0"/>
              <a:t>Transport i montaža</a:t>
            </a:r>
          </a:p>
          <a:p>
            <a:pPr lvl="1"/>
            <a:r>
              <a:rPr lang="hr-HR" sz="1600" dirty="0" smtClean="0"/>
              <a:t>Specijalni transport s policijskom pratnjom</a:t>
            </a:r>
          </a:p>
          <a:p>
            <a:pPr lvl="1"/>
            <a:r>
              <a:rPr lang="hr-HR" sz="1600" dirty="0" smtClean="0"/>
              <a:t>Jedna </a:t>
            </a:r>
            <a:r>
              <a:rPr lang="hr-HR" sz="1600" dirty="0" err="1" smtClean="0"/>
              <a:t>autodizalica</a:t>
            </a:r>
            <a:r>
              <a:rPr lang="hr-HR" sz="1600" dirty="0" smtClean="0"/>
              <a:t>, 2 samohodne hidrauličke radne platforme i </a:t>
            </a:r>
            <a:r>
              <a:rPr lang="hr-HR" sz="1600" dirty="0" smtClean="0"/>
              <a:t>dva teleskopska viličara</a:t>
            </a:r>
            <a:endParaRPr lang="hr-HR" sz="1600" dirty="0" smtClean="0"/>
          </a:p>
          <a:p>
            <a:pPr lvl="1"/>
            <a:r>
              <a:rPr lang="hr-HR" sz="1600" dirty="0" smtClean="0"/>
              <a:t>Prvo su se postavila da stupa, zatim glavni nosač, trajanje montaže </a:t>
            </a:r>
            <a:r>
              <a:rPr lang="hr-HR" sz="1600" dirty="0" smtClean="0"/>
              <a:t>cca 60 </a:t>
            </a:r>
            <a:r>
              <a:rPr lang="hr-HR" sz="1600" dirty="0" smtClean="0"/>
              <a:t>dana</a:t>
            </a:r>
            <a:endParaRPr lang="hr-HR" sz="16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13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848"/>
            <a:ext cx="5508104" cy="413107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848"/>
            <a:ext cx="5508104" cy="413107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02" y="2048564"/>
            <a:ext cx="5524482" cy="414336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08" y="2036794"/>
            <a:ext cx="5540176" cy="415513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89" y="2029956"/>
            <a:ext cx="5542395" cy="415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4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602159"/>
            <a:ext cx="8229600" cy="4525963"/>
          </a:xfrm>
        </p:spPr>
        <p:txBody>
          <a:bodyPr/>
          <a:lstStyle/>
          <a:p>
            <a:r>
              <a:rPr lang="hr-HR" sz="2000" dirty="0" smtClean="0"/>
              <a:t>Probno ispitivanje:</a:t>
            </a:r>
          </a:p>
          <a:p>
            <a:pPr lvl="1"/>
            <a:r>
              <a:rPr lang="hr-HR" sz="1600" dirty="0" smtClean="0"/>
              <a:t>ispitala su se dva okvira u osima G i </a:t>
            </a:r>
            <a:r>
              <a:rPr lang="hr-HR" sz="1600" dirty="0" err="1" smtClean="0"/>
              <a:t>I</a:t>
            </a:r>
            <a:endParaRPr lang="hr-HR" sz="1600" dirty="0" smtClean="0"/>
          </a:p>
          <a:p>
            <a:pPr lvl="1"/>
            <a:r>
              <a:rPr lang="hr-HR" sz="1600" dirty="0" smtClean="0"/>
              <a:t>ispitivanje nosača metodom „PROBNOG OPTEREĆENJA”</a:t>
            </a:r>
          </a:p>
          <a:p>
            <a:pPr lvl="1"/>
            <a:r>
              <a:rPr lang="hr-HR" sz="1600" dirty="0"/>
              <a:t>z</a:t>
            </a:r>
            <a:r>
              <a:rPr lang="hr-HR" sz="1600" dirty="0" smtClean="0"/>
              <a:t>amjenske koncentrirane sile aktivirale su se hidrauličkim prešama uz pomoć „mrtvog” tereta</a:t>
            </a:r>
          </a:p>
          <a:p>
            <a:pPr lvl="1"/>
            <a:r>
              <a:rPr lang="hr-HR" sz="1600" dirty="0" smtClean="0"/>
              <a:t>simuliralo se je stalno opterećenje i opterećenje snijegom</a:t>
            </a:r>
          </a:p>
          <a:p>
            <a:pPr lvl="1"/>
            <a:r>
              <a:rPr lang="hr-HR" sz="1600" dirty="0" smtClean="0"/>
              <a:t>u nosače se je unosila sila od 200 kN</a:t>
            </a:r>
          </a:p>
          <a:p>
            <a:pPr lvl="1"/>
            <a:r>
              <a:rPr lang="hr-HR" sz="1600" dirty="0" smtClean="0"/>
              <a:t>probno opterećenje radio je Građevinski i arhitektonski fakultet Osijek</a:t>
            </a:r>
          </a:p>
          <a:p>
            <a:pPr lvl="1"/>
            <a:r>
              <a:rPr lang="hr-HR" sz="1600" dirty="0"/>
              <a:t>n</a:t>
            </a:r>
            <a:r>
              <a:rPr lang="hr-HR" sz="1600" dirty="0" smtClean="0"/>
              <a:t>a fotografijama se nalaze mjerna stanica DEWESOFT HS i LVDT mjerač vertikalnih pomaka</a:t>
            </a:r>
            <a:endParaRPr lang="hr-HR" sz="16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14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33330" r="29319" b="33904"/>
          <a:stretch/>
        </p:blipFill>
        <p:spPr>
          <a:xfrm>
            <a:off x="1403648" y="3645024"/>
            <a:ext cx="3232485" cy="22471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0" t="43700" r="31800" b="30050"/>
          <a:stretch/>
        </p:blipFill>
        <p:spPr>
          <a:xfrm>
            <a:off x="5318156" y="3646453"/>
            <a:ext cx="1533463" cy="225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4525963"/>
          </a:xfrm>
        </p:spPr>
        <p:txBody>
          <a:bodyPr/>
          <a:lstStyle/>
          <a:p>
            <a:r>
              <a:rPr lang="hr-HR" sz="2000" dirty="0" smtClean="0"/>
              <a:t>Postupak ispitivanja:</a:t>
            </a:r>
          </a:p>
          <a:p>
            <a:pPr lvl="1"/>
            <a:r>
              <a:rPr lang="hr-HR" sz="1600" dirty="0" smtClean="0"/>
              <a:t>prethodno su se testirali uređaji u svrhu podešavanje</a:t>
            </a:r>
          </a:p>
          <a:p>
            <a:pPr lvl="1"/>
            <a:r>
              <a:rPr lang="hr-HR" sz="1600" dirty="0" smtClean="0"/>
              <a:t>Norma HRN EN 380:2006</a:t>
            </a:r>
            <a:endParaRPr lang="hr-HR" sz="16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15</a:t>
            </a:fld>
            <a:endParaRPr lang="hr-HR" altLang="sr-Latn-RS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5544616" cy="464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7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1988840"/>
            <a:ext cx="7143750" cy="2619375"/>
          </a:xfrm>
        </p:spPr>
      </p:pic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16</a:t>
            </a:fld>
            <a:endParaRPr lang="hr-HR" altLang="sr-Latn-RS"/>
          </a:p>
        </p:txBody>
      </p:sp>
      <p:sp>
        <p:nvSpPr>
          <p:cNvPr id="7" name="Rezervirano mjesto sadržaja 2"/>
          <p:cNvSpPr txBox="1">
            <a:spLocks/>
          </p:cNvSpPr>
          <p:nvPr/>
        </p:nvSpPr>
        <p:spPr>
          <a:xfrm>
            <a:off x="457200" y="620688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 smtClean="0"/>
              <a:t>Rezultati:</a:t>
            </a:r>
          </a:p>
          <a:p>
            <a:pPr lvl="1"/>
            <a:r>
              <a:rPr lang="hr-HR" sz="1600" dirty="0" smtClean="0"/>
              <a:t>stvarni pomaci manji su u odnosu na pomake dobivene proračunom</a:t>
            </a:r>
          </a:p>
          <a:p>
            <a:pPr lvl="1"/>
            <a:r>
              <a:rPr lang="hr-HR" sz="1600" dirty="0" smtClean="0"/>
              <a:t>odgovor ispitanih nosača na probno opterećenje je linearan, konstrukcija se je ponašala elastično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91442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3615" y="602159"/>
            <a:ext cx="8229600" cy="4525963"/>
          </a:xfrm>
        </p:spPr>
        <p:txBody>
          <a:bodyPr/>
          <a:lstStyle/>
          <a:p>
            <a:r>
              <a:rPr lang="hr-HR" sz="2000" dirty="0" smtClean="0"/>
              <a:t>Fotografije sa ispitivanja:</a:t>
            </a:r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17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6912768" cy="518457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3078"/>
            <a:ext cx="6910784" cy="518308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32" y="1051932"/>
            <a:ext cx="6912312" cy="518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2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7296" y="692696"/>
            <a:ext cx="8229600" cy="4525963"/>
          </a:xfrm>
        </p:spPr>
        <p:txBody>
          <a:bodyPr/>
          <a:lstStyle/>
          <a:p>
            <a:r>
              <a:rPr lang="hr-HR" sz="2000" dirty="0" smtClean="0"/>
              <a:t>Fotografije</a:t>
            </a:r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18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40" y="1052736"/>
            <a:ext cx="6840760" cy="5130570"/>
          </a:xfrm>
          <a:prstGeom prst="rect">
            <a:avLst/>
          </a:prstGeom>
        </p:spPr>
      </p:pic>
      <p:pic>
        <p:nvPicPr>
          <p:cNvPr id="17" name="Slika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84" y="1052736"/>
            <a:ext cx="6832316" cy="5130570"/>
          </a:xfrm>
          <a:prstGeom prst="rect">
            <a:avLst/>
          </a:prstGeom>
        </p:spPr>
      </p:pic>
      <p:pic>
        <p:nvPicPr>
          <p:cNvPr id="18" name="Slika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40" y="1052736"/>
            <a:ext cx="6830476" cy="5130570"/>
          </a:xfrm>
          <a:prstGeom prst="rect">
            <a:avLst/>
          </a:prstGeom>
        </p:spPr>
      </p:pic>
      <p:pic>
        <p:nvPicPr>
          <p:cNvPr id="19" name="Slika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84" y="1055380"/>
            <a:ext cx="6822032" cy="5127926"/>
          </a:xfrm>
          <a:prstGeom prst="rect">
            <a:avLst/>
          </a:prstGeom>
        </p:spPr>
      </p:pic>
      <p:pic>
        <p:nvPicPr>
          <p:cNvPr id="20" name="Slika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90" y="1052736"/>
            <a:ext cx="6835326" cy="5130570"/>
          </a:xfrm>
          <a:prstGeom prst="rect">
            <a:avLst/>
          </a:prstGeom>
        </p:spPr>
      </p:pic>
      <p:pic>
        <p:nvPicPr>
          <p:cNvPr id="21" name="Slika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15" y="1056316"/>
            <a:ext cx="6846570" cy="5126990"/>
          </a:xfrm>
          <a:prstGeom prst="rect">
            <a:avLst/>
          </a:prstGeom>
          <a:noFill/>
        </p:spPr>
      </p:pic>
      <p:pic>
        <p:nvPicPr>
          <p:cNvPr id="22" name="Slika 2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74" y="1057890"/>
            <a:ext cx="6846426" cy="5125415"/>
          </a:xfrm>
          <a:prstGeom prst="rect">
            <a:avLst/>
          </a:prstGeom>
        </p:spPr>
      </p:pic>
      <p:pic>
        <p:nvPicPr>
          <p:cNvPr id="23" name="Slika 2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40" y="1052735"/>
            <a:ext cx="6851860" cy="5130570"/>
          </a:xfrm>
          <a:prstGeom prst="rect">
            <a:avLst/>
          </a:prstGeom>
        </p:spPr>
      </p:pic>
      <p:pic>
        <p:nvPicPr>
          <p:cNvPr id="24" name="Slika 2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15" y="1052734"/>
            <a:ext cx="6846570" cy="5126990"/>
          </a:xfrm>
          <a:prstGeom prst="rect">
            <a:avLst/>
          </a:prstGeom>
          <a:noFill/>
        </p:spPr>
      </p:pic>
      <p:pic>
        <p:nvPicPr>
          <p:cNvPr id="25" name="Slika 24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15" y="1056316"/>
            <a:ext cx="6846570" cy="5126990"/>
          </a:xfrm>
          <a:prstGeom prst="rect">
            <a:avLst/>
          </a:prstGeom>
          <a:noFill/>
        </p:spPr>
      </p:pic>
      <p:pic>
        <p:nvPicPr>
          <p:cNvPr id="26" name="Slika 25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80" y="1049153"/>
            <a:ext cx="6902220" cy="513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266385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Mario Abramović, Ines Španiček </a:t>
            </a:r>
            <a:r>
              <a:rPr lang="hr-HR" altLang="sr-Latn-RS" dirty="0" err="1" smtClean="0">
                <a:latin typeface="Arial Narrow" panose="020B0606020202030204" pitchFamily="34" charset="0"/>
              </a:rPr>
              <a:t>Bićanić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7044" y="116632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 smtClean="0"/>
              <a:t>Nadstrešnica u Pleternici</a:t>
            </a:r>
            <a:endParaRPr lang="hr-HR" altLang="sr-Latn-RS" dirty="0"/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982" y="757573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2400" dirty="0" smtClean="0"/>
              <a:t>Nosivu konstrukciju nadstrešnice čine AB zidovi sa 3 strane objekta i 2 AB stupa</a:t>
            </a:r>
          </a:p>
          <a:p>
            <a:r>
              <a:rPr lang="hr-HR" altLang="sr-Latn-RS" sz="2400" dirty="0" smtClean="0"/>
              <a:t>Na AB zidove oslanjaju se grede 20x43-54 cm, na AB stup i bočno na AB zid oslanjaju se grede 20x62-72 cm, u sredinu dolazi čelični profil HEA 300 koji se oslanja bočno na zid te dodatno pričvrsti sa čeličnim cijevima 152,4/6,3 </a:t>
            </a:r>
          </a:p>
          <a:p>
            <a:r>
              <a:rPr lang="hr-HR" altLang="sr-Latn-RS" sz="2400" dirty="0" smtClean="0"/>
              <a:t>Konzola </a:t>
            </a:r>
            <a:r>
              <a:rPr lang="hr-HR" altLang="sr-Latn-RS" sz="2400" dirty="0" err="1" smtClean="0"/>
              <a:t>nazidnica</a:t>
            </a:r>
            <a:r>
              <a:rPr lang="hr-HR" altLang="sr-Latn-RS" sz="2400" dirty="0" smtClean="0"/>
              <a:t> 2,8 m i 3,6 m</a:t>
            </a:r>
            <a:endParaRPr lang="hr-HR" altLang="sr-Latn-RS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16925" t="9311" r="24801" b="9311"/>
          <a:stretch/>
        </p:blipFill>
        <p:spPr>
          <a:xfrm>
            <a:off x="1073172" y="3539131"/>
            <a:ext cx="3600758" cy="272489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9051" t="10764" r="30313" b="10764"/>
          <a:stretch/>
        </p:blipFill>
        <p:spPr>
          <a:xfrm>
            <a:off x="5057618" y="3548796"/>
            <a:ext cx="3527582" cy="2715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smtClean="0"/>
              <a:t>Ime i prezime predavača</a:t>
            </a:r>
            <a:endParaRPr lang="hr-HR" altLang="sr-Latn-RS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2</a:t>
            </a:fld>
            <a:endParaRPr lang="hr-HR" altLang="sr-Latn-R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" y="1772816"/>
            <a:ext cx="9003518" cy="3839473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051720" y="116632"/>
            <a:ext cx="5760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400" dirty="0"/>
              <a:t>Dvorana u Virovitici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936"/>
            <a:ext cx="9144000" cy="45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8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5982" y="105669"/>
            <a:ext cx="8229600" cy="1143000"/>
          </a:xfrm>
        </p:spPr>
        <p:txBody>
          <a:bodyPr/>
          <a:lstStyle/>
          <a:p>
            <a:r>
              <a:rPr lang="hr-HR" altLang="sr-Latn-RS" dirty="0"/>
              <a:t>Nadstrešnica u Pleternici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8468" y="836712"/>
            <a:ext cx="8229600" cy="4525963"/>
          </a:xfrm>
        </p:spPr>
        <p:txBody>
          <a:bodyPr/>
          <a:lstStyle/>
          <a:p>
            <a:r>
              <a:rPr lang="hr-HR" sz="2400" dirty="0" smtClean="0"/>
              <a:t>Lamelirani lučni nosači dimenzija su 16x38 cm, naliježu na ravne </a:t>
            </a:r>
            <a:r>
              <a:rPr lang="hr-HR" sz="2400" dirty="0" err="1" smtClean="0"/>
              <a:t>lamirane</a:t>
            </a:r>
            <a:r>
              <a:rPr lang="hr-HR" sz="2400" dirty="0" smtClean="0"/>
              <a:t> grede i ovjese se na HEA profil</a:t>
            </a:r>
          </a:p>
          <a:p>
            <a:r>
              <a:rPr lang="hr-HR" sz="2400" dirty="0" smtClean="0"/>
              <a:t>Sekundarni nosači visine su kao glavni nosači, prate geometriju glavnih nosača, debljine 14 cm</a:t>
            </a:r>
          </a:p>
          <a:p>
            <a:r>
              <a:rPr lang="hr-HR" sz="2400" dirty="0" smtClean="0"/>
              <a:t>Svaki sekundarni nosač ima različitu geometriju</a:t>
            </a:r>
          </a:p>
          <a:p>
            <a:pPr marL="0" indent="0">
              <a:buNone/>
            </a:pPr>
            <a:endParaRPr lang="hr-HR" sz="24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20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11413" t="9310" r="20075" b="13671"/>
          <a:stretch/>
        </p:blipFill>
        <p:spPr>
          <a:xfrm>
            <a:off x="676449" y="3429000"/>
            <a:ext cx="3882777" cy="236537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l="17713" t="23843" r="29525" b="19483"/>
          <a:stretch/>
        </p:blipFill>
        <p:spPr>
          <a:xfrm>
            <a:off x="4767207" y="3436109"/>
            <a:ext cx="4051371" cy="23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01613"/>
            <a:ext cx="8229600" cy="1143000"/>
          </a:xfrm>
        </p:spPr>
        <p:txBody>
          <a:bodyPr/>
          <a:lstStyle/>
          <a:p>
            <a:r>
              <a:rPr lang="hr-HR" altLang="sr-Latn-RS" dirty="0"/>
              <a:t>Nadstrešnica u Pleternici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5600" y="805978"/>
            <a:ext cx="8229600" cy="4525963"/>
          </a:xfrm>
        </p:spPr>
        <p:txBody>
          <a:bodyPr/>
          <a:lstStyle/>
          <a:p>
            <a:r>
              <a:rPr lang="hr-HR" sz="2400" dirty="0" smtClean="0"/>
              <a:t>Proizvodnja:</a:t>
            </a:r>
          </a:p>
          <a:p>
            <a:pPr marL="0" indent="0">
              <a:buNone/>
            </a:pPr>
            <a:r>
              <a:rPr lang="hr-HR" sz="2400" dirty="0"/>
              <a:t>	</a:t>
            </a:r>
            <a:r>
              <a:rPr lang="hr-HR" sz="2000" dirty="0" smtClean="0"/>
              <a:t>Laserska projekcija geometrije nosača na liniju lijepljenja </a:t>
            </a:r>
          </a:p>
          <a:p>
            <a:pPr marL="0" indent="0">
              <a:buNone/>
            </a:pPr>
            <a:r>
              <a:rPr lang="hr-HR" sz="2000" dirty="0" smtClean="0"/>
              <a:t>	Klasa </a:t>
            </a:r>
            <a:r>
              <a:rPr lang="hr-HR" sz="2000" dirty="0" err="1" smtClean="0"/>
              <a:t>lameliranog</a:t>
            </a:r>
            <a:r>
              <a:rPr lang="hr-HR" sz="2000" dirty="0" smtClean="0"/>
              <a:t> drva LLD GL 28 h</a:t>
            </a:r>
          </a:p>
          <a:p>
            <a:pPr marL="0" indent="0">
              <a:buNone/>
            </a:pPr>
            <a:r>
              <a:rPr lang="hr-HR" sz="2000" dirty="0" smtClean="0"/>
              <a:t>	Lamele debljine 20 mm</a:t>
            </a:r>
          </a:p>
          <a:p>
            <a:pPr marL="0" indent="0">
              <a:buNone/>
            </a:pPr>
            <a:r>
              <a:rPr lang="hr-HR" sz="2000" dirty="0"/>
              <a:t>	</a:t>
            </a:r>
            <a:r>
              <a:rPr lang="hr-HR" sz="2000" dirty="0" smtClean="0"/>
              <a:t>U proizvodnom pogonu sastavljena su tri lučna nosača sa ispunom</a:t>
            </a:r>
          </a:p>
          <a:p>
            <a:pPr marL="0" indent="0">
              <a:buNone/>
            </a:pPr>
            <a:r>
              <a:rPr lang="hr-HR" sz="2000" dirty="0"/>
              <a:t>	</a:t>
            </a:r>
            <a:r>
              <a:rPr lang="hr-HR" sz="2000" dirty="0" smtClean="0"/>
              <a:t>od sekundaraca</a:t>
            </a:r>
          </a:p>
          <a:p>
            <a:pPr marL="0" indent="0">
              <a:buNone/>
            </a:pPr>
            <a:r>
              <a:rPr lang="hr-HR" sz="2000" dirty="0"/>
              <a:t>	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21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0"/>
          <a:stretch/>
        </p:blipFill>
        <p:spPr>
          <a:xfrm>
            <a:off x="5148064" y="3140969"/>
            <a:ext cx="3286865" cy="316281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/>
          <a:stretch/>
        </p:blipFill>
        <p:spPr>
          <a:xfrm>
            <a:off x="1446560" y="3140969"/>
            <a:ext cx="3442847" cy="31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r-HR" altLang="sr-Latn-RS" dirty="0"/>
              <a:t>Nadstrešnica u Pleternici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/>
          <a:lstStyle/>
          <a:p>
            <a:r>
              <a:rPr lang="hr-HR" sz="2400" dirty="0" smtClean="0"/>
              <a:t>Transport:</a:t>
            </a:r>
          </a:p>
          <a:p>
            <a:pPr marL="0" indent="0">
              <a:buNone/>
            </a:pPr>
            <a:r>
              <a:rPr lang="hr-HR" sz="2400" dirty="0"/>
              <a:t>	</a:t>
            </a:r>
            <a:r>
              <a:rPr lang="hr-HR" sz="2400" dirty="0" smtClean="0"/>
              <a:t>sastavljeni elementi</a:t>
            </a:r>
          </a:p>
          <a:p>
            <a:pPr marL="0" indent="0">
              <a:buNone/>
            </a:pPr>
            <a:r>
              <a:rPr lang="hr-HR" sz="2400" dirty="0"/>
              <a:t>	</a:t>
            </a:r>
            <a:r>
              <a:rPr lang="hr-HR" sz="2400" dirty="0" smtClean="0"/>
              <a:t>su kamionom, uz </a:t>
            </a:r>
          </a:p>
          <a:p>
            <a:pPr marL="0" indent="0">
              <a:buNone/>
            </a:pPr>
            <a:r>
              <a:rPr lang="hr-HR" sz="2400" dirty="0"/>
              <a:t>	</a:t>
            </a:r>
            <a:r>
              <a:rPr lang="hr-HR" sz="2400" dirty="0" smtClean="0"/>
              <a:t>policijsku pratnju</a:t>
            </a:r>
          </a:p>
          <a:p>
            <a:pPr marL="0" indent="0">
              <a:buNone/>
            </a:pPr>
            <a:r>
              <a:rPr lang="hr-HR" sz="2400" dirty="0"/>
              <a:t>	</a:t>
            </a:r>
            <a:r>
              <a:rPr lang="hr-HR" sz="2400" dirty="0" smtClean="0"/>
              <a:t>prevezeni na gradilište</a:t>
            </a:r>
            <a:endParaRPr lang="hr-HR" sz="24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22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3" b="27350"/>
          <a:stretch/>
        </p:blipFill>
        <p:spPr>
          <a:xfrm>
            <a:off x="1475656" y="3429000"/>
            <a:ext cx="6846224" cy="279777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37718" r="28738" b="32882"/>
          <a:stretch/>
        </p:blipFill>
        <p:spPr>
          <a:xfrm>
            <a:off x="4300921" y="951691"/>
            <a:ext cx="4020959" cy="239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3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r-HR" altLang="sr-Latn-RS" dirty="0"/>
              <a:t>Nadstrešnica u Pleternici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/>
          <a:lstStyle/>
          <a:p>
            <a:r>
              <a:rPr lang="hr-HR" sz="2400" dirty="0" smtClean="0"/>
              <a:t>Montaža – 	s kamiona na prethodno montiranu 			</a:t>
            </a:r>
            <a:r>
              <a:rPr lang="hr-HR" sz="2400" dirty="0"/>
              <a:t>	</a:t>
            </a:r>
            <a:r>
              <a:rPr lang="hr-HR" sz="2400" dirty="0" err="1" smtClean="0"/>
              <a:t>podkonstrukciju</a:t>
            </a:r>
            <a:endParaRPr lang="hr-HR" sz="2400" dirty="0"/>
          </a:p>
          <a:p>
            <a:pPr marL="0" indent="0">
              <a:buNone/>
            </a:pPr>
            <a:r>
              <a:rPr lang="hr-HR" sz="2400" dirty="0" smtClean="0"/>
              <a:t>		jedno polje sekundarnih nosača montirano je na 		gradilištu</a:t>
            </a:r>
            <a:endParaRPr lang="hr-HR" sz="24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23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5" y="2902137"/>
            <a:ext cx="4008107" cy="300608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02136"/>
            <a:ext cx="4091947" cy="300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8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5600" y="44624"/>
            <a:ext cx="8229600" cy="1143000"/>
          </a:xfrm>
        </p:spPr>
        <p:txBody>
          <a:bodyPr/>
          <a:lstStyle/>
          <a:p>
            <a:r>
              <a:rPr lang="hr-HR" altLang="sr-Latn-RS" dirty="0"/>
              <a:t>Nadstrešnica u Pleternici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8377784" cy="4071079"/>
          </a:xfrm>
        </p:spPr>
      </p:pic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863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r-HR" altLang="sr-Latn-RS" dirty="0"/>
              <a:t>Nadstrešnica u Pleternici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25</a:t>
            </a:fld>
            <a:endParaRPr lang="hr-HR" altLang="sr-Latn-RS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08720"/>
            <a:ext cx="3888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3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-2963"/>
            <a:ext cx="8229600" cy="1143000"/>
          </a:xfrm>
        </p:spPr>
        <p:txBody>
          <a:bodyPr/>
          <a:lstStyle/>
          <a:p>
            <a:r>
              <a:rPr lang="hr-HR" dirty="0" smtClean="0"/>
              <a:t>Hala </a:t>
            </a:r>
            <a:r>
              <a:rPr lang="hr-HR" dirty="0" err="1" smtClean="0"/>
              <a:t>Bjelin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2350" y="692696"/>
            <a:ext cx="8229600" cy="4525963"/>
          </a:xfrm>
        </p:spPr>
        <p:txBody>
          <a:bodyPr/>
          <a:lstStyle/>
          <a:p>
            <a:r>
              <a:rPr lang="hr-HR" sz="2000" dirty="0" smtClean="0"/>
              <a:t>Raspon konstrukcije je 41,1 m</a:t>
            </a:r>
          </a:p>
          <a:p>
            <a:r>
              <a:rPr lang="hr-HR" sz="2000" dirty="0" smtClean="0"/>
              <a:t>Nosači se postavljaju na rasteru od 6 m</a:t>
            </a:r>
          </a:p>
          <a:p>
            <a:r>
              <a:rPr lang="hr-HR" sz="2000" dirty="0" smtClean="0"/>
              <a:t>Sedlasti nosači statičkog sustava prosta greda, debljine 24 cm, visine iznad ležaja 144 cm, u sljemenu 268 cm + konstruktivni vrh 26 cm (ukupno u sljemenu 294 cm)</a:t>
            </a:r>
          </a:p>
          <a:p>
            <a:r>
              <a:rPr lang="hr-HR" sz="2000" dirty="0" smtClean="0"/>
              <a:t>Lamelirani nosači naliježu na AB montažne stupove 50x50 cm</a:t>
            </a:r>
          </a:p>
          <a:p>
            <a:r>
              <a:rPr lang="hr-HR" sz="2000" dirty="0" smtClean="0"/>
              <a:t>Na objekt se postavlja 24 glavna nosača</a:t>
            </a:r>
          </a:p>
          <a:p>
            <a:pPr marL="0" indent="0">
              <a:buNone/>
            </a:pPr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26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429000"/>
            <a:ext cx="8618024" cy="270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275"/>
            <a:ext cx="8229600" cy="1143000"/>
          </a:xfrm>
        </p:spPr>
        <p:txBody>
          <a:bodyPr/>
          <a:lstStyle/>
          <a:p>
            <a:r>
              <a:rPr lang="hr-HR" dirty="0"/>
              <a:t>Hala </a:t>
            </a:r>
            <a:r>
              <a:rPr lang="hr-HR" dirty="0" err="1"/>
              <a:t>Bjelin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91225"/>
            <a:ext cx="8229600" cy="2547574"/>
          </a:xfrm>
          <a:prstGeom prst="rect">
            <a:avLst/>
          </a:prstGeom>
        </p:spPr>
      </p:pic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27</a:t>
            </a:fld>
            <a:endParaRPr lang="hr-HR" altLang="sr-Latn-RS"/>
          </a:p>
        </p:txBody>
      </p:sp>
      <p:sp>
        <p:nvSpPr>
          <p:cNvPr id="7" name="Rezervirano mjesto sadržaja 2"/>
          <p:cNvSpPr txBox="1">
            <a:spLocks/>
          </p:cNvSpPr>
          <p:nvPr/>
        </p:nvSpPr>
        <p:spPr>
          <a:xfrm>
            <a:off x="452350" y="69269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 smtClean="0"/>
              <a:t>2 </a:t>
            </a:r>
            <a:r>
              <a:rPr lang="hr-HR" sz="2000" dirty="0" err="1" smtClean="0"/>
              <a:t>zabatna</a:t>
            </a:r>
            <a:r>
              <a:rPr lang="hr-HR" sz="2000" dirty="0" smtClean="0"/>
              <a:t> okvira</a:t>
            </a:r>
          </a:p>
          <a:p>
            <a:r>
              <a:rPr lang="hr-HR" sz="2000" dirty="0" smtClean="0"/>
              <a:t>Lamelirani nosači 16x36 cm oslanjaju se na 6 AB stupova dimenzija 50x50 cm</a:t>
            </a:r>
          </a:p>
          <a:p>
            <a:r>
              <a:rPr lang="hr-HR" sz="2000" dirty="0" smtClean="0"/>
              <a:t>AB stupovi postavljaju se na razmaku od 822 cm</a:t>
            </a:r>
          </a:p>
          <a:p>
            <a:pPr marL="0" indent="0">
              <a:buNone/>
            </a:pPr>
            <a:endParaRPr lang="hr-HR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2421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/>
              <a:t>Hala </a:t>
            </a:r>
            <a:r>
              <a:rPr lang="hr-HR" dirty="0" err="1"/>
              <a:t>Bjelin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4525963"/>
          </a:xfrm>
        </p:spPr>
        <p:txBody>
          <a:bodyPr/>
          <a:lstStyle/>
          <a:p>
            <a:r>
              <a:rPr lang="hr-HR" sz="2000" dirty="0" smtClean="0"/>
              <a:t>Ležaj glavnih nosača:</a:t>
            </a:r>
          </a:p>
          <a:p>
            <a:pPr lvl="1"/>
            <a:r>
              <a:rPr lang="hr-HR" sz="2000" dirty="0" smtClean="0"/>
              <a:t>Nepomični ležaj „</a:t>
            </a:r>
            <a:r>
              <a:rPr lang="hr-HR" sz="2000" dirty="0" err="1" smtClean="0"/>
              <a:t>centrir</a:t>
            </a:r>
            <a:r>
              <a:rPr lang="hr-HR" sz="2000" dirty="0" smtClean="0"/>
              <a:t>” ploča</a:t>
            </a:r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28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84" y="1432992"/>
            <a:ext cx="5133975" cy="34956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432992"/>
            <a:ext cx="2847975" cy="14668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2972994"/>
            <a:ext cx="2847975" cy="148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/>
              <a:t>Hala </a:t>
            </a:r>
            <a:r>
              <a:rPr lang="hr-HR" dirty="0" err="1"/>
              <a:t>Bjelin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29</a:t>
            </a:fld>
            <a:endParaRPr lang="hr-HR" altLang="sr-Latn-RS"/>
          </a:p>
        </p:txBody>
      </p:sp>
      <p:sp>
        <p:nvSpPr>
          <p:cNvPr id="6" name="Rezervirano mjesto sadržaja 2"/>
          <p:cNvSpPr txBox="1">
            <a:spLocks/>
          </p:cNvSpPr>
          <p:nvPr/>
        </p:nvSpPr>
        <p:spPr>
          <a:xfrm>
            <a:off x="457200" y="69269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 smtClean="0"/>
              <a:t>Ležaj glavnih nosača:</a:t>
            </a:r>
          </a:p>
          <a:p>
            <a:pPr lvl="1"/>
            <a:r>
              <a:rPr lang="hr-HR" sz="2000" dirty="0" smtClean="0"/>
              <a:t>Pomični ležaj „valjkasti” ležaj</a:t>
            </a:r>
          </a:p>
          <a:p>
            <a:pPr lvl="1"/>
            <a:r>
              <a:rPr lang="hr-HR" sz="2000" dirty="0" smtClean="0"/>
              <a:t>Očekivani horizontali pomak na pomičnom ležaju 46 mm</a:t>
            </a:r>
            <a:endParaRPr lang="hr-HR" sz="20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86633"/>
            <a:ext cx="4008135" cy="321357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586633"/>
            <a:ext cx="3905250" cy="32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3513"/>
            <a:ext cx="8229600" cy="1143000"/>
          </a:xfrm>
        </p:spPr>
        <p:txBody>
          <a:bodyPr/>
          <a:lstStyle/>
          <a:p>
            <a:r>
              <a:rPr lang="hr-HR" dirty="0" smtClean="0"/>
              <a:t>Dvorana u Virovitici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4525963"/>
          </a:xfrm>
        </p:spPr>
        <p:txBody>
          <a:bodyPr/>
          <a:lstStyle/>
          <a:p>
            <a:r>
              <a:rPr lang="hr-HR" dirty="0" smtClean="0"/>
              <a:t>Statički sustavi: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84" y="1308348"/>
            <a:ext cx="7744832" cy="246078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34" y="3856263"/>
            <a:ext cx="7749682" cy="23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7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/>
              <a:t>Hala </a:t>
            </a:r>
            <a:r>
              <a:rPr lang="hr-HR" dirty="0" err="1"/>
              <a:t>Bjelin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80455"/>
            <a:ext cx="8229600" cy="4525963"/>
          </a:xfrm>
        </p:spPr>
        <p:txBody>
          <a:bodyPr/>
          <a:lstStyle/>
          <a:p>
            <a:r>
              <a:rPr lang="hr-HR" sz="2000" dirty="0" smtClean="0"/>
              <a:t>Proizvodnja:</a:t>
            </a:r>
          </a:p>
          <a:p>
            <a:pPr lvl="1"/>
            <a:r>
              <a:rPr lang="hr-HR" sz="1600" dirty="0" smtClean="0"/>
              <a:t>3 faze lijepljenja</a:t>
            </a:r>
          </a:p>
          <a:p>
            <a:pPr lvl="1"/>
            <a:r>
              <a:rPr lang="hr-HR" sz="1600" dirty="0" smtClean="0"/>
              <a:t>jedna lamela težine 200 kg</a:t>
            </a:r>
          </a:p>
          <a:p>
            <a:pPr marL="0" indent="0">
              <a:buNone/>
            </a:pPr>
            <a:r>
              <a:rPr lang="hr-HR" dirty="0" smtClean="0"/>
              <a:t>	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30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9" b="32390"/>
          <a:stretch/>
        </p:blipFill>
        <p:spPr>
          <a:xfrm>
            <a:off x="1187624" y="1574590"/>
            <a:ext cx="5143500" cy="230425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 b="27950"/>
          <a:stretch/>
        </p:blipFill>
        <p:spPr>
          <a:xfrm>
            <a:off x="1187624" y="3926606"/>
            <a:ext cx="6482571" cy="235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1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2186"/>
            <a:ext cx="8229600" cy="1143000"/>
          </a:xfrm>
        </p:spPr>
        <p:txBody>
          <a:bodyPr/>
          <a:lstStyle/>
          <a:p>
            <a:r>
              <a:rPr lang="hr-HR" dirty="0"/>
              <a:t>Hala </a:t>
            </a:r>
            <a:r>
              <a:rPr lang="hr-HR" dirty="0" err="1"/>
              <a:t>Bjelin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/>
          <a:lstStyle/>
          <a:p>
            <a:r>
              <a:rPr lang="hr-HR" sz="2000" dirty="0" smtClean="0"/>
              <a:t>Ojačanje nosača na vlak okomito na pravac vlakanaca</a:t>
            </a:r>
          </a:p>
          <a:p>
            <a:r>
              <a:rPr lang="hr-HR" sz="2000" dirty="0" smtClean="0"/>
              <a:t>WB navojne šipke D16x260 cm – 16 komada po nosaču</a:t>
            </a:r>
          </a:p>
          <a:p>
            <a:r>
              <a:rPr lang="hr-HR" sz="2000" dirty="0" smtClean="0"/>
              <a:t>Za navojne šipke probuši se rupa borerom D12, šipke se uvrću specijalnim strojem koji ima veliku snagu i mali broj okretaja</a:t>
            </a:r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smtClean="0"/>
              <a:t>Ime i prezime predavača</a:t>
            </a:r>
            <a:endParaRPr lang="hr-HR" altLang="sr-Latn-R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31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52" y="2204864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-2963"/>
            <a:ext cx="8229600" cy="1143000"/>
          </a:xfrm>
        </p:spPr>
        <p:txBody>
          <a:bodyPr/>
          <a:lstStyle/>
          <a:p>
            <a:r>
              <a:rPr lang="hr-HR" dirty="0">
                <a:solidFill>
                  <a:prstClr val="black"/>
                </a:solidFill>
              </a:rPr>
              <a:t>Hala </a:t>
            </a:r>
            <a:r>
              <a:rPr lang="hr-HR" dirty="0" err="1">
                <a:solidFill>
                  <a:prstClr val="black"/>
                </a:solidFill>
              </a:rPr>
              <a:t>Bjelin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4525963"/>
          </a:xfrm>
        </p:spPr>
        <p:txBody>
          <a:bodyPr/>
          <a:lstStyle/>
          <a:p>
            <a:r>
              <a:rPr lang="hr-HR" sz="2000" dirty="0" smtClean="0"/>
              <a:t>Kontrolna ispitivanja:</a:t>
            </a:r>
          </a:p>
          <a:p>
            <a:pPr marL="0" indent="0">
              <a:buNone/>
            </a:pPr>
            <a:r>
              <a:rPr lang="hr-HR" sz="2000" dirty="0" smtClean="0"/>
              <a:t>	Svaki dan kada se spajaju lamele u potrebnu duljinu izuzme se tri 	uzorka na kojima se ispituje zupčasti spoj</a:t>
            </a:r>
          </a:p>
          <a:p>
            <a:pPr marL="0" indent="0">
              <a:buNone/>
            </a:pPr>
            <a:r>
              <a:rPr lang="hr-HR" sz="2000" dirty="0" smtClean="0"/>
              <a:t>	Svaki dan kada se lijepe lamele u nosač izuzme se jedan uzorak na 	kojemu se ispituje posmični spoj (na svakih 20 m3 nosača izuzme se 	jedan uzorak na kojemu se ispituje posmični spoj)</a:t>
            </a:r>
          </a:p>
          <a:p>
            <a:pPr marL="0" indent="0">
              <a:buNone/>
            </a:pPr>
            <a:r>
              <a:rPr lang="hr-HR" sz="2000" dirty="0"/>
              <a:t>	</a:t>
            </a:r>
            <a:r>
              <a:rPr lang="hr-HR" sz="2000" dirty="0" smtClean="0"/>
              <a:t>Ispitivanja se rade u našem proizvodnom pogonu</a:t>
            </a:r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32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3068960"/>
            <a:ext cx="4211960" cy="315897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160" y="3068960"/>
            <a:ext cx="4211960" cy="315897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3068960"/>
            <a:ext cx="4211960" cy="317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9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785" y="0"/>
            <a:ext cx="8229600" cy="1143000"/>
          </a:xfrm>
        </p:spPr>
        <p:txBody>
          <a:bodyPr/>
          <a:lstStyle/>
          <a:p>
            <a:r>
              <a:rPr lang="hr-HR" dirty="0"/>
              <a:t>Hala </a:t>
            </a:r>
            <a:r>
              <a:rPr lang="hr-HR" dirty="0" err="1"/>
              <a:t>Bjelin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5600" y="557174"/>
            <a:ext cx="8229600" cy="4525963"/>
          </a:xfrm>
        </p:spPr>
        <p:txBody>
          <a:bodyPr/>
          <a:lstStyle/>
          <a:p>
            <a:r>
              <a:rPr lang="hr-HR" sz="2000" dirty="0" smtClean="0"/>
              <a:t>Probno ispitivanje nosača</a:t>
            </a:r>
          </a:p>
          <a:p>
            <a:pPr marL="0" indent="0">
              <a:buNone/>
            </a:pPr>
            <a:r>
              <a:rPr lang="hr-HR" sz="2000" dirty="0"/>
              <a:t>	N</a:t>
            </a:r>
            <a:r>
              <a:rPr lang="hr-HR" sz="2000" dirty="0" smtClean="0"/>
              <a:t>osači su se ispitivali položeni na tlo, okrenuti jedan prema drugome</a:t>
            </a:r>
          </a:p>
          <a:p>
            <a:pPr marL="0" indent="0">
              <a:buNone/>
            </a:pPr>
            <a:r>
              <a:rPr lang="hr-HR" sz="2000" dirty="0"/>
              <a:t>	Z</a:t>
            </a:r>
            <a:r>
              <a:rPr lang="hr-HR" sz="2000" dirty="0" smtClean="0"/>
              <a:t>amjensko opterećenje nanosilo se je uz pomoć hidrauličkih presa u 	4 točke na nosaču, a uz pomoć čeličnih nosača koji služi za 	raspodjelu opterećenja s preša na lamelirane nosače </a:t>
            </a:r>
          </a:p>
          <a:p>
            <a:pPr marL="0" indent="0">
              <a:buNone/>
            </a:pPr>
            <a:r>
              <a:rPr lang="hr-HR" sz="2000" dirty="0"/>
              <a:t>	U</a:t>
            </a:r>
            <a:r>
              <a:rPr lang="hr-HR" sz="2000" dirty="0" smtClean="0"/>
              <a:t>nosile su se sile od 4x85 kN i sile od 4x80 kN</a:t>
            </a:r>
          </a:p>
          <a:p>
            <a:pPr marL="0" indent="0">
              <a:buNone/>
            </a:pPr>
            <a:r>
              <a:rPr lang="hr-HR" sz="2000" dirty="0"/>
              <a:t>	P</a:t>
            </a:r>
            <a:r>
              <a:rPr lang="hr-HR" sz="2000" dirty="0" smtClean="0"/>
              <a:t>rilikom ispitivanja, konstrukcija se je ponašala elastično</a:t>
            </a:r>
          </a:p>
          <a:p>
            <a:pPr marL="0" indent="0">
              <a:buNone/>
            </a:pPr>
            <a:endParaRPr lang="hr-HR" sz="2000" dirty="0" smtClean="0"/>
          </a:p>
          <a:p>
            <a:pPr marL="0" indent="0">
              <a:buNone/>
            </a:pPr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33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717032"/>
            <a:ext cx="8245263" cy="244827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068959"/>
            <a:ext cx="8245263" cy="32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/>
              <a:t>Hala </a:t>
            </a:r>
            <a:r>
              <a:rPr lang="hr-HR" dirty="0" err="1"/>
              <a:t>Bjelin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5274" y="598273"/>
            <a:ext cx="8229600" cy="4525963"/>
          </a:xfrm>
        </p:spPr>
        <p:txBody>
          <a:bodyPr/>
          <a:lstStyle/>
          <a:p>
            <a:r>
              <a:rPr lang="hr-HR" sz="2000" dirty="0" smtClean="0"/>
              <a:t>Probno ispitivanje nosača – fotografije:</a:t>
            </a:r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34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6084888" cy="456366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412776"/>
            <a:ext cx="6084888" cy="456366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23" y="1412776"/>
            <a:ext cx="6084888" cy="456366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1" b="12152"/>
          <a:stretch/>
        </p:blipFill>
        <p:spPr>
          <a:xfrm>
            <a:off x="1451818" y="1412776"/>
            <a:ext cx="6108726" cy="453650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2100" r="12692" b="48267"/>
          <a:stretch/>
        </p:blipFill>
        <p:spPr>
          <a:xfrm>
            <a:off x="1431989" y="1336979"/>
            <a:ext cx="6121022" cy="471525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84" y="1336978"/>
            <a:ext cx="6371876" cy="477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3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275"/>
            <a:ext cx="8229600" cy="1143000"/>
          </a:xfrm>
        </p:spPr>
        <p:txBody>
          <a:bodyPr/>
          <a:lstStyle/>
          <a:p>
            <a:r>
              <a:rPr lang="hr-HR" dirty="0"/>
              <a:t>Hala </a:t>
            </a:r>
            <a:r>
              <a:rPr lang="hr-HR" dirty="0" err="1"/>
              <a:t>Bjelin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42186" y="620688"/>
            <a:ext cx="8229600" cy="4525963"/>
          </a:xfrm>
        </p:spPr>
        <p:txBody>
          <a:bodyPr/>
          <a:lstStyle/>
          <a:p>
            <a:r>
              <a:rPr lang="hr-HR" sz="2000" dirty="0" smtClean="0"/>
              <a:t>Transport</a:t>
            </a:r>
          </a:p>
          <a:p>
            <a:pPr lvl="1"/>
            <a:r>
              <a:rPr lang="hr-HR" sz="1600" dirty="0" smtClean="0"/>
              <a:t>specijalni transport uz policijsku pratnju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35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22" y="1307739"/>
            <a:ext cx="6552728" cy="491454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22" y="1307739"/>
            <a:ext cx="3685910" cy="491454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22" y="1305825"/>
            <a:ext cx="6555278" cy="491645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62" y="1305824"/>
            <a:ext cx="6556787" cy="491759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21" y="1318964"/>
            <a:ext cx="3677491" cy="490332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48" y="1304695"/>
            <a:ext cx="6571752" cy="492881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48" y="1300065"/>
            <a:ext cx="6574352" cy="4930764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34" y="1285119"/>
            <a:ext cx="6589366" cy="494202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23" y="1294600"/>
            <a:ext cx="6570245" cy="49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5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6179" y="0"/>
            <a:ext cx="8229600" cy="1143000"/>
          </a:xfrm>
        </p:spPr>
        <p:txBody>
          <a:bodyPr/>
          <a:lstStyle/>
          <a:p>
            <a:r>
              <a:rPr lang="hr-HR" dirty="0"/>
              <a:t>Hala </a:t>
            </a:r>
            <a:r>
              <a:rPr lang="hr-HR" dirty="0" err="1"/>
              <a:t>Bjelin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571500"/>
            <a:ext cx="8229600" cy="4525963"/>
          </a:xfrm>
        </p:spPr>
        <p:txBody>
          <a:bodyPr/>
          <a:lstStyle/>
          <a:p>
            <a:r>
              <a:rPr lang="hr-HR" sz="2000" dirty="0" smtClean="0"/>
              <a:t>Montaža:</a:t>
            </a:r>
          </a:p>
          <a:p>
            <a:pPr lvl="1"/>
            <a:r>
              <a:rPr lang="hr-HR" sz="1600" dirty="0" smtClean="0"/>
              <a:t>2 </a:t>
            </a:r>
            <a:r>
              <a:rPr lang="hr-HR" sz="1600" dirty="0" err="1" smtClean="0"/>
              <a:t>autodizalice</a:t>
            </a:r>
            <a:r>
              <a:rPr lang="hr-HR" sz="1600" dirty="0" smtClean="0"/>
              <a:t>, 2 samohodne hidraulične podizne radne </a:t>
            </a:r>
            <a:r>
              <a:rPr lang="hr-HR" sz="1600" dirty="0" err="1" smtClean="0"/>
              <a:t>platforne</a:t>
            </a:r>
            <a:r>
              <a:rPr lang="hr-HR" sz="1600" dirty="0" smtClean="0"/>
              <a:t>, </a:t>
            </a:r>
            <a:r>
              <a:rPr lang="hr-HR" sz="1600" dirty="0" err="1" smtClean="0"/>
              <a:t>Manitou</a:t>
            </a:r>
            <a:endParaRPr lang="hr-HR" sz="1600" dirty="0" smtClean="0"/>
          </a:p>
          <a:p>
            <a:pPr marL="457200" lvl="1" indent="0">
              <a:buNone/>
            </a:pPr>
            <a:endParaRPr lang="hr-HR" sz="1600" dirty="0" smtClean="0"/>
          </a:p>
          <a:p>
            <a:pPr marL="0" indent="0">
              <a:buNone/>
            </a:pPr>
            <a:r>
              <a:rPr lang="hr-HR" sz="2000" dirty="0"/>
              <a:t>	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36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80" y="1303426"/>
            <a:ext cx="6557197" cy="491789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79" y="1303426"/>
            <a:ext cx="6557197" cy="491789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26" y="1303425"/>
            <a:ext cx="6571249" cy="492843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23" y="1303424"/>
            <a:ext cx="6571251" cy="492843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86" y="1303422"/>
            <a:ext cx="3706561" cy="494208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84" y="1306855"/>
            <a:ext cx="6578703" cy="493402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24" y="1302234"/>
            <a:ext cx="6584864" cy="4938648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88" y="1292888"/>
            <a:ext cx="6585299" cy="4938974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54" y="1242131"/>
            <a:ext cx="3736235" cy="4981647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6" y="1247253"/>
            <a:ext cx="3738808" cy="4985077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6" y="1252511"/>
            <a:ext cx="7475042" cy="4996700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4" y="1244607"/>
            <a:ext cx="7475044" cy="499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5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3890" y="0"/>
            <a:ext cx="8229600" cy="1143000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6315" y="69269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		Hvala na pažnji!!!!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609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9547" y="0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49547" y="692696"/>
            <a:ext cx="8229600" cy="4525963"/>
          </a:xfrm>
        </p:spPr>
        <p:txBody>
          <a:bodyPr/>
          <a:lstStyle/>
          <a:p>
            <a:r>
              <a:rPr lang="hr-HR" sz="2000" dirty="0" smtClean="0"/>
              <a:t>Tlocrtne dimenzije objekta iznose 47,80x48,70 m</a:t>
            </a:r>
          </a:p>
          <a:p>
            <a:r>
              <a:rPr lang="hr-HR" sz="2000" dirty="0" smtClean="0"/>
              <a:t>Bočna </a:t>
            </a:r>
            <a:r>
              <a:rPr lang="hr-HR" sz="2000" dirty="0" smtClean="0"/>
              <a:t>stabilnost konstrukcije - 3 horizontalna krovna sprega promjera dijagonala 24 mm, vertikalni </a:t>
            </a:r>
            <a:r>
              <a:rPr lang="hr-HR" sz="2000" dirty="0" err="1" smtClean="0"/>
              <a:t>spregovi</a:t>
            </a:r>
            <a:r>
              <a:rPr lang="hr-HR" sz="2000" dirty="0" smtClean="0"/>
              <a:t> promjera dijagonala 30 </a:t>
            </a:r>
            <a:r>
              <a:rPr lang="hr-HR" sz="2000" dirty="0" smtClean="0"/>
              <a:t>mm</a:t>
            </a:r>
          </a:p>
          <a:p>
            <a:r>
              <a:rPr lang="hr-HR" sz="2000" dirty="0"/>
              <a:t>Sekundarni nosači su dimenzija 16x30 cm, statičkog sustava prosta greda ili kontinuirani nosač preko dva polja, postavljaju se na maksimalnom rasteru od 2,18 m</a:t>
            </a:r>
          </a:p>
          <a:p>
            <a:r>
              <a:rPr lang="hr-HR" sz="2000" dirty="0"/>
              <a:t>Nosači svjetlarnika dimenzija su 16x30 cm</a:t>
            </a:r>
          </a:p>
          <a:p>
            <a:r>
              <a:rPr lang="hr-HR" sz="2000" dirty="0"/>
              <a:t>Glavni okviri su klase drva LLD GL 28h, sekundarni nosači su klase drva GL 24 h, čelik klase S355</a:t>
            </a:r>
          </a:p>
          <a:p>
            <a:r>
              <a:rPr lang="hr-HR" sz="2000" dirty="0"/>
              <a:t>Požarna otpornost konstrukcije iznosi 60 minuta – dokazana je statički</a:t>
            </a:r>
          </a:p>
          <a:p>
            <a:r>
              <a:rPr lang="hr-HR" sz="2000" dirty="0"/>
              <a:t>Lamelirano drvo zaštićeno je </a:t>
            </a:r>
            <a:r>
              <a:rPr lang="hr-HR" sz="2000" dirty="0" err="1"/>
              <a:t>fugnicidno</a:t>
            </a:r>
            <a:r>
              <a:rPr lang="hr-HR" sz="2000" dirty="0"/>
              <a:t> insekticidnim premazima i dvostrukim </a:t>
            </a:r>
            <a:r>
              <a:rPr lang="hr-HR" sz="2000" dirty="0" err="1"/>
              <a:t>lazurnim</a:t>
            </a:r>
            <a:r>
              <a:rPr lang="hr-HR" sz="2000" dirty="0"/>
              <a:t> premazima</a:t>
            </a:r>
          </a:p>
          <a:p>
            <a:r>
              <a:rPr lang="hr-HR" sz="2000" dirty="0"/>
              <a:t>Čelični okov antikorozivno je zaštićen premazima ili </a:t>
            </a:r>
            <a:r>
              <a:rPr lang="hr-HR" sz="2000" dirty="0" err="1"/>
              <a:t>pocinčavanjem</a:t>
            </a:r>
            <a:r>
              <a:rPr lang="hr-HR" sz="2000" dirty="0"/>
              <a:t> (manji okovi – </a:t>
            </a:r>
            <a:r>
              <a:rPr lang="hr-HR" sz="2000" dirty="0" err="1"/>
              <a:t>pocinčavanjem</a:t>
            </a:r>
            <a:r>
              <a:rPr lang="hr-HR" sz="2000" dirty="0"/>
              <a:t>, veliki okovi koji spajaju gredu i stupove – premazima)</a:t>
            </a:r>
          </a:p>
          <a:p>
            <a:r>
              <a:rPr lang="hr-HR" sz="2000" dirty="0"/>
              <a:t>Izvedbena dokumentacija napravljena je u 3D programu</a:t>
            </a:r>
          </a:p>
          <a:p>
            <a:pPr marL="0" indent="0">
              <a:buNone/>
            </a:pPr>
            <a:endParaRPr lang="hr-HR" sz="2000" dirty="0" smtClean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2436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5599" y="476672"/>
            <a:ext cx="8229600" cy="4525963"/>
          </a:xfrm>
        </p:spPr>
        <p:txBody>
          <a:bodyPr/>
          <a:lstStyle/>
          <a:p>
            <a:r>
              <a:rPr lang="hr-HR" sz="2000" dirty="0" smtClean="0"/>
              <a:t>Tlocrt</a:t>
            </a:r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 smtClean="0"/>
              <a:t>Ime i prezime predavača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</a:t>
            </a:fld>
            <a:endParaRPr lang="hr-HR" altLang="sr-Latn-RS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07562" y="576815"/>
            <a:ext cx="5474899" cy="585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2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3"/>
          </a:xfrm>
        </p:spPr>
        <p:txBody>
          <a:bodyPr/>
          <a:lstStyle/>
          <a:p>
            <a:r>
              <a:rPr lang="hr-HR" sz="2000" dirty="0" smtClean="0"/>
              <a:t>Glavni </a:t>
            </a:r>
            <a:r>
              <a:rPr lang="hr-HR" sz="2000" dirty="0"/>
              <a:t>okviri - </a:t>
            </a:r>
            <a:r>
              <a:rPr lang="hr-HR" sz="2000" dirty="0" err="1"/>
              <a:t>dvozglobni</a:t>
            </a:r>
            <a:r>
              <a:rPr lang="hr-HR" sz="2000" dirty="0"/>
              <a:t> okviri raspona 35,90 m, postavljeni na rasteru od 5,0 m</a:t>
            </a:r>
          </a:p>
          <a:p>
            <a:r>
              <a:rPr lang="hr-HR" sz="2000" dirty="0"/>
              <a:t>Greda okvira je konstantnog poprečnog presjeka 24x180 cm, stupovi su promjenjivog poprečnog presjeka 24x140-180 cm</a:t>
            </a:r>
          </a:p>
          <a:p>
            <a:r>
              <a:rPr lang="hr-HR" sz="2000" dirty="0"/>
              <a:t>Upeta veza između stupova i grede (maksimalni moment u čvoru je 1635 </a:t>
            </a:r>
            <a:r>
              <a:rPr lang="hr-HR" sz="2000" dirty="0" err="1"/>
              <a:t>kNm</a:t>
            </a:r>
            <a:r>
              <a:rPr lang="hr-HR" sz="2000" dirty="0"/>
              <a:t>)</a:t>
            </a:r>
          </a:p>
          <a:p>
            <a:r>
              <a:rPr lang="hr-HR" sz="2000" dirty="0"/>
              <a:t> Nosači aneksa su dimenzija 20x55 cm, raspona 7,45 m, statičkog sustava prosta greda</a:t>
            </a:r>
          </a:p>
          <a:p>
            <a:r>
              <a:rPr lang="hr-HR" sz="2000" dirty="0"/>
              <a:t>Iznad ulaznog prostora izvodi se zakrivljeni nosač dimenzija 20x55 cm</a:t>
            </a:r>
          </a:p>
          <a:p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6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22" y="3933056"/>
            <a:ext cx="8599556" cy="23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6752" y="0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36752" y="692696"/>
            <a:ext cx="8229600" cy="4525963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7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13776" t="38374" r="12988" b="22390"/>
          <a:stretch/>
        </p:blipFill>
        <p:spPr>
          <a:xfrm>
            <a:off x="239636" y="772616"/>
            <a:ext cx="8686456" cy="252187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l="9050" t="31109" r="19288" b="28202"/>
          <a:stretch/>
        </p:blipFill>
        <p:spPr>
          <a:xfrm>
            <a:off x="239636" y="3420539"/>
            <a:ext cx="8686456" cy="267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1751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5059" y="692696"/>
            <a:ext cx="8229600" cy="4525963"/>
          </a:xfrm>
        </p:spPr>
        <p:txBody>
          <a:bodyPr/>
          <a:lstStyle/>
          <a:p>
            <a:r>
              <a:rPr lang="hr-HR" sz="2000" dirty="0" smtClean="0"/>
              <a:t>Spoj stup - greda</a:t>
            </a:r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smtClean="0"/>
              <a:t>Ime i prezime predavača</a:t>
            </a:r>
            <a:endParaRPr lang="hr-HR" altLang="sr-Latn-R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8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2736"/>
            <a:ext cx="7269811" cy="520179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52735"/>
            <a:ext cx="7269811" cy="52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5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/>
              <a:t>Dvorana u Virovitici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71026" y="692696"/>
            <a:ext cx="8229600" cy="4525963"/>
          </a:xfrm>
        </p:spPr>
        <p:txBody>
          <a:bodyPr/>
          <a:lstStyle/>
          <a:p>
            <a:r>
              <a:rPr lang="hr-HR" sz="2000" dirty="0" smtClean="0"/>
              <a:t>Spoj stup – greda:</a:t>
            </a:r>
          </a:p>
          <a:p>
            <a:pPr lvl="1"/>
            <a:r>
              <a:rPr lang="hr-HR" sz="1600" dirty="0" smtClean="0"/>
              <a:t>Tražila se je milimetarska preciznost</a:t>
            </a:r>
          </a:p>
          <a:p>
            <a:pPr marL="457200" lvl="1" indent="0">
              <a:buNone/>
            </a:pPr>
            <a:r>
              <a:rPr lang="hr-HR" sz="1600" dirty="0"/>
              <a:t> </a:t>
            </a:r>
            <a:r>
              <a:rPr lang="hr-HR" sz="1600" dirty="0" smtClean="0"/>
              <a:t>      drvenih i čeličnih elemenata </a:t>
            </a:r>
          </a:p>
          <a:p>
            <a:pPr lvl="1"/>
            <a:r>
              <a:rPr lang="hr-HR" sz="1600" dirty="0" smtClean="0"/>
              <a:t>Limovi debljine 15 mm</a:t>
            </a:r>
          </a:p>
          <a:p>
            <a:pPr lvl="1"/>
            <a:r>
              <a:rPr lang="hr-HR" sz="1600" dirty="0" err="1" smtClean="0"/>
              <a:t>Bolcna</a:t>
            </a:r>
            <a:r>
              <a:rPr lang="hr-HR" sz="1600" dirty="0" smtClean="0"/>
              <a:t> promjera 80 mm</a:t>
            </a:r>
          </a:p>
          <a:p>
            <a:pPr lvl="1"/>
            <a:r>
              <a:rPr lang="hr-HR" sz="1600" dirty="0" smtClean="0"/>
              <a:t>U spoj je ugrađeno 360 vijaka </a:t>
            </a:r>
          </a:p>
          <a:p>
            <a:pPr marL="457200" lvl="1" indent="0">
              <a:buNone/>
            </a:pPr>
            <a:r>
              <a:rPr lang="hr-HR" sz="1600" dirty="0"/>
              <a:t> </a:t>
            </a:r>
            <a:r>
              <a:rPr lang="hr-HR" sz="1600" dirty="0" smtClean="0"/>
              <a:t>     za drvo D10x140 i 74 trna D20</a:t>
            </a:r>
          </a:p>
          <a:p>
            <a:pPr marL="457200" lvl="1" indent="0">
              <a:buNone/>
            </a:pPr>
            <a:endParaRPr lang="hr-HR" sz="1600" dirty="0" smtClean="0"/>
          </a:p>
          <a:p>
            <a:pPr marL="457200" lvl="1" indent="0">
              <a:buNone/>
            </a:pPr>
            <a:endParaRPr lang="hr-HR" sz="1600" dirty="0" smtClean="0"/>
          </a:p>
          <a:p>
            <a:endParaRPr lang="hr-HR" sz="2000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Mario Abramović, Ines Španiček </a:t>
            </a:r>
            <a:r>
              <a:rPr lang="hr-HR" altLang="sr-Latn-RS" dirty="0" err="1"/>
              <a:t>Bićanić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9</a:t>
            </a:fld>
            <a:endParaRPr lang="hr-HR" altLang="sr-Latn-R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27950" t="15123" r="42125" b="26749"/>
          <a:stretch/>
        </p:blipFill>
        <p:spPr>
          <a:xfrm>
            <a:off x="4753124" y="1109117"/>
            <a:ext cx="4222074" cy="444429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l="16925" t="12217" r="38975" b="12217"/>
          <a:stretch/>
        </p:blipFill>
        <p:spPr>
          <a:xfrm>
            <a:off x="4756950" y="1259142"/>
            <a:ext cx="4158385" cy="430806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/>
          <a:srcRect l="35037" t="15123" r="36614" b="20937"/>
          <a:stretch/>
        </p:blipFill>
        <p:spPr>
          <a:xfrm>
            <a:off x="4753124" y="1109117"/>
            <a:ext cx="4222074" cy="516031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/>
          <a:srcRect l="33463" t="23842" r="52362" b="15124"/>
          <a:stretch/>
        </p:blipFill>
        <p:spPr>
          <a:xfrm>
            <a:off x="4768994" y="1124578"/>
            <a:ext cx="4039736" cy="512939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39500" r="27163" b="24800"/>
          <a:stretch/>
        </p:blipFill>
        <p:spPr>
          <a:xfrm>
            <a:off x="126780" y="3239846"/>
            <a:ext cx="4566481" cy="250419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" y="3185754"/>
            <a:ext cx="4644234" cy="261238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24801" r="39763" b="34250"/>
          <a:stretch/>
        </p:blipFill>
        <p:spPr>
          <a:xfrm>
            <a:off x="4763059" y="1109117"/>
            <a:ext cx="4204184" cy="5174227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23750" r="27163" b="47900"/>
          <a:stretch/>
        </p:blipFill>
        <p:spPr>
          <a:xfrm>
            <a:off x="46523" y="3185754"/>
            <a:ext cx="4653986" cy="26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1122</TotalTime>
  <Words>1194</Words>
  <Application>Microsoft Office PowerPoint</Application>
  <PresentationFormat>Prikaz na zaslonu (4:3)</PresentationFormat>
  <Paragraphs>241</Paragraphs>
  <Slides>37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37</vt:i4>
      </vt:variant>
    </vt:vector>
  </HeadingPairs>
  <TitlesOfParts>
    <vt:vector size="43" baseType="lpstr">
      <vt:lpstr>Arial</vt:lpstr>
      <vt:lpstr>Arial Narrow</vt:lpstr>
      <vt:lpstr>Calibri</vt:lpstr>
      <vt:lpstr>Times New Roman</vt:lpstr>
      <vt:lpstr>Verdana</vt:lpstr>
      <vt:lpstr>Office Theme</vt:lpstr>
      <vt:lpstr>Izvedbeni projekti nadstrešnice u Pleternici, dvorane u Virovitici i hale Bjelin</vt:lpstr>
      <vt:lpstr>PowerPointova prezentacija</vt:lpstr>
      <vt:lpstr>Dvorana u Virovitici</vt:lpstr>
      <vt:lpstr>Dvorana u Virovitici</vt:lpstr>
      <vt:lpstr>Dvorana u Virovitici</vt:lpstr>
      <vt:lpstr>Dvorana u Virovitici</vt:lpstr>
      <vt:lpstr>Dvorana u Virovitici</vt:lpstr>
      <vt:lpstr>Dvorana u Virovitici</vt:lpstr>
      <vt:lpstr>Dvorana u Virovitici</vt:lpstr>
      <vt:lpstr>Dvorana u Virovitici</vt:lpstr>
      <vt:lpstr>Dvorana u Virovitici</vt:lpstr>
      <vt:lpstr>Dvorana u Virovitici</vt:lpstr>
      <vt:lpstr>Dvorana u Virovitici</vt:lpstr>
      <vt:lpstr>Dvorana u Virovitici</vt:lpstr>
      <vt:lpstr>Dvorana u Virovitici</vt:lpstr>
      <vt:lpstr>Dvorana u Virovitici</vt:lpstr>
      <vt:lpstr>Dvorana u Virovitici</vt:lpstr>
      <vt:lpstr>Dvorana u Virovitici</vt:lpstr>
      <vt:lpstr>Nadstrešnica u Pleternici</vt:lpstr>
      <vt:lpstr>Nadstrešnica u Pleternici</vt:lpstr>
      <vt:lpstr>Nadstrešnica u Pleternici</vt:lpstr>
      <vt:lpstr>Nadstrešnica u Pleternici</vt:lpstr>
      <vt:lpstr>Nadstrešnica u Pleternici</vt:lpstr>
      <vt:lpstr>Nadstrešnica u Pleternici</vt:lpstr>
      <vt:lpstr>Nadstrešnica u Pleternici</vt:lpstr>
      <vt:lpstr>Hala Bjelin</vt:lpstr>
      <vt:lpstr>Hala Bjelin</vt:lpstr>
      <vt:lpstr>Hala Bjelin</vt:lpstr>
      <vt:lpstr>Hala Bjelin</vt:lpstr>
      <vt:lpstr>Hala Bjelin</vt:lpstr>
      <vt:lpstr>Hala Bjelin</vt:lpstr>
      <vt:lpstr>Hala Bjelin</vt:lpstr>
      <vt:lpstr>Hala Bjelin</vt:lpstr>
      <vt:lpstr>Hala Bjelin</vt:lpstr>
      <vt:lpstr>Hala Bjelin</vt:lpstr>
      <vt:lpstr>Hala Bjelin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Korisnik</cp:lastModifiedBy>
  <cp:revision>107</cp:revision>
  <dcterms:created xsi:type="dcterms:W3CDTF">2010-03-22T21:50:27Z</dcterms:created>
  <dcterms:modified xsi:type="dcterms:W3CDTF">2019-06-14T09:26:01Z</dcterms:modified>
</cp:coreProperties>
</file>