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9"/>
  </p:notesMasterIdLst>
  <p:handoutMasterIdLst>
    <p:handoutMasterId r:id="rId40"/>
  </p:handoutMasterIdLst>
  <p:sldIdLst>
    <p:sldId id="261" r:id="rId2"/>
    <p:sldId id="290" r:id="rId3"/>
    <p:sldId id="289" r:id="rId4"/>
    <p:sldId id="291" r:id="rId5"/>
    <p:sldId id="293" r:id="rId6"/>
    <p:sldId id="294" r:id="rId7"/>
    <p:sldId id="295" r:id="rId8"/>
    <p:sldId id="280" r:id="rId9"/>
    <p:sldId id="282" r:id="rId10"/>
    <p:sldId id="264" r:id="rId11"/>
    <p:sldId id="296" r:id="rId12"/>
    <p:sldId id="265" r:id="rId13"/>
    <p:sldId id="266" r:id="rId14"/>
    <p:sldId id="267" r:id="rId15"/>
    <p:sldId id="268" r:id="rId16"/>
    <p:sldId id="269" r:id="rId17"/>
    <p:sldId id="283" r:id="rId18"/>
    <p:sldId id="270" r:id="rId19"/>
    <p:sldId id="288" r:id="rId20"/>
    <p:sldId id="278" r:id="rId21"/>
    <p:sldId id="273" r:id="rId22"/>
    <p:sldId id="281" r:id="rId23"/>
    <p:sldId id="276" r:id="rId24"/>
    <p:sldId id="271" r:id="rId25"/>
    <p:sldId id="275" r:id="rId26"/>
    <p:sldId id="298" r:id="rId27"/>
    <p:sldId id="277" r:id="rId28"/>
    <p:sldId id="299" r:id="rId29"/>
    <p:sldId id="272" r:id="rId30"/>
    <p:sldId id="286" r:id="rId31"/>
    <p:sldId id="301" r:id="rId32"/>
    <p:sldId id="285" r:id="rId33"/>
    <p:sldId id="274" r:id="rId34"/>
    <p:sldId id="303" r:id="rId35"/>
    <p:sldId id="304" r:id="rId36"/>
    <p:sldId id="305" r:id="rId37"/>
    <p:sldId id="306" r:id="rId38"/>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Bjelanović" initials="AB" lastIdx="1" clrIdx="0">
    <p:extLst>
      <p:ext uri="{19B8F6BF-5375-455C-9EA6-DF929625EA0E}">
        <p15:presenceInfo xmlns="" xmlns:p15="http://schemas.microsoft.com/office/powerpoint/2012/main" userId="S-1-5-21-2143844869-1206272559-1822279202-33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A238C"/>
    <a:srgbClr val="0B28A1"/>
    <a:srgbClr val="0C2AAC"/>
    <a:srgbClr val="112A71"/>
    <a:srgbClr val="122E7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6314" autoAdjust="0"/>
  </p:normalViewPr>
  <p:slideViewPr>
    <p:cSldViewPr>
      <p:cViewPr varScale="1">
        <p:scale>
          <a:sx n="104" d="100"/>
          <a:sy n="104" d="100"/>
        </p:scale>
        <p:origin x="-4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376"/>
    </p:cViewPr>
  </p:sorterViewPr>
  <p:notesViewPr>
    <p:cSldViewPr>
      <p:cViewPr varScale="1">
        <p:scale>
          <a:sx n="91" d="100"/>
          <a:sy n="91" d="100"/>
        </p:scale>
        <p:origin x="3756"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B4CC671-EDDB-4CEF-B406-A152F8F02B95}" type="datetimeFigureOut">
              <a:rPr lang="sr-Latn-CS"/>
              <a:pPr>
                <a:defRPr/>
              </a:pPr>
              <a:t>14.6.2019</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B0DFA91-BBD8-4A40-8679-52B83F5E2828}" type="slidenum">
              <a:rPr lang="hr-HR" altLang="x-none"/>
              <a:pPr>
                <a:defRPr/>
              </a:pPr>
              <a:t>‹#›</a:t>
            </a:fld>
            <a:endParaRPr lang="hr-HR" altLang="x-none"/>
          </a:p>
        </p:txBody>
      </p:sp>
    </p:spTree>
    <p:extLst>
      <p:ext uri="{BB962C8B-B14F-4D97-AF65-F5344CB8AC3E}">
        <p14:creationId xmlns="" xmlns:p14="http://schemas.microsoft.com/office/powerpoint/2010/main" val="4073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8F97882-A59F-479F-A386-7D5B1B513A03}" type="datetimeFigureOut">
              <a:rPr lang="sr-Latn-CS"/>
              <a:pPr>
                <a:defRPr/>
              </a:pPr>
              <a:t>14.6.2019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2032C6C-E4E8-4DA8-A996-ACD8E1833339}" type="slidenum">
              <a:rPr lang="hr-HR" altLang="x-none"/>
              <a:pPr>
                <a:defRPr/>
              </a:pPr>
              <a:t>‹#›</a:t>
            </a:fld>
            <a:endParaRPr lang="hr-HR" altLang="x-none"/>
          </a:p>
        </p:txBody>
      </p:sp>
    </p:spTree>
    <p:extLst>
      <p:ext uri="{BB962C8B-B14F-4D97-AF65-F5344CB8AC3E}">
        <p14:creationId xmlns="" xmlns:p14="http://schemas.microsoft.com/office/powerpoint/2010/main" val="3975696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r-HR" altLang="x-none"/>
          </a:p>
        </p:txBody>
      </p:sp>
      <p:sp>
        <p:nvSpPr>
          <p:cNvPr id="6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6212A0-EF72-4E55-94C9-A86CBE6E2D52}" type="slidenum">
              <a:rPr lang="hr-HR" altLang="x-none">
                <a:latin typeface="Arial" panose="020B0604020202020204" pitchFamily="34" charset="0"/>
              </a:rPr>
              <a:pPr algn="r" eaLnBrk="1" hangingPunct="1">
                <a:spcBef>
                  <a:spcPct val="0"/>
                </a:spcBef>
              </a:pPr>
              <a:t>1</a:t>
            </a:fld>
            <a:endParaRPr lang="hr-HR" altLang="x-none">
              <a:latin typeface="Arial" panose="020B0604020202020204" pitchFamily="34" charset="0"/>
            </a:endParaRPr>
          </a:p>
        </p:txBody>
      </p:sp>
    </p:spTree>
    <p:extLst>
      <p:ext uri="{BB962C8B-B14F-4D97-AF65-F5344CB8AC3E}">
        <p14:creationId xmlns="" xmlns:p14="http://schemas.microsoft.com/office/powerpoint/2010/main" val="303118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12</a:t>
            </a:fld>
            <a:endParaRPr lang="hr-HR" altLang="x-none">
              <a:latin typeface="Arial" panose="020B0604020202020204" pitchFamily="34" charset="0"/>
            </a:endParaRPr>
          </a:p>
        </p:txBody>
      </p:sp>
    </p:spTree>
    <p:extLst>
      <p:ext uri="{BB962C8B-B14F-4D97-AF65-F5344CB8AC3E}">
        <p14:creationId xmlns="" xmlns:p14="http://schemas.microsoft.com/office/powerpoint/2010/main" val="205796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r-HR" dirty="0" smtClean="0">
                <a:latin typeface="+mn-lt"/>
              </a:rPr>
              <a:t> na svakom petom rogu, upućuju na zaključak da krovište ima sustav prilagođene jednostruke stolice, osmišljen da zadovolji zahtjeve na stabilnost zbog izvedbe na </a:t>
            </a:r>
            <a:r>
              <a:rPr lang="hr-HR" dirty="0" err="1" smtClean="0">
                <a:latin typeface="+mn-lt"/>
              </a:rPr>
              <a:t>nadozidu</a:t>
            </a:r>
            <a:endParaRPr lang="hr-HR" dirty="0" smtClean="0">
              <a:latin typeface="+mn-lt"/>
            </a:endParaRPr>
          </a:p>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13</a:t>
            </a:fld>
            <a:endParaRPr lang="hr-HR" altLang="x-none">
              <a:latin typeface="Arial" panose="020B0604020202020204" pitchFamily="34" charset="0"/>
            </a:endParaRPr>
          </a:p>
        </p:txBody>
      </p:sp>
    </p:spTree>
    <p:extLst>
      <p:ext uri="{BB962C8B-B14F-4D97-AF65-F5344CB8AC3E}">
        <p14:creationId xmlns="" xmlns:p14="http://schemas.microsoft.com/office/powerpoint/2010/main" val="351109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14</a:t>
            </a:fld>
            <a:endParaRPr lang="hr-HR" altLang="x-none">
              <a:latin typeface="Arial" panose="020B0604020202020204" pitchFamily="34" charset="0"/>
            </a:endParaRPr>
          </a:p>
        </p:txBody>
      </p:sp>
    </p:spTree>
    <p:extLst>
      <p:ext uri="{BB962C8B-B14F-4D97-AF65-F5344CB8AC3E}">
        <p14:creationId xmlns="" xmlns:p14="http://schemas.microsoft.com/office/powerpoint/2010/main" val="75162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latin typeface="+mn-lt"/>
                <a:ea typeface="+mn-ea"/>
                <a:cs typeface="+mn-cs"/>
              </a:rPr>
              <a:t>Primjera primjene kombiniranih skeletnih konstrukcija može se pronaći i na drugim riječkim industrijskim građevinama prvog industrijskog doba. Sredinom 19. stoljeća u zapadni dio kompleksa nekadašnje Rafinerije šećera uselila je Tvornica duhana. Afirmacija tvornice i povećanje proizvodnje stvorili su potrebu za novim proizvodnim pogonima, pa je šezdesetih godina postojećem tvorničkom kompleksu priključena prostrana parcela sa sjeverne strane između potoka i ceste (</a:t>
            </a:r>
            <a:r>
              <a:rPr lang="hr-HR" sz="1200" i="1" kern="1200" dirty="0" err="1" smtClean="0">
                <a:solidFill>
                  <a:schemeClr val="tx1"/>
                </a:solidFill>
                <a:latin typeface="+mn-lt"/>
                <a:ea typeface="+mn-ea"/>
                <a:cs typeface="+mn-cs"/>
              </a:rPr>
              <a:t>Via</a:t>
            </a:r>
            <a:r>
              <a:rPr lang="hr-HR" sz="1200" i="1" kern="1200" dirty="0" smtClean="0">
                <a:solidFill>
                  <a:schemeClr val="tx1"/>
                </a:solidFill>
                <a:latin typeface="+mn-lt"/>
                <a:ea typeface="+mn-ea"/>
                <a:cs typeface="+mn-cs"/>
              </a:rPr>
              <a:t> Germania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Sl</a:t>
            </a:r>
            <a:r>
              <a:rPr lang="hr-HR" sz="1200" kern="1200" dirty="0" smtClean="0">
                <a:solidFill>
                  <a:schemeClr val="tx1"/>
                </a:solidFill>
                <a:latin typeface="+mn-lt"/>
                <a:ea typeface="+mn-ea"/>
                <a:cs typeface="+mn-cs"/>
              </a:rPr>
              <a:t>. 18). Prva novoizgrađena zgrada bila je pogon za proizvodnju </a:t>
            </a:r>
            <a:r>
              <a:rPr lang="hr-HR" sz="1200" kern="1200" dirty="0" err="1" smtClean="0">
                <a:solidFill>
                  <a:schemeClr val="tx1"/>
                </a:solidFill>
                <a:latin typeface="+mn-lt"/>
                <a:ea typeface="+mn-ea"/>
                <a:cs typeface="+mn-cs"/>
              </a:rPr>
              <a:t>Virginia</a:t>
            </a:r>
            <a:r>
              <a:rPr lang="hr-HR" sz="1200" kern="1200" dirty="0" smtClean="0">
                <a:solidFill>
                  <a:schemeClr val="tx1"/>
                </a:solidFill>
                <a:latin typeface="+mn-lt"/>
                <a:ea typeface="+mn-ea"/>
                <a:cs typeface="+mn-cs"/>
              </a:rPr>
              <a:t> cigara (</a:t>
            </a:r>
            <a:r>
              <a:rPr lang="hr-HR" sz="1200" i="1" kern="1200" dirty="0" err="1" smtClean="0">
                <a:solidFill>
                  <a:schemeClr val="tx1"/>
                </a:solidFill>
                <a:latin typeface="+mn-lt"/>
                <a:ea typeface="+mn-ea"/>
                <a:cs typeface="+mn-cs"/>
              </a:rPr>
              <a:t>Virginia</a:t>
            </a:r>
            <a:r>
              <a:rPr lang="hr-HR" sz="1200" i="1" kern="1200" dirty="0" smtClean="0">
                <a:solidFill>
                  <a:schemeClr val="tx1"/>
                </a:solidFill>
                <a:latin typeface="+mn-lt"/>
                <a:ea typeface="+mn-ea"/>
                <a:cs typeface="+mn-cs"/>
              </a:rPr>
              <a:t> </a:t>
            </a:r>
            <a:r>
              <a:rPr lang="hr-HR" sz="1200" i="1" kern="1200" dirty="0" err="1" smtClean="0">
                <a:solidFill>
                  <a:schemeClr val="tx1"/>
                </a:solidFill>
                <a:latin typeface="+mn-lt"/>
                <a:ea typeface="+mn-ea"/>
                <a:cs typeface="+mn-cs"/>
              </a:rPr>
              <a:t>Zigarren</a:t>
            </a:r>
            <a:r>
              <a:rPr lang="hr-HR" sz="1200" i="1" kern="1200" dirty="0" smtClean="0">
                <a:solidFill>
                  <a:schemeClr val="tx1"/>
                </a:solidFill>
                <a:latin typeface="+mn-lt"/>
                <a:ea typeface="+mn-ea"/>
                <a:cs typeface="+mn-cs"/>
              </a:rPr>
              <a:t> </a:t>
            </a:r>
            <a:r>
              <a:rPr lang="hr-HR" sz="1200" i="1" kern="1200" dirty="0" err="1" smtClean="0">
                <a:solidFill>
                  <a:schemeClr val="tx1"/>
                </a:solidFill>
                <a:latin typeface="+mn-lt"/>
                <a:ea typeface="+mn-ea"/>
                <a:cs typeface="+mn-cs"/>
              </a:rPr>
              <a:t>Fabrication</a:t>
            </a:r>
            <a:r>
              <a:rPr lang="hr-HR" sz="1200" kern="1200" dirty="0" smtClean="0">
                <a:solidFill>
                  <a:schemeClr val="tx1"/>
                </a:solidFill>
                <a:latin typeface="+mn-lt"/>
                <a:ea typeface="+mn-ea"/>
                <a:cs typeface="+mn-cs"/>
              </a:rPr>
              <a:t>).  Podignuta je 1867. g. (</a:t>
            </a:r>
            <a:r>
              <a:rPr lang="hr-HR" sz="1200" kern="1200" dirty="0" err="1" smtClean="0">
                <a:solidFill>
                  <a:schemeClr val="tx1"/>
                </a:solidFill>
                <a:latin typeface="+mn-lt"/>
                <a:ea typeface="+mn-ea"/>
                <a:cs typeface="+mn-cs"/>
              </a:rPr>
              <a:t>Magaš</a:t>
            </a:r>
            <a:r>
              <a:rPr lang="hr-HR" sz="1200" kern="1200" dirty="0" smtClean="0">
                <a:solidFill>
                  <a:schemeClr val="tx1"/>
                </a:solidFill>
                <a:latin typeface="+mn-lt"/>
                <a:ea typeface="+mn-ea"/>
                <a:cs typeface="+mn-cs"/>
              </a:rPr>
              <a:t>, 1994, 155-157; Dmitrović, 1997, 66), a zbog specifičnog tlocrta nazvana i T-objekt.  </a:t>
            </a:r>
          </a:p>
          <a:p>
            <a:r>
              <a:rPr lang="it-IT" sz="1200" kern="1200" dirty="0" err="1" smtClean="0">
                <a:solidFill>
                  <a:schemeClr val="tx1"/>
                </a:solidFill>
                <a:latin typeface="+mn-lt"/>
                <a:ea typeface="+mn-ea"/>
                <a:cs typeface="+mn-cs"/>
              </a:rPr>
              <a:t>Na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planu</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grada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iz</a:t>
            </a:r>
            <a:r>
              <a:rPr lang="it-IT" sz="1200" kern="1200" dirty="0" smtClean="0">
                <a:solidFill>
                  <a:schemeClr val="tx1"/>
                </a:solidFill>
                <a:latin typeface="+mn-lt"/>
                <a:ea typeface="+mn-ea"/>
                <a:cs typeface="+mn-cs"/>
              </a:rPr>
              <a:t> 1862. </a:t>
            </a:r>
            <a:r>
              <a:rPr lang="it-IT" sz="1200" kern="1200" dirty="0" err="1" smtClean="0">
                <a:solidFill>
                  <a:schemeClr val="tx1"/>
                </a:solidFill>
                <a:latin typeface="+mn-lt"/>
                <a:ea typeface="+mn-ea"/>
                <a:cs typeface="+mn-cs"/>
              </a:rPr>
              <a:t>građevina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još</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nije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ucrtana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dok</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na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planu</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iz</a:t>
            </a:r>
            <a:r>
              <a:rPr lang="it-IT" sz="1200" kern="1200" dirty="0" smtClean="0">
                <a:solidFill>
                  <a:schemeClr val="tx1"/>
                </a:solidFill>
                <a:latin typeface="+mn-lt"/>
                <a:ea typeface="+mn-ea"/>
                <a:cs typeface="+mn-cs"/>
              </a:rPr>
              <a:t> 1870. i </a:t>
            </a:r>
            <a:r>
              <a:rPr lang="it-IT" sz="1200" kern="1200" dirty="0" err="1" smtClean="0">
                <a:solidFill>
                  <a:schemeClr val="tx1"/>
                </a:solidFill>
                <a:latin typeface="+mn-lt"/>
                <a:ea typeface="+mn-ea"/>
                <a:cs typeface="+mn-cs"/>
              </a:rPr>
              <a:t>svim</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kasnijim</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planovima</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jest</a:t>
            </a:r>
            <a:r>
              <a:rPr lang="it-IT" sz="1200" kern="1200" dirty="0" smtClean="0">
                <a:solidFill>
                  <a:schemeClr val="tx1"/>
                </a:solidFill>
                <a:latin typeface="+mn-lt"/>
                <a:ea typeface="+mn-ea"/>
                <a:cs typeface="+mn-cs"/>
              </a:rPr>
              <a:t>. </a:t>
            </a:r>
            <a:endParaRPr lang="hr-HR" sz="1200" kern="1200" dirty="0" smtClean="0">
              <a:solidFill>
                <a:schemeClr val="tx1"/>
              </a:solidFill>
              <a:latin typeface="+mn-lt"/>
              <a:ea typeface="+mn-ea"/>
              <a:cs typeface="+mn-cs"/>
            </a:endParaRPr>
          </a:p>
          <a:p>
            <a:r>
              <a:rPr lang="hr-HR" sz="1200" kern="1200" dirty="0" smtClean="0">
                <a:solidFill>
                  <a:schemeClr val="tx1"/>
                </a:solidFill>
                <a:latin typeface="+mn-lt"/>
                <a:ea typeface="+mn-ea"/>
                <a:cs typeface="+mn-cs"/>
              </a:rPr>
              <a:t>Detaljni nacrti i prikazi ukazuju na inventivno konstrukcijsko rješenje – jednostavnu montažu i nastavljanje željeznih stupova po etažama, povezujući ih u jedinstven sustav. </a:t>
            </a:r>
          </a:p>
          <a:p>
            <a:r>
              <a:rPr lang="hr-HR" sz="1200" kern="1200" dirty="0" smtClean="0">
                <a:solidFill>
                  <a:schemeClr val="tx1"/>
                </a:solidFill>
                <a:latin typeface="+mn-lt"/>
                <a:ea typeface="+mn-ea"/>
                <a:cs typeface="+mn-cs"/>
              </a:rPr>
              <a:t>Izvorna konstrukcija stupova bila sastavljena iz tri dijela – baze, valjkastog tijela koje je blago suženo prema gore (konusne cijevi), te kapitela s obostranim proširenjima oko cjevastog dijela na koji se montirala baza za umetanje tijela stupa gornje etaže. </a:t>
            </a:r>
          </a:p>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15</a:t>
            </a:fld>
            <a:endParaRPr lang="hr-HR" altLang="x-none">
              <a:latin typeface="Arial" panose="020B0604020202020204" pitchFamily="34" charset="0"/>
            </a:endParaRPr>
          </a:p>
        </p:txBody>
      </p:sp>
    </p:spTree>
    <p:extLst>
      <p:ext uri="{BB962C8B-B14F-4D97-AF65-F5344CB8AC3E}">
        <p14:creationId xmlns="" xmlns:p14="http://schemas.microsoft.com/office/powerpoint/2010/main" val="2270685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16</a:t>
            </a:fld>
            <a:endParaRPr lang="hr-HR" altLang="x-none">
              <a:latin typeface="Arial" panose="020B0604020202020204" pitchFamily="34" charset="0"/>
            </a:endParaRPr>
          </a:p>
        </p:txBody>
      </p:sp>
    </p:spTree>
    <p:extLst>
      <p:ext uri="{BB962C8B-B14F-4D97-AF65-F5344CB8AC3E}">
        <p14:creationId xmlns="" xmlns:p14="http://schemas.microsoft.com/office/powerpoint/2010/main" val="207736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sz="1200" kern="1200" dirty="0" smtClean="0">
                <a:solidFill>
                  <a:schemeClr val="tx1"/>
                </a:solidFill>
                <a:latin typeface="+mn-lt"/>
                <a:ea typeface="+mn-ea"/>
                <a:cs typeface="+mn-cs"/>
              </a:rPr>
              <a:t>Izvorno jednostruke drvene uzdužne podvlake iznad željeznih stupova skeleta zamijenjene su dvodijelnim gredama, osloncima poprečnih stropnih greda presjeka 16/22 cm. Iznad njih su uz srednje stolice bočne položene uzdužne grede presjeka 2x30/30 cm, promjenjive duljine, a primarna funkcija im je da služe kao ovjes donjim uzdužnim podvlakama.</a:t>
            </a:r>
            <a:endParaRPr lang="hr-HR" dirty="0"/>
          </a:p>
        </p:txBody>
      </p:sp>
      <p:sp>
        <p:nvSpPr>
          <p:cNvPr id="4" name="Rezervirano mjesto broja slajda 3"/>
          <p:cNvSpPr>
            <a:spLocks noGrp="1"/>
          </p:cNvSpPr>
          <p:nvPr>
            <p:ph type="sldNum" sz="quarter" idx="10"/>
          </p:nvPr>
        </p:nvSpPr>
        <p:spPr/>
        <p:txBody>
          <a:bodyPr/>
          <a:lstStyle/>
          <a:p>
            <a:pPr>
              <a:defRPr/>
            </a:pPr>
            <a:fld id="{32032C6C-E4E8-4DA8-A996-ACD8E1833339}" type="slidenum">
              <a:rPr lang="hr-HR" altLang="x-none" smtClean="0"/>
              <a:pPr>
                <a:defRPr/>
              </a:pPr>
              <a:t>17</a:t>
            </a:fld>
            <a:endParaRPr lang="hr-HR"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18</a:t>
            </a:fld>
            <a:endParaRPr lang="hr-HR" altLang="x-none">
              <a:latin typeface="Arial" panose="020B0604020202020204" pitchFamily="34" charset="0"/>
            </a:endParaRPr>
          </a:p>
        </p:txBody>
      </p:sp>
    </p:spTree>
    <p:extLst>
      <p:ext uri="{BB962C8B-B14F-4D97-AF65-F5344CB8AC3E}">
        <p14:creationId xmlns="" xmlns:p14="http://schemas.microsoft.com/office/powerpoint/2010/main" val="376076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19</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latin typeface="+mn-lt"/>
                <a:ea typeface="+mn-ea"/>
                <a:cs typeface="+mn-cs"/>
              </a:rPr>
              <a:t>Najveća rekonstrukcija – 1907. godine:  U dostupnoj dokumentaciji nema podataka na koji su način u izvornoj konstrukciji bili izvedeni priključci krovne konstrukcije na ziđe ni koji su bili razlozi promjene konstrukcije. Područje oslonaca nad srednjim zidom bilo je mjesto na kojem je, zbog mogućeg zadržavanja vode (u horizontalni oluk slijevala se voda s dvije krovne plohe ukupne površine od oko 2.880m²), vjerojatno došlo do propadanje drva i </a:t>
            </a:r>
            <a:r>
              <a:rPr lang="hr-HR" sz="1200" kern="1200" dirty="0" err="1" smtClean="0">
                <a:solidFill>
                  <a:schemeClr val="tx1"/>
                </a:solidFill>
                <a:latin typeface="+mn-lt"/>
                <a:ea typeface="+mn-ea"/>
                <a:cs typeface="+mn-cs"/>
              </a:rPr>
              <a:t>disfunkcionalnosti</a:t>
            </a:r>
            <a:r>
              <a:rPr lang="hr-HR" sz="1200" kern="1200" dirty="0" smtClean="0">
                <a:solidFill>
                  <a:schemeClr val="tx1"/>
                </a:solidFill>
                <a:latin typeface="+mn-lt"/>
                <a:ea typeface="+mn-ea"/>
                <a:cs typeface="+mn-cs"/>
              </a:rPr>
              <a:t> spojeva te su oni morali biti zamijenjeni. </a:t>
            </a:r>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20</a:t>
            </a:fld>
            <a:endParaRPr lang="hr-HR" altLang="x-none">
              <a:latin typeface="Arial" panose="020B0604020202020204" pitchFamily="34" charset="0"/>
            </a:endParaRPr>
          </a:p>
        </p:txBody>
      </p:sp>
    </p:spTree>
    <p:extLst>
      <p:ext uri="{BB962C8B-B14F-4D97-AF65-F5344CB8AC3E}">
        <p14:creationId xmlns="" xmlns:p14="http://schemas.microsoft.com/office/powerpoint/2010/main" val="165124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21</a:t>
            </a:fld>
            <a:endParaRPr lang="hr-HR" altLang="x-none">
              <a:latin typeface="Arial" panose="020B0604020202020204" pitchFamily="34" charset="0"/>
            </a:endParaRPr>
          </a:p>
        </p:txBody>
      </p:sp>
    </p:spTree>
    <p:extLst>
      <p:ext uri="{BB962C8B-B14F-4D97-AF65-F5344CB8AC3E}">
        <p14:creationId xmlns="" xmlns:p14="http://schemas.microsoft.com/office/powerpoint/2010/main" val="316748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23</a:t>
            </a:fld>
            <a:endParaRPr lang="hr-HR" altLang="x-none">
              <a:latin typeface="Arial" panose="020B0604020202020204" pitchFamily="34" charset="0"/>
            </a:endParaRPr>
          </a:p>
        </p:txBody>
      </p:sp>
    </p:spTree>
    <p:extLst>
      <p:ext uri="{BB962C8B-B14F-4D97-AF65-F5344CB8AC3E}">
        <p14:creationId xmlns="" xmlns:p14="http://schemas.microsoft.com/office/powerpoint/2010/main" val="3012934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24</a:t>
            </a:fld>
            <a:endParaRPr lang="hr-HR" altLang="x-none">
              <a:latin typeface="Arial" panose="020B0604020202020204" pitchFamily="34" charset="0"/>
            </a:endParaRPr>
          </a:p>
        </p:txBody>
      </p:sp>
    </p:spTree>
    <p:extLst>
      <p:ext uri="{BB962C8B-B14F-4D97-AF65-F5344CB8AC3E}">
        <p14:creationId xmlns="" xmlns:p14="http://schemas.microsoft.com/office/powerpoint/2010/main" val="152275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latin typeface="+mn-lt"/>
                <a:ea typeface="+mn-ea"/>
                <a:cs typeface="+mn-cs"/>
              </a:rPr>
              <a:t>Kako je glavnina robnog prometa u riječkoj luci, pored drva i šećera, bila vezana za žitarice, za smještaj i njihovu manipulaciju bilo je potrebno izgraditi specijalizirana skladišta</a:t>
            </a:r>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25</a:t>
            </a:fld>
            <a:endParaRPr lang="hr-HR" altLang="x-none">
              <a:latin typeface="Arial" panose="020B0604020202020204" pitchFamily="34" charset="0"/>
            </a:endParaRPr>
          </a:p>
        </p:txBody>
      </p:sp>
    </p:spTree>
    <p:extLst>
      <p:ext uri="{BB962C8B-B14F-4D97-AF65-F5344CB8AC3E}">
        <p14:creationId xmlns="" xmlns:p14="http://schemas.microsoft.com/office/powerpoint/2010/main" val="3054961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26</a:t>
            </a:fld>
            <a:endParaRPr lang="hr-HR" altLang="x-none">
              <a:latin typeface="Arial" panose="020B0604020202020204" pitchFamily="34" charset="0"/>
            </a:endParaRPr>
          </a:p>
        </p:txBody>
      </p:sp>
    </p:spTree>
    <p:extLst>
      <p:ext uri="{BB962C8B-B14F-4D97-AF65-F5344CB8AC3E}">
        <p14:creationId xmlns="" xmlns:p14="http://schemas.microsoft.com/office/powerpoint/2010/main" val="305496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27</a:t>
            </a:fld>
            <a:endParaRPr lang="hr-HR" altLang="x-none">
              <a:latin typeface="Arial" panose="020B0604020202020204" pitchFamily="34" charset="0"/>
            </a:endParaRPr>
          </a:p>
        </p:txBody>
      </p:sp>
    </p:spTree>
    <p:extLst>
      <p:ext uri="{BB962C8B-B14F-4D97-AF65-F5344CB8AC3E}">
        <p14:creationId xmlns="" xmlns:p14="http://schemas.microsoft.com/office/powerpoint/2010/main" val="1675787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28</a:t>
            </a:fld>
            <a:endParaRPr lang="hr-HR" altLang="x-none">
              <a:latin typeface="Arial" panose="020B0604020202020204" pitchFamily="34" charset="0"/>
            </a:endParaRPr>
          </a:p>
        </p:txBody>
      </p:sp>
    </p:spTree>
    <p:extLst>
      <p:ext uri="{BB962C8B-B14F-4D97-AF65-F5344CB8AC3E}">
        <p14:creationId xmlns="" xmlns:p14="http://schemas.microsoft.com/office/powerpoint/2010/main" val="1675787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29</a:t>
            </a:fld>
            <a:endParaRPr lang="hr-HR" altLang="x-none">
              <a:latin typeface="Arial" panose="020B0604020202020204" pitchFamily="34" charset="0"/>
            </a:endParaRPr>
          </a:p>
        </p:txBody>
      </p:sp>
    </p:spTree>
    <p:extLst>
      <p:ext uri="{BB962C8B-B14F-4D97-AF65-F5344CB8AC3E}">
        <p14:creationId xmlns="" xmlns:p14="http://schemas.microsoft.com/office/powerpoint/2010/main" val="880609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30</a:t>
            </a:fld>
            <a:endParaRPr lang="hr-HR" altLang="x-none">
              <a:latin typeface="Arial" panose="020B0604020202020204" pitchFamily="34" charset="0"/>
            </a:endParaRPr>
          </a:p>
        </p:txBody>
      </p:sp>
    </p:spTree>
    <p:extLst>
      <p:ext uri="{BB962C8B-B14F-4D97-AF65-F5344CB8AC3E}">
        <p14:creationId xmlns="" xmlns:p14="http://schemas.microsoft.com/office/powerpoint/2010/main" val="892795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31</a:t>
            </a:fld>
            <a:endParaRPr lang="hr-HR" altLang="x-none">
              <a:latin typeface="Arial" panose="020B0604020202020204" pitchFamily="34" charset="0"/>
            </a:endParaRPr>
          </a:p>
        </p:txBody>
      </p:sp>
    </p:spTree>
    <p:extLst>
      <p:ext uri="{BB962C8B-B14F-4D97-AF65-F5344CB8AC3E}">
        <p14:creationId xmlns="" xmlns:p14="http://schemas.microsoft.com/office/powerpoint/2010/main" val="892795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32</a:t>
            </a:fld>
            <a:endParaRPr lang="hr-HR" altLang="x-none">
              <a:latin typeface="Arial" panose="020B0604020202020204" pitchFamily="34" charset="0"/>
            </a:endParaRPr>
          </a:p>
        </p:txBody>
      </p:sp>
    </p:spTree>
    <p:extLst>
      <p:ext uri="{BB962C8B-B14F-4D97-AF65-F5344CB8AC3E}">
        <p14:creationId xmlns="" xmlns:p14="http://schemas.microsoft.com/office/powerpoint/2010/main" val="2496278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33</a:t>
            </a:fld>
            <a:endParaRPr lang="hr-HR" altLang="x-none">
              <a:latin typeface="Arial" panose="020B0604020202020204" pitchFamily="34" charset="0"/>
            </a:endParaRPr>
          </a:p>
        </p:txBody>
      </p:sp>
    </p:spTree>
    <p:extLst>
      <p:ext uri="{BB962C8B-B14F-4D97-AF65-F5344CB8AC3E}">
        <p14:creationId xmlns="" xmlns:p14="http://schemas.microsoft.com/office/powerpoint/2010/main" val="2662997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34</a:t>
            </a:fld>
            <a:endParaRPr lang="hr-HR" altLang="x-none">
              <a:latin typeface="Arial" panose="020B0604020202020204" pitchFamily="34" charset="0"/>
            </a:endParaRPr>
          </a:p>
        </p:txBody>
      </p:sp>
    </p:spTree>
    <p:extLst>
      <p:ext uri="{BB962C8B-B14F-4D97-AF65-F5344CB8AC3E}">
        <p14:creationId xmlns="" xmlns:p14="http://schemas.microsoft.com/office/powerpoint/2010/main" val="2662997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35</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36</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37</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4</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5</a:t>
            </a:fld>
            <a:endParaRPr lang="hr-HR" altLang="x-none">
              <a:latin typeface="Arial" panose="020B0604020202020204" pitchFamily="34" charset="0"/>
            </a:endParaRPr>
          </a:p>
        </p:txBody>
      </p:sp>
    </p:spTree>
    <p:extLst>
      <p:ext uri="{BB962C8B-B14F-4D97-AF65-F5344CB8AC3E}">
        <p14:creationId xmlns="" xmlns:p14="http://schemas.microsoft.com/office/powerpoint/2010/main" val="160394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6</a:t>
            </a:fld>
            <a:endParaRPr lang="hr-HR" altLang="x-none">
              <a:latin typeface="Arial" panose="020B0604020202020204" pitchFamily="34" charset="0"/>
            </a:endParaRPr>
          </a:p>
        </p:txBody>
      </p:sp>
    </p:spTree>
    <p:extLst>
      <p:ext uri="{BB962C8B-B14F-4D97-AF65-F5344CB8AC3E}">
        <p14:creationId xmlns="" xmlns:p14="http://schemas.microsoft.com/office/powerpoint/2010/main" val="1603947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7</a:t>
            </a:fld>
            <a:endParaRPr lang="hr-HR" altLang="x-none">
              <a:latin typeface="Arial" panose="020B0604020202020204" pitchFamily="34" charset="0"/>
            </a:endParaRPr>
          </a:p>
        </p:txBody>
      </p:sp>
    </p:spTree>
    <p:extLst>
      <p:ext uri="{BB962C8B-B14F-4D97-AF65-F5344CB8AC3E}">
        <p14:creationId xmlns="" xmlns:p14="http://schemas.microsoft.com/office/powerpoint/2010/main" val="160394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10</a:t>
            </a:fld>
            <a:endParaRPr lang="hr-HR" altLang="x-none">
              <a:latin typeface="Arial" panose="020B0604020202020204" pitchFamily="34" charset="0"/>
            </a:endParaRPr>
          </a:p>
        </p:txBody>
      </p:sp>
    </p:spTree>
    <p:extLst>
      <p:ext uri="{BB962C8B-B14F-4D97-AF65-F5344CB8AC3E}">
        <p14:creationId xmlns="" xmlns:p14="http://schemas.microsoft.com/office/powerpoint/2010/main" val="131730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x-none"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x-none">
                <a:latin typeface="Arial" panose="020B0604020202020204" pitchFamily="34" charset="0"/>
              </a:rPr>
              <a:pPr>
                <a:spcBef>
                  <a:spcPct val="0"/>
                </a:spcBef>
              </a:pPr>
              <a:t>11</a:t>
            </a:fld>
            <a:endParaRPr lang="hr-HR" altLang="x-none">
              <a:latin typeface="Arial" panose="020B0604020202020204" pitchFamily="34" charset="0"/>
            </a:endParaRPr>
          </a:p>
        </p:txBody>
      </p:sp>
    </p:spTree>
    <p:extLst>
      <p:ext uri="{BB962C8B-B14F-4D97-AF65-F5344CB8AC3E}">
        <p14:creationId xmlns="" xmlns:p14="http://schemas.microsoft.com/office/powerpoint/2010/main" val="171886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Rectangle 11"/>
          <p:cNvSpPr>
            <a:spLocks noGrp="1" noChangeArrowheads="1"/>
          </p:cNvSpPr>
          <p:nvPr>
            <p:ph type="dt" sz="half" idx="10"/>
          </p:nvPr>
        </p:nvSpPr>
        <p:spPr>
          <a:ln/>
        </p:spPr>
        <p:txBody>
          <a:bodyPr/>
          <a:lstStyle>
            <a:lvl1pPr>
              <a:defRPr/>
            </a:lvl1pPr>
          </a:lstStyle>
          <a:p>
            <a:pPr>
              <a:defRPr/>
            </a:pPr>
            <a:r>
              <a:rPr lang="hr-HR" altLang="x-none"/>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DF59B5C4-5052-48BC-B74C-450AB8A92364}" type="slidenum">
              <a:rPr lang="hr-HR" altLang="x-none"/>
              <a:pPr>
                <a:defRPr/>
              </a:pPr>
              <a:t>‹#›</a:t>
            </a:fld>
            <a:endParaRPr lang="hr-HR" altLang="x-none"/>
          </a:p>
        </p:txBody>
      </p:sp>
    </p:spTree>
    <p:extLst>
      <p:ext uri="{BB962C8B-B14F-4D97-AF65-F5344CB8AC3E}">
        <p14:creationId xmlns="" xmlns:p14="http://schemas.microsoft.com/office/powerpoint/2010/main" val="41173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8"/>
          <p:cNvPicPr>
            <a:picLocks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1000125"/>
            <a:ext cx="9144000" cy="107950"/>
          </a:xfrm>
          <a:prstGeom prst="rect">
            <a:avLst/>
          </a:prstGeom>
          <a:solidFill>
            <a:schemeClr val="bg2">
              <a:alpha val="2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143000" y="142875"/>
            <a:ext cx="77152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altLang="x-none" sz="1400" b="1"/>
              <a:t>HRVATSKA KOMORA INŽENJERA GRAĐEVINARSTVA</a:t>
            </a:r>
            <a:endParaRPr lang="hr-HR" altLang="x-none" sz="1400"/>
          </a:p>
        </p:txBody>
      </p:sp>
      <p:sp>
        <p:nvSpPr>
          <p:cNvPr id="7" name="Rectangle 5"/>
          <p:cNvSpPr>
            <a:spLocks noChangeArrowheads="1"/>
          </p:cNvSpPr>
          <p:nvPr userDrawn="1"/>
        </p:nvSpPr>
        <p:spPr bwMode="auto">
          <a:xfrm>
            <a:off x="1143000" y="457200"/>
            <a:ext cx="771525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600"/>
              </a:spcAft>
              <a:defRPr/>
            </a:pPr>
            <a:r>
              <a:rPr lang="hr-HR" altLang="x-none" sz="1200" b="1">
                <a:solidFill>
                  <a:srgbClr val="7F7F7F"/>
                </a:solidFill>
                <a:cs typeface="Times New Roman" pitchFamily="18" charset="0"/>
              </a:rPr>
              <a:t>DANI OVLAŠTENIH INŽENJERA GRAĐEVINARSTVA</a:t>
            </a:r>
            <a:endParaRPr lang="hr-HR" altLang="x-none" sz="1200">
              <a:solidFill>
                <a:srgbClr val="7F7F7F"/>
              </a:solidFill>
            </a:endParaRPr>
          </a:p>
          <a:p>
            <a:pPr algn="ctr">
              <a:spcAft>
                <a:spcPts val="600"/>
              </a:spcAft>
              <a:defRPr/>
            </a:pPr>
            <a:r>
              <a:rPr lang="hr-HR" altLang="x-none" sz="1200">
                <a:cs typeface="Times New Roman" pitchFamily="18" charset="0"/>
              </a:rPr>
              <a:t>Opatija, 2010.</a:t>
            </a:r>
            <a:endParaRPr lang="hr-HR" altLang="x-none"/>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8" name="Date Placeholder 3"/>
          <p:cNvSpPr>
            <a:spLocks noGrp="1"/>
          </p:cNvSpPr>
          <p:nvPr>
            <p:ph type="dt" sz="half" idx="10"/>
          </p:nvPr>
        </p:nvSpPr>
        <p:spPr>
          <a:xfrm>
            <a:off x="457200" y="6356350"/>
            <a:ext cx="2133600" cy="365125"/>
          </a:xfrm>
        </p:spPr>
        <p:txBody>
          <a:bodyPr/>
          <a:lstStyle>
            <a:lvl1pPr fontAlgn="auto">
              <a:spcBef>
                <a:spcPts val="0"/>
              </a:spcBef>
              <a:spcAft>
                <a:spcPts val="0"/>
              </a:spcAft>
              <a:defRPr sz="1800">
                <a:latin typeface="+mn-lt"/>
                <a:cs typeface="+mn-cs"/>
              </a:defRPr>
            </a:lvl1pPr>
          </a:lstStyle>
          <a:p>
            <a:pPr>
              <a:defRPr/>
            </a:pPr>
            <a:endParaRPr lang="hr-HR"/>
          </a:p>
        </p:txBody>
      </p:sp>
      <p:sp>
        <p:nvSpPr>
          <p:cNvPr id="9"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cs typeface="Arial" charset="0"/>
              </a:defRPr>
            </a:lvl1pPr>
          </a:lstStyle>
          <a:p>
            <a:pPr>
              <a:defRPr/>
            </a:pPr>
            <a:endParaRPr lang="hr-HR" altLang="x-none"/>
          </a:p>
        </p:txBody>
      </p:sp>
      <p:sp>
        <p:nvSpPr>
          <p:cNvPr id="10" name="Slide Number Placeholder 5"/>
          <p:cNvSpPr>
            <a:spLocks noGrp="1"/>
          </p:cNvSpPr>
          <p:nvPr>
            <p:ph type="sldNum" sz="quarter" idx="12"/>
          </p:nvPr>
        </p:nvSpPr>
        <p:spPr>
          <a:xfrm>
            <a:off x="6553200" y="6356350"/>
            <a:ext cx="2133600" cy="365125"/>
          </a:xfrm>
        </p:spPr>
        <p:txBody>
          <a:bodyPr/>
          <a:lstStyle>
            <a:lvl1pPr algn="l">
              <a:defRPr sz="1800" smtClean="0">
                <a:latin typeface="Calibri" panose="020F0502020204030204" pitchFamily="34" charset="0"/>
              </a:defRPr>
            </a:lvl1pPr>
          </a:lstStyle>
          <a:p>
            <a:pPr>
              <a:defRPr/>
            </a:pPr>
            <a:fld id="{540EEC7C-AA2A-4A1B-B288-589E9A700F40}" type="slidenum">
              <a:rPr lang="hr-HR" altLang="x-none"/>
              <a:pPr>
                <a:defRPr/>
              </a:pPr>
              <a:t>‹#›</a:t>
            </a:fld>
            <a:endParaRPr lang="hr-HR" altLang="x-none"/>
          </a:p>
        </p:txBody>
      </p:sp>
    </p:spTree>
    <p:extLst>
      <p:ext uri="{BB962C8B-B14F-4D97-AF65-F5344CB8AC3E}">
        <p14:creationId xmlns="" xmlns:p14="http://schemas.microsoft.com/office/powerpoint/2010/main" val="19512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hr-HR" altLang="x-none"/>
              <a:t>Ime i prezime predavača</a:t>
            </a:r>
          </a:p>
        </p:txBody>
      </p:sp>
      <p:sp>
        <p:nvSpPr>
          <p:cNvPr id="3" name="Rectangle 13"/>
          <p:cNvSpPr>
            <a:spLocks noGrp="1" noChangeArrowheads="1"/>
          </p:cNvSpPr>
          <p:nvPr>
            <p:ph type="sldNum" sz="quarter" idx="11"/>
          </p:nvPr>
        </p:nvSpPr>
        <p:spPr>
          <a:ln/>
        </p:spPr>
        <p:txBody>
          <a:bodyPr/>
          <a:lstStyle>
            <a:lvl1pPr>
              <a:defRPr/>
            </a:lvl1pPr>
          </a:lstStyle>
          <a:p>
            <a:pPr>
              <a:defRPr/>
            </a:pPr>
            <a:fld id="{27742FF3-B87A-45D6-9A3E-D782A254165A}" type="slidenum">
              <a:rPr lang="hr-HR" altLang="x-none"/>
              <a:pPr>
                <a:defRPr/>
              </a:pPr>
              <a:t>‹#›</a:t>
            </a:fld>
            <a:endParaRPr lang="hr-HR" altLang="x-none"/>
          </a:p>
        </p:txBody>
      </p:sp>
    </p:spTree>
    <p:extLst>
      <p:ext uri="{BB962C8B-B14F-4D97-AF65-F5344CB8AC3E}">
        <p14:creationId xmlns="" xmlns:p14="http://schemas.microsoft.com/office/powerpoint/2010/main" val="96440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hr-HR"/>
              <a:t>Uredite stil naslova matrice</a:t>
            </a:r>
          </a:p>
        </p:txBody>
      </p:sp>
      <p:sp>
        <p:nvSpPr>
          <p:cNvPr id="3" name="Rezervirano mjesto sadržaja 2"/>
          <p:cNvSpPr>
            <a:spLocks noGrp="1"/>
          </p:cNvSpPr>
          <p:nvPr>
            <p:ph idx="1"/>
          </p:nvPr>
        </p:nvSpPr>
        <p:spPr>
          <a:xfrm>
            <a:off x="457200" y="1600200"/>
            <a:ext cx="8229600" cy="4525963"/>
          </a:xfrm>
          <a:prstGeom prst="rect">
            <a:avLst/>
          </a:prstGeo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ctangle 11"/>
          <p:cNvSpPr>
            <a:spLocks noGrp="1" noChangeArrowheads="1"/>
          </p:cNvSpPr>
          <p:nvPr>
            <p:ph type="dt" sz="half" idx="10"/>
          </p:nvPr>
        </p:nvSpPr>
        <p:spPr>
          <a:ln/>
        </p:spPr>
        <p:txBody>
          <a:bodyPr/>
          <a:lstStyle>
            <a:lvl1pPr>
              <a:defRPr/>
            </a:lvl1pPr>
          </a:lstStyle>
          <a:p>
            <a:pPr>
              <a:defRPr/>
            </a:pPr>
            <a:r>
              <a:rPr lang="hr-HR" altLang="x-none"/>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CA97B197-5111-4B02-8047-EF5F65D3E305}" type="slidenum">
              <a:rPr lang="hr-HR" altLang="x-none"/>
              <a:pPr>
                <a:defRPr/>
              </a:pPr>
              <a:t>‹#›</a:t>
            </a:fld>
            <a:endParaRPr lang="hr-HR" altLang="x-none"/>
          </a:p>
        </p:txBody>
      </p:sp>
    </p:spTree>
    <p:extLst>
      <p:ext uri="{BB962C8B-B14F-4D97-AF65-F5344CB8AC3E}">
        <p14:creationId xmlns="" xmlns:p14="http://schemas.microsoft.com/office/powerpoint/2010/main" val="2696357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9" descr="image001"/>
          <p:cNvPicPr>
            <a:picLocks noChangeAspect="1" noChangeArrowheads="1"/>
          </p:cNvPicPr>
          <p:nvPr userDrawn="1"/>
        </p:nvPicPr>
        <p:blipFill>
          <a:blip r:embed="rId6" cstate="print">
            <a:extLst>
              <a:ext uri="{28A0092B-C50C-407E-A947-70E740481C1C}">
                <a14:useLocalDpi xmlns="" xmlns:a14="http://schemas.microsoft.com/office/drawing/2010/main" val="0"/>
              </a:ext>
            </a:extLst>
          </a:blip>
          <a:srcRect/>
          <a:stretch>
            <a:fillRect/>
          </a:stretch>
        </p:blipFill>
        <p:spPr bwMode="auto">
          <a:xfrm>
            <a:off x="7956550" y="6337300"/>
            <a:ext cx="61118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6308725"/>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5" name="Rectangle 11"/>
          <p:cNvSpPr>
            <a:spLocks noGrp="1" noChangeArrowheads="1"/>
          </p:cNvSpPr>
          <p:nvPr>
            <p:ph type="dt" sz="half" idx="2"/>
          </p:nvPr>
        </p:nvSpPr>
        <p:spPr bwMode="auto">
          <a:xfrm>
            <a:off x="107950" y="6381750"/>
            <a:ext cx="5976938"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Narrow" pitchFamily="34" charset="0"/>
                <a:cs typeface="Arial" charset="0"/>
              </a:defRPr>
            </a:lvl1pPr>
          </a:lstStyle>
          <a:p>
            <a:pPr>
              <a:defRPr/>
            </a:pPr>
            <a:r>
              <a:rPr lang="hr-HR" altLang="x-none" dirty="0"/>
              <a:t>Ime i prezime predavača</a:t>
            </a:r>
          </a:p>
        </p:txBody>
      </p:sp>
      <p:sp>
        <p:nvSpPr>
          <p:cNvPr id="1029" name="Rectangle 12"/>
          <p:cNvSpPr>
            <a:spLocks noChangeArrowheads="1"/>
          </p:cNvSpPr>
          <p:nvPr/>
        </p:nvSpPr>
        <p:spPr bwMode="auto">
          <a:xfrm>
            <a:off x="6011863" y="6381750"/>
            <a:ext cx="1944687"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hr-HR" altLang="x-none" sz="1400" dirty="0"/>
              <a:t>HKIG – Opatija 2019.</a:t>
            </a:r>
          </a:p>
        </p:txBody>
      </p:sp>
      <p:sp>
        <p:nvSpPr>
          <p:cNvPr id="1037" name="Rectangle 13"/>
          <p:cNvSpPr>
            <a:spLocks noGrp="1" noChangeArrowheads="1"/>
          </p:cNvSpPr>
          <p:nvPr>
            <p:ph type="sldNum" sz="quarter" idx="4"/>
          </p:nvPr>
        </p:nvSpPr>
        <p:spPr bwMode="auto">
          <a:xfrm>
            <a:off x="8026400" y="6381750"/>
            <a:ext cx="1117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000" smtClean="0">
                <a:latin typeface="Verdana" panose="020B0604030504040204" pitchFamily="34" charset="0"/>
              </a:defRPr>
            </a:lvl1pPr>
          </a:lstStyle>
          <a:p>
            <a:pPr>
              <a:defRPr/>
            </a:pPr>
            <a:fld id="{79AD9910-7AB1-46C5-8FA7-ED2DDB5247A5}" type="slidenum">
              <a:rPr lang="hr-HR" altLang="x-none"/>
              <a:pPr>
                <a:defRPr/>
              </a:pPr>
              <a:t>‹#›</a:t>
            </a:fld>
            <a:endParaRPr lang="hr-HR" altLang="x-none"/>
          </a:p>
        </p:txBody>
      </p:sp>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tiff"/><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tiff"/><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tiff"/></Relationships>
</file>

<file path=ppt/slides/_rels/slide3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2.tiff"/></Relationships>
</file>

<file path=ppt/slides/_rels/slide3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zervirano mjesto datuma 1"/>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a:latin typeface="Arial Narrow" panose="020B0606020202030204" pitchFamily="34" charset="0"/>
              </a:rPr>
              <a:t>Ime i prezime predavača</a:t>
            </a:r>
          </a:p>
        </p:txBody>
      </p:sp>
      <p:sp>
        <p:nvSpPr>
          <p:cNvPr id="5123" name="Rezervirano mjesto broja slajda 2"/>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9DE799-DA9D-44F6-BE07-3F637AC10E48}" type="slidenum">
              <a:rPr lang="hr-HR" altLang="x-none">
                <a:latin typeface="Verdana" panose="020B0604030504040204" pitchFamily="34" charset="0"/>
              </a:rPr>
              <a:pPr/>
              <a:t>1</a:t>
            </a:fld>
            <a:endParaRPr lang="hr-HR" altLang="x-none">
              <a:latin typeface="Verdana" panose="020B0604030504040204" pitchFamily="34" charset="0"/>
            </a:endParaRPr>
          </a:p>
        </p:txBody>
      </p:sp>
      <p:sp>
        <p:nvSpPr>
          <p:cNvPr id="9" name="Rectangle 8"/>
          <p:cNvSpPr/>
          <p:nvPr/>
        </p:nvSpPr>
        <p:spPr>
          <a:xfrm>
            <a:off x="0" y="908050"/>
            <a:ext cx="9144000" cy="5949950"/>
          </a:xfrm>
          <a:prstGeom prst="rect">
            <a:avLst/>
          </a:prstGeom>
          <a:solidFill>
            <a:srgbClr val="112A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5" name="Title 5"/>
          <p:cNvSpPr>
            <a:spLocks noGrp="1"/>
          </p:cNvSpPr>
          <p:nvPr>
            <p:ph type="ctrTitle" idx="4294967295"/>
          </p:nvPr>
        </p:nvSpPr>
        <p:spPr bwMode="auto">
          <a:xfrm>
            <a:off x="0" y="2006600"/>
            <a:ext cx="9144000" cy="14700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hr-HR" altLang="x-none" sz="3600" dirty="0">
                <a:solidFill>
                  <a:schemeClr val="bg1"/>
                </a:solidFill>
                <a:latin typeface="Times New Roman" panose="02020603050405020304" pitchFamily="18" charset="0"/>
                <a:cs typeface="Times New Roman" panose="02020603050405020304" pitchFamily="18" charset="0"/>
              </a:rPr>
              <a:t>POVIJESNE DRVENE KONSTRUKCIJE GRADA RIJEKE – nasljeđe I. industrijskog doba i afirmacije grada kao lučkog središta Austrougarskog carstva </a:t>
            </a:r>
          </a:p>
        </p:txBody>
      </p:sp>
      <p:sp>
        <p:nvSpPr>
          <p:cNvPr id="5126" name="Subtitle 6"/>
          <p:cNvSpPr>
            <a:spLocks noGrp="1"/>
          </p:cNvSpPr>
          <p:nvPr>
            <p:ph type="subTitle" idx="4294967295"/>
          </p:nvPr>
        </p:nvSpPr>
        <p:spPr bwMode="auto">
          <a:xfrm>
            <a:off x="214313" y="5572125"/>
            <a:ext cx="7643812"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hr-HR" altLang="x-none" sz="1800" dirty="0" smtClean="0">
                <a:solidFill>
                  <a:schemeClr val="bg1"/>
                </a:solidFill>
                <a:latin typeface="Times New Roman" panose="02020603050405020304" pitchFamily="18" charset="0"/>
                <a:cs typeface="Times New Roman" panose="02020603050405020304" pitchFamily="18" charset="0"/>
              </a:rPr>
              <a:t>izv.prof.dr.sc. Adriana </a:t>
            </a:r>
            <a:r>
              <a:rPr lang="hr-HR" altLang="x-none" sz="1800" dirty="0" err="1" smtClean="0">
                <a:solidFill>
                  <a:schemeClr val="bg1"/>
                </a:solidFill>
                <a:latin typeface="Times New Roman" panose="02020603050405020304" pitchFamily="18" charset="0"/>
                <a:cs typeface="Times New Roman" panose="02020603050405020304" pitchFamily="18" charset="0"/>
              </a:rPr>
              <a:t>Bjelanović</a:t>
            </a:r>
            <a:r>
              <a:rPr lang="hr-HR" altLang="x-none" sz="1800" dirty="0" smtClean="0">
                <a:solidFill>
                  <a:schemeClr val="bg1"/>
                </a:solidFill>
                <a:latin typeface="Times New Roman" panose="02020603050405020304" pitchFamily="18" charset="0"/>
                <a:cs typeface="Times New Roman" panose="02020603050405020304" pitchFamily="18" charset="0"/>
              </a:rPr>
              <a:t>, </a:t>
            </a:r>
            <a:r>
              <a:rPr lang="hr-HR" altLang="x-none" sz="1800" dirty="0" err="1">
                <a:solidFill>
                  <a:schemeClr val="bg1"/>
                </a:solidFill>
                <a:latin typeface="Times New Roman" panose="02020603050405020304" pitchFamily="18" charset="0"/>
                <a:cs typeface="Times New Roman" panose="02020603050405020304" pitchFamily="18" charset="0"/>
              </a:rPr>
              <a:t>dipl.ing.građ</a:t>
            </a:r>
            <a:r>
              <a:rPr lang="hr-HR" altLang="x-none" sz="1800" dirty="0">
                <a:solidFill>
                  <a:schemeClr val="bg1"/>
                </a:solidFill>
                <a:latin typeface="Times New Roman" panose="02020603050405020304" pitchFamily="18" charset="0"/>
                <a:cs typeface="Times New Roman" panose="02020603050405020304" pitchFamily="18" charset="0"/>
              </a:rPr>
              <a:t>., </a:t>
            </a:r>
            <a:r>
              <a:rPr lang="hr-HR" altLang="x-none" sz="1800" dirty="0" smtClean="0">
                <a:solidFill>
                  <a:schemeClr val="bg1"/>
                </a:solidFill>
                <a:latin typeface="Times New Roman" panose="02020603050405020304" pitchFamily="18" charset="0"/>
                <a:cs typeface="Times New Roman" panose="02020603050405020304" pitchFamily="18" charset="0"/>
              </a:rPr>
              <a:t>Građevinski fakultet, Rijeka</a:t>
            </a:r>
          </a:p>
          <a:p>
            <a:pPr marL="0" indent="0">
              <a:buNone/>
            </a:pPr>
            <a:r>
              <a:rPr lang="hr-HR" altLang="x-none" sz="1800" dirty="0" smtClean="0">
                <a:solidFill>
                  <a:schemeClr val="bg1"/>
                </a:solidFill>
                <a:latin typeface="Times New Roman" panose="02020603050405020304" pitchFamily="18" charset="0"/>
                <a:cs typeface="Times New Roman" panose="02020603050405020304" pitchFamily="18" charset="0"/>
              </a:rPr>
              <a:t>izv.prof.dr.sc</a:t>
            </a:r>
            <a:r>
              <a:rPr lang="hr-HR" altLang="x-none" sz="1800" dirty="0">
                <a:solidFill>
                  <a:schemeClr val="bg1"/>
                </a:solidFill>
                <a:latin typeface="Times New Roman" panose="02020603050405020304" pitchFamily="18" charset="0"/>
                <a:cs typeface="Times New Roman" panose="02020603050405020304" pitchFamily="18" charset="0"/>
              </a:rPr>
              <a:t>. </a:t>
            </a:r>
            <a:r>
              <a:rPr lang="hr-HR" altLang="x-none" sz="1800" dirty="0" smtClean="0">
                <a:solidFill>
                  <a:schemeClr val="bg1"/>
                </a:solidFill>
                <a:latin typeface="Times New Roman" panose="02020603050405020304" pitchFamily="18" charset="0"/>
                <a:cs typeface="Times New Roman" panose="02020603050405020304" pitchFamily="18" charset="0"/>
              </a:rPr>
              <a:t>Nana </a:t>
            </a:r>
            <a:r>
              <a:rPr lang="hr-HR" altLang="x-none" sz="1800" dirty="0" err="1" smtClean="0">
                <a:solidFill>
                  <a:schemeClr val="bg1"/>
                </a:solidFill>
                <a:latin typeface="Times New Roman" panose="02020603050405020304" pitchFamily="18" charset="0"/>
                <a:cs typeface="Times New Roman" panose="02020603050405020304" pitchFamily="18" charset="0"/>
              </a:rPr>
              <a:t>Palinić</a:t>
            </a:r>
            <a:r>
              <a:rPr lang="hr-HR" altLang="x-none" sz="1800" dirty="0" smtClean="0">
                <a:solidFill>
                  <a:schemeClr val="bg1"/>
                </a:solidFill>
                <a:latin typeface="Times New Roman" panose="02020603050405020304" pitchFamily="18" charset="0"/>
                <a:cs typeface="Times New Roman" panose="02020603050405020304" pitchFamily="18" charset="0"/>
              </a:rPr>
              <a:t>, </a:t>
            </a:r>
            <a:r>
              <a:rPr lang="hr-HR" altLang="x-none" sz="1800" dirty="0" err="1" smtClean="0">
                <a:solidFill>
                  <a:schemeClr val="bg1"/>
                </a:solidFill>
                <a:latin typeface="Times New Roman" panose="02020603050405020304" pitchFamily="18" charset="0"/>
                <a:cs typeface="Times New Roman" panose="02020603050405020304" pitchFamily="18" charset="0"/>
              </a:rPr>
              <a:t>dipl.ing.arh</a:t>
            </a:r>
            <a:r>
              <a:rPr lang="hr-HR" altLang="x-none" sz="1800" dirty="0" smtClean="0">
                <a:solidFill>
                  <a:schemeClr val="bg1"/>
                </a:solidFill>
                <a:latin typeface="Times New Roman" panose="02020603050405020304" pitchFamily="18" charset="0"/>
                <a:cs typeface="Times New Roman" panose="02020603050405020304" pitchFamily="18" charset="0"/>
              </a:rPr>
              <a:t>., Građevinski fakultet, Rijeka</a:t>
            </a:r>
            <a:endParaRPr lang="hr-HR" altLang="x-none" sz="1800" dirty="0">
              <a:solidFill>
                <a:schemeClr val="bg1"/>
              </a:solidFill>
              <a:latin typeface="Times New Roman" panose="02020603050405020304" pitchFamily="18" charset="0"/>
              <a:cs typeface="Times New Roman" panose="02020603050405020304" pitchFamily="18" charset="0"/>
            </a:endParaRPr>
          </a:p>
        </p:txBody>
      </p:sp>
      <p:sp>
        <p:nvSpPr>
          <p:cNvPr id="5127" name="TextBox 3"/>
          <p:cNvSpPr txBox="1">
            <a:spLocks noChangeArrowheads="1"/>
          </p:cNvSpPr>
          <p:nvPr/>
        </p:nvSpPr>
        <p:spPr bwMode="auto">
          <a:xfrm>
            <a:off x="0" y="0"/>
            <a:ext cx="9144000" cy="855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x-none" b="1" dirty="0">
                <a:latin typeface="Times New Roman" panose="02020603050405020304" pitchFamily="18" charset="0"/>
                <a:cs typeface="Times New Roman" panose="02020603050405020304" pitchFamily="18" charset="0"/>
              </a:rPr>
              <a:t>		HRVATSKA  KOMORA  INŽENJERA  GRAĐEVINARSTVA</a:t>
            </a:r>
          </a:p>
          <a:p>
            <a:pPr eaLnBrk="1" hangingPunct="1"/>
            <a:endParaRPr lang="hr-HR" altLang="x-none" sz="600" b="1" dirty="0">
              <a:latin typeface="Times New Roman" panose="02020603050405020304" pitchFamily="18" charset="0"/>
              <a:cs typeface="Times New Roman" panose="02020603050405020304" pitchFamily="18" charset="0"/>
            </a:endParaRPr>
          </a:p>
          <a:p>
            <a:pPr eaLnBrk="1" hangingPunct="1"/>
            <a:r>
              <a:rPr lang="hr-HR" altLang="x-none" b="1" dirty="0">
                <a:latin typeface="Times New Roman" panose="02020603050405020304" pitchFamily="18" charset="0"/>
                <a:cs typeface="Times New Roman" panose="02020603050405020304" pitchFamily="18" charset="0"/>
              </a:rPr>
              <a:t>		Dani  Hrvatske komore inženjera  građevinarstva</a:t>
            </a:r>
            <a:r>
              <a:rPr lang="hr-HR" altLang="x-none" dirty="0">
                <a:latin typeface="Times New Roman" panose="02020603050405020304" pitchFamily="18" charset="0"/>
                <a:cs typeface="Times New Roman" panose="02020603050405020304" pitchFamily="18" charset="0"/>
              </a:rPr>
              <a:t>         </a:t>
            </a:r>
            <a:r>
              <a:rPr lang="hr-HR" altLang="x-none" b="1" dirty="0">
                <a:latin typeface="Times New Roman" panose="02020603050405020304" pitchFamily="18" charset="0"/>
                <a:cs typeface="Times New Roman" panose="02020603050405020304" pitchFamily="18" charset="0"/>
              </a:rPr>
              <a:t>Opatija, 2019.</a:t>
            </a:r>
          </a:p>
          <a:p>
            <a:pPr eaLnBrk="1" hangingPunct="1"/>
            <a:endParaRPr lang="hr-HR" altLang="x-none" sz="8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0" y="5429250"/>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29" name="Subtitle 6"/>
          <p:cNvSpPr txBox="1">
            <a:spLocks/>
          </p:cNvSpPr>
          <p:nvPr/>
        </p:nvSpPr>
        <p:spPr bwMode="auto">
          <a:xfrm>
            <a:off x="0" y="42862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hr-HR" altLang="x-none" sz="2400" b="1" dirty="0" smtClean="0">
                <a:solidFill>
                  <a:schemeClr val="bg1"/>
                </a:solidFill>
                <a:latin typeface="Times New Roman" panose="02020603050405020304" pitchFamily="18" charset="0"/>
                <a:cs typeface="Times New Roman" panose="02020603050405020304" pitchFamily="18" charset="0"/>
              </a:rPr>
              <a:t>Adriana </a:t>
            </a:r>
            <a:r>
              <a:rPr lang="hr-HR" altLang="x-none" sz="2400" b="1" dirty="0" err="1" smtClean="0">
                <a:solidFill>
                  <a:schemeClr val="bg1"/>
                </a:solidFill>
                <a:latin typeface="Times New Roman" panose="02020603050405020304" pitchFamily="18" charset="0"/>
                <a:cs typeface="Times New Roman" panose="02020603050405020304" pitchFamily="18" charset="0"/>
              </a:rPr>
              <a:t>Bjelanović</a:t>
            </a:r>
            <a:r>
              <a:rPr lang="hr-HR" altLang="x-none" sz="2400" b="1" dirty="0" smtClean="0">
                <a:solidFill>
                  <a:schemeClr val="bg1"/>
                </a:solidFill>
                <a:latin typeface="Times New Roman" panose="02020603050405020304" pitchFamily="18" charset="0"/>
                <a:cs typeface="Times New Roman" panose="02020603050405020304" pitchFamily="18" charset="0"/>
              </a:rPr>
              <a:t>, Nana </a:t>
            </a:r>
            <a:r>
              <a:rPr lang="hr-HR" altLang="x-none" sz="2400" b="1" dirty="0" err="1" smtClean="0">
                <a:solidFill>
                  <a:schemeClr val="bg1"/>
                </a:solidFill>
                <a:latin typeface="Times New Roman" panose="02020603050405020304" pitchFamily="18" charset="0"/>
                <a:cs typeface="Times New Roman" panose="02020603050405020304" pitchFamily="18" charset="0"/>
              </a:rPr>
              <a:t>Palinić</a:t>
            </a:r>
            <a:endParaRPr lang="hr-HR" altLang="x-none" sz="2400" b="1" dirty="0">
              <a:solidFill>
                <a:schemeClr val="bg1"/>
              </a:solidFill>
              <a:latin typeface="Times New Roman" panose="02020603050405020304" pitchFamily="18" charset="0"/>
              <a:cs typeface="Times New Roman" panose="02020603050405020304" pitchFamily="18" charset="0"/>
            </a:endParaRPr>
          </a:p>
        </p:txBody>
      </p:sp>
      <p:pic>
        <p:nvPicPr>
          <p:cNvPr id="513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srcRect/>
          <a:stretch>
            <a:fillRect/>
          </a:stretch>
        </p:blipFill>
        <p:spPr bwMode="auto">
          <a:xfrm>
            <a:off x="6948264" y="3958183"/>
            <a:ext cx="1150144" cy="134302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187624" y="3933056"/>
            <a:ext cx="1073468" cy="12734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10</a:t>
            </a:fld>
            <a:endParaRPr lang="hr-HR" altLang="x-none">
              <a:latin typeface="Verdana" panose="020B0604030504040204" pitchFamily="34" charset="0"/>
            </a:endParaRPr>
          </a:p>
        </p:txBody>
      </p:sp>
      <p:sp>
        <p:nvSpPr>
          <p:cNvPr id="2" name="TextBox 1"/>
          <p:cNvSpPr txBox="1"/>
          <p:nvPr/>
        </p:nvSpPr>
        <p:spPr>
          <a:xfrm>
            <a:off x="4139952" y="44624"/>
            <a:ext cx="1152128" cy="2031325"/>
          </a:xfrm>
          <a:prstGeom prst="rect">
            <a:avLst/>
          </a:prstGeom>
          <a:noFill/>
        </p:spPr>
        <p:txBody>
          <a:bodyPr wrap="square" rtlCol="0">
            <a:spAutoFit/>
          </a:bodyPr>
          <a:lstStyle/>
          <a:p>
            <a:r>
              <a:rPr lang="hr-HR" dirty="0" smtClean="0">
                <a:solidFill>
                  <a:srgbClr val="0A238C"/>
                </a:solidFill>
              </a:rPr>
              <a:t>Tvornica papira</a:t>
            </a:r>
            <a:r>
              <a:rPr lang="hr-HR" dirty="0" smtClean="0"/>
              <a:t>, 1821. – osnivač:  Andrija Ljudevit </a:t>
            </a:r>
            <a:r>
              <a:rPr lang="hr-HR" dirty="0" err="1" smtClean="0"/>
              <a:t>Adamić</a:t>
            </a:r>
            <a:endParaRPr lang="hr-HR" dirty="0"/>
          </a:p>
        </p:txBody>
      </p:sp>
      <p:pic>
        <p:nvPicPr>
          <p:cNvPr id="6" name="Picture 8" descr="Hartera monografija0004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92" y="3994493"/>
            <a:ext cx="3995936" cy="289089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4" cstate="print"/>
          <a:stretch>
            <a:fillRect/>
          </a:stretch>
        </p:blipFill>
        <p:spPr>
          <a:xfrm>
            <a:off x="4211960" y="3118006"/>
            <a:ext cx="4932040" cy="3767378"/>
          </a:xfrm>
          <a:prstGeom prst="rect">
            <a:avLst/>
          </a:prstGeom>
        </p:spPr>
      </p:pic>
      <p:pic>
        <p:nvPicPr>
          <p:cNvPr id="8" name="Picture 11" descr="Hartera monografija0006 m"/>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93" y="0"/>
            <a:ext cx="4110228" cy="3175483"/>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7" descr="Hartera monografija0008 m"/>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298272" y="0"/>
            <a:ext cx="3845728" cy="233681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kstniOkvir 9"/>
          <p:cNvSpPr txBox="1"/>
          <p:nvPr/>
        </p:nvSpPr>
        <p:spPr>
          <a:xfrm>
            <a:off x="4139952" y="2132856"/>
            <a:ext cx="5400600" cy="923330"/>
          </a:xfrm>
          <a:prstGeom prst="rect">
            <a:avLst/>
          </a:prstGeom>
          <a:noFill/>
        </p:spPr>
        <p:txBody>
          <a:bodyPr wrap="square" rtlCol="0">
            <a:spAutoFit/>
          </a:bodyPr>
          <a:lstStyle/>
          <a:p>
            <a:r>
              <a:rPr lang="hr-HR" dirty="0" smtClean="0">
                <a:latin typeface="+mn-lt"/>
              </a:rPr>
              <a:t>Lokacija:                                                                                  adaptirane zgrade mlina Lučice, nasuprot izvoru </a:t>
            </a:r>
            <a:r>
              <a:rPr lang="hr-HR" dirty="0" err="1" smtClean="0">
                <a:latin typeface="+mn-lt"/>
              </a:rPr>
              <a:t>Zvir</a:t>
            </a:r>
            <a:r>
              <a:rPr lang="hr-HR" dirty="0" smtClean="0">
                <a:latin typeface="+mn-lt"/>
              </a:rPr>
              <a:t> (plato na lijevoj obali Rječine / </a:t>
            </a:r>
            <a:r>
              <a:rPr lang="hr-HR" dirty="0" err="1" smtClean="0">
                <a:latin typeface="+mn-lt"/>
              </a:rPr>
              <a:t>Marganovo</a:t>
            </a:r>
            <a:r>
              <a:rPr lang="hr-HR" dirty="0" smtClean="0">
                <a:latin typeface="+mn-lt"/>
              </a:rPr>
              <a:t>) </a:t>
            </a:r>
            <a:endParaRPr lang="hr-HR" dirty="0">
              <a:latin typeface="+mn-lt"/>
            </a:endParaRPr>
          </a:p>
        </p:txBody>
      </p:sp>
      <p:sp>
        <p:nvSpPr>
          <p:cNvPr id="11" name="TekstniOkvir 10"/>
          <p:cNvSpPr txBox="1"/>
          <p:nvPr/>
        </p:nvSpPr>
        <p:spPr>
          <a:xfrm>
            <a:off x="0" y="3140968"/>
            <a:ext cx="4139952" cy="923330"/>
          </a:xfrm>
          <a:prstGeom prst="rect">
            <a:avLst/>
          </a:prstGeom>
          <a:noFill/>
        </p:spPr>
        <p:txBody>
          <a:bodyPr wrap="square" rtlCol="0">
            <a:spAutoFit/>
          </a:bodyPr>
          <a:lstStyle/>
          <a:p>
            <a:r>
              <a:rPr lang="hr-HR" dirty="0" smtClean="0">
                <a:latin typeface="+mn-lt"/>
              </a:rPr>
              <a:t>Od 1827. – novi vlasnici Walter </a:t>
            </a:r>
            <a:r>
              <a:rPr lang="hr-HR" dirty="0" err="1" smtClean="0">
                <a:latin typeface="+mn-lt"/>
              </a:rPr>
              <a:t>Crofton</a:t>
            </a:r>
            <a:r>
              <a:rPr lang="hr-HR" dirty="0" smtClean="0">
                <a:latin typeface="+mn-lt"/>
              </a:rPr>
              <a:t> Smith i Charles </a:t>
            </a:r>
            <a:r>
              <a:rPr lang="hr-HR" dirty="0" err="1" smtClean="0">
                <a:latin typeface="+mn-lt"/>
              </a:rPr>
              <a:t>Meynier</a:t>
            </a:r>
            <a:r>
              <a:rPr lang="hr-HR" dirty="0" smtClean="0">
                <a:latin typeface="+mn-lt"/>
              </a:rPr>
              <a:t> šire kompleks: tvornica je doživjela i najveći razvoj. </a:t>
            </a:r>
            <a:endParaRPr lang="hr-HR" dirty="0">
              <a:latin typeface="+mn-lt"/>
            </a:endParaRPr>
          </a:p>
        </p:txBody>
      </p:sp>
      <p:sp>
        <p:nvSpPr>
          <p:cNvPr id="12" name="TekstniOkvir 11"/>
          <p:cNvSpPr txBox="1"/>
          <p:nvPr/>
        </p:nvSpPr>
        <p:spPr>
          <a:xfrm>
            <a:off x="0" y="-27384"/>
            <a:ext cx="3779912" cy="830997"/>
          </a:xfrm>
          <a:prstGeom prst="rect">
            <a:avLst/>
          </a:prstGeom>
          <a:noFill/>
        </p:spPr>
        <p:txBody>
          <a:bodyPr wrap="square" rtlCol="0">
            <a:spAutoFit/>
          </a:bodyPr>
          <a:lstStyle/>
          <a:p>
            <a:r>
              <a:rPr lang="hr-HR" sz="1600" dirty="0" smtClean="0">
                <a:solidFill>
                  <a:schemeClr val="bg2"/>
                </a:solidFill>
                <a:latin typeface="+mn-lt"/>
              </a:rPr>
              <a:t>Tradicionalna masivna gradnja: prostori natkriveni svodovima ili drvenim stropnim konstrukcijama</a:t>
            </a:r>
            <a:endParaRPr lang="hr-HR" sz="1600" dirty="0">
              <a:solidFill>
                <a:schemeClr val="bg2"/>
              </a:solidFill>
              <a:latin typeface="+mn-lt"/>
            </a:endParaRPr>
          </a:p>
        </p:txBody>
      </p:sp>
    </p:spTree>
    <p:extLst>
      <p:ext uri="{BB962C8B-B14F-4D97-AF65-F5344CB8AC3E}">
        <p14:creationId xmlns="" xmlns:p14="http://schemas.microsoft.com/office/powerpoint/2010/main" val="2829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11</a:t>
            </a:fld>
            <a:endParaRPr lang="hr-HR" altLang="x-none">
              <a:latin typeface="Verdana" panose="020B0604030504040204" pitchFamily="34" charset="0"/>
            </a:endParaRPr>
          </a:p>
        </p:txBody>
      </p:sp>
      <p:sp>
        <p:nvSpPr>
          <p:cNvPr id="7173" name="Rectangle 3"/>
          <p:cNvSpPr>
            <a:spLocks noGrp="1" noChangeArrowheads="1"/>
          </p:cNvSpPr>
          <p:nvPr>
            <p:ph type="body" idx="1"/>
          </p:nvPr>
        </p:nvSpPr>
        <p:spPr bwMode="auto">
          <a:xfrm>
            <a:off x="179512" y="44624"/>
            <a:ext cx="8856984" cy="6158609"/>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a:spcAft>
                <a:spcPts val="600"/>
              </a:spcAft>
              <a:buNone/>
            </a:pPr>
            <a:r>
              <a:rPr lang="hr-HR" sz="2400" dirty="0" smtClean="0">
                <a:solidFill>
                  <a:srgbClr val="0A238C"/>
                </a:solidFill>
              </a:rPr>
              <a:t>LAGANE SKELETNE KONSTRUKCIJE – UNUTRAŠNJOST ZGRADA</a:t>
            </a:r>
          </a:p>
          <a:p>
            <a:r>
              <a:rPr lang="hr-HR" sz="2200" dirty="0" smtClean="0">
                <a:solidFill>
                  <a:srgbClr val="0A238C"/>
                </a:solidFill>
              </a:rPr>
              <a:t>Nova arhitektonska tipologija zgrada proizvodne namjene </a:t>
            </a:r>
            <a:r>
              <a:rPr lang="hr-HR" sz="2200" dirty="0" smtClean="0"/>
              <a:t>(industrijske zone Rijeke / 2. polovica 18. stoljeća)</a:t>
            </a:r>
          </a:p>
          <a:p>
            <a:pPr lvl="1"/>
            <a:r>
              <a:rPr lang="hr-HR" sz="2000" dirty="0" smtClean="0"/>
              <a:t>tvornica svile u </a:t>
            </a:r>
            <a:r>
              <a:rPr lang="hr-HR" sz="2000" dirty="0" err="1" smtClean="0"/>
              <a:t>Derbyju</a:t>
            </a:r>
            <a:r>
              <a:rPr lang="hr-HR" sz="2000" dirty="0" smtClean="0"/>
              <a:t> na vodeni pogon (1718. ): prototip kasnijih tvornica s vanjskim nosivim zidovima od opeke i drvenim stupovima u sredini raspona</a:t>
            </a:r>
          </a:p>
          <a:p>
            <a:r>
              <a:rPr lang="hr-HR" sz="2200" dirty="0" smtClean="0"/>
              <a:t>Obodni zidovi zgrada – masivno ziđe (grubo klesani / lomljeni kamen i opeke) osigurava stabilnost</a:t>
            </a:r>
          </a:p>
          <a:p>
            <a:pPr lvl="1"/>
            <a:r>
              <a:rPr lang="hr-HR" sz="2200" dirty="0" smtClean="0">
                <a:solidFill>
                  <a:srgbClr val="0A238C"/>
                </a:solidFill>
              </a:rPr>
              <a:t>u unutrašnjosti prevladavaju skeletni nosivi sustavi</a:t>
            </a:r>
            <a:r>
              <a:rPr lang="hr-HR" sz="2200" dirty="0" smtClean="0"/>
              <a:t>. </a:t>
            </a:r>
          </a:p>
          <a:p>
            <a:r>
              <a:rPr lang="hr-HR" sz="2200" dirty="0" smtClean="0"/>
              <a:t>Konstrukcijski elementi </a:t>
            </a:r>
            <a:r>
              <a:rPr lang="hr-HR" sz="2200" dirty="0" smtClean="0">
                <a:solidFill>
                  <a:srgbClr val="0A238C"/>
                </a:solidFill>
              </a:rPr>
              <a:t>drvenih sustava greda – stup </a:t>
            </a:r>
          </a:p>
          <a:p>
            <a:pPr lvl="1"/>
            <a:r>
              <a:rPr lang="hr-HR" sz="2200" dirty="0" smtClean="0"/>
              <a:t>priključci se izvode tradicionalnim tehnikama spajanja / primjenjuju se i nosiva željezna spajala i spojni pribor. </a:t>
            </a:r>
          </a:p>
          <a:p>
            <a:r>
              <a:rPr lang="hr-HR" sz="2200" dirty="0" smtClean="0"/>
              <a:t>Slijedi se i europski trend </a:t>
            </a:r>
            <a:r>
              <a:rPr lang="hr-HR" sz="2200" dirty="0" smtClean="0">
                <a:solidFill>
                  <a:srgbClr val="0A238C"/>
                </a:solidFill>
              </a:rPr>
              <a:t>primjene konstrukcijskih elemenata od lijevanog i kovanog željeza </a:t>
            </a:r>
          </a:p>
          <a:p>
            <a:pPr lvl="1"/>
            <a:r>
              <a:rPr lang="hr-HR" sz="2200" dirty="0" smtClean="0"/>
              <a:t>druga faza gradnje riječkih industrijskih zgrada (40-ih godina 19. st.)</a:t>
            </a:r>
          </a:p>
          <a:p>
            <a:pPr lvl="1"/>
            <a:r>
              <a:rPr lang="hr-HR" sz="2200" dirty="0" smtClean="0"/>
              <a:t>željezni stupovi skeleta izvode se u visini etaža i na većim rasterima / kapiteli imaju i nosivu i dekorativnu funkciju. </a:t>
            </a:r>
            <a:endParaRPr lang="hr-HR" sz="2200" dirty="0"/>
          </a:p>
        </p:txBody>
      </p:sp>
    </p:spTree>
    <p:extLst>
      <p:ext uri="{BB962C8B-B14F-4D97-AF65-F5344CB8AC3E}">
        <p14:creationId xmlns="" xmlns:p14="http://schemas.microsoft.com/office/powerpoint/2010/main" val="215227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12</a:t>
            </a:fld>
            <a:endParaRPr lang="hr-HR" altLang="x-none">
              <a:latin typeface="Verdana" panose="020B0604030504040204"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8662" t="6858" r="7864" b="19635"/>
          <a:stretch/>
        </p:blipFill>
        <p:spPr>
          <a:xfrm>
            <a:off x="35496" y="-27384"/>
            <a:ext cx="6129407" cy="3816424"/>
          </a:xfrm>
          <a:prstGeom prst="rect">
            <a:avLst/>
          </a:prstGeom>
        </p:spPr>
      </p:pic>
      <p:sp>
        <p:nvSpPr>
          <p:cNvPr id="5" name="TextBox 4"/>
          <p:cNvSpPr txBox="1"/>
          <p:nvPr/>
        </p:nvSpPr>
        <p:spPr>
          <a:xfrm>
            <a:off x="6300192" y="116632"/>
            <a:ext cx="2699792" cy="954107"/>
          </a:xfrm>
          <a:prstGeom prst="rect">
            <a:avLst/>
          </a:prstGeom>
          <a:noFill/>
        </p:spPr>
        <p:txBody>
          <a:bodyPr wrap="square" rtlCol="0">
            <a:spAutoFit/>
          </a:bodyPr>
          <a:lstStyle/>
          <a:p>
            <a:r>
              <a:rPr lang="hr-HR" sz="2000" dirty="0" smtClean="0">
                <a:solidFill>
                  <a:srgbClr val="0A238C"/>
                </a:solidFill>
              </a:rPr>
              <a:t>Skladište </a:t>
            </a:r>
            <a:r>
              <a:rPr lang="hr-HR" sz="2000" dirty="0" err="1" smtClean="0">
                <a:solidFill>
                  <a:srgbClr val="0A238C"/>
                </a:solidFill>
              </a:rPr>
              <a:t>Rosengart</a:t>
            </a:r>
            <a:r>
              <a:rPr lang="hr-HR" dirty="0" smtClean="0"/>
              <a:t>, projektant: Antonio </a:t>
            </a:r>
            <a:r>
              <a:rPr lang="hr-HR" dirty="0" err="1" smtClean="0"/>
              <a:t>Deseppi</a:t>
            </a:r>
            <a:r>
              <a:rPr lang="hr-HR" dirty="0" smtClean="0"/>
              <a:t>, 1844.</a:t>
            </a:r>
            <a:endParaRPr lang="hr-HR" dirty="0"/>
          </a:p>
        </p:txBody>
      </p:sp>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9838" t="19928" r="8262" b="40246"/>
          <a:stretch/>
        </p:blipFill>
        <p:spPr>
          <a:xfrm>
            <a:off x="35496" y="4708949"/>
            <a:ext cx="6120680" cy="2104427"/>
          </a:xfrm>
          <a:prstGeom prst="rect">
            <a:avLst/>
          </a:prstGeom>
        </p:spPr>
      </p:pic>
      <p:sp>
        <p:nvSpPr>
          <p:cNvPr id="7" name="Rectangle 3"/>
          <p:cNvSpPr txBox="1">
            <a:spLocks noChangeArrowheads="1"/>
          </p:cNvSpPr>
          <p:nvPr/>
        </p:nvSpPr>
        <p:spPr bwMode="auto">
          <a:xfrm>
            <a:off x="6300192" y="1124744"/>
            <a:ext cx="2664296" cy="5201424"/>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solidFill>
                  <a:srgbClr val="0A238C"/>
                </a:solidFill>
                <a:latin typeface="+mn-lt"/>
                <a:cs typeface="+mn-cs"/>
              </a:rPr>
              <a:t>Drvena skeletna unutrašnja konstrukcija </a:t>
            </a:r>
            <a:r>
              <a:rPr lang="hr-HR" altLang="x-none" sz="2000" dirty="0" smtClean="0">
                <a:latin typeface="+mn-lt"/>
                <a:cs typeface="+mn-cs"/>
              </a:rPr>
              <a:t>–</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altLang="x-none" sz="2000" b="0" i="0" u="none" strike="noStrike" kern="1200" cap="none" spc="0" normalizeH="0" baseline="0" noProof="0" dirty="0" smtClean="0">
                <a:ln>
                  <a:noFill/>
                </a:ln>
                <a:solidFill>
                  <a:schemeClr val="tx1"/>
                </a:solidFill>
                <a:effectLst/>
                <a:uLnTx/>
                <a:uFillTx/>
                <a:latin typeface="+mn-lt"/>
                <a:ea typeface="+mn-ea"/>
                <a:cs typeface="+mn-cs"/>
              </a:rPr>
              <a:t>Krovište – jednostruka stolica bez kosnika (kliješta su izmaknuta od stolice</a:t>
            </a:r>
          </a:p>
          <a:p>
            <a:pPr marL="800100" lvl="1" indent="-342900">
              <a:spcBef>
                <a:spcPct val="20000"/>
              </a:spcBef>
              <a:buFont typeface="Arial" panose="020B0604020202020204" pitchFamily="34" charset="0"/>
              <a:buChar char="•"/>
              <a:defRPr/>
            </a:pPr>
            <a:r>
              <a:rPr lang="hr-HR" altLang="x-none" sz="2000" dirty="0" smtClean="0">
                <a:latin typeface="+mn-lt"/>
                <a:cs typeface="+mn-cs"/>
              </a:rPr>
              <a:t>sljemena greda i </a:t>
            </a:r>
            <a:r>
              <a:rPr lang="hr-HR" altLang="x-none" sz="2000" dirty="0" smtClean="0">
                <a:latin typeface="+mn-lt"/>
              </a:rPr>
              <a:t>donje </a:t>
            </a:r>
            <a:r>
              <a:rPr lang="hr-HR" altLang="x-none" sz="2000" dirty="0" err="1" smtClean="0">
                <a:latin typeface="+mn-lt"/>
              </a:rPr>
              <a:t>podrožnice</a:t>
            </a:r>
            <a:r>
              <a:rPr lang="hr-HR" altLang="x-none" sz="2000" dirty="0" smtClean="0">
                <a:latin typeface="+mn-lt"/>
              </a:rPr>
              <a:t> na </a:t>
            </a:r>
            <a:r>
              <a:rPr lang="hr-HR" altLang="x-none" sz="2000" dirty="0" err="1" smtClean="0">
                <a:latin typeface="+mn-lt"/>
              </a:rPr>
              <a:t>nadozidu</a:t>
            </a:r>
            <a:r>
              <a:rPr lang="hr-HR" altLang="x-none" sz="2000" dirty="0" smtClean="0">
                <a:latin typeface="+mn-lt"/>
              </a:rPr>
              <a:t>)</a:t>
            </a:r>
          </a:p>
          <a:p>
            <a:pPr marL="800100" lvl="1" indent="-342900">
              <a:spcBef>
                <a:spcPct val="20000"/>
              </a:spcBef>
              <a:buFont typeface="Arial" panose="020B0604020202020204" pitchFamily="34" charset="0"/>
              <a:buChar char="•"/>
              <a:defRPr/>
            </a:pPr>
            <a:r>
              <a:rPr kumimoji="0" lang="hr-HR" altLang="x-none" sz="2000" b="0" i="0" u="none" strike="noStrike" kern="1200" cap="none" spc="0" normalizeH="0" baseline="0" noProof="0" dirty="0" smtClean="0">
                <a:ln>
                  <a:noFill/>
                </a:ln>
                <a:solidFill>
                  <a:schemeClr val="tx1"/>
                </a:solidFill>
                <a:effectLst/>
                <a:uLnTx/>
                <a:uFillTx/>
                <a:latin typeface="+mn-lt"/>
                <a:ea typeface="+mn-ea"/>
                <a:cs typeface="+mn-cs"/>
              </a:rPr>
              <a:t>visina potkrovlja jednaka visinama etaža </a:t>
            </a:r>
            <a:endParaRPr kumimoji="0" lang="hr-HR" altLang="x-none"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kstniOkvir 8"/>
          <p:cNvSpPr txBox="1"/>
          <p:nvPr/>
        </p:nvSpPr>
        <p:spPr>
          <a:xfrm>
            <a:off x="0" y="3789040"/>
            <a:ext cx="6660232" cy="923330"/>
          </a:xfrm>
          <a:prstGeom prst="rect">
            <a:avLst/>
          </a:prstGeom>
          <a:noFill/>
        </p:spPr>
        <p:txBody>
          <a:bodyPr wrap="square" rtlCol="0">
            <a:spAutoFit/>
          </a:bodyPr>
          <a:lstStyle/>
          <a:p>
            <a:r>
              <a:rPr lang="hr-HR" dirty="0" smtClean="0">
                <a:latin typeface="+mn-lt"/>
              </a:rPr>
              <a:t>Projekt podizanja jednog kata i žitnice nad </a:t>
            </a:r>
            <a:r>
              <a:rPr lang="hr-HR" b="1" dirty="0" smtClean="0">
                <a:latin typeface="+mn-lt"/>
              </a:rPr>
              <a:t>skladištem </a:t>
            </a:r>
            <a:r>
              <a:rPr lang="hr-HR" dirty="0" smtClean="0">
                <a:latin typeface="+mn-lt"/>
              </a:rPr>
              <a:t>u predjelu Brajde – gabariti i otvori, te vanjski izgled pročelja zapravo upućuju na zgradu bivše </a:t>
            </a:r>
            <a:r>
              <a:rPr lang="hr-HR" dirty="0" smtClean="0">
                <a:solidFill>
                  <a:srgbClr val="0A238C"/>
                </a:solidFill>
                <a:latin typeface="+mn-lt"/>
              </a:rPr>
              <a:t>Tvornice kalupa u kompleksu Rafinerije šećera</a:t>
            </a:r>
            <a:endParaRPr lang="hr-HR" dirty="0">
              <a:solidFill>
                <a:srgbClr val="0A238C"/>
              </a:solidFill>
              <a:latin typeface="+mn-lt"/>
            </a:endParaRPr>
          </a:p>
        </p:txBody>
      </p:sp>
    </p:spTree>
    <p:extLst>
      <p:ext uri="{BB962C8B-B14F-4D97-AF65-F5344CB8AC3E}">
        <p14:creationId xmlns="" xmlns:p14="http://schemas.microsoft.com/office/powerpoint/2010/main" val="3982525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13</a:t>
            </a:fld>
            <a:endParaRPr lang="hr-HR" altLang="x-none">
              <a:latin typeface="Verdana" panose="020B0604030504040204" pitchFamily="34" charset="0"/>
            </a:endParaRPr>
          </a:p>
        </p:txBody>
      </p:sp>
      <p:pic>
        <p:nvPicPr>
          <p:cNvPr id="2" name="Picture 1"/>
          <p:cNvPicPr>
            <a:picLocks noChangeAspect="1"/>
          </p:cNvPicPr>
          <p:nvPr/>
        </p:nvPicPr>
        <p:blipFill rotWithShape="1">
          <a:blip r:embed="rId3" cstate="print"/>
          <a:srcRect l="10981" t="12070" r="13368" b="8614"/>
          <a:stretch/>
        </p:blipFill>
        <p:spPr>
          <a:xfrm>
            <a:off x="72007" y="1412776"/>
            <a:ext cx="6444209" cy="4781186"/>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33645" t="14035" r="34103" b="40351"/>
          <a:stretch/>
        </p:blipFill>
        <p:spPr>
          <a:xfrm>
            <a:off x="5580113" y="2598"/>
            <a:ext cx="3137867" cy="3138370"/>
          </a:xfrm>
          <a:prstGeom prst="rect">
            <a:avLst/>
          </a:prstGeom>
        </p:spPr>
      </p:pic>
      <p:sp>
        <p:nvSpPr>
          <p:cNvPr id="4" name="TextBox 3"/>
          <p:cNvSpPr txBox="1"/>
          <p:nvPr/>
        </p:nvSpPr>
        <p:spPr>
          <a:xfrm>
            <a:off x="179512" y="116632"/>
            <a:ext cx="5040560" cy="400110"/>
          </a:xfrm>
          <a:prstGeom prst="rect">
            <a:avLst/>
          </a:prstGeom>
          <a:noFill/>
        </p:spPr>
        <p:txBody>
          <a:bodyPr wrap="square" rtlCol="0">
            <a:spAutoFit/>
          </a:bodyPr>
          <a:lstStyle/>
          <a:p>
            <a:r>
              <a:rPr lang="hr-HR" sz="2000" dirty="0" smtClean="0">
                <a:solidFill>
                  <a:srgbClr val="0A238C"/>
                </a:solidFill>
              </a:rPr>
              <a:t>Paromlin Školjić</a:t>
            </a:r>
            <a:r>
              <a:rPr lang="hr-HR" dirty="0" smtClean="0"/>
              <a:t>, </a:t>
            </a:r>
            <a:r>
              <a:rPr lang="hr-HR" dirty="0" err="1" smtClean="0"/>
              <a:t>Ignazio</a:t>
            </a:r>
            <a:r>
              <a:rPr lang="hr-HR" dirty="0" smtClean="0"/>
              <a:t> </a:t>
            </a:r>
            <a:r>
              <a:rPr lang="hr-HR" dirty="0" err="1" smtClean="0"/>
              <a:t>Rossi</a:t>
            </a:r>
            <a:r>
              <a:rPr lang="hr-HR" dirty="0" smtClean="0"/>
              <a:t>, 1857.</a:t>
            </a:r>
            <a:endParaRPr lang="hr-HR" dirty="0"/>
          </a:p>
        </p:txBody>
      </p:sp>
      <p:pic>
        <p:nvPicPr>
          <p:cNvPr id="7" name="Picture 13" descr="scan0010"/>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2574" t="13831" r="49847" b="41106"/>
          <a:stretch/>
        </p:blipFill>
        <p:spPr bwMode="auto">
          <a:xfrm>
            <a:off x="6246130" y="3964731"/>
            <a:ext cx="2895054" cy="292065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3"/>
          <p:cNvSpPr txBox="1">
            <a:spLocks noChangeArrowheads="1"/>
          </p:cNvSpPr>
          <p:nvPr/>
        </p:nvSpPr>
        <p:spPr bwMode="auto">
          <a:xfrm>
            <a:off x="251520" y="620688"/>
            <a:ext cx="4752528" cy="707886"/>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latin typeface="+mn-lt"/>
                <a:cs typeface="+mn-cs"/>
              </a:rPr>
              <a:t>Drvena skeletna konstrukcija i krovište –  slični konstrukcijama Skladišta </a:t>
            </a:r>
            <a:r>
              <a:rPr lang="hr-HR" altLang="x-none" sz="2000" dirty="0" err="1" smtClean="0">
                <a:latin typeface="+mn-lt"/>
                <a:cs typeface="+mn-cs"/>
              </a:rPr>
              <a:t>Rosengart</a:t>
            </a:r>
            <a:endParaRPr kumimoji="0" lang="hr-HR" altLang="x-none"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kstniOkvir 8"/>
          <p:cNvSpPr txBox="1"/>
          <p:nvPr/>
        </p:nvSpPr>
        <p:spPr>
          <a:xfrm>
            <a:off x="0" y="6239053"/>
            <a:ext cx="6516216" cy="646331"/>
          </a:xfrm>
          <a:prstGeom prst="rect">
            <a:avLst/>
          </a:prstGeom>
          <a:noFill/>
        </p:spPr>
        <p:txBody>
          <a:bodyPr wrap="square" rtlCol="0">
            <a:spAutoFit/>
          </a:bodyPr>
          <a:lstStyle/>
          <a:p>
            <a:r>
              <a:rPr lang="hr-HR" dirty="0" smtClean="0">
                <a:latin typeface="+mn-lt"/>
              </a:rPr>
              <a:t>Stupovi bez kosnika su izmaknuti od rogova – “kliješta“ su jednostruka (na svaki peti par rogova priključena na polu-preklop)</a:t>
            </a:r>
            <a:endParaRPr lang="hr-HR" dirty="0">
              <a:latin typeface="+mn-lt"/>
            </a:endParaRPr>
          </a:p>
        </p:txBody>
      </p:sp>
    </p:spTree>
    <p:extLst>
      <p:ext uri="{BB962C8B-B14F-4D97-AF65-F5344CB8AC3E}">
        <p14:creationId xmlns="" xmlns:p14="http://schemas.microsoft.com/office/powerpoint/2010/main" val="3801726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36512" y="5949280"/>
            <a:ext cx="9001000" cy="954107"/>
          </a:xfrm>
          <a:solidFill>
            <a:schemeClr val="bg2"/>
          </a:solidFill>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sz="1400" dirty="0" smtClean="0"/>
              <a:t>Stari mlin na obali Rječine (</a:t>
            </a:r>
            <a:r>
              <a:rPr lang="hr-HR" sz="1400" dirty="0" err="1" smtClean="0"/>
              <a:t>Žakalj</a:t>
            </a:r>
            <a:r>
              <a:rPr lang="hr-HR" sz="1400" dirty="0" smtClean="0"/>
              <a:t> / ispod                                                                                                                                                Orehovice) – do mlina je probijen odvojak </a:t>
            </a:r>
            <a:r>
              <a:rPr lang="hr-HR" sz="1400" dirty="0" err="1" smtClean="0"/>
              <a:t>Lujzinske</a:t>
            </a:r>
            <a:r>
              <a:rPr lang="hr-HR" sz="1400" dirty="0" smtClean="0"/>
              <a:t> ceste i podignut most nad kanjonom. </a:t>
            </a:r>
          </a:p>
          <a:p>
            <a:r>
              <a:rPr lang="hr-HR" sz="1400" dirty="0" smtClean="0"/>
              <a:t>Mlin je radio po američkoj, a kasnije belgijskoj tehnologiji – zapošljavao je i do 300 radnika.  </a:t>
            </a:r>
          </a:p>
          <a:p>
            <a:r>
              <a:rPr lang="hr-HR" sz="1400" dirty="0" smtClean="0"/>
              <a:t>1862. g. je stradao u velikom požaru</a:t>
            </a:r>
            <a:endParaRPr lang="hr-HR" altLang="x-none" sz="1400"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14</a:t>
            </a:fld>
            <a:endParaRPr lang="hr-HR" altLang="x-none">
              <a:latin typeface="Verdana" panose="020B0604030504040204" pitchFamily="34" charset="0"/>
            </a:endParaRPr>
          </a:p>
        </p:txBody>
      </p:sp>
      <p:pic>
        <p:nvPicPr>
          <p:cNvPr id="6" name="Picture 8" descr="Žakalj presjek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8104" y="116632"/>
            <a:ext cx="3581152" cy="387840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Žakalj i most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509" y="5"/>
            <a:ext cx="3061411" cy="590885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DSC05683"/>
          <p:cNvPicPr/>
          <p:nvPr/>
        </p:nvPicPr>
        <p:blipFill>
          <a:blip r:embed="rId5" cstate="print">
            <a:extLst>
              <a:ext uri="{28A0092B-C50C-407E-A947-70E740481C1C}">
                <a14:useLocalDpi xmlns="" xmlns:a14="http://schemas.microsoft.com/office/drawing/2010/main" val="0"/>
              </a:ext>
            </a:extLst>
          </a:blip>
          <a:srcRect l="2713" t="39037" r="1811" b="21687"/>
          <a:stretch>
            <a:fillRect/>
          </a:stretch>
        </p:blipFill>
        <p:spPr bwMode="auto">
          <a:xfrm>
            <a:off x="3491880" y="3789040"/>
            <a:ext cx="5292080" cy="1728192"/>
          </a:xfrm>
          <a:prstGeom prst="rect">
            <a:avLst/>
          </a:prstGeom>
          <a:noFill/>
          <a:ln>
            <a:solidFill>
              <a:sysClr val="windowText" lastClr="000000"/>
            </a:solidFill>
          </a:ln>
        </p:spPr>
      </p:pic>
      <p:sp>
        <p:nvSpPr>
          <p:cNvPr id="9" name="Rectangle 3"/>
          <p:cNvSpPr txBox="1">
            <a:spLocks noChangeArrowheads="1"/>
          </p:cNvSpPr>
          <p:nvPr/>
        </p:nvSpPr>
        <p:spPr bwMode="auto">
          <a:xfrm>
            <a:off x="3059832" y="764704"/>
            <a:ext cx="2736304" cy="200054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latin typeface="+mn-lt"/>
                <a:cs typeface="+mn-cs"/>
              </a:rPr>
              <a:t>Prva primjena skeletnih sustava sa stupovima od lijevanog željeza</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latin typeface="+mn-lt"/>
                <a:cs typeface="+mn-cs"/>
              </a:rPr>
              <a:t>Stropna konstrukcija – </a:t>
            </a:r>
            <a:r>
              <a:rPr lang="hr-HR" altLang="x-none" sz="2000" dirty="0" smtClean="0">
                <a:solidFill>
                  <a:srgbClr val="0A238C"/>
                </a:solidFill>
                <a:latin typeface="+mn-lt"/>
                <a:cs typeface="+mn-cs"/>
              </a:rPr>
              <a:t>drvena</a:t>
            </a:r>
            <a:endParaRPr kumimoji="0" lang="hr-HR" altLang="x-none"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2"/>
          <p:cNvSpPr txBox="1"/>
          <p:nvPr/>
        </p:nvSpPr>
        <p:spPr>
          <a:xfrm>
            <a:off x="3131840" y="44624"/>
            <a:ext cx="3125840" cy="677108"/>
          </a:xfrm>
          <a:prstGeom prst="rect">
            <a:avLst/>
          </a:prstGeom>
          <a:noFill/>
        </p:spPr>
        <p:txBody>
          <a:bodyPr wrap="square" rtlCol="0">
            <a:spAutoFit/>
          </a:bodyPr>
          <a:lstStyle/>
          <a:p>
            <a:r>
              <a:rPr lang="hr-HR" sz="2000" dirty="0" smtClean="0">
                <a:solidFill>
                  <a:srgbClr val="0A238C"/>
                </a:solidFill>
              </a:rPr>
              <a:t>Mlin </a:t>
            </a:r>
            <a:r>
              <a:rPr lang="hr-HR" sz="2000" dirty="0" err="1" smtClean="0">
                <a:solidFill>
                  <a:srgbClr val="0A238C"/>
                </a:solidFill>
              </a:rPr>
              <a:t>Žakalj</a:t>
            </a:r>
            <a:r>
              <a:rPr lang="hr-HR" sz="2000" dirty="0" smtClean="0">
                <a:solidFill>
                  <a:srgbClr val="0A238C"/>
                </a:solidFill>
              </a:rPr>
              <a:t>, </a:t>
            </a:r>
            <a:r>
              <a:rPr lang="hr-HR" dirty="0" smtClean="0"/>
              <a:t>rekonstrukcija (</a:t>
            </a:r>
            <a:r>
              <a:rPr lang="hr-HR" i="1" dirty="0" err="1" smtClean="0"/>
              <a:t>Giovanni</a:t>
            </a:r>
            <a:r>
              <a:rPr lang="hr-HR" i="1" dirty="0" smtClean="0"/>
              <a:t> </a:t>
            </a:r>
            <a:r>
              <a:rPr lang="hr-HR" i="1" dirty="0" err="1" smtClean="0"/>
              <a:t>Randich</a:t>
            </a:r>
            <a:r>
              <a:rPr lang="hr-HR" dirty="0" smtClean="0"/>
              <a:t>, 1865.</a:t>
            </a:r>
            <a:endParaRPr lang="hr-HR" dirty="0"/>
          </a:p>
        </p:txBody>
      </p:sp>
      <p:sp>
        <p:nvSpPr>
          <p:cNvPr id="11" name="Rectangle 3"/>
          <p:cNvSpPr txBox="1">
            <a:spLocks noChangeArrowheads="1"/>
          </p:cNvSpPr>
          <p:nvPr/>
        </p:nvSpPr>
        <p:spPr bwMode="auto">
          <a:xfrm>
            <a:off x="3059832" y="2708920"/>
            <a:ext cx="5868144" cy="101566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altLang="x-none" sz="2000" b="0" i="0" u="none" strike="noStrike" kern="1200" cap="none" spc="0" normalizeH="0" baseline="0" noProof="0" dirty="0" smtClean="0">
                <a:ln>
                  <a:noFill/>
                </a:ln>
                <a:solidFill>
                  <a:schemeClr val="tx1"/>
                </a:solidFill>
                <a:effectLst/>
                <a:uLnTx/>
                <a:uFillTx/>
                <a:latin typeface="+mn-lt"/>
                <a:ea typeface="+mn-ea"/>
                <a:cs typeface="+mn-cs"/>
              </a:rPr>
              <a:t>Krovište – netipična                                                         dvostruka stolica                                                                        s visuljom) i sekundarnom konstrukcijom</a:t>
            </a:r>
            <a:endParaRPr kumimoji="0" lang="hr-HR" altLang="x-none"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Rectangle 3"/>
          <p:cNvSpPr txBox="1">
            <a:spLocks noChangeArrowheads="1"/>
          </p:cNvSpPr>
          <p:nvPr/>
        </p:nvSpPr>
        <p:spPr bwMode="auto">
          <a:xfrm>
            <a:off x="3131840" y="5517232"/>
            <a:ext cx="5868144" cy="64633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dirty="0" smtClean="0">
                <a:latin typeface="+mn-lt"/>
                <a:cs typeface="+mn-cs"/>
              </a:rPr>
              <a:t>Gabariti glavne zgrade: 85 m x 19,5 m / razmaci nizova stupova 4,5 m / razmaci stupova 3,5 m</a:t>
            </a:r>
            <a:endParaRPr kumimoji="0" lang="hr-HR" altLang="x-none"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275784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165304"/>
            <a:ext cx="59762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sz="1600" dirty="0" smtClean="0"/>
              <a:t>Proizvodnja se (smanjenim kapacitetom) odvija i nakon pada Monarhije –  prestaje tek tijekom 2. Svjetskog rata.</a:t>
            </a:r>
            <a:endParaRPr lang="hr-HR" altLang="x-none" sz="1600"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15</a:t>
            </a:fld>
            <a:endParaRPr lang="hr-HR" altLang="x-none">
              <a:latin typeface="Verdana" panose="020B0604030504040204" pitchFamily="34" charset="0"/>
            </a:endParaRPr>
          </a:p>
        </p:txBody>
      </p:sp>
      <p:pic>
        <p:nvPicPr>
          <p:cNvPr id="6" name="Picture 5"/>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63993" y="44624"/>
            <a:ext cx="4144511" cy="3024336"/>
          </a:xfrm>
          <a:prstGeom prst="rect">
            <a:avLst/>
          </a:prstGeom>
          <a:noFill/>
          <a:ln>
            <a:solidFill>
              <a:sysClr val="windowText" lastClr="000000"/>
            </a:solidFill>
          </a:ln>
        </p:spPr>
      </p:pic>
      <p:pic>
        <p:nvPicPr>
          <p:cNvPr id="7" name="Picture 6"/>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3498944"/>
            <a:ext cx="5688632" cy="2602312"/>
          </a:xfrm>
          <a:prstGeom prst="rect">
            <a:avLst/>
          </a:prstGeom>
          <a:noFill/>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rcRect l="2014" t="1666" r="4027" b="1389"/>
          <a:stretch>
            <a:fillRect/>
          </a:stretch>
        </p:blipFill>
        <p:spPr bwMode="auto">
          <a:xfrm>
            <a:off x="6612912" y="3156007"/>
            <a:ext cx="2495592" cy="3729377"/>
          </a:xfrm>
          <a:prstGeom prst="rect">
            <a:avLst/>
          </a:prstGeom>
          <a:noFill/>
          <a:ln>
            <a:solidFill>
              <a:sysClr val="windowText" lastClr="000000"/>
            </a:solidFill>
          </a:ln>
        </p:spPr>
      </p:pic>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9436" y="147451"/>
            <a:ext cx="4512564" cy="2993517"/>
          </a:xfrm>
          <a:prstGeom prst="rect">
            <a:avLst/>
          </a:prstGeom>
        </p:spPr>
      </p:pic>
      <p:sp>
        <p:nvSpPr>
          <p:cNvPr id="10" name="TextBox 9"/>
          <p:cNvSpPr txBox="1"/>
          <p:nvPr/>
        </p:nvSpPr>
        <p:spPr>
          <a:xfrm>
            <a:off x="179512" y="3131676"/>
            <a:ext cx="4321622" cy="400110"/>
          </a:xfrm>
          <a:prstGeom prst="rect">
            <a:avLst/>
          </a:prstGeom>
          <a:noFill/>
        </p:spPr>
        <p:txBody>
          <a:bodyPr wrap="square" rtlCol="0">
            <a:spAutoFit/>
          </a:bodyPr>
          <a:lstStyle/>
          <a:p>
            <a:r>
              <a:rPr lang="hr-HR" sz="2000" dirty="0" smtClean="0">
                <a:solidFill>
                  <a:srgbClr val="0A238C"/>
                </a:solidFill>
              </a:rPr>
              <a:t>Tvornica duhana - T-objekt</a:t>
            </a:r>
            <a:r>
              <a:rPr lang="hr-HR" dirty="0" smtClean="0"/>
              <a:t>, 1867.</a:t>
            </a:r>
            <a:endParaRPr lang="hr-HR" dirty="0"/>
          </a:p>
        </p:txBody>
      </p:sp>
    </p:spTree>
    <p:extLst>
      <p:ext uri="{BB962C8B-B14F-4D97-AF65-F5344CB8AC3E}">
        <p14:creationId xmlns="" xmlns:p14="http://schemas.microsoft.com/office/powerpoint/2010/main" val="3374240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16</a:t>
            </a:fld>
            <a:endParaRPr lang="hr-HR" altLang="x-none">
              <a:latin typeface="Verdana" panose="020B0604030504040204" pitchFamily="34" charset="0"/>
            </a:endParaRPr>
          </a:p>
        </p:txBody>
      </p:sp>
      <p:pic>
        <p:nvPicPr>
          <p:cNvPr id="5" name="Picture 4" descr="C:\Users\nana.palinic\Documents\T objekt\DSC_0177.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116632"/>
            <a:ext cx="5976664" cy="4176464"/>
          </a:xfrm>
          <a:prstGeom prst="rect">
            <a:avLst/>
          </a:prstGeom>
          <a:noFill/>
          <a:ln>
            <a:noFill/>
          </a:ln>
        </p:spPr>
      </p:pic>
      <p:pic>
        <p:nvPicPr>
          <p:cNvPr id="6" name="Picture 5" descr="C:\Users\nana.palinic\Documents\T objekt\DSC_0152.JPG"/>
          <p:cNvPicPr/>
          <p:nvPr/>
        </p:nvPicPr>
        <p:blipFill rotWithShape="1">
          <a:blip r:embed="rId4" cstate="print">
            <a:extLst>
              <a:ext uri="{28A0092B-C50C-407E-A947-70E740481C1C}">
                <a14:useLocalDpi xmlns="" xmlns:a14="http://schemas.microsoft.com/office/drawing/2010/main" val="0"/>
              </a:ext>
            </a:extLst>
          </a:blip>
          <a:srcRect l="18685" r="30886"/>
          <a:stretch/>
        </p:blipFill>
        <p:spPr bwMode="auto">
          <a:xfrm>
            <a:off x="6516216" y="0"/>
            <a:ext cx="2411759" cy="3101636"/>
          </a:xfrm>
          <a:prstGeom prst="rect">
            <a:avLst/>
          </a:prstGeom>
          <a:noFill/>
          <a:ln>
            <a:noFill/>
          </a:ln>
          <a:extLst>
            <a:ext uri="{53640926-AAD7-44D8-BBD7-CCE9431645EC}">
              <a14:shadowObscured xmlns="" xmlns:a14="http://schemas.microsoft.com/office/drawing/2010/main"/>
            </a:ext>
          </a:extLst>
        </p:spPr>
      </p:pic>
      <p:pic>
        <p:nvPicPr>
          <p:cNvPr id="7" name="Picture 6" descr="C:\Users\nana.palinic\Documents\T objekt\DSC_0184.JPG"/>
          <p:cNvPicPr/>
          <p:nvPr/>
        </p:nvPicPr>
        <p:blipFill rotWithShape="1">
          <a:blip r:embed="rId5" cstate="print">
            <a:extLst>
              <a:ext uri="{28A0092B-C50C-407E-A947-70E740481C1C}">
                <a14:useLocalDpi xmlns="" xmlns:a14="http://schemas.microsoft.com/office/drawing/2010/main" val="0"/>
              </a:ext>
            </a:extLst>
          </a:blip>
          <a:srcRect l="8824"/>
          <a:stretch/>
        </p:blipFill>
        <p:spPr bwMode="auto">
          <a:xfrm rot="16200000">
            <a:off x="6220765" y="3535813"/>
            <a:ext cx="3002665" cy="2411760"/>
          </a:xfrm>
          <a:prstGeom prst="rect">
            <a:avLst/>
          </a:prstGeom>
          <a:noFill/>
          <a:ln>
            <a:noFill/>
          </a:ln>
          <a:extLst>
            <a:ext uri="{53640926-AAD7-44D8-BBD7-CCE9431645EC}">
              <a14:shadowObscured xmlns="" xmlns:a14="http://schemas.microsoft.com/office/drawing/2010/main"/>
            </a:ext>
          </a:extLst>
        </p:spPr>
      </p:pic>
      <p:sp>
        <p:nvSpPr>
          <p:cNvPr id="8" name="Rectangle 3"/>
          <p:cNvSpPr txBox="1">
            <a:spLocks noChangeArrowheads="1"/>
          </p:cNvSpPr>
          <p:nvPr/>
        </p:nvSpPr>
        <p:spPr bwMode="auto">
          <a:xfrm>
            <a:off x="179512" y="4365104"/>
            <a:ext cx="6408712" cy="200054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latin typeface="+mn-lt"/>
                <a:cs typeface="+mn-cs"/>
              </a:rPr>
              <a:t>Izvorna kombinirana skeletna konstrukcija I. kata sa stupovima od lijevanog željeza – zamijenjena pri rekonstrukciji (1949.) zbog prenamjene objekta </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latin typeface="+mn-lt"/>
                <a:cs typeface="+mn-cs"/>
              </a:rPr>
              <a:t>1945. – 1995. je d</a:t>
            </a:r>
            <a:r>
              <a:rPr lang="hr-HR" sz="2000" dirty="0" smtClean="0">
                <a:latin typeface="+mn-lt"/>
              </a:rPr>
              <a:t>io kompleksa Tvornice motora i traktora “Rikard Benčić“ / proizvodnja i popravak brodskih strojeva. </a:t>
            </a:r>
            <a:endParaRPr kumimoji="0" lang="hr-HR" altLang="x-none"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872872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hr-HR" altLang="x-none" dirty="0" smtClean="0"/>
              <a:t>Adriana </a:t>
            </a:r>
            <a:r>
              <a:rPr lang="hr-HR" altLang="x-none" dirty="0" err="1" smtClean="0"/>
              <a:t>Bjelanović</a:t>
            </a:r>
            <a:r>
              <a:rPr lang="hr-HR" altLang="x-none" dirty="0" smtClean="0"/>
              <a:t>, Nana </a:t>
            </a:r>
            <a:r>
              <a:rPr lang="hr-HR" altLang="x-none" dirty="0" err="1" smtClean="0"/>
              <a:t>Palinić</a:t>
            </a:r>
            <a:endParaRPr lang="hr-HR" altLang="x-none" dirty="0"/>
          </a:p>
        </p:txBody>
      </p:sp>
      <p:sp>
        <p:nvSpPr>
          <p:cNvPr id="5" name="Slide Number Placeholder 4"/>
          <p:cNvSpPr>
            <a:spLocks noGrp="1"/>
          </p:cNvSpPr>
          <p:nvPr>
            <p:ph type="sldNum" sz="quarter" idx="11"/>
          </p:nvPr>
        </p:nvSpPr>
        <p:spPr/>
        <p:txBody>
          <a:bodyPr/>
          <a:lstStyle/>
          <a:p>
            <a:pPr>
              <a:defRPr/>
            </a:pPr>
            <a:fld id="{CA97B197-5111-4B02-8047-EF5F65D3E305}" type="slidenum">
              <a:rPr lang="hr-HR" altLang="x-none" smtClean="0"/>
              <a:pPr>
                <a:defRPr/>
              </a:pPr>
              <a:t>17</a:t>
            </a:fld>
            <a:endParaRPr lang="hr-HR" altLang="x-none"/>
          </a:p>
        </p:txBody>
      </p:sp>
      <p:pic>
        <p:nvPicPr>
          <p:cNvPr id="6" name="Picture 5" descr="C:\Users\nana.palinic\Documents\T objekt\DSC_0235.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788024" cy="3068960"/>
          </a:xfrm>
          <a:prstGeom prst="rect">
            <a:avLst/>
          </a:prstGeom>
          <a:noFill/>
          <a:ln>
            <a:noFill/>
          </a:ln>
        </p:spPr>
      </p:pic>
      <p:pic>
        <p:nvPicPr>
          <p:cNvPr id="7" name="Picture 6" descr="C:\Users\nana.palinic\Documents\T objekt\DSC_0290.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6200000">
            <a:off x="5936096" y="3739103"/>
            <a:ext cx="3717032" cy="2483768"/>
          </a:xfrm>
          <a:prstGeom prst="rect">
            <a:avLst/>
          </a:prstGeom>
          <a:noFill/>
          <a:ln>
            <a:noFill/>
          </a:ln>
        </p:spPr>
      </p:pic>
      <p:pic>
        <p:nvPicPr>
          <p:cNvPr id="8" name="Picture 7" descr="C:\Users\nana.palinic\Documents\T objekt\DSC_0287.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6200000">
            <a:off x="6470662" y="522227"/>
            <a:ext cx="3028937" cy="2073732"/>
          </a:xfrm>
          <a:prstGeom prst="rect">
            <a:avLst/>
          </a:prstGeom>
          <a:noFill/>
          <a:ln>
            <a:noFill/>
          </a:ln>
        </p:spPr>
      </p:pic>
      <p:sp>
        <p:nvSpPr>
          <p:cNvPr id="9" name="Rectangle 3"/>
          <p:cNvSpPr txBox="1">
            <a:spLocks noChangeArrowheads="1"/>
          </p:cNvSpPr>
          <p:nvPr/>
        </p:nvSpPr>
        <p:spPr bwMode="auto">
          <a:xfrm>
            <a:off x="35496" y="3140968"/>
            <a:ext cx="6408712" cy="325012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lvl="0" indent="-342900">
              <a:spcBef>
                <a:spcPct val="20000"/>
              </a:spcBef>
              <a:buFont typeface="Arial" panose="020B0604020202020204" pitchFamily="34" charset="0"/>
              <a:buChar char="•"/>
            </a:pPr>
            <a:r>
              <a:rPr lang="hr-HR" dirty="0" smtClean="0">
                <a:latin typeface="+mn-lt"/>
              </a:rPr>
              <a:t>Rogovi iznad srednjih i donje </a:t>
            </a:r>
            <a:r>
              <a:rPr lang="hr-HR" dirty="0" err="1" smtClean="0">
                <a:latin typeface="+mn-lt"/>
              </a:rPr>
              <a:t>podrožnice</a:t>
            </a:r>
            <a:r>
              <a:rPr lang="hr-HR" dirty="0" smtClean="0">
                <a:latin typeface="+mn-lt"/>
              </a:rPr>
              <a:t> / vertikalnih stupića iznad donjih kliješta stolica i kosnika</a:t>
            </a:r>
          </a:p>
          <a:p>
            <a:pPr marL="342900" lvl="0" indent="-342900">
              <a:spcBef>
                <a:spcPct val="20000"/>
              </a:spcBef>
              <a:buFont typeface="Arial" panose="020B0604020202020204" pitchFamily="34" charset="0"/>
              <a:buChar char="•"/>
            </a:pPr>
            <a:r>
              <a:rPr lang="hr-HR" dirty="0" smtClean="0">
                <a:latin typeface="+mn-lt"/>
              </a:rPr>
              <a:t>Nosivi sustav – prilagodba tradicionalnog </a:t>
            </a:r>
          </a:p>
          <a:p>
            <a:pPr marL="800100" lvl="1" indent="-342900">
              <a:spcBef>
                <a:spcPct val="20000"/>
              </a:spcBef>
              <a:buFont typeface="Arial" panose="020B0604020202020204" pitchFamily="34" charset="0"/>
              <a:buChar char="•"/>
            </a:pPr>
            <a:r>
              <a:rPr lang="hr-HR" dirty="0" smtClean="0">
                <a:latin typeface="+mn-lt"/>
              </a:rPr>
              <a:t>Rogovi iznad stolica</a:t>
            </a:r>
          </a:p>
          <a:p>
            <a:pPr marL="800100" lvl="1" indent="-342900">
              <a:spcBef>
                <a:spcPct val="20000"/>
              </a:spcBef>
              <a:buFont typeface="Arial" panose="020B0604020202020204" pitchFamily="34" charset="0"/>
              <a:buChar char="•"/>
            </a:pPr>
            <a:r>
              <a:rPr lang="hr-HR" dirty="0" smtClean="0">
                <a:latin typeface="+mn-lt"/>
              </a:rPr>
              <a:t>Daščani pokrov iznad sekundarne konstrukcije</a:t>
            </a:r>
          </a:p>
          <a:p>
            <a:pPr marL="800100" lvl="1" indent="-342900">
              <a:spcBef>
                <a:spcPct val="20000"/>
              </a:spcBef>
              <a:buFont typeface="Arial" panose="020B0604020202020204" pitchFamily="34" charset="0"/>
              <a:buChar char="•"/>
            </a:pPr>
            <a:r>
              <a:rPr lang="hr-HR" dirty="0" smtClean="0">
                <a:latin typeface="+mn-lt"/>
              </a:rPr>
              <a:t>Donja dvodijelna kliješta povezuju rogove i parove krajnjih i srednjih stolica / s kosnicima formiraju stabilan sustav</a:t>
            </a:r>
          </a:p>
          <a:p>
            <a:pPr marL="800100" lvl="1" indent="-342900">
              <a:spcBef>
                <a:spcPct val="20000"/>
              </a:spcBef>
              <a:buFont typeface="Arial" panose="020B0604020202020204" pitchFamily="34" charset="0"/>
              <a:buChar char="•"/>
            </a:pPr>
            <a:r>
              <a:rPr lang="hr-HR" dirty="0" smtClean="0">
                <a:latin typeface="+mn-lt"/>
              </a:rPr>
              <a:t>Gornja kliješta povezuju parove rogova i srednjih stolica.</a:t>
            </a:r>
          </a:p>
          <a:p>
            <a:pPr marL="800100" lvl="1" indent="-342900">
              <a:spcBef>
                <a:spcPct val="20000"/>
              </a:spcBef>
              <a:buFont typeface="Arial" panose="020B0604020202020204" pitchFamily="34" charset="0"/>
              <a:buChar char="•"/>
            </a:pPr>
            <a:r>
              <a:rPr lang="hr-HR" dirty="0" smtClean="0">
                <a:latin typeface="+mn-lt"/>
              </a:rPr>
              <a:t>Na </a:t>
            </a:r>
            <a:r>
              <a:rPr lang="hr-HR" dirty="0" err="1" smtClean="0">
                <a:latin typeface="+mn-lt"/>
              </a:rPr>
              <a:t>zabatnim</a:t>
            </a:r>
            <a:r>
              <a:rPr lang="hr-HR" dirty="0" smtClean="0">
                <a:latin typeface="+mn-lt"/>
              </a:rPr>
              <a:t> dijelovima krovišta – slični nosivi sustavi i način stabilizacije. </a:t>
            </a:r>
            <a:endParaRPr kumimoji="0" lang="hr-HR" altLang="x-none"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3"/>
          <p:cNvSpPr txBox="1">
            <a:spLocks noChangeArrowheads="1"/>
          </p:cNvSpPr>
          <p:nvPr/>
        </p:nvSpPr>
        <p:spPr bwMode="auto">
          <a:xfrm>
            <a:off x="4860032" y="116632"/>
            <a:ext cx="2088232" cy="1938992"/>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hr-HR" altLang="x-none" sz="2000" dirty="0" smtClean="0">
                <a:latin typeface="+mn-lt"/>
                <a:cs typeface="+mn-cs"/>
              </a:rPr>
              <a:t>Četverostrano drveno krovište – uglavnom izvorna konstrukcija</a:t>
            </a:r>
            <a:endParaRPr kumimoji="0" lang="hr-HR" altLang="x-none"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875847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18</a:t>
            </a:fld>
            <a:endParaRPr lang="hr-HR" altLang="x-none">
              <a:latin typeface="Verdana" panose="020B0604030504040204" pitchFamily="34" charset="0"/>
            </a:endParaRPr>
          </a:p>
        </p:txBody>
      </p:sp>
      <p:sp>
        <p:nvSpPr>
          <p:cNvPr id="2" name="TextBox 1"/>
          <p:cNvSpPr txBox="1"/>
          <p:nvPr/>
        </p:nvSpPr>
        <p:spPr>
          <a:xfrm>
            <a:off x="323528" y="2852936"/>
            <a:ext cx="3744416" cy="954107"/>
          </a:xfrm>
          <a:prstGeom prst="rect">
            <a:avLst/>
          </a:prstGeom>
          <a:noFill/>
        </p:spPr>
        <p:txBody>
          <a:bodyPr wrap="square" rtlCol="0">
            <a:spAutoFit/>
          </a:bodyPr>
          <a:lstStyle/>
          <a:p>
            <a:r>
              <a:rPr lang="hr-HR" sz="2000" dirty="0" smtClean="0">
                <a:solidFill>
                  <a:srgbClr val="0A238C"/>
                </a:solidFill>
              </a:rPr>
              <a:t>Tvornica duhana - H-objekt</a:t>
            </a:r>
            <a:r>
              <a:rPr lang="hr-HR" dirty="0" smtClean="0"/>
              <a:t>, rekonstrukcija, A. </a:t>
            </a:r>
            <a:r>
              <a:rPr lang="hr-HR" dirty="0" err="1" smtClean="0"/>
              <a:t>Hajnal</a:t>
            </a:r>
            <a:r>
              <a:rPr lang="hr-HR" dirty="0" smtClean="0"/>
              <a:t>, J. </a:t>
            </a:r>
            <a:r>
              <a:rPr lang="hr-HR" dirty="0" err="1" smtClean="0"/>
              <a:t>Huszar</a:t>
            </a:r>
            <a:r>
              <a:rPr lang="hr-HR" dirty="0" smtClean="0"/>
              <a:t>, J. </a:t>
            </a:r>
            <a:r>
              <a:rPr lang="hr-HR" dirty="0" err="1" smtClean="0"/>
              <a:t>Popp</a:t>
            </a:r>
            <a:r>
              <a:rPr lang="hr-HR" dirty="0" smtClean="0"/>
              <a:t>, 1892.</a:t>
            </a:r>
            <a:endParaRPr lang="hr-HR" dirty="0"/>
          </a:p>
        </p:txBody>
      </p:sp>
      <p:pic>
        <p:nvPicPr>
          <p:cNvPr id="5" name="Picture 10" descr="Picture 041"/>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70" t="4225" r="703"/>
          <a:stretch/>
        </p:blipFill>
        <p:spPr bwMode="auto">
          <a:xfrm>
            <a:off x="-1" y="0"/>
            <a:ext cx="3534319" cy="274915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Users\nana.palinic\Documents\H objekt\DSC_0403.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23928" y="2852936"/>
            <a:ext cx="5215222" cy="3363218"/>
          </a:xfrm>
          <a:prstGeom prst="rect">
            <a:avLst/>
          </a:prstGeom>
          <a:noFill/>
          <a:ln>
            <a:noFill/>
          </a:ln>
        </p:spPr>
      </p:pic>
      <p:pic>
        <p:nvPicPr>
          <p:cNvPr id="7" name="Picture 6" descr="C:\Users\nana.palinic\Documents\H objekt\DSC_0449.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6200000">
            <a:off x="3631165" y="293275"/>
            <a:ext cx="2748639" cy="2163113"/>
          </a:xfrm>
          <a:prstGeom prst="rect">
            <a:avLst/>
          </a:prstGeom>
          <a:noFill/>
          <a:ln>
            <a:noFill/>
          </a:ln>
        </p:spPr>
      </p:pic>
      <p:pic>
        <p:nvPicPr>
          <p:cNvPr id="8" name="Picture 7" descr="C:\Users\nana.palinic\Documents\H objekt\DSC_0372.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6200000">
            <a:off x="6565426" y="310829"/>
            <a:ext cx="2749151" cy="2127493"/>
          </a:xfrm>
          <a:prstGeom prst="rect">
            <a:avLst/>
          </a:prstGeom>
          <a:noFill/>
          <a:ln>
            <a:noFill/>
          </a:ln>
        </p:spPr>
      </p:pic>
      <p:sp>
        <p:nvSpPr>
          <p:cNvPr id="10" name="Rectangle 3"/>
          <p:cNvSpPr txBox="1">
            <a:spLocks noChangeArrowheads="1"/>
          </p:cNvSpPr>
          <p:nvPr/>
        </p:nvSpPr>
        <p:spPr bwMode="auto">
          <a:xfrm>
            <a:off x="107504" y="4077072"/>
            <a:ext cx="3816424" cy="2142125"/>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lvl="0" indent="-342900">
              <a:spcBef>
                <a:spcPct val="20000"/>
              </a:spcBef>
              <a:buFont typeface="Arial" panose="020B0604020202020204" pitchFamily="34" charset="0"/>
              <a:buChar char="•"/>
            </a:pPr>
            <a:r>
              <a:rPr lang="hr-HR" dirty="0" smtClean="0"/>
              <a:t>Drveno krovište – četverostrano / kombinacija dvostrukih kosih stolica i jednostrukih visulja</a:t>
            </a:r>
          </a:p>
          <a:p>
            <a:pPr marL="342900" lvl="0" indent="-342900">
              <a:spcBef>
                <a:spcPct val="20000"/>
              </a:spcBef>
              <a:buFont typeface="Arial" panose="020B0604020202020204" pitchFamily="34" charset="0"/>
              <a:buChar char="•"/>
            </a:pPr>
            <a:r>
              <a:rPr lang="hr-HR" dirty="0" smtClean="0"/>
              <a:t>Oslonci stolica – iznad nizova s željeznih stupova na rasterima 5,0 m x 3,0 – 4,25 m</a:t>
            </a:r>
          </a:p>
          <a:p>
            <a:pPr marL="342900" lvl="0" indent="-342900">
              <a:spcBef>
                <a:spcPct val="20000"/>
              </a:spcBef>
              <a:buFont typeface="Arial" panose="020B0604020202020204" pitchFamily="34" charset="0"/>
              <a:buChar char="•"/>
            </a:pPr>
            <a:r>
              <a:rPr lang="hr-HR" dirty="0" smtClean="0"/>
              <a:t>Osni razmak </a:t>
            </a:r>
            <a:r>
              <a:rPr lang="hr-HR" dirty="0" err="1" smtClean="0"/>
              <a:t>podrožnica</a:t>
            </a:r>
            <a:r>
              <a:rPr lang="hr-HR" dirty="0" smtClean="0"/>
              <a:t> – 10 m </a:t>
            </a:r>
            <a:endParaRPr kumimoji="0" lang="hr-HR" altLang="x-none" b="0" i="0" u="none" strike="noStrike" kern="1200" cap="none" spc="0" normalizeH="0" baseline="0" noProof="0" dirty="0">
              <a:ln>
                <a:noFill/>
              </a:ln>
              <a:solidFill>
                <a:schemeClr val="tx1"/>
              </a:solidFill>
              <a:effectLst/>
              <a:uLnTx/>
              <a:uFillTx/>
            </a:endParaRPr>
          </a:p>
        </p:txBody>
      </p:sp>
    </p:spTree>
    <p:extLst>
      <p:ext uri="{BB962C8B-B14F-4D97-AF65-F5344CB8AC3E}">
        <p14:creationId xmlns="" xmlns:p14="http://schemas.microsoft.com/office/powerpoint/2010/main" val="956684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19</a:t>
            </a:fld>
            <a:endParaRPr lang="hr-HR" altLang="x-none">
              <a:latin typeface="Verdana" panose="020B0604030504040204" pitchFamily="34" charset="0"/>
            </a:endParaRPr>
          </a:p>
        </p:txBody>
      </p:sp>
      <p:sp>
        <p:nvSpPr>
          <p:cNvPr id="7172" name="Rectangle 2"/>
          <p:cNvSpPr>
            <a:spLocks noGrp="1" noChangeArrowheads="1"/>
          </p:cNvSpPr>
          <p:nvPr>
            <p:ph type="title"/>
          </p:nvPr>
        </p:nvSpPr>
        <p:spPr bwMode="auto">
          <a:xfrm>
            <a:off x="-252536" y="-27384"/>
            <a:ext cx="9577064" cy="11430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hr-HR" altLang="x-none" sz="3000" dirty="0" smtClean="0">
                <a:solidFill>
                  <a:srgbClr val="0A238C"/>
                </a:solidFill>
              </a:rPr>
              <a:t>Povijesne drvene konstrukcije 4. industrijske zone i Luke</a:t>
            </a:r>
            <a:endParaRPr lang="hr-HR" altLang="x-none" sz="3000" dirty="0"/>
          </a:p>
        </p:txBody>
      </p:sp>
      <p:sp>
        <p:nvSpPr>
          <p:cNvPr id="7173" name="Rectangle 3"/>
          <p:cNvSpPr>
            <a:spLocks noGrp="1" noChangeArrowheads="1"/>
          </p:cNvSpPr>
          <p:nvPr>
            <p:ph type="body" idx="1"/>
          </p:nvPr>
        </p:nvSpPr>
        <p:spPr bwMode="auto">
          <a:xfrm>
            <a:off x="0" y="5085184"/>
            <a:ext cx="9144000" cy="1772793"/>
          </a:xfrm>
          <a:solidFill>
            <a:schemeClr val="bg2"/>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sz="2000" dirty="0" smtClean="0">
                <a:solidFill>
                  <a:srgbClr val="0A238C"/>
                </a:solidFill>
              </a:rPr>
              <a:t>Plan Rijeke i luke, 1923</a:t>
            </a:r>
            <a:r>
              <a:rPr lang="hr-HR" sz="2000" dirty="0" smtClean="0"/>
              <a:t>.: </a:t>
            </a:r>
            <a:r>
              <a:rPr lang="hr-HR" sz="1800" dirty="0" smtClean="0"/>
              <a:t>1.Skladište 31; 2.Skladište 8; 3. Skladište 11, 4. Upravna zgrada Luke; 5. Skladišta ugljena; 6. Strojarnica; 7. Lokacija Žitnog silosa; 8</a:t>
            </a:r>
            <a:r>
              <a:rPr lang="hr-HR" sz="1800" dirty="0" smtClean="0"/>
              <a:t>. i 9. </a:t>
            </a:r>
            <a:r>
              <a:rPr lang="hr-HR" sz="1800" dirty="0" smtClean="0"/>
              <a:t>Kupalište </a:t>
            </a:r>
            <a:r>
              <a:rPr lang="hr-HR" sz="1800" dirty="0" smtClean="0"/>
              <a:t>i Veslački klub </a:t>
            </a:r>
            <a:r>
              <a:rPr lang="hr-HR" sz="1800" dirty="0" err="1" smtClean="0"/>
              <a:t>Quarnero</a:t>
            </a:r>
            <a:r>
              <a:rPr lang="hr-HR" sz="1800" dirty="0" smtClean="0"/>
              <a:t>; </a:t>
            </a:r>
            <a:r>
              <a:rPr lang="hr-HR" sz="1800" dirty="0" smtClean="0"/>
              <a:t>10. i 11. </a:t>
            </a:r>
            <a:r>
              <a:rPr lang="hr-HR" sz="1800" dirty="0" smtClean="0"/>
              <a:t>Veslački </a:t>
            </a:r>
            <a:r>
              <a:rPr lang="hr-HR" sz="1800" dirty="0" smtClean="0"/>
              <a:t>klubovi </a:t>
            </a:r>
            <a:r>
              <a:rPr lang="hr-HR" sz="1800" dirty="0" err="1" smtClean="0"/>
              <a:t>Canottieri</a:t>
            </a:r>
            <a:r>
              <a:rPr lang="hr-HR" sz="1800" dirty="0" smtClean="0"/>
              <a:t> </a:t>
            </a:r>
            <a:r>
              <a:rPr lang="hr-HR" sz="1800" dirty="0" err="1" smtClean="0"/>
              <a:t>fiumani</a:t>
            </a:r>
            <a:r>
              <a:rPr lang="hr-HR" sz="1800" dirty="0" smtClean="0"/>
              <a:t> i </a:t>
            </a:r>
            <a:r>
              <a:rPr lang="hr-HR" sz="1800" dirty="0" smtClean="0"/>
              <a:t>Liburnia; 12. Lokacija starog željezničkog kolodvora; 13. </a:t>
            </a:r>
            <a:r>
              <a:rPr lang="hr-HR" sz="1800" dirty="0" smtClean="0"/>
              <a:t>Carinarnica</a:t>
            </a:r>
          </a:p>
          <a:p>
            <a:r>
              <a:rPr lang="hr-HR" sz="1600" dirty="0" smtClean="0"/>
              <a:t>Gradnju luke zajedno </a:t>
            </a:r>
            <a:r>
              <a:rPr lang="hr-HR" sz="1600" dirty="0" smtClean="0"/>
              <a:t>sa željeznicom, </a:t>
            </a:r>
            <a:r>
              <a:rPr lang="hr-HR" sz="1600" dirty="0" smtClean="0"/>
              <a:t>financirala </a:t>
            </a:r>
            <a:r>
              <a:rPr lang="hr-HR" sz="1600" dirty="0" smtClean="0"/>
              <a:t>je i organizirala Mađarska </a:t>
            </a:r>
            <a:r>
              <a:rPr lang="hr-HR" sz="1600" dirty="0" smtClean="0"/>
              <a:t>vlada (Rijekom se direktno upravlja iz Budimpešte): od </a:t>
            </a:r>
            <a:r>
              <a:rPr lang="hr-HR" sz="1600" dirty="0" smtClean="0"/>
              <a:t>1881. </a:t>
            </a:r>
            <a:r>
              <a:rPr lang="hr-HR" sz="1600" dirty="0" smtClean="0"/>
              <a:t>se primjenjuju željezo </a:t>
            </a:r>
            <a:r>
              <a:rPr lang="hr-HR" sz="1600" dirty="0" smtClean="0"/>
              <a:t>i </a:t>
            </a:r>
            <a:r>
              <a:rPr lang="hr-HR" sz="1600" dirty="0" smtClean="0"/>
              <a:t>beton, </a:t>
            </a:r>
            <a:r>
              <a:rPr lang="hr-HR" sz="1600" dirty="0" smtClean="0"/>
              <a:t>a od </a:t>
            </a:r>
            <a:r>
              <a:rPr lang="hr-HR" sz="1600" dirty="0" smtClean="0">
                <a:solidFill>
                  <a:srgbClr val="0A238C"/>
                </a:solidFill>
              </a:rPr>
              <a:t>1893. i armirani </a:t>
            </a:r>
            <a:r>
              <a:rPr lang="hr-HR" sz="1600" dirty="0" smtClean="0">
                <a:solidFill>
                  <a:srgbClr val="0A238C"/>
                </a:solidFill>
              </a:rPr>
              <a:t>beton</a:t>
            </a:r>
            <a:endParaRPr lang="hr-HR" altLang="x-none" dirty="0">
              <a:solidFill>
                <a:srgbClr val="0A238C"/>
              </a:solidFill>
            </a:endParaRPr>
          </a:p>
        </p:txBody>
      </p:sp>
      <p:pic>
        <p:nvPicPr>
          <p:cNvPr id="9" name="Picture 1" descr="Sl 1 Građevinar"/>
          <p:cNvPicPr>
            <a:picLocks noChangeAspect="1"/>
          </p:cNvPicPr>
          <p:nvPr/>
        </p:nvPicPr>
        <p:blipFill>
          <a:blip r:embed="rId3" cstate="print"/>
          <a:srcRect t="8389" b="24503"/>
          <a:stretch>
            <a:fillRect/>
          </a:stretch>
        </p:blipFill>
        <p:spPr bwMode="auto">
          <a:xfrm>
            <a:off x="0" y="476672"/>
            <a:ext cx="9145277" cy="4602910"/>
          </a:xfrm>
          <a:prstGeom prst="rect">
            <a:avLst/>
          </a:prstGeom>
          <a:noFill/>
          <a:ln w="9525">
            <a:noFill/>
            <a:miter lim="800000"/>
            <a:headEnd/>
            <a:tailEnd/>
          </a:ln>
        </p:spPr>
      </p:pic>
      <p:sp>
        <p:nvSpPr>
          <p:cNvPr id="7" name="TekstniOkvir 6"/>
          <p:cNvSpPr txBox="1"/>
          <p:nvPr/>
        </p:nvSpPr>
        <p:spPr>
          <a:xfrm>
            <a:off x="5652120" y="4509120"/>
            <a:ext cx="3491880" cy="584775"/>
          </a:xfrm>
          <a:prstGeom prst="rect">
            <a:avLst/>
          </a:prstGeom>
          <a:noFill/>
        </p:spPr>
        <p:txBody>
          <a:bodyPr wrap="square" rtlCol="0">
            <a:spAutoFit/>
          </a:bodyPr>
          <a:lstStyle/>
          <a:p>
            <a:pPr algn="r"/>
            <a:r>
              <a:rPr lang="hr-HR" sz="1600" dirty="0" smtClean="0">
                <a:latin typeface="+mn-lt"/>
              </a:rPr>
              <a:t>Riječka </a:t>
            </a:r>
            <a:r>
              <a:rPr lang="hr-HR" sz="1600" dirty="0" smtClean="0">
                <a:latin typeface="+mn-lt"/>
              </a:rPr>
              <a:t>luka – gradi se                                    70-ih god. </a:t>
            </a:r>
            <a:r>
              <a:rPr lang="hr-HR" sz="1600" dirty="0" smtClean="0">
                <a:latin typeface="+mn-lt"/>
              </a:rPr>
              <a:t>19. st. i </a:t>
            </a:r>
            <a:r>
              <a:rPr lang="hr-HR" sz="1600" dirty="0" smtClean="0">
                <a:latin typeface="+mn-lt"/>
              </a:rPr>
              <a:t>u 1</a:t>
            </a:r>
            <a:r>
              <a:rPr lang="hr-HR" sz="1600" dirty="0" smtClean="0">
                <a:latin typeface="+mn-lt"/>
              </a:rPr>
              <a:t>. </a:t>
            </a:r>
            <a:r>
              <a:rPr lang="hr-HR" sz="1600" dirty="0" smtClean="0">
                <a:latin typeface="+mn-lt"/>
              </a:rPr>
              <a:t>polovici </a:t>
            </a:r>
            <a:r>
              <a:rPr lang="hr-HR" sz="1600" dirty="0" smtClean="0">
                <a:latin typeface="+mn-lt"/>
              </a:rPr>
              <a:t>20 st. </a:t>
            </a:r>
            <a:endParaRPr lang="hr-HR" sz="1600" dirty="0">
              <a:latin typeface="+mn-lt"/>
            </a:endParaRPr>
          </a:p>
        </p:txBody>
      </p:sp>
    </p:spTree>
    <p:extLst>
      <p:ext uri="{BB962C8B-B14F-4D97-AF65-F5344CB8AC3E}">
        <p14:creationId xmlns="" xmlns:p14="http://schemas.microsoft.com/office/powerpoint/2010/main" val="215227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a:t>
            </a:fld>
            <a:endParaRPr lang="hr-HR" altLang="x-none">
              <a:latin typeface="Verdana" panose="020B0604030504040204" pitchFamily="34" charset="0"/>
            </a:endParaRPr>
          </a:p>
        </p:txBody>
      </p:sp>
      <p:sp>
        <p:nvSpPr>
          <p:cNvPr id="7172" name="Rectangle 2"/>
          <p:cNvSpPr>
            <a:spLocks noGrp="1" noChangeArrowheads="1"/>
          </p:cNvSpPr>
          <p:nvPr>
            <p:ph type="title"/>
          </p:nvPr>
        </p:nvSpPr>
        <p:spPr bwMode="auto">
          <a:xfrm>
            <a:off x="107504" y="116632"/>
            <a:ext cx="9036496" cy="52322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altLang="x-none" sz="2800" dirty="0" smtClean="0">
                <a:solidFill>
                  <a:srgbClr val="0A238C"/>
                </a:solidFill>
              </a:rPr>
              <a:t>POVIJESNE DRVENE KONSTRUKCIJE grada RIJEKE</a:t>
            </a:r>
            <a:endParaRPr lang="hr-HR" altLang="x-none" sz="2800" dirty="0">
              <a:solidFill>
                <a:srgbClr val="0A238C"/>
              </a:solidFill>
            </a:endParaRPr>
          </a:p>
        </p:txBody>
      </p:sp>
      <p:sp>
        <p:nvSpPr>
          <p:cNvPr id="7173" name="Rectangle 3"/>
          <p:cNvSpPr>
            <a:spLocks noGrp="1" noChangeArrowheads="1"/>
          </p:cNvSpPr>
          <p:nvPr>
            <p:ph type="body" idx="1"/>
          </p:nvPr>
        </p:nvSpPr>
        <p:spPr bwMode="auto">
          <a:xfrm>
            <a:off x="251520" y="692696"/>
            <a:ext cx="8712968" cy="55092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altLang="x-none" sz="2200" dirty="0" smtClean="0">
                <a:solidFill>
                  <a:srgbClr val="0A238C"/>
                </a:solidFill>
              </a:rPr>
              <a:t>Razdoblje od kraja 18. st. do kraja 19. st. – 1. INDUSTRIJSKO DOBA</a:t>
            </a:r>
          </a:p>
          <a:p>
            <a:r>
              <a:rPr lang="hr-HR" sz="2200" dirty="0" smtClean="0"/>
              <a:t>TRADICIONALNE KROVNE KONSTRUKCIJE:</a:t>
            </a:r>
          </a:p>
          <a:p>
            <a:pPr lvl="1"/>
            <a:r>
              <a:rPr lang="hr-HR" sz="2200" dirty="0" err="1" smtClean="0"/>
              <a:t>r</a:t>
            </a:r>
            <a:r>
              <a:rPr lang="hr-HR" altLang="x-none" sz="2200" dirty="0" err="1" smtClean="0"/>
              <a:t>oženička</a:t>
            </a:r>
            <a:r>
              <a:rPr lang="hr-HR" altLang="x-none" sz="2200" dirty="0" smtClean="0"/>
              <a:t> i </a:t>
            </a:r>
            <a:r>
              <a:rPr lang="hr-HR" altLang="x-none" sz="2200" dirty="0" err="1" smtClean="0"/>
              <a:t>podroženička</a:t>
            </a:r>
            <a:r>
              <a:rPr lang="hr-HR" altLang="x-none" sz="2200" dirty="0" smtClean="0"/>
              <a:t> krovišta, rešetkaste visulje</a:t>
            </a:r>
          </a:p>
          <a:p>
            <a:pPr lvl="1"/>
            <a:r>
              <a:rPr lang="hr-HR" altLang="x-none" sz="2200" dirty="0" smtClean="0"/>
              <a:t>složena krovišta – </a:t>
            </a:r>
            <a:r>
              <a:rPr lang="en-US" sz="2200" dirty="0" err="1" smtClean="0"/>
              <a:t>zgrad</a:t>
            </a:r>
            <a:r>
              <a:rPr lang="hr-HR" sz="2200" dirty="0" smtClean="0"/>
              <a:t>e</a:t>
            </a:r>
            <a:r>
              <a:rPr lang="en-US" sz="2200" dirty="0" smtClean="0"/>
              <a:t> </a:t>
            </a:r>
            <a:r>
              <a:rPr lang="en-US" sz="2200" dirty="0" err="1" smtClean="0"/>
              <a:t>kompleksa</a:t>
            </a:r>
            <a:r>
              <a:rPr lang="en-US" sz="2200" dirty="0" smtClean="0"/>
              <a:t> </a:t>
            </a:r>
            <a:r>
              <a:rPr lang="hr-HR" sz="2200" dirty="0" smtClean="0"/>
              <a:t>nekadašnje </a:t>
            </a:r>
            <a:r>
              <a:rPr lang="en-US" sz="2200" dirty="0" err="1" smtClean="0"/>
              <a:t>Tvornice</a:t>
            </a:r>
            <a:r>
              <a:rPr lang="en-US" sz="2200" dirty="0" smtClean="0"/>
              <a:t> </a:t>
            </a:r>
            <a:r>
              <a:rPr lang="en-US" sz="2200" dirty="0" err="1" smtClean="0"/>
              <a:t>duhana</a:t>
            </a:r>
            <a:r>
              <a:rPr lang="hr-HR" sz="2200" dirty="0" smtClean="0"/>
              <a:t>             </a:t>
            </a:r>
            <a:r>
              <a:rPr lang="en-US" sz="2200" dirty="0" smtClean="0"/>
              <a:t> (T-</a:t>
            </a:r>
            <a:r>
              <a:rPr lang="en-US" sz="2200" dirty="0" err="1" smtClean="0"/>
              <a:t>objekti</a:t>
            </a:r>
            <a:r>
              <a:rPr lang="en-US" sz="2200" dirty="0" smtClean="0"/>
              <a:t> </a:t>
            </a:r>
            <a:r>
              <a:rPr lang="en-US" sz="2200" dirty="0" err="1" smtClean="0"/>
              <a:t>i</a:t>
            </a:r>
            <a:r>
              <a:rPr lang="en-US" sz="2200" dirty="0" smtClean="0"/>
              <a:t> H-</a:t>
            </a:r>
            <a:r>
              <a:rPr lang="en-US" sz="2200" dirty="0" err="1" smtClean="0"/>
              <a:t>objekti</a:t>
            </a:r>
            <a:r>
              <a:rPr lang="en-US" sz="2200" dirty="0" smtClean="0"/>
              <a:t>) </a:t>
            </a:r>
            <a:endParaRPr lang="hr-HR" sz="2200" dirty="0" smtClean="0"/>
          </a:p>
          <a:p>
            <a:r>
              <a:rPr lang="hr-HR" altLang="x-none" sz="2200" dirty="0" smtClean="0"/>
              <a:t>STROPNE KONSTRUKCIJE</a:t>
            </a:r>
          </a:p>
          <a:p>
            <a:pPr lvl="1"/>
            <a:r>
              <a:rPr lang="en-US" sz="2200" dirty="0" err="1" smtClean="0"/>
              <a:t>skeletnih</a:t>
            </a:r>
            <a:r>
              <a:rPr lang="en-US" sz="2200" dirty="0" smtClean="0"/>
              <a:t> </a:t>
            </a:r>
            <a:r>
              <a:rPr lang="en-US" sz="2200" dirty="0" err="1" smtClean="0"/>
              <a:t>nosivih</a:t>
            </a:r>
            <a:r>
              <a:rPr lang="en-US" sz="2200" dirty="0" smtClean="0"/>
              <a:t> </a:t>
            </a:r>
            <a:r>
              <a:rPr lang="en-US" sz="2200" dirty="0" err="1" smtClean="0"/>
              <a:t>sustave</a:t>
            </a:r>
            <a:r>
              <a:rPr lang="en-US" sz="2200" dirty="0" smtClean="0"/>
              <a:t> s</a:t>
            </a:r>
            <a:r>
              <a:rPr lang="hr-HR" sz="2200" dirty="0" smtClean="0"/>
              <a:t>a stupovima od </a:t>
            </a:r>
            <a:r>
              <a:rPr lang="hr-HR" sz="2200" dirty="0" smtClean="0"/>
              <a:t>drva / </a:t>
            </a:r>
            <a:r>
              <a:rPr lang="en-US" sz="2200" dirty="0" err="1" smtClean="0"/>
              <a:t>lijevano</a:t>
            </a:r>
            <a:r>
              <a:rPr lang="hr-HR" sz="2200" dirty="0" smtClean="0"/>
              <a:t>g ž</a:t>
            </a:r>
            <a:r>
              <a:rPr lang="en-US" sz="2200" dirty="0" err="1" smtClean="0"/>
              <a:t>eljez</a:t>
            </a:r>
            <a:r>
              <a:rPr lang="hr-HR" sz="2200" dirty="0" smtClean="0"/>
              <a:t>a: u</a:t>
            </a:r>
            <a:r>
              <a:rPr lang="en-US" sz="2200" dirty="0" smtClean="0"/>
              <a:t> </a:t>
            </a:r>
            <a:r>
              <a:rPr lang="en-US" sz="2200" dirty="0" err="1" smtClean="0"/>
              <a:t>unutrašnjosti</a:t>
            </a:r>
            <a:r>
              <a:rPr lang="en-US" sz="2200" dirty="0" smtClean="0"/>
              <a:t> </a:t>
            </a:r>
            <a:r>
              <a:rPr lang="en-US" sz="2200" dirty="0" err="1" smtClean="0"/>
              <a:t>zgrada</a:t>
            </a:r>
            <a:r>
              <a:rPr lang="en-US" sz="2200" dirty="0" smtClean="0"/>
              <a:t> s </a:t>
            </a:r>
            <a:r>
              <a:rPr lang="en-US" sz="2200" dirty="0" err="1" smtClean="0"/>
              <a:t>masivnom</a:t>
            </a:r>
            <a:r>
              <a:rPr lang="en-US" sz="2200" dirty="0" smtClean="0"/>
              <a:t> </a:t>
            </a:r>
            <a:r>
              <a:rPr lang="hr-HR" sz="2200" dirty="0" smtClean="0"/>
              <a:t>k</a:t>
            </a:r>
            <a:r>
              <a:rPr lang="en-US" sz="2200" dirty="0" err="1" smtClean="0"/>
              <a:t>onstrukcijom</a:t>
            </a:r>
            <a:r>
              <a:rPr lang="hr-HR" sz="2200" dirty="0" smtClean="0"/>
              <a:t> obodnog </a:t>
            </a:r>
            <a:r>
              <a:rPr lang="hr-HR" sz="2200" dirty="0" err="1" smtClean="0"/>
              <a:t>ziđa</a:t>
            </a:r>
            <a:endParaRPr lang="hr-HR" sz="2200" dirty="0" smtClean="0"/>
          </a:p>
          <a:p>
            <a:r>
              <a:rPr lang="hr-HR" altLang="x-none" sz="2200" dirty="0" smtClean="0">
                <a:solidFill>
                  <a:srgbClr val="0A238C"/>
                </a:solidFill>
              </a:rPr>
              <a:t>Razdoblje 2. polovice 19. st. i početak 20. st. / LUKA RIJEKA</a:t>
            </a:r>
          </a:p>
          <a:p>
            <a:r>
              <a:rPr lang="hr-HR" sz="2200" dirty="0" smtClean="0"/>
              <a:t>DRVENE SKELETNE KONSTRUKCIJE (OKVIRI) I KANATNE ZGRADE</a:t>
            </a:r>
          </a:p>
          <a:p>
            <a:pPr lvl="1"/>
            <a:r>
              <a:rPr lang="hr-HR" sz="2200" dirty="0" smtClean="0"/>
              <a:t>p</a:t>
            </a:r>
            <a:r>
              <a:rPr lang="en-US" sz="2200" dirty="0" err="1" smtClean="0"/>
              <a:t>rateće</a:t>
            </a:r>
            <a:r>
              <a:rPr lang="en-US" sz="2200" dirty="0" smtClean="0"/>
              <a:t> </a:t>
            </a:r>
            <a:r>
              <a:rPr lang="en-US" sz="2200" dirty="0" err="1" smtClean="0"/>
              <a:t>građevine</a:t>
            </a:r>
            <a:r>
              <a:rPr lang="en-US" sz="2200" dirty="0" smtClean="0"/>
              <a:t> </a:t>
            </a:r>
            <a:r>
              <a:rPr lang="en-US" sz="2200" dirty="0" err="1" smtClean="0"/>
              <a:t>i</a:t>
            </a:r>
            <a:r>
              <a:rPr lang="en-US" sz="2200" dirty="0" smtClean="0"/>
              <a:t> </a:t>
            </a:r>
            <a:r>
              <a:rPr lang="en-US" sz="2200" dirty="0" err="1" smtClean="0"/>
              <a:t>lučka</a:t>
            </a:r>
            <a:r>
              <a:rPr lang="en-US" sz="2200" dirty="0" smtClean="0"/>
              <a:t> </a:t>
            </a:r>
            <a:r>
              <a:rPr lang="en-US" sz="2200" dirty="0" err="1" smtClean="0"/>
              <a:t>skladišta</a:t>
            </a:r>
            <a:r>
              <a:rPr lang="en-US" sz="2200" dirty="0" smtClean="0"/>
              <a:t> </a:t>
            </a:r>
            <a:r>
              <a:rPr lang="en-US" sz="2200" dirty="0" err="1" smtClean="0"/>
              <a:t>ranije</a:t>
            </a:r>
            <a:r>
              <a:rPr lang="en-US" sz="2200" dirty="0" smtClean="0"/>
              <a:t> </a:t>
            </a:r>
            <a:r>
              <a:rPr lang="en-US" sz="2200" dirty="0" err="1" smtClean="0"/>
              <a:t>gradnje</a:t>
            </a:r>
            <a:r>
              <a:rPr lang="hr-HR" sz="2200" dirty="0" smtClean="0"/>
              <a:t>,</a:t>
            </a:r>
          </a:p>
          <a:p>
            <a:pPr lvl="1"/>
            <a:r>
              <a:rPr lang="hr-HR" sz="2200" dirty="0" smtClean="0"/>
              <a:t>s</a:t>
            </a:r>
            <a:r>
              <a:rPr lang="en-US" sz="2200" dirty="0" err="1" smtClean="0"/>
              <a:t>keletn</a:t>
            </a:r>
            <a:r>
              <a:rPr lang="hr-HR" sz="2200" dirty="0" smtClean="0"/>
              <a:t>a</a:t>
            </a:r>
            <a:r>
              <a:rPr lang="en-US" sz="2200" dirty="0" smtClean="0"/>
              <a:t> </a:t>
            </a:r>
            <a:r>
              <a:rPr lang="en-US" sz="2200" dirty="0" err="1" smtClean="0"/>
              <a:t>konstrukcij</a:t>
            </a:r>
            <a:r>
              <a:rPr lang="hr-HR" sz="2200" dirty="0" smtClean="0"/>
              <a:t>a</a:t>
            </a:r>
            <a:r>
              <a:rPr lang="en-US" sz="2200" dirty="0" smtClean="0"/>
              <a:t> </a:t>
            </a:r>
            <a:r>
              <a:rPr lang="en-US" sz="2200" dirty="0" err="1" smtClean="0"/>
              <a:t>Žitnog</a:t>
            </a:r>
            <a:r>
              <a:rPr lang="en-US" sz="2200" dirty="0" smtClean="0"/>
              <a:t> </a:t>
            </a:r>
            <a:r>
              <a:rPr lang="en-US" sz="2200" dirty="0" err="1" smtClean="0"/>
              <a:t>silosa</a:t>
            </a:r>
            <a:r>
              <a:rPr lang="hr-HR" sz="2200" dirty="0" smtClean="0"/>
              <a:t>,</a:t>
            </a:r>
          </a:p>
          <a:p>
            <a:pPr lvl="1"/>
            <a:r>
              <a:rPr lang="hr-HR" sz="2200" dirty="0" smtClean="0"/>
              <a:t>k</a:t>
            </a:r>
            <a:r>
              <a:rPr lang="en-US" sz="2200" dirty="0" err="1" smtClean="0"/>
              <a:t>anatne</a:t>
            </a:r>
            <a:r>
              <a:rPr lang="en-US" sz="2200" dirty="0" smtClean="0"/>
              <a:t> </a:t>
            </a:r>
            <a:r>
              <a:rPr lang="en-US" sz="2200" dirty="0" err="1" smtClean="0"/>
              <a:t>konstrukcije</a:t>
            </a:r>
            <a:r>
              <a:rPr lang="en-US" sz="2200" dirty="0" smtClean="0"/>
              <a:t> </a:t>
            </a:r>
            <a:r>
              <a:rPr lang="hr-HR" sz="2200" dirty="0" smtClean="0"/>
              <a:t>starog željezničkog kolodvora, zgrada K</a:t>
            </a:r>
            <a:r>
              <a:rPr lang="en-US" sz="2200" dirty="0" err="1" smtClean="0"/>
              <a:t>upališta</a:t>
            </a:r>
            <a:r>
              <a:rPr lang="en-US" sz="2200" dirty="0" smtClean="0"/>
              <a:t> </a:t>
            </a:r>
            <a:r>
              <a:rPr lang="en-US" sz="2200" dirty="0" err="1" smtClean="0"/>
              <a:t>Quarnero</a:t>
            </a:r>
            <a:r>
              <a:rPr lang="en-US" sz="2200" dirty="0" smtClean="0"/>
              <a:t> </a:t>
            </a:r>
            <a:r>
              <a:rPr lang="en-US" sz="2200" dirty="0" err="1" smtClean="0"/>
              <a:t>i</a:t>
            </a:r>
            <a:r>
              <a:rPr lang="en-US" sz="2200" dirty="0" smtClean="0"/>
              <a:t> </a:t>
            </a:r>
            <a:r>
              <a:rPr lang="en-US" sz="2200" dirty="0" err="1" smtClean="0"/>
              <a:t>veslačkih</a:t>
            </a:r>
            <a:r>
              <a:rPr lang="en-US" sz="2200" dirty="0" smtClean="0"/>
              <a:t> </a:t>
            </a:r>
            <a:r>
              <a:rPr lang="en-US" sz="2200" dirty="0" err="1" smtClean="0"/>
              <a:t>klubova</a:t>
            </a:r>
            <a:r>
              <a:rPr lang="en-US" sz="2200" dirty="0" smtClean="0"/>
              <a:t> </a:t>
            </a:r>
            <a:r>
              <a:rPr lang="en-US" sz="2200" dirty="0" err="1" smtClean="0"/>
              <a:t>na</a:t>
            </a:r>
            <a:r>
              <a:rPr lang="en-US" sz="2200" dirty="0" smtClean="0"/>
              <a:t> </a:t>
            </a:r>
            <a:r>
              <a:rPr lang="en-US" sz="2200" dirty="0" err="1" smtClean="0"/>
              <a:t>lukobranu</a:t>
            </a:r>
            <a:r>
              <a:rPr lang="en-US" sz="2200" dirty="0" smtClean="0"/>
              <a:t>.</a:t>
            </a:r>
            <a:endParaRPr lang="hr-HR" altLang="x-none" sz="2200" dirty="0"/>
          </a:p>
        </p:txBody>
      </p:sp>
    </p:spTree>
    <p:extLst>
      <p:ext uri="{BB962C8B-B14F-4D97-AF65-F5344CB8AC3E}">
        <p14:creationId xmlns="" xmlns:p14="http://schemas.microsoft.com/office/powerpoint/2010/main" val="215227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20</a:t>
            </a:fld>
            <a:endParaRPr lang="hr-HR" altLang="x-none">
              <a:latin typeface="Verdana" panose="020B0604030504040204" pitchFamily="34" charset="0"/>
            </a:endParaRPr>
          </a:p>
        </p:txBody>
      </p:sp>
      <p:pic>
        <p:nvPicPr>
          <p:cNvPr id="1026" name="Picture 2" descr="Zelj-Magazin-IIIb(31) m"/>
          <p:cNvPicPr>
            <a:picLocks noChangeAspect="1" noChangeArrowheads="1"/>
          </p:cNvPicPr>
          <p:nvPr/>
        </p:nvPicPr>
        <p:blipFill>
          <a:blip r:embed="rId3" cstate="print">
            <a:extLst>
              <a:ext uri="{28A0092B-C50C-407E-A947-70E740481C1C}">
                <a14:useLocalDpi xmlns="" xmlns:a14="http://schemas.microsoft.com/office/drawing/2010/main" val="0"/>
              </a:ext>
            </a:extLst>
          </a:blip>
          <a:srcRect l="15871" t="12741" r="1627" b="32692"/>
          <a:stretch>
            <a:fillRect/>
          </a:stretch>
        </p:blipFill>
        <p:spPr bwMode="auto">
          <a:xfrm>
            <a:off x="3491880" y="0"/>
            <a:ext cx="5652120" cy="2648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srcRect l="10053" t="11003"/>
          <a:stretch/>
        </p:blipFill>
        <p:spPr>
          <a:xfrm>
            <a:off x="3485775" y="3384557"/>
            <a:ext cx="5652120" cy="3500827"/>
          </a:xfrm>
          <a:prstGeom prst="rect">
            <a:avLst/>
          </a:prstGeom>
        </p:spPr>
      </p:pic>
      <p:pic>
        <p:nvPicPr>
          <p:cNvPr id="6" name="Picture 4" descr="slajdovi0002 m"/>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3337060" cy="22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3" descr="C:\Documents and Settings\Nana\My Documents\scan0011 m.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496" y="4137935"/>
            <a:ext cx="3337060" cy="267544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kstniOkvir 8"/>
          <p:cNvSpPr txBox="1"/>
          <p:nvPr/>
        </p:nvSpPr>
        <p:spPr>
          <a:xfrm>
            <a:off x="3491880" y="-27384"/>
            <a:ext cx="5508104" cy="369332"/>
          </a:xfrm>
          <a:prstGeom prst="rect">
            <a:avLst/>
          </a:prstGeom>
          <a:noFill/>
        </p:spPr>
        <p:txBody>
          <a:bodyPr wrap="square" rtlCol="0">
            <a:spAutoFit/>
          </a:bodyPr>
          <a:lstStyle/>
          <a:p>
            <a:r>
              <a:rPr lang="hr-HR" dirty="0" smtClean="0">
                <a:latin typeface="+mn-lt"/>
              </a:rPr>
              <a:t>Poprečni presjek kroz skladišni dio</a:t>
            </a:r>
            <a:endParaRPr lang="hr-HR" dirty="0">
              <a:latin typeface="+mn-lt"/>
            </a:endParaRPr>
          </a:p>
        </p:txBody>
      </p:sp>
      <p:sp>
        <p:nvSpPr>
          <p:cNvPr id="11" name="TekstniOkvir 10"/>
          <p:cNvSpPr txBox="1"/>
          <p:nvPr/>
        </p:nvSpPr>
        <p:spPr>
          <a:xfrm>
            <a:off x="3419872" y="2649686"/>
            <a:ext cx="5724128" cy="646331"/>
          </a:xfrm>
          <a:prstGeom prst="rect">
            <a:avLst/>
          </a:prstGeom>
          <a:noFill/>
        </p:spPr>
        <p:txBody>
          <a:bodyPr wrap="square" rtlCol="0">
            <a:spAutoFit/>
          </a:bodyPr>
          <a:lstStyle/>
          <a:p>
            <a:r>
              <a:rPr lang="hr-HR" dirty="0" smtClean="0">
                <a:latin typeface="+mn-lt"/>
              </a:rPr>
              <a:t>Gabariti: 240m x 25 m / usporedno s obalom i granicom lučke zone – zidovima podijeljeno u 6 odvojenih skladišta </a:t>
            </a:r>
            <a:endParaRPr lang="hr-HR" dirty="0">
              <a:latin typeface="+mn-lt"/>
            </a:endParaRPr>
          </a:p>
        </p:txBody>
      </p:sp>
      <p:sp>
        <p:nvSpPr>
          <p:cNvPr id="12" name="TekstniOkvir 11"/>
          <p:cNvSpPr txBox="1"/>
          <p:nvPr/>
        </p:nvSpPr>
        <p:spPr>
          <a:xfrm>
            <a:off x="4932040" y="980728"/>
            <a:ext cx="792088" cy="276999"/>
          </a:xfrm>
          <a:prstGeom prst="rect">
            <a:avLst/>
          </a:prstGeom>
          <a:noFill/>
        </p:spPr>
        <p:txBody>
          <a:bodyPr wrap="square" rtlCol="0">
            <a:spAutoFit/>
          </a:bodyPr>
          <a:lstStyle/>
          <a:p>
            <a:r>
              <a:rPr lang="hr-HR" sz="1200" dirty="0" smtClean="0"/>
              <a:t>12 m</a:t>
            </a:r>
            <a:endParaRPr lang="hr-HR" sz="1200" dirty="0"/>
          </a:p>
        </p:txBody>
      </p:sp>
      <p:sp>
        <p:nvSpPr>
          <p:cNvPr id="13" name="TekstniOkvir 12"/>
          <p:cNvSpPr txBox="1"/>
          <p:nvPr/>
        </p:nvSpPr>
        <p:spPr>
          <a:xfrm>
            <a:off x="3635896" y="4797152"/>
            <a:ext cx="1224136" cy="461665"/>
          </a:xfrm>
          <a:prstGeom prst="rect">
            <a:avLst/>
          </a:prstGeom>
          <a:noFill/>
        </p:spPr>
        <p:txBody>
          <a:bodyPr wrap="square" rtlCol="0">
            <a:spAutoFit/>
          </a:bodyPr>
          <a:lstStyle/>
          <a:p>
            <a:pPr algn="r"/>
            <a:r>
              <a:rPr lang="hr-HR" sz="1200" dirty="0" smtClean="0"/>
              <a:t>Jednostruke stolice</a:t>
            </a:r>
            <a:endParaRPr lang="hr-HR" sz="1200" dirty="0"/>
          </a:p>
        </p:txBody>
      </p:sp>
      <p:sp>
        <p:nvSpPr>
          <p:cNvPr id="14" name="TekstniOkvir 13"/>
          <p:cNvSpPr txBox="1"/>
          <p:nvPr/>
        </p:nvSpPr>
        <p:spPr>
          <a:xfrm>
            <a:off x="6660232" y="3861048"/>
            <a:ext cx="1512168" cy="276999"/>
          </a:xfrm>
          <a:prstGeom prst="rect">
            <a:avLst/>
          </a:prstGeom>
          <a:noFill/>
        </p:spPr>
        <p:txBody>
          <a:bodyPr wrap="square" rtlCol="0">
            <a:spAutoFit/>
          </a:bodyPr>
          <a:lstStyle/>
          <a:p>
            <a:r>
              <a:rPr lang="hr-HR" sz="1200" dirty="0" smtClean="0"/>
              <a:t>Dvostruke stolice</a:t>
            </a:r>
            <a:endParaRPr lang="hr-HR" sz="1200" dirty="0"/>
          </a:p>
        </p:txBody>
      </p:sp>
      <p:sp>
        <p:nvSpPr>
          <p:cNvPr id="15" name="TextBox 2"/>
          <p:cNvSpPr txBox="1"/>
          <p:nvPr/>
        </p:nvSpPr>
        <p:spPr>
          <a:xfrm>
            <a:off x="107950" y="2276872"/>
            <a:ext cx="3527946" cy="2154436"/>
          </a:xfrm>
          <a:prstGeom prst="rect">
            <a:avLst/>
          </a:prstGeom>
          <a:noFill/>
        </p:spPr>
        <p:txBody>
          <a:bodyPr wrap="square" rtlCol="0">
            <a:spAutoFit/>
          </a:bodyPr>
          <a:lstStyle/>
          <a:p>
            <a:r>
              <a:rPr lang="hr-HR" sz="2000" dirty="0" smtClean="0">
                <a:solidFill>
                  <a:srgbClr val="0A238C"/>
                </a:solidFill>
              </a:rPr>
              <a:t>Željezničko skladište 3</a:t>
            </a:r>
            <a:r>
              <a:rPr lang="hr-HR" sz="2000" dirty="0" smtClean="0"/>
              <a:t>1</a:t>
            </a:r>
            <a:r>
              <a:rPr lang="hr-HR" dirty="0" smtClean="0"/>
              <a:t>, </a:t>
            </a:r>
            <a:r>
              <a:rPr lang="hr-HR" dirty="0" err="1" smtClean="0"/>
              <a:t>Richnitz</a:t>
            </a:r>
            <a:r>
              <a:rPr lang="hr-HR" dirty="0" smtClean="0"/>
              <a:t>, 1881., </a:t>
            </a:r>
          </a:p>
          <a:p>
            <a:endParaRPr lang="hr-HR" sz="600" dirty="0" smtClean="0"/>
          </a:p>
          <a:p>
            <a:r>
              <a:rPr lang="hr-HR" dirty="0" smtClean="0">
                <a:latin typeface="+mn-lt"/>
              </a:rPr>
              <a:t>F. </a:t>
            </a:r>
            <a:r>
              <a:rPr lang="hr-HR" dirty="0" err="1" smtClean="0">
                <a:latin typeface="+mn-lt"/>
              </a:rPr>
              <a:t>Pfaff</a:t>
            </a:r>
            <a:r>
              <a:rPr lang="hr-HR" dirty="0" smtClean="0">
                <a:latin typeface="+mn-lt"/>
              </a:rPr>
              <a:t>, </a:t>
            </a:r>
            <a:r>
              <a:rPr lang="hr-HR" dirty="0" smtClean="0">
                <a:solidFill>
                  <a:srgbClr val="0A238C"/>
                </a:solidFill>
                <a:latin typeface="+mn-lt"/>
              </a:rPr>
              <a:t>1907</a:t>
            </a:r>
            <a:r>
              <a:rPr lang="hr-HR" dirty="0" smtClean="0">
                <a:latin typeface="+mn-lt"/>
              </a:rPr>
              <a:t>. – u većem dijelu skladišta zamjenjuje  drvenu konstrukciju </a:t>
            </a:r>
            <a:r>
              <a:rPr lang="hr-HR" dirty="0" smtClean="0">
                <a:solidFill>
                  <a:srgbClr val="0A238C"/>
                </a:solidFill>
                <a:latin typeface="+mn-lt"/>
              </a:rPr>
              <a:t>skeletnom armirano -betonskom</a:t>
            </a:r>
            <a:r>
              <a:rPr lang="hr-HR" dirty="0" smtClean="0">
                <a:latin typeface="+mn-lt"/>
              </a:rPr>
              <a:t> (kakvu je izveo i na                susjednom skladištu 32). </a:t>
            </a:r>
            <a:endParaRPr lang="hr-HR" dirty="0">
              <a:latin typeface="+mn-lt"/>
            </a:endParaRPr>
          </a:p>
        </p:txBody>
      </p:sp>
      <p:sp>
        <p:nvSpPr>
          <p:cNvPr id="16" name="TextBox 2"/>
          <p:cNvSpPr txBox="1"/>
          <p:nvPr/>
        </p:nvSpPr>
        <p:spPr>
          <a:xfrm>
            <a:off x="3491880" y="3429000"/>
            <a:ext cx="5184576" cy="1292662"/>
          </a:xfrm>
          <a:prstGeom prst="rect">
            <a:avLst/>
          </a:prstGeom>
          <a:noFill/>
        </p:spPr>
        <p:txBody>
          <a:bodyPr wrap="square" rtlCol="0">
            <a:spAutoFit/>
          </a:bodyPr>
          <a:lstStyle/>
          <a:p>
            <a:endParaRPr lang="hr-HR" sz="600" dirty="0" smtClean="0"/>
          </a:p>
          <a:p>
            <a:r>
              <a:rPr lang="hr-HR" dirty="0" err="1" smtClean="0">
                <a:latin typeface="+mn-lt"/>
              </a:rPr>
              <a:t>Ferenc</a:t>
            </a:r>
            <a:r>
              <a:rPr lang="hr-HR" dirty="0" smtClean="0">
                <a:latin typeface="+mn-lt"/>
              </a:rPr>
              <a:t> </a:t>
            </a:r>
            <a:r>
              <a:rPr lang="hr-HR" dirty="0" err="1" smtClean="0">
                <a:latin typeface="+mn-lt"/>
              </a:rPr>
              <a:t>Pfaff</a:t>
            </a:r>
            <a:r>
              <a:rPr lang="hr-HR" dirty="0" smtClean="0">
                <a:latin typeface="+mn-lt"/>
              </a:rPr>
              <a:t>, </a:t>
            </a:r>
            <a:r>
              <a:rPr lang="hr-HR" dirty="0" smtClean="0">
                <a:solidFill>
                  <a:srgbClr val="0A238C"/>
                </a:solidFill>
                <a:latin typeface="+mn-lt"/>
              </a:rPr>
              <a:t>1890</a:t>
            </a:r>
            <a:r>
              <a:rPr lang="hr-HR" dirty="0" smtClean="0">
                <a:latin typeface="+mn-lt"/>
              </a:rPr>
              <a:t>. – rekonstruira uredske dijelove</a:t>
            </a:r>
          </a:p>
          <a:p>
            <a:r>
              <a:rPr lang="hr-HR" dirty="0" err="1" smtClean="0">
                <a:latin typeface="+mn-lt"/>
              </a:rPr>
              <a:t>Gyule</a:t>
            </a:r>
            <a:r>
              <a:rPr lang="hr-HR" dirty="0" smtClean="0">
                <a:latin typeface="+mn-lt"/>
              </a:rPr>
              <a:t> </a:t>
            </a:r>
            <a:r>
              <a:rPr lang="hr-HR" dirty="0" err="1" smtClean="0">
                <a:latin typeface="+mn-lt"/>
              </a:rPr>
              <a:t>Hühn</a:t>
            </a:r>
            <a:r>
              <a:rPr lang="hr-HR" dirty="0" smtClean="0">
                <a:latin typeface="+mn-lt"/>
              </a:rPr>
              <a:t>, </a:t>
            </a:r>
            <a:r>
              <a:rPr lang="hr-HR" dirty="0" smtClean="0">
                <a:solidFill>
                  <a:srgbClr val="0A238C"/>
                </a:solidFill>
                <a:latin typeface="+mn-lt"/>
              </a:rPr>
              <a:t>1895.                                                        </a:t>
            </a:r>
            <a:r>
              <a:rPr lang="hr-HR" dirty="0" smtClean="0">
                <a:latin typeface="+mn-lt"/>
              </a:rPr>
              <a:t>nadograđuje                                                                                      1 kat</a:t>
            </a:r>
            <a:endParaRPr lang="hr-HR" dirty="0">
              <a:latin typeface="+mn-lt"/>
            </a:endParaRPr>
          </a:p>
        </p:txBody>
      </p:sp>
    </p:spTree>
    <p:extLst>
      <p:ext uri="{BB962C8B-B14F-4D97-AF65-F5344CB8AC3E}">
        <p14:creationId xmlns="" xmlns:p14="http://schemas.microsoft.com/office/powerpoint/2010/main" val="3974715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21</a:t>
            </a:fld>
            <a:endParaRPr lang="hr-HR" altLang="x-none">
              <a:latin typeface="Verdana" panose="020B0604030504040204" pitchFamily="34" charset="0"/>
            </a:endParaRPr>
          </a:p>
        </p:txBody>
      </p:sp>
      <p:pic>
        <p:nvPicPr>
          <p:cNvPr id="6" name="Picture 4" descr="skl 8 i 11 foto m"/>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4007"/>
          <a:stretch/>
        </p:blipFill>
        <p:spPr bwMode="auto">
          <a:xfrm>
            <a:off x="72008" y="4422262"/>
            <a:ext cx="2843808" cy="219337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0" descr="drugi gat zapad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
            <a:ext cx="4578984" cy="242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26628" y="2424335"/>
            <a:ext cx="4517380" cy="677108"/>
          </a:xfrm>
          <a:prstGeom prst="rect">
            <a:avLst/>
          </a:prstGeom>
        </p:spPr>
        <p:txBody>
          <a:bodyPr wrap="square">
            <a:spAutoFit/>
          </a:bodyPr>
          <a:lstStyle/>
          <a:p>
            <a:r>
              <a:rPr lang="en-US" dirty="0" err="1"/>
              <a:t>Placsek</a:t>
            </a:r>
            <a:r>
              <a:rPr lang="en-US" dirty="0"/>
              <a:t>: </a:t>
            </a:r>
            <a:r>
              <a:rPr lang="hr-HR" sz="2000" dirty="0" smtClean="0">
                <a:solidFill>
                  <a:srgbClr val="0A238C"/>
                </a:solidFill>
              </a:rPr>
              <a:t>Skladišta </a:t>
            </a:r>
            <a:r>
              <a:rPr lang="en-US" sz="2000" dirty="0" smtClean="0">
                <a:solidFill>
                  <a:srgbClr val="0A238C"/>
                </a:solidFill>
              </a:rPr>
              <a:t>8</a:t>
            </a:r>
            <a:r>
              <a:rPr lang="hr-HR" sz="2000" dirty="0">
                <a:solidFill>
                  <a:srgbClr val="0A238C"/>
                </a:solidFill>
              </a:rPr>
              <a:t> </a:t>
            </a:r>
            <a:r>
              <a:rPr lang="hr-HR" sz="2000" dirty="0" smtClean="0">
                <a:solidFill>
                  <a:srgbClr val="0A238C"/>
                </a:solidFill>
              </a:rPr>
              <a:t>i</a:t>
            </a:r>
            <a:r>
              <a:rPr lang="en-US" sz="2000" dirty="0" smtClean="0">
                <a:solidFill>
                  <a:srgbClr val="0A238C"/>
                </a:solidFill>
              </a:rPr>
              <a:t>11</a:t>
            </a:r>
            <a:r>
              <a:rPr lang="en-US" dirty="0" smtClean="0"/>
              <a:t>, Rudolf</a:t>
            </a:r>
            <a:r>
              <a:rPr lang="hr-HR" dirty="0" err="1" smtClean="0"/>
              <a:t>ov</a:t>
            </a:r>
            <a:r>
              <a:rPr lang="hr-HR" dirty="0" smtClean="0"/>
              <a:t> gat (danas Orlandov),</a:t>
            </a:r>
            <a:r>
              <a:rPr lang="en-US" dirty="0" smtClean="0"/>
              <a:t> </a:t>
            </a:r>
            <a:r>
              <a:rPr lang="en-US" dirty="0" smtClean="0"/>
              <a:t>1888</a:t>
            </a:r>
            <a:r>
              <a:rPr lang="hr-HR" dirty="0" smtClean="0"/>
              <a:t>.</a:t>
            </a:r>
            <a:endParaRPr lang="en-US" dirty="0"/>
          </a:p>
        </p:txBody>
      </p:sp>
      <p:pic>
        <p:nvPicPr>
          <p:cNvPr id="3" name="Picture 2"/>
          <p:cNvPicPr>
            <a:picLocks noChangeAspect="1"/>
          </p:cNvPicPr>
          <p:nvPr/>
        </p:nvPicPr>
        <p:blipFill rotWithShape="1">
          <a:blip r:embed="rId5" cstate="print">
            <a:extLst>
              <a:ext uri="{28A0092B-C50C-407E-A947-70E740481C1C}">
                <a14:useLocalDpi xmlns="" xmlns:a14="http://schemas.microsoft.com/office/drawing/2010/main" val="0"/>
              </a:ext>
            </a:extLst>
          </a:blip>
          <a:srcRect l="5113" t="28322" r="4327" b="3934"/>
          <a:stretch/>
        </p:blipFill>
        <p:spPr>
          <a:xfrm>
            <a:off x="2987824" y="4005064"/>
            <a:ext cx="6156176" cy="2676599"/>
          </a:xfrm>
          <a:prstGeom prst="rect">
            <a:avLst/>
          </a:prstGeom>
        </p:spPr>
      </p:pic>
      <p:pic>
        <p:nvPicPr>
          <p:cNvPr id="9" name="Picture 8"/>
          <p:cNvPicPr>
            <a:picLocks noChangeAspect="1"/>
          </p:cNvPicPr>
          <p:nvPr/>
        </p:nvPicPr>
        <p:blipFill rotWithShape="1">
          <a:blip r:embed="rId6" cstate="print">
            <a:extLst>
              <a:ext uri="{28A0092B-C50C-407E-A947-70E740481C1C}">
                <a14:useLocalDpi xmlns="" xmlns:a14="http://schemas.microsoft.com/office/drawing/2010/main" val="0"/>
              </a:ext>
            </a:extLst>
          </a:blip>
          <a:srcRect l="6688" t="6419" r="5900"/>
          <a:stretch/>
        </p:blipFill>
        <p:spPr>
          <a:xfrm>
            <a:off x="4786208" y="-1016"/>
            <a:ext cx="4357792" cy="2781944"/>
          </a:xfrm>
          <a:prstGeom prst="rect">
            <a:avLst/>
          </a:prstGeom>
        </p:spPr>
      </p:pic>
      <p:sp>
        <p:nvSpPr>
          <p:cNvPr id="10" name="TekstniOkvir 9"/>
          <p:cNvSpPr txBox="1"/>
          <p:nvPr/>
        </p:nvSpPr>
        <p:spPr>
          <a:xfrm>
            <a:off x="107504" y="2852936"/>
            <a:ext cx="9036496" cy="1277273"/>
          </a:xfrm>
          <a:prstGeom prst="rect">
            <a:avLst/>
          </a:prstGeom>
          <a:noFill/>
        </p:spPr>
        <p:txBody>
          <a:bodyPr wrap="square" rtlCol="0">
            <a:spAutoFit/>
          </a:bodyPr>
          <a:lstStyle/>
          <a:p>
            <a:pPr algn="r">
              <a:spcBef>
                <a:spcPts val="300"/>
              </a:spcBef>
            </a:pPr>
            <a:r>
              <a:rPr lang="hr-HR" dirty="0" smtClean="0">
                <a:latin typeface="+mn-lt"/>
              </a:rPr>
              <a:t>Raspon / razmak nosivih zidova – 19,35 m</a:t>
            </a:r>
          </a:p>
          <a:p>
            <a:pPr algn="just">
              <a:spcBef>
                <a:spcPts val="300"/>
              </a:spcBef>
            </a:pPr>
            <a:r>
              <a:rPr lang="hr-HR" dirty="0" smtClean="0">
                <a:latin typeface="+mn-lt"/>
              </a:rPr>
              <a:t>Interpolacija metalnog skeletnog sustava (3 niza stupova / podvlaka) – suteren i prizemlje</a:t>
            </a:r>
          </a:p>
          <a:p>
            <a:pPr algn="just">
              <a:spcBef>
                <a:spcPts val="300"/>
              </a:spcBef>
            </a:pPr>
            <a:r>
              <a:rPr lang="hr-HR" dirty="0" smtClean="0">
                <a:solidFill>
                  <a:srgbClr val="0A238C"/>
                </a:solidFill>
                <a:latin typeface="+mn-lt"/>
              </a:rPr>
              <a:t>Drvena konstrukcija 1. kata i krovišta </a:t>
            </a:r>
            <a:r>
              <a:rPr lang="hr-HR" dirty="0" smtClean="0">
                <a:latin typeface="+mn-lt"/>
              </a:rPr>
              <a:t>(trostruke stolice bez kosnika) – metalne zatege ispod veznih greda</a:t>
            </a:r>
            <a:endParaRPr lang="hr-HR" dirty="0">
              <a:latin typeface="+mn-lt"/>
            </a:endParaRPr>
          </a:p>
        </p:txBody>
      </p:sp>
    </p:spTree>
    <p:extLst>
      <p:ext uri="{BB962C8B-B14F-4D97-AF65-F5344CB8AC3E}">
        <p14:creationId xmlns="" xmlns:p14="http://schemas.microsoft.com/office/powerpoint/2010/main" val="2816297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r>
              <a:rPr lang="hr-HR" altLang="x-none" dirty="0">
                <a:solidFill>
                  <a:prstClr val="black"/>
                </a:solidFill>
              </a:rPr>
              <a:t>Adriana </a:t>
            </a:r>
            <a:r>
              <a:rPr lang="hr-HR" altLang="x-none" dirty="0" err="1">
                <a:solidFill>
                  <a:prstClr val="black"/>
                </a:solidFill>
              </a:rPr>
              <a:t>Bjelanović</a:t>
            </a:r>
            <a:r>
              <a:rPr lang="hr-HR" altLang="x-none" dirty="0">
                <a:solidFill>
                  <a:prstClr val="black"/>
                </a:solidFill>
              </a:rPr>
              <a:t>, Nana </a:t>
            </a:r>
            <a:r>
              <a:rPr lang="hr-HR" altLang="x-none" dirty="0" err="1">
                <a:solidFill>
                  <a:prstClr val="black"/>
                </a:solidFill>
              </a:rPr>
              <a:t>Palinić</a:t>
            </a:r>
            <a:endParaRPr lang="hr-HR" altLang="x-none" dirty="0">
              <a:solidFill>
                <a:prstClr val="black"/>
              </a:solidFill>
            </a:endParaRPr>
          </a:p>
        </p:txBody>
      </p:sp>
      <p:sp>
        <p:nvSpPr>
          <p:cNvPr id="3" name="Slide Number Placeholder 2"/>
          <p:cNvSpPr>
            <a:spLocks noGrp="1"/>
          </p:cNvSpPr>
          <p:nvPr>
            <p:ph type="sldNum" sz="quarter" idx="11"/>
          </p:nvPr>
        </p:nvSpPr>
        <p:spPr/>
        <p:txBody>
          <a:bodyPr/>
          <a:lstStyle/>
          <a:p>
            <a:pPr>
              <a:defRPr/>
            </a:pPr>
            <a:fld id="{27742FF3-B87A-45D6-9A3E-D782A254165A}" type="slidenum">
              <a:rPr lang="hr-HR" altLang="x-none" smtClean="0"/>
              <a:pPr>
                <a:defRPr/>
              </a:pPr>
              <a:t>22</a:t>
            </a:fld>
            <a:endParaRPr lang="hr-HR" altLang="x-none"/>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2750" r="5113"/>
          <a:stretch/>
        </p:blipFill>
        <p:spPr>
          <a:xfrm>
            <a:off x="251520" y="2875071"/>
            <a:ext cx="8424936" cy="3794289"/>
          </a:xfrm>
          <a:prstGeom prst="rect">
            <a:avLst/>
          </a:prstGeom>
        </p:spPr>
      </p:pic>
      <p:pic>
        <p:nvPicPr>
          <p:cNvPr id="5" name="Picture 5" descr="razgl iz pedeseti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040" y="116632"/>
            <a:ext cx="4211960" cy="2671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07504" y="44624"/>
            <a:ext cx="4896544" cy="677108"/>
          </a:xfrm>
          <a:prstGeom prst="rect">
            <a:avLst/>
          </a:prstGeom>
          <a:noFill/>
        </p:spPr>
        <p:txBody>
          <a:bodyPr wrap="square" rtlCol="0">
            <a:spAutoFit/>
          </a:bodyPr>
          <a:lstStyle/>
          <a:p>
            <a:r>
              <a:rPr lang="hr-HR" sz="2000" dirty="0" smtClean="0">
                <a:solidFill>
                  <a:srgbClr val="0A238C"/>
                </a:solidFill>
              </a:rPr>
              <a:t>Glavna mađarska kraljevska carinarnica</a:t>
            </a:r>
            <a:r>
              <a:rPr lang="hr-HR" dirty="0"/>
              <a:t>, </a:t>
            </a:r>
            <a:r>
              <a:rPr lang="hr-HR" dirty="0" err="1" smtClean="0"/>
              <a:t>Lajos</a:t>
            </a:r>
            <a:r>
              <a:rPr lang="hr-HR" dirty="0" smtClean="0"/>
              <a:t> </a:t>
            </a:r>
            <a:r>
              <a:rPr lang="hr-HR" dirty="0" err="1" smtClean="0"/>
              <a:t>Egan</a:t>
            </a:r>
            <a:r>
              <a:rPr lang="hr-HR" dirty="0"/>
              <a:t>, </a:t>
            </a:r>
            <a:r>
              <a:rPr lang="hr-HR" dirty="0" err="1" smtClean="0"/>
              <a:t>Antal</a:t>
            </a:r>
            <a:r>
              <a:rPr lang="hr-HR" dirty="0" smtClean="0"/>
              <a:t> </a:t>
            </a:r>
            <a:r>
              <a:rPr lang="hr-HR" dirty="0" err="1" smtClean="0"/>
              <a:t>Hajnal</a:t>
            </a:r>
            <a:r>
              <a:rPr lang="hr-HR" dirty="0" smtClean="0"/>
              <a:t>, 1891.</a:t>
            </a:r>
            <a:endParaRPr lang="hr-HR" dirty="0"/>
          </a:p>
        </p:txBody>
      </p:sp>
      <p:sp>
        <p:nvSpPr>
          <p:cNvPr id="7" name="TekstniOkvir 6"/>
          <p:cNvSpPr txBox="1"/>
          <p:nvPr/>
        </p:nvSpPr>
        <p:spPr>
          <a:xfrm>
            <a:off x="179512" y="764704"/>
            <a:ext cx="4752528" cy="2031325"/>
          </a:xfrm>
          <a:prstGeom prst="rect">
            <a:avLst/>
          </a:prstGeom>
          <a:noFill/>
        </p:spPr>
        <p:txBody>
          <a:bodyPr wrap="square" rtlCol="0">
            <a:spAutoFit/>
          </a:bodyPr>
          <a:lstStyle/>
          <a:p>
            <a:r>
              <a:rPr lang="hr-HR" dirty="0" smtClean="0">
                <a:latin typeface="+mn-lt"/>
              </a:rPr>
              <a:t>Donje 2 etaže – stropna </a:t>
            </a:r>
            <a:r>
              <a:rPr lang="hr-HR" dirty="0" smtClean="0">
                <a:latin typeface="+mn-lt"/>
              </a:rPr>
              <a:t>konstrukcija </a:t>
            </a:r>
            <a:r>
              <a:rPr lang="hr-HR" dirty="0" smtClean="0">
                <a:latin typeface="+mn-lt"/>
              </a:rPr>
              <a:t>od </a:t>
            </a:r>
            <a:r>
              <a:rPr lang="hr-HR" dirty="0" smtClean="0">
                <a:latin typeface="+mn-lt"/>
              </a:rPr>
              <a:t>željeznih (ili čeličnih) I-profila i </a:t>
            </a:r>
            <a:r>
              <a:rPr lang="hr-HR" dirty="0" smtClean="0">
                <a:solidFill>
                  <a:srgbClr val="0A238C"/>
                </a:solidFill>
                <a:latin typeface="+mn-lt"/>
              </a:rPr>
              <a:t>plitkih segmentnih betonskih svodova </a:t>
            </a:r>
            <a:r>
              <a:rPr lang="hr-HR" dirty="0" smtClean="0">
                <a:latin typeface="+mn-lt"/>
              </a:rPr>
              <a:t>(patent </a:t>
            </a:r>
            <a:r>
              <a:rPr lang="hr-HR" dirty="0" err="1" smtClean="0">
                <a:latin typeface="+mn-lt"/>
              </a:rPr>
              <a:t>Williama</a:t>
            </a:r>
            <a:r>
              <a:rPr lang="hr-HR" dirty="0" smtClean="0">
                <a:latin typeface="+mn-lt"/>
              </a:rPr>
              <a:t> </a:t>
            </a:r>
            <a:r>
              <a:rPr lang="hr-HR" dirty="0" err="1" smtClean="0">
                <a:latin typeface="+mn-lt"/>
              </a:rPr>
              <a:t>Fairbairna</a:t>
            </a:r>
            <a:r>
              <a:rPr lang="hr-HR" dirty="0" smtClean="0">
                <a:latin typeface="+mn-lt"/>
              </a:rPr>
              <a:t>)</a:t>
            </a:r>
          </a:p>
          <a:p>
            <a:r>
              <a:rPr lang="hr-HR" dirty="0" smtClean="0">
                <a:latin typeface="+mn-lt"/>
              </a:rPr>
              <a:t>Stropna </a:t>
            </a:r>
            <a:r>
              <a:rPr lang="hr-HR" dirty="0" smtClean="0">
                <a:latin typeface="+mn-lt"/>
              </a:rPr>
              <a:t>konstrukcija između 1. kata i potkrovlja (stambeni prostor</a:t>
            </a:r>
            <a:r>
              <a:rPr lang="hr-HR" dirty="0" smtClean="0">
                <a:latin typeface="+mn-lt"/>
              </a:rPr>
              <a:t>) – </a:t>
            </a:r>
            <a:r>
              <a:rPr lang="hr-HR" dirty="0" smtClean="0">
                <a:solidFill>
                  <a:srgbClr val="0A238C"/>
                </a:solidFill>
                <a:latin typeface="+mn-lt"/>
              </a:rPr>
              <a:t>drveni </a:t>
            </a:r>
            <a:r>
              <a:rPr lang="hr-HR" dirty="0" err="1" smtClean="0">
                <a:solidFill>
                  <a:srgbClr val="0A238C"/>
                </a:solidFill>
                <a:latin typeface="+mn-lt"/>
              </a:rPr>
              <a:t>grednik</a:t>
            </a:r>
            <a:endParaRPr lang="hr-HR" dirty="0" smtClean="0">
              <a:solidFill>
                <a:srgbClr val="0A238C"/>
              </a:solidFill>
              <a:latin typeface="+mn-lt"/>
            </a:endParaRPr>
          </a:p>
          <a:p>
            <a:r>
              <a:rPr lang="hr-HR" dirty="0" smtClean="0">
                <a:latin typeface="+mn-lt"/>
              </a:rPr>
              <a:t>Tlocrtno </a:t>
            </a:r>
            <a:r>
              <a:rPr lang="hr-HR" dirty="0" smtClean="0">
                <a:latin typeface="+mn-lt"/>
              </a:rPr>
              <a:t>i visinski raščlanjeno krovište </a:t>
            </a:r>
            <a:r>
              <a:rPr lang="hr-HR" dirty="0" smtClean="0">
                <a:latin typeface="+mn-lt"/>
              </a:rPr>
              <a:t>– stolice oslonjene na ojačane </a:t>
            </a:r>
            <a:r>
              <a:rPr lang="hr-HR" dirty="0" smtClean="0">
                <a:latin typeface="+mn-lt"/>
              </a:rPr>
              <a:t>vezne grede</a:t>
            </a:r>
            <a:endParaRPr lang="hr-HR" dirty="0">
              <a:latin typeface="+mn-lt"/>
            </a:endParaRPr>
          </a:p>
        </p:txBody>
      </p:sp>
      <p:sp>
        <p:nvSpPr>
          <p:cNvPr id="8" name="TekstniOkvir 7"/>
          <p:cNvSpPr txBox="1"/>
          <p:nvPr/>
        </p:nvSpPr>
        <p:spPr>
          <a:xfrm>
            <a:off x="6516216" y="2996952"/>
            <a:ext cx="2160240" cy="646331"/>
          </a:xfrm>
          <a:prstGeom prst="rect">
            <a:avLst/>
          </a:prstGeom>
          <a:noFill/>
        </p:spPr>
        <p:txBody>
          <a:bodyPr wrap="square" rtlCol="0">
            <a:spAutoFit/>
          </a:bodyPr>
          <a:lstStyle/>
          <a:p>
            <a:r>
              <a:rPr lang="hr-HR" dirty="0" smtClean="0"/>
              <a:t>Zgrada je srušena nakon 2. </a:t>
            </a:r>
            <a:r>
              <a:rPr lang="hr-HR" dirty="0" err="1" smtClean="0"/>
              <a:t>svj</a:t>
            </a:r>
            <a:r>
              <a:rPr lang="hr-HR" dirty="0" smtClean="0"/>
              <a:t>. rata</a:t>
            </a:r>
            <a:endParaRPr lang="hr-HR" dirty="0"/>
          </a:p>
        </p:txBody>
      </p:sp>
    </p:spTree>
    <p:extLst>
      <p:ext uri="{BB962C8B-B14F-4D97-AF65-F5344CB8AC3E}">
        <p14:creationId xmlns="" xmlns:p14="http://schemas.microsoft.com/office/powerpoint/2010/main" val="1585595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23</a:t>
            </a:fld>
            <a:endParaRPr lang="hr-HR" altLang="x-none">
              <a:latin typeface="Verdan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79064" y="-3700"/>
            <a:ext cx="3557432" cy="2517510"/>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6530" r="2506" b="1701"/>
          <a:stretch/>
        </p:blipFill>
        <p:spPr>
          <a:xfrm>
            <a:off x="5175851" y="3483192"/>
            <a:ext cx="3932653" cy="3258176"/>
          </a:xfrm>
          <a:prstGeom prst="rect">
            <a:avLst/>
          </a:prstGeom>
        </p:spPr>
      </p:pic>
      <p:pic>
        <p:nvPicPr>
          <p:cNvPr id="4" name="Picture 3"/>
          <p:cNvPicPr>
            <a:picLocks noChangeAspect="1"/>
          </p:cNvPicPr>
          <p:nvPr/>
        </p:nvPicPr>
        <p:blipFill rotWithShape="1">
          <a:blip r:embed="rId5" cstate="print">
            <a:extLst>
              <a:ext uri="{28A0092B-C50C-407E-A947-70E740481C1C}">
                <a14:useLocalDpi xmlns="" xmlns:a14="http://schemas.microsoft.com/office/drawing/2010/main" val="0"/>
              </a:ext>
            </a:extLst>
          </a:blip>
          <a:srcRect l="10625" t="6951" r="5900" b="10101"/>
          <a:stretch/>
        </p:blipFill>
        <p:spPr>
          <a:xfrm>
            <a:off x="64236" y="3328224"/>
            <a:ext cx="4579772" cy="3413144"/>
          </a:xfrm>
          <a:prstGeom prst="rect">
            <a:avLst/>
          </a:prstGeom>
        </p:spPr>
      </p:pic>
      <p:pic>
        <p:nvPicPr>
          <p:cNvPr id="7" name="Picture 4" descr="strojarnica cb v"/>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 y="-3702"/>
            <a:ext cx="3707903" cy="2428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707904" y="116632"/>
            <a:ext cx="1751404" cy="2123658"/>
          </a:xfrm>
          <a:prstGeom prst="rect">
            <a:avLst/>
          </a:prstGeom>
        </p:spPr>
        <p:txBody>
          <a:bodyPr wrap="square">
            <a:spAutoFit/>
          </a:bodyPr>
          <a:lstStyle/>
          <a:p>
            <a:r>
              <a:rPr lang="hr-HR" dirty="0" err="1" smtClean="0"/>
              <a:t>Francesc</a:t>
            </a:r>
            <a:r>
              <a:rPr lang="hr-HR" dirty="0" smtClean="0"/>
              <a:t> </a:t>
            </a:r>
            <a:r>
              <a:rPr lang="en-US" dirty="0" err="1" smtClean="0"/>
              <a:t>Placsek</a:t>
            </a:r>
            <a:r>
              <a:rPr lang="en-US" dirty="0"/>
              <a:t>: </a:t>
            </a:r>
            <a:r>
              <a:rPr lang="hr-HR" sz="2000" dirty="0" smtClean="0">
                <a:solidFill>
                  <a:srgbClr val="0A238C"/>
                </a:solidFill>
              </a:rPr>
              <a:t>Strojarnica za hidrauličko postrojenje</a:t>
            </a:r>
            <a:r>
              <a:rPr lang="en-US" dirty="0" smtClean="0"/>
              <a:t>, Rudolf</a:t>
            </a:r>
            <a:r>
              <a:rPr lang="hr-HR" dirty="0" smtClean="0"/>
              <a:t>ov gat, </a:t>
            </a:r>
            <a:r>
              <a:rPr lang="en-US" dirty="0" smtClean="0"/>
              <a:t>1884</a:t>
            </a:r>
            <a:r>
              <a:rPr lang="hr-HR" dirty="0" smtClean="0"/>
              <a:t>.</a:t>
            </a:r>
            <a:endParaRPr lang="en-US" dirty="0"/>
          </a:p>
        </p:txBody>
      </p:sp>
      <p:sp>
        <p:nvSpPr>
          <p:cNvPr id="9" name="TekstniOkvir 8"/>
          <p:cNvSpPr txBox="1"/>
          <p:nvPr/>
        </p:nvSpPr>
        <p:spPr>
          <a:xfrm>
            <a:off x="0" y="2420888"/>
            <a:ext cx="9036496" cy="923330"/>
          </a:xfrm>
          <a:prstGeom prst="rect">
            <a:avLst/>
          </a:prstGeom>
          <a:noFill/>
        </p:spPr>
        <p:txBody>
          <a:bodyPr wrap="square" rtlCol="0">
            <a:spAutoFit/>
          </a:bodyPr>
          <a:lstStyle/>
          <a:p>
            <a:r>
              <a:rPr lang="hr-HR" dirty="0" smtClean="0">
                <a:latin typeface="+mn-lt"/>
              </a:rPr>
              <a:t>Izvorno krovište trobrodne zgrade – jednostruke visulje: </a:t>
            </a:r>
          </a:p>
          <a:p>
            <a:r>
              <a:rPr lang="hr-HR" dirty="0" smtClean="0">
                <a:latin typeface="+mn-lt"/>
              </a:rPr>
              <a:t>Rekonstrukcija već 1904. – djelomična promjena geometrije i konstrukcije (izvedene su dvije </a:t>
            </a:r>
            <a:r>
              <a:rPr lang="hr-HR" dirty="0" smtClean="0">
                <a:latin typeface="+mn-lt"/>
              </a:rPr>
              <a:t>asimetrične kombinacije dvostruke stolice i jednostruke </a:t>
            </a:r>
            <a:r>
              <a:rPr lang="hr-HR" dirty="0" smtClean="0">
                <a:latin typeface="+mn-lt"/>
              </a:rPr>
              <a:t>visulje)</a:t>
            </a:r>
            <a:endParaRPr lang="hr-HR" dirty="0">
              <a:latin typeface="+mn-lt"/>
            </a:endParaRPr>
          </a:p>
        </p:txBody>
      </p:sp>
    </p:spTree>
    <p:extLst>
      <p:ext uri="{BB962C8B-B14F-4D97-AF65-F5344CB8AC3E}">
        <p14:creationId xmlns="" xmlns:p14="http://schemas.microsoft.com/office/powerpoint/2010/main" val="2794885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24</a:t>
            </a:fld>
            <a:endParaRPr lang="hr-HR" altLang="x-none">
              <a:latin typeface="Verdana" panose="020B0604030504040204" pitchFamily="34" charset="0"/>
            </a:endParaRPr>
          </a:p>
        </p:txBody>
      </p:sp>
      <p:pic>
        <p:nvPicPr>
          <p:cNvPr id="4" name="Picture 3" descr="drveno skladiste pogled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2" y="3923158"/>
            <a:ext cx="4571998" cy="274620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luka 12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843828"/>
            <a:ext cx="4560720" cy="28255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499992" y="476672"/>
            <a:ext cx="4572000" cy="1289584"/>
          </a:xfrm>
          <a:prstGeom prst="rect">
            <a:avLst/>
          </a:prstGeom>
          <a:noFill/>
        </p:spPr>
        <p:txBody>
          <a:bodyPr wrap="square" rtlCol="0">
            <a:spAutoFit/>
          </a:bodyPr>
          <a:lstStyle/>
          <a:p>
            <a:pPr>
              <a:lnSpc>
                <a:spcPct val="110000"/>
              </a:lnSpc>
              <a:spcBef>
                <a:spcPts val="300"/>
              </a:spcBef>
            </a:pPr>
            <a:r>
              <a:rPr lang="hr-HR" sz="2000" dirty="0" smtClean="0">
                <a:solidFill>
                  <a:srgbClr val="0A238C"/>
                </a:solidFill>
              </a:rPr>
              <a:t>Privremena </a:t>
            </a:r>
            <a:r>
              <a:rPr lang="hr-HR" sz="2000" dirty="0" smtClean="0">
                <a:solidFill>
                  <a:srgbClr val="0A238C"/>
                </a:solidFill>
              </a:rPr>
              <a:t>skladišta </a:t>
            </a:r>
            <a:r>
              <a:rPr lang="hr-HR" dirty="0" smtClean="0"/>
              <a:t>– rana faza razvoja željezničko- lučke zone</a:t>
            </a:r>
          </a:p>
          <a:p>
            <a:endParaRPr lang="hr-HR" dirty="0" smtClean="0"/>
          </a:p>
          <a:p>
            <a:endParaRPr lang="hr-HR" dirty="0"/>
          </a:p>
        </p:txBody>
      </p:sp>
      <p:pic>
        <p:nvPicPr>
          <p:cNvPr id="8" name="Picture 5" descr="skladišta ukrcaj trst m"/>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496" y="44624"/>
            <a:ext cx="4447159" cy="269557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3"/>
          <p:cNvSpPr txBox="1">
            <a:spLocks noChangeArrowheads="1"/>
          </p:cNvSpPr>
          <p:nvPr/>
        </p:nvSpPr>
        <p:spPr bwMode="auto">
          <a:xfrm>
            <a:off x="179512" y="44624"/>
            <a:ext cx="8856984" cy="461665"/>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r" defTabSz="914400" rtl="0" eaLnBrk="0" fontAlgn="base" latinLnBrk="0" hangingPunct="0">
              <a:lnSpc>
                <a:spcPct val="100000"/>
              </a:lnSpc>
              <a:spcBef>
                <a:spcPct val="20000"/>
              </a:spcBef>
              <a:spcAft>
                <a:spcPts val="600"/>
              </a:spcAft>
              <a:buClrTx/>
              <a:buSzTx/>
              <a:buFont typeface="Arial" panose="020B0604020202020204" pitchFamily="34" charset="0"/>
              <a:buNone/>
              <a:tabLst/>
              <a:defRPr/>
            </a:pPr>
            <a:r>
              <a:rPr kumimoji="0" lang="hr-HR" sz="2400" b="0" i="0" u="none" strike="noStrike" kern="1200" cap="none" spc="0" normalizeH="0" baseline="0" noProof="0" dirty="0" smtClean="0">
                <a:ln>
                  <a:noFill/>
                </a:ln>
                <a:solidFill>
                  <a:srgbClr val="0A238C"/>
                </a:solidFill>
                <a:effectLst/>
                <a:uLnTx/>
                <a:uFillTx/>
                <a:latin typeface="+mn-lt"/>
                <a:ea typeface="+mn-ea"/>
                <a:cs typeface="+mn-cs"/>
              </a:rPr>
              <a:t>SKELETNE DRVENE ZGRADE</a:t>
            </a:r>
            <a:endParaRPr kumimoji="0" lang="hr-HR"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kstniOkvir 9"/>
          <p:cNvSpPr txBox="1"/>
          <p:nvPr/>
        </p:nvSpPr>
        <p:spPr>
          <a:xfrm>
            <a:off x="4499992" y="1196752"/>
            <a:ext cx="4644008" cy="923330"/>
          </a:xfrm>
          <a:prstGeom prst="rect">
            <a:avLst/>
          </a:prstGeom>
          <a:noFill/>
        </p:spPr>
        <p:txBody>
          <a:bodyPr wrap="square" rtlCol="0">
            <a:spAutoFit/>
          </a:bodyPr>
          <a:lstStyle/>
          <a:p>
            <a:r>
              <a:rPr lang="hr-HR" dirty="0" smtClean="0">
                <a:latin typeface="+mn-lt"/>
              </a:rPr>
              <a:t>Najčešće </a:t>
            </a:r>
            <a:r>
              <a:rPr lang="hr-HR" dirty="0" smtClean="0">
                <a:solidFill>
                  <a:srgbClr val="0A238C"/>
                </a:solidFill>
                <a:latin typeface="+mn-lt"/>
              </a:rPr>
              <a:t>jednoetažne </a:t>
            </a:r>
            <a:r>
              <a:rPr lang="hr-HR" dirty="0" smtClean="0">
                <a:solidFill>
                  <a:srgbClr val="0A238C"/>
                </a:solidFill>
                <a:latin typeface="+mn-lt"/>
              </a:rPr>
              <a:t>građevine</a:t>
            </a:r>
            <a:r>
              <a:rPr lang="hr-HR" dirty="0" smtClean="0">
                <a:latin typeface="+mn-lt"/>
              </a:rPr>
              <a:t>, jednostavnih </a:t>
            </a:r>
            <a:r>
              <a:rPr lang="hr-HR" dirty="0" smtClean="0">
                <a:latin typeface="+mn-lt"/>
              </a:rPr>
              <a:t>gabarita – standardni rasponi (stupovi na razmacima </a:t>
            </a:r>
            <a:r>
              <a:rPr lang="hr-HR" dirty="0" err="1" smtClean="0">
                <a:latin typeface="+mn-lt"/>
              </a:rPr>
              <a:t>cca</a:t>
            </a:r>
            <a:r>
              <a:rPr lang="hr-HR" dirty="0" smtClean="0">
                <a:latin typeface="+mn-lt"/>
              </a:rPr>
              <a:t> 5 m) i </a:t>
            </a:r>
            <a:r>
              <a:rPr lang="hr-HR" dirty="0" err="1" smtClean="0">
                <a:solidFill>
                  <a:srgbClr val="0A238C"/>
                </a:solidFill>
                <a:latin typeface="+mn-lt"/>
              </a:rPr>
              <a:t>podroženička</a:t>
            </a:r>
            <a:r>
              <a:rPr lang="hr-HR" dirty="0" smtClean="0">
                <a:solidFill>
                  <a:srgbClr val="0A238C"/>
                </a:solidFill>
                <a:latin typeface="+mn-lt"/>
              </a:rPr>
              <a:t> krovišta</a:t>
            </a:r>
            <a:r>
              <a:rPr lang="hr-HR" dirty="0" smtClean="0">
                <a:latin typeface="+mn-lt"/>
              </a:rPr>
              <a:t>.</a:t>
            </a:r>
            <a:endParaRPr lang="hr-HR" dirty="0">
              <a:latin typeface="+mn-lt"/>
            </a:endParaRPr>
          </a:p>
        </p:txBody>
      </p:sp>
      <p:sp>
        <p:nvSpPr>
          <p:cNvPr id="11" name="TekstniOkvir 10"/>
          <p:cNvSpPr txBox="1"/>
          <p:nvPr/>
        </p:nvSpPr>
        <p:spPr>
          <a:xfrm>
            <a:off x="0" y="3140968"/>
            <a:ext cx="8964488" cy="923330"/>
          </a:xfrm>
          <a:prstGeom prst="rect">
            <a:avLst/>
          </a:prstGeom>
          <a:noFill/>
        </p:spPr>
        <p:txBody>
          <a:bodyPr wrap="square" rtlCol="0">
            <a:spAutoFit/>
          </a:bodyPr>
          <a:lstStyle/>
          <a:p>
            <a:r>
              <a:rPr lang="hr-HR" dirty="0" smtClean="0">
                <a:latin typeface="+mn-lt"/>
              </a:rPr>
              <a:t>Kvaliteta </a:t>
            </a:r>
            <a:r>
              <a:rPr lang="hr-HR" dirty="0" smtClean="0">
                <a:latin typeface="+mn-lt"/>
              </a:rPr>
              <a:t>i trajnost drvene građe </a:t>
            </a:r>
            <a:r>
              <a:rPr lang="hr-HR" dirty="0" smtClean="0">
                <a:latin typeface="+mn-lt"/>
              </a:rPr>
              <a:t>– nije </a:t>
            </a:r>
            <a:r>
              <a:rPr lang="hr-HR" dirty="0" smtClean="0">
                <a:latin typeface="+mn-lt"/>
              </a:rPr>
              <a:t>bila </a:t>
            </a:r>
            <a:r>
              <a:rPr lang="hr-HR" dirty="0" smtClean="0">
                <a:latin typeface="+mn-lt"/>
              </a:rPr>
              <a:t>prioritet (temelji su također drveni): zgrade su se uklanjale nakon nekoliko godina i zamjenjivale </a:t>
            </a:r>
            <a:r>
              <a:rPr lang="hr-HR" dirty="0" smtClean="0">
                <a:latin typeface="+mn-lt"/>
              </a:rPr>
              <a:t>trajnim zidanim skladištima</a:t>
            </a:r>
            <a:r>
              <a:rPr lang="hr-HR" dirty="0" smtClean="0"/>
              <a:t>. </a:t>
            </a:r>
          </a:p>
          <a:p>
            <a:endParaRPr lang="hr-HR" dirty="0"/>
          </a:p>
        </p:txBody>
      </p:sp>
      <p:sp>
        <p:nvSpPr>
          <p:cNvPr id="12" name="TekstniOkvir 11"/>
          <p:cNvSpPr txBox="1"/>
          <p:nvPr/>
        </p:nvSpPr>
        <p:spPr>
          <a:xfrm>
            <a:off x="4499992" y="2132856"/>
            <a:ext cx="4535488" cy="923330"/>
          </a:xfrm>
          <a:prstGeom prst="rect">
            <a:avLst/>
          </a:prstGeom>
          <a:noFill/>
        </p:spPr>
        <p:txBody>
          <a:bodyPr wrap="square" rtlCol="0">
            <a:spAutoFit/>
          </a:bodyPr>
          <a:lstStyle/>
          <a:p>
            <a:r>
              <a:rPr lang="hr-HR" dirty="0" smtClean="0">
                <a:solidFill>
                  <a:srgbClr val="0A238C"/>
                </a:solidFill>
                <a:latin typeface="+mn-lt"/>
              </a:rPr>
              <a:t>Fasadna obloga </a:t>
            </a:r>
            <a:r>
              <a:rPr lang="hr-HR" dirty="0" smtClean="0">
                <a:latin typeface="+mn-lt"/>
              </a:rPr>
              <a:t>– daščana jednoslojna daščana (jeftinija varijanta) ili dvoslojna (za skladištenje osjetljivije robe ili drugu namjenu skladišta)</a:t>
            </a:r>
            <a:endParaRPr lang="hr-HR" dirty="0">
              <a:latin typeface="+mn-lt"/>
            </a:endParaRPr>
          </a:p>
        </p:txBody>
      </p:sp>
    </p:spTree>
    <p:extLst>
      <p:ext uri="{BB962C8B-B14F-4D97-AF65-F5344CB8AC3E}">
        <p14:creationId xmlns="" xmlns:p14="http://schemas.microsoft.com/office/powerpoint/2010/main" val="866284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25</a:t>
            </a:fld>
            <a:endParaRPr lang="hr-HR" altLang="x-none">
              <a:latin typeface="Verdana" panose="020B0604030504040204" pitchFamily="34" charset="0"/>
            </a:endParaRPr>
          </a:p>
        </p:txBody>
      </p:sp>
      <p:pic>
        <p:nvPicPr>
          <p:cNvPr id="4" name="Picture 2" descr="luka0007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716463"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silos sa zapada i mora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616" y="3698639"/>
            <a:ext cx="4725079" cy="311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0" y="3068960"/>
            <a:ext cx="4860032" cy="400110"/>
          </a:xfrm>
          <a:prstGeom prst="rect">
            <a:avLst/>
          </a:prstGeom>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hr-HR" altLang="x-none" sz="1800" b="0" i="0" u="none" strike="noStrike" kern="0" cap="none" spc="0" normalizeH="0" baseline="0" noProof="0" dirty="0" smtClean="0">
                <a:ln>
                  <a:noFill/>
                </a:ln>
                <a:solidFill>
                  <a:srgbClr val="000000"/>
                </a:solidFill>
                <a:effectLst/>
                <a:uLnTx/>
                <a:uFillTx/>
                <a:cs typeface="+mn-cs"/>
              </a:rPr>
              <a:t>Christian </a:t>
            </a:r>
            <a:r>
              <a:rPr kumimoji="0" lang="hr-HR" altLang="x-none" sz="1800" b="0" i="0" u="none" strike="noStrike" kern="0" cap="none" spc="0" normalizeH="0" baseline="0" noProof="0" dirty="0" err="1" smtClean="0">
                <a:ln>
                  <a:noFill/>
                </a:ln>
                <a:solidFill>
                  <a:srgbClr val="000000"/>
                </a:solidFill>
                <a:effectLst/>
                <a:uLnTx/>
                <a:uFillTx/>
                <a:cs typeface="+mn-cs"/>
              </a:rPr>
              <a:t>Keresztily</a:t>
            </a:r>
            <a:r>
              <a:rPr kumimoji="0" lang="hr-HR" altLang="x-none" sz="1800" b="0" i="0" u="none" strike="noStrike" kern="0" cap="none" spc="0" normalizeH="0" baseline="0" noProof="0" dirty="0" smtClean="0">
                <a:ln>
                  <a:noFill/>
                </a:ln>
                <a:solidFill>
                  <a:srgbClr val="000000"/>
                </a:solidFill>
                <a:effectLst/>
                <a:uLnTx/>
                <a:uFillTx/>
                <a:cs typeface="+mn-cs"/>
              </a:rPr>
              <a:t> </a:t>
            </a:r>
            <a:r>
              <a:rPr kumimoji="0" lang="hr-HR" altLang="x-none" sz="1800" b="0" i="0" u="none" strike="noStrike" kern="0" cap="none" spc="0" normalizeH="0" baseline="0" noProof="0" dirty="0" err="1" smtClean="0">
                <a:ln>
                  <a:noFill/>
                </a:ln>
                <a:solidFill>
                  <a:srgbClr val="000000"/>
                </a:solidFill>
                <a:effectLst/>
                <a:uLnTx/>
                <a:uFillTx/>
                <a:cs typeface="+mn-cs"/>
              </a:rPr>
              <a:t>Ulrich</a:t>
            </a:r>
            <a:r>
              <a:rPr kumimoji="0" lang="hr-HR" altLang="x-none" sz="1800" b="0" i="0" u="none" strike="noStrike" kern="0" cap="none" spc="0" normalizeH="0" baseline="0" noProof="0" dirty="0" smtClean="0">
                <a:ln>
                  <a:noFill/>
                </a:ln>
                <a:solidFill>
                  <a:srgbClr val="000000"/>
                </a:solidFill>
                <a:effectLst/>
                <a:uLnTx/>
                <a:uFillTx/>
                <a:cs typeface="+mn-cs"/>
              </a:rPr>
              <a:t>: </a:t>
            </a:r>
            <a:r>
              <a:rPr kumimoji="0" lang="hr-HR" altLang="x-none" sz="2000" b="0" i="0" u="none" strike="noStrike" kern="0" cap="none" spc="0" normalizeH="0" baseline="0" noProof="0" dirty="0" smtClean="0">
                <a:ln>
                  <a:noFill/>
                </a:ln>
                <a:solidFill>
                  <a:srgbClr val="0A238C"/>
                </a:solidFill>
                <a:effectLst/>
                <a:uLnTx/>
                <a:uFillTx/>
                <a:cs typeface="+mn-cs"/>
              </a:rPr>
              <a:t>Žitni silos</a:t>
            </a:r>
            <a:r>
              <a:rPr kumimoji="0" lang="hr-HR" altLang="x-none" sz="1800" b="0" i="0" u="none" strike="noStrike" kern="0" cap="none" spc="0" normalizeH="0" baseline="0" noProof="0" dirty="0" smtClean="0">
                <a:ln>
                  <a:noFill/>
                </a:ln>
                <a:solidFill>
                  <a:srgbClr val="000000"/>
                </a:solidFill>
                <a:effectLst/>
                <a:uLnTx/>
                <a:uFillTx/>
                <a:cs typeface="+mn-cs"/>
              </a:rPr>
              <a:t>, 1890.</a:t>
            </a:r>
            <a:endParaRPr kumimoji="0" lang="en-US" altLang="x-none" sz="1800" b="0" i="0" u="none" strike="noStrike" kern="0" cap="none" spc="0" normalizeH="0" baseline="0" noProof="0" dirty="0">
              <a:ln>
                <a:noFill/>
              </a:ln>
              <a:solidFill>
                <a:srgbClr val="000000"/>
              </a:solidFill>
              <a:effectLst/>
              <a:uLnTx/>
              <a:uFillTx/>
              <a:cs typeface="+mn-cs"/>
            </a:endParaRPr>
          </a:p>
        </p:txBody>
      </p:sp>
      <p:pic>
        <p:nvPicPr>
          <p:cNvPr id="8" name="Picture 11" descr="luka0019 m"/>
          <p:cNvPicPr>
            <a:picLocks noChangeAspect="1"/>
          </p:cNvPicPr>
          <p:nvPr/>
        </p:nvPicPr>
        <p:blipFill>
          <a:blip r:embed="rId5" cstate="print"/>
          <a:srcRect/>
          <a:stretch>
            <a:fillRect/>
          </a:stretch>
        </p:blipFill>
        <p:spPr bwMode="auto">
          <a:xfrm>
            <a:off x="5076056" y="476672"/>
            <a:ext cx="2933700" cy="2773680"/>
          </a:xfrm>
          <a:prstGeom prst="rect">
            <a:avLst/>
          </a:prstGeom>
          <a:noFill/>
          <a:ln w="9525">
            <a:noFill/>
            <a:miter lim="800000"/>
            <a:headEnd/>
            <a:tailEnd/>
          </a:ln>
        </p:spPr>
      </p:pic>
      <p:pic>
        <p:nvPicPr>
          <p:cNvPr id="10" name="Picture 3" descr="luka0001 m"/>
          <p:cNvPicPr>
            <a:picLocks noChangeAspect="1"/>
          </p:cNvPicPr>
          <p:nvPr/>
        </p:nvPicPr>
        <p:blipFill>
          <a:blip r:embed="rId6" cstate="print"/>
          <a:srcRect l="30083" r="16528"/>
          <a:stretch>
            <a:fillRect/>
          </a:stretch>
        </p:blipFill>
        <p:spPr bwMode="auto">
          <a:xfrm>
            <a:off x="6372200" y="4365104"/>
            <a:ext cx="2603675" cy="2392680"/>
          </a:xfrm>
          <a:prstGeom prst="rect">
            <a:avLst/>
          </a:prstGeom>
          <a:noFill/>
          <a:ln w="9525">
            <a:noFill/>
            <a:miter lim="800000"/>
            <a:headEnd/>
            <a:tailEnd/>
          </a:ln>
        </p:spPr>
      </p:pic>
      <p:sp>
        <p:nvSpPr>
          <p:cNvPr id="11" name="TekstniOkvir 10"/>
          <p:cNvSpPr txBox="1"/>
          <p:nvPr/>
        </p:nvSpPr>
        <p:spPr>
          <a:xfrm>
            <a:off x="4788024" y="116632"/>
            <a:ext cx="4355976" cy="584775"/>
          </a:xfrm>
          <a:prstGeom prst="rect">
            <a:avLst/>
          </a:prstGeom>
          <a:noFill/>
        </p:spPr>
        <p:txBody>
          <a:bodyPr wrap="square" rtlCol="0">
            <a:spAutoFit/>
          </a:bodyPr>
          <a:lstStyle/>
          <a:p>
            <a:pPr algn="r"/>
            <a:r>
              <a:rPr lang="hr-HR" sz="1600" dirty="0" smtClean="0"/>
              <a:t>Žitni </a:t>
            </a:r>
            <a:r>
              <a:rPr lang="hr-HR" sz="1600" dirty="0" smtClean="0"/>
              <a:t>silos – riječna luka </a:t>
            </a:r>
            <a:r>
              <a:rPr lang="hr-HR" sz="1600" dirty="0" smtClean="0"/>
              <a:t>u </a:t>
            </a:r>
            <a:r>
              <a:rPr lang="hr-HR" sz="1600" dirty="0" smtClean="0"/>
              <a:t>Budimpešti (</a:t>
            </a:r>
            <a:r>
              <a:rPr lang="hr-HR" sz="1600" dirty="0" err="1" smtClean="0"/>
              <a:t>Ulrich</a:t>
            </a:r>
            <a:r>
              <a:rPr lang="hr-HR" sz="1600" dirty="0" smtClean="0"/>
              <a:t>, 1881.) </a:t>
            </a:r>
            <a:endParaRPr lang="hr-HR" sz="1600" dirty="0"/>
          </a:p>
        </p:txBody>
      </p:sp>
      <p:sp>
        <p:nvSpPr>
          <p:cNvPr id="12" name="TekstniOkvir 11"/>
          <p:cNvSpPr txBox="1"/>
          <p:nvPr/>
        </p:nvSpPr>
        <p:spPr>
          <a:xfrm>
            <a:off x="4824536" y="3284984"/>
            <a:ext cx="4355976" cy="2400657"/>
          </a:xfrm>
          <a:prstGeom prst="rect">
            <a:avLst/>
          </a:prstGeom>
          <a:noFill/>
        </p:spPr>
        <p:txBody>
          <a:bodyPr wrap="square" rtlCol="0">
            <a:spAutoFit/>
          </a:bodyPr>
          <a:lstStyle/>
          <a:p>
            <a:r>
              <a:rPr lang="hr-HR" dirty="0" smtClean="0">
                <a:solidFill>
                  <a:srgbClr val="0A238C"/>
                </a:solidFill>
                <a:latin typeface="+mn-lt"/>
              </a:rPr>
              <a:t>Silos u Pešti </a:t>
            </a:r>
            <a:r>
              <a:rPr lang="hr-HR" dirty="0" smtClean="0">
                <a:latin typeface="+mn-lt"/>
              </a:rPr>
              <a:t>– zidana vanjština / unutrašnjost – skeletna čelična </a:t>
            </a:r>
            <a:r>
              <a:rPr lang="hr-HR" dirty="0" smtClean="0">
                <a:latin typeface="+mn-lt"/>
              </a:rPr>
              <a:t>i </a:t>
            </a:r>
            <a:r>
              <a:rPr lang="hr-HR" dirty="0" smtClean="0">
                <a:latin typeface="+mn-lt"/>
              </a:rPr>
              <a:t>drvena konstrukcija</a:t>
            </a:r>
          </a:p>
          <a:p>
            <a:endParaRPr lang="hr-HR" sz="600" dirty="0" smtClean="0">
              <a:solidFill>
                <a:srgbClr val="0A238C"/>
              </a:solidFill>
              <a:latin typeface="+mn-lt"/>
            </a:endParaRPr>
          </a:p>
          <a:p>
            <a:r>
              <a:rPr lang="hr-HR" dirty="0" smtClean="0">
                <a:solidFill>
                  <a:srgbClr val="0A238C"/>
                </a:solidFill>
                <a:latin typeface="+mn-lt"/>
              </a:rPr>
              <a:t>Riječki silos</a:t>
            </a:r>
            <a:r>
              <a:rPr lang="hr-HR" dirty="0" smtClean="0">
                <a:latin typeface="+mn-lt"/>
              </a:rPr>
              <a:t> – konstrukcija slična silosima                                                na američkom                                         kontinentu /                                                lagana konstrukcija – </a:t>
            </a:r>
          </a:p>
          <a:p>
            <a:r>
              <a:rPr lang="hr-HR" dirty="0" smtClean="0">
                <a:latin typeface="+mn-lt"/>
              </a:rPr>
              <a:t>temeljena na                                                     nasutom tlu</a:t>
            </a:r>
            <a:endParaRPr lang="hr-HR" dirty="0">
              <a:latin typeface="+mn-lt"/>
            </a:endParaRPr>
          </a:p>
        </p:txBody>
      </p:sp>
      <p:sp>
        <p:nvSpPr>
          <p:cNvPr id="13" name="TekstniOkvir 12"/>
          <p:cNvSpPr txBox="1"/>
          <p:nvPr/>
        </p:nvSpPr>
        <p:spPr>
          <a:xfrm>
            <a:off x="4644008" y="6165304"/>
            <a:ext cx="1691680" cy="584775"/>
          </a:xfrm>
          <a:prstGeom prst="rect">
            <a:avLst/>
          </a:prstGeom>
          <a:solidFill>
            <a:schemeClr val="bg2"/>
          </a:solidFill>
        </p:spPr>
        <p:txBody>
          <a:bodyPr wrap="square" rtlCol="0">
            <a:spAutoFit/>
          </a:bodyPr>
          <a:lstStyle/>
          <a:p>
            <a:pPr algn="r"/>
            <a:r>
              <a:rPr lang="hr-HR" sz="1600" dirty="0" smtClean="0"/>
              <a:t>Žitni </a:t>
            </a:r>
            <a:r>
              <a:rPr lang="hr-HR" sz="1600" dirty="0" smtClean="0"/>
              <a:t>silos u Chicagu (1899.)</a:t>
            </a:r>
            <a:endParaRPr lang="hr-HR" sz="1600" dirty="0"/>
          </a:p>
        </p:txBody>
      </p:sp>
    </p:spTree>
    <p:extLst>
      <p:ext uri="{BB962C8B-B14F-4D97-AF65-F5344CB8AC3E}">
        <p14:creationId xmlns="" xmlns:p14="http://schemas.microsoft.com/office/powerpoint/2010/main" val="1719060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26</a:t>
            </a:fld>
            <a:endParaRPr lang="hr-HR" altLang="x-none">
              <a:latin typeface="Verdana" panose="020B0604030504040204" pitchFamily="34" charset="0"/>
            </a:endParaRPr>
          </a:p>
        </p:txBody>
      </p:sp>
      <p:pic>
        <p:nvPicPr>
          <p:cNvPr id="7" name="Picture 3" descr="silos sa zapada i mora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96" y="3645024"/>
            <a:ext cx="4725079" cy="311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5144613" y="116632"/>
            <a:ext cx="3999387" cy="707886"/>
          </a:xfrm>
          <a:prstGeom prst="rect">
            <a:avLst/>
          </a:prstGeom>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hr-HR" altLang="x-none" sz="1800" b="0" i="0" u="none" strike="noStrike" kern="0" cap="none" spc="0" normalizeH="0" baseline="0" noProof="0" dirty="0" smtClean="0">
                <a:ln>
                  <a:noFill/>
                </a:ln>
                <a:solidFill>
                  <a:srgbClr val="000000"/>
                </a:solidFill>
                <a:effectLst/>
                <a:uLnTx/>
                <a:uFillTx/>
                <a:cs typeface="+mn-cs"/>
              </a:rPr>
              <a:t>Christian </a:t>
            </a:r>
            <a:r>
              <a:rPr kumimoji="0" lang="hr-HR" altLang="x-none" sz="1800" b="0" i="0" u="none" strike="noStrike" kern="0" cap="none" spc="0" normalizeH="0" baseline="0" noProof="0" dirty="0" err="1" smtClean="0">
                <a:ln>
                  <a:noFill/>
                </a:ln>
                <a:solidFill>
                  <a:srgbClr val="000000"/>
                </a:solidFill>
                <a:effectLst/>
                <a:uLnTx/>
                <a:uFillTx/>
                <a:cs typeface="+mn-cs"/>
              </a:rPr>
              <a:t>Keresztily</a:t>
            </a:r>
            <a:r>
              <a:rPr kumimoji="0" lang="hr-HR" altLang="x-none" sz="1800" b="0" i="0" u="none" strike="noStrike" kern="0" cap="none" spc="0" normalizeH="0" baseline="0" noProof="0" dirty="0" smtClean="0">
                <a:ln>
                  <a:noFill/>
                </a:ln>
                <a:solidFill>
                  <a:srgbClr val="000000"/>
                </a:solidFill>
                <a:effectLst/>
                <a:uLnTx/>
                <a:uFillTx/>
                <a:cs typeface="+mn-cs"/>
              </a:rPr>
              <a:t> </a:t>
            </a:r>
            <a:r>
              <a:rPr kumimoji="0" lang="hr-HR" altLang="x-none" sz="1800" b="0" i="0" u="none" strike="noStrike" kern="0" cap="none" spc="0" normalizeH="0" baseline="0" noProof="0" dirty="0" err="1" smtClean="0">
                <a:ln>
                  <a:noFill/>
                </a:ln>
                <a:solidFill>
                  <a:srgbClr val="000000"/>
                </a:solidFill>
                <a:effectLst/>
                <a:uLnTx/>
                <a:uFillTx/>
                <a:cs typeface="+mn-cs"/>
              </a:rPr>
              <a:t>Ulrich</a:t>
            </a:r>
            <a:r>
              <a:rPr kumimoji="0" lang="hr-HR" altLang="x-none" sz="1800" b="0" i="0" u="none" strike="noStrike" kern="0" cap="none" spc="0" normalizeH="0" baseline="0" noProof="0" dirty="0" smtClean="0">
                <a:ln>
                  <a:noFill/>
                </a:ln>
                <a:solidFill>
                  <a:srgbClr val="000000"/>
                </a:solidFill>
                <a:effectLst/>
                <a:uLnTx/>
                <a:uFillTx/>
                <a:cs typeface="+mn-cs"/>
              </a:rPr>
              <a:t>: </a:t>
            </a:r>
            <a:r>
              <a:rPr kumimoji="0" lang="hr-HR" altLang="x-none" sz="2000" b="0" i="0" u="none" strike="noStrike" kern="0" cap="none" spc="0" normalizeH="0" baseline="0" noProof="0" dirty="0" smtClean="0">
                <a:ln>
                  <a:noFill/>
                </a:ln>
                <a:solidFill>
                  <a:srgbClr val="0A238C"/>
                </a:solidFill>
                <a:effectLst/>
                <a:uLnTx/>
                <a:uFillTx/>
                <a:cs typeface="+mn-cs"/>
              </a:rPr>
              <a:t>Žitni silos</a:t>
            </a:r>
            <a:r>
              <a:rPr kumimoji="0" lang="hr-HR" altLang="x-none" sz="1800" b="0" i="0" u="none" strike="noStrike" kern="0" cap="none" spc="0" normalizeH="0" baseline="0" noProof="0" dirty="0" smtClean="0">
                <a:ln>
                  <a:noFill/>
                </a:ln>
                <a:solidFill>
                  <a:srgbClr val="000000"/>
                </a:solidFill>
                <a:effectLst/>
                <a:uLnTx/>
                <a:uFillTx/>
                <a:cs typeface="+mn-cs"/>
              </a:rPr>
              <a:t>, 1890.</a:t>
            </a:r>
            <a:endParaRPr kumimoji="0" lang="en-US" altLang="x-none" sz="1800" b="0" i="0" u="none" strike="noStrike" kern="0" cap="none" spc="0" normalizeH="0" baseline="0" noProof="0" dirty="0">
              <a:ln>
                <a:noFill/>
              </a:ln>
              <a:solidFill>
                <a:srgbClr val="000000"/>
              </a:solidFill>
              <a:effectLst/>
              <a:uLnTx/>
              <a:uFillTx/>
              <a:cs typeface="+mn-cs"/>
            </a:endParaRPr>
          </a:p>
        </p:txBody>
      </p:sp>
      <p:pic>
        <p:nvPicPr>
          <p:cNvPr id="3" name="Picture 2"/>
          <p:cNvPicPr>
            <a:picLocks noChangeAspect="1"/>
          </p:cNvPicPr>
          <p:nvPr/>
        </p:nvPicPr>
        <p:blipFill>
          <a:blip r:embed="rId4" cstate="print"/>
          <a:stretch>
            <a:fillRect/>
          </a:stretch>
        </p:blipFill>
        <p:spPr>
          <a:xfrm>
            <a:off x="4860032" y="908720"/>
            <a:ext cx="4225504" cy="5816698"/>
          </a:xfrm>
          <a:prstGeom prst="rect">
            <a:avLst/>
          </a:prstGeom>
        </p:spPr>
      </p:pic>
      <p:sp>
        <p:nvSpPr>
          <p:cNvPr id="8" name="TekstniOkvir 7"/>
          <p:cNvSpPr txBox="1"/>
          <p:nvPr/>
        </p:nvSpPr>
        <p:spPr>
          <a:xfrm>
            <a:off x="35496" y="188640"/>
            <a:ext cx="5148064" cy="3970318"/>
          </a:xfrm>
          <a:prstGeom prst="rect">
            <a:avLst/>
          </a:prstGeom>
          <a:noFill/>
        </p:spPr>
        <p:txBody>
          <a:bodyPr wrap="square" rtlCol="0">
            <a:spAutoFit/>
          </a:bodyPr>
          <a:lstStyle/>
          <a:p>
            <a:r>
              <a:rPr lang="hr-HR" dirty="0" smtClean="0">
                <a:solidFill>
                  <a:srgbClr val="0A238C"/>
                </a:solidFill>
              </a:rPr>
              <a:t>Masivna </a:t>
            </a:r>
            <a:r>
              <a:rPr lang="hr-HR" dirty="0" smtClean="0">
                <a:solidFill>
                  <a:srgbClr val="0A238C"/>
                </a:solidFill>
              </a:rPr>
              <a:t>konstrukcija </a:t>
            </a:r>
            <a:r>
              <a:rPr lang="hr-HR" dirty="0" smtClean="0"/>
              <a:t>– </a:t>
            </a:r>
            <a:r>
              <a:rPr lang="hr-HR" dirty="0" smtClean="0">
                <a:solidFill>
                  <a:srgbClr val="0A238C"/>
                </a:solidFill>
              </a:rPr>
              <a:t>temelji</a:t>
            </a:r>
            <a:r>
              <a:rPr lang="hr-HR" dirty="0" smtClean="0"/>
              <a:t> (od </a:t>
            </a:r>
            <a:r>
              <a:rPr lang="hr-HR" dirty="0" smtClean="0"/>
              <a:t>kamena i betona) i </a:t>
            </a:r>
            <a:r>
              <a:rPr lang="hr-HR" dirty="0" smtClean="0"/>
              <a:t>obodni zidovi prizemlja (od </a:t>
            </a:r>
            <a:r>
              <a:rPr lang="hr-HR" dirty="0" smtClean="0"/>
              <a:t>opeke i kamena) te strop nad prizemljem </a:t>
            </a:r>
            <a:r>
              <a:rPr lang="hr-HR" dirty="0" smtClean="0"/>
              <a:t>                         (</a:t>
            </a:r>
            <a:r>
              <a:rPr lang="hr-HR" dirty="0" smtClean="0"/>
              <a:t>kombinacija željeznih I-nosača i betonskih svodova prema </a:t>
            </a:r>
            <a:r>
              <a:rPr lang="hr-HR" dirty="0" err="1" smtClean="0"/>
              <a:t>Fairbairne</a:t>
            </a:r>
            <a:r>
              <a:rPr lang="hr-HR" dirty="0" smtClean="0"/>
              <a:t>-ovom </a:t>
            </a:r>
            <a:r>
              <a:rPr lang="hr-HR" dirty="0" smtClean="0"/>
              <a:t>patentu). </a:t>
            </a:r>
            <a:endParaRPr lang="hr-HR" dirty="0" smtClean="0"/>
          </a:p>
          <a:p>
            <a:endParaRPr lang="hr-HR" sz="600" dirty="0" smtClean="0"/>
          </a:p>
          <a:p>
            <a:r>
              <a:rPr lang="hr-HR" dirty="0" smtClean="0"/>
              <a:t>Unutrašnjost </a:t>
            </a:r>
            <a:r>
              <a:rPr lang="hr-HR" dirty="0" smtClean="0"/>
              <a:t>prizemlja </a:t>
            </a:r>
            <a:r>
              <a:rPr lang="hr-HR" dirty="0" smtClean="0"/>
              <a:t>– </a:t>
            </a:r>
            <a:r>
              <a:rPr lang="hr-HR" dirty="0" smtClean="0">
                <a:solidFill>
                  <a:srgbClr val="0A238C"/>
                </a:solidFill>
              </a:rPr>
              <a:t>skelet s metalnim </a:t>
            </a:r>
            <a:r>
              <a:rPr lang="hr-HR" dirty="0" smtClean="0">
                <a:solidFill>
                  <a:srgbClr val="0A238C"/>
                </a:solidFill>
              </a:rPr>
              <a:t>stupovima</a:t>
            </a:r>
            <a:r>
              <a:rPr lang="hr-HR" dirty="0" smtClean="0"/>
              <a:t> </a:t>
            </a:r>
            <a:r>
              <a:rPr lang="hr-HR" dirty="0" smtClean="0"/>
              <a:t>(raster </a:t>
            </a:r>
            <a:r>
              <a:rPr lang="hr-HR" dirty="0" smtClean="0"/>
              <a:t>od 6 nizova i 16 </a:t>
            </a:r>
            <a:r>
              <a:rPr lang="hr-HR" dirty="0" smtClean="0"/>
              <a:t>redova). </a:t>
            </a:r>
          </a:p>
          <a:p>
            <a:endParaRPr lang="hr-HR" sz="600" dirty="0" smtClean="0"/>
          </a:p>
          <a:p>
            <a:r>
              <a:rPr lang="hr-HR" dirty="0" smtClean="0"/>
              <a:t>Između </a:t>
            </a:r>
            <a:r>
              <a:rPr lang="hr-HR" dirty="0" smtClean="0"/>
              <a:t>bočnih i središnjeg niza </a:t>
            </a:r>
            <a:r>
              <a:rPr lang="hr-HR" dirty="0" smtClean="0"/>
              <a:t>stupova – duž silosa su prolazila dva </a:t>
            </a:r>
            <a:r>
              <a:rPr lang="hr-HR" dirty="0" smtClean="0"/>
              <a:t>željeznička kolosijeka</a:t>
            </a:r>
            <a:r>
              <a:rPr lang="hr-HR" dirty="0" smtClean="0"/>
              <a:t>.</a:t>
            </a:r>
          </a:p>
          <a:p>
            <a:endParaRPr lang="hr-HR" sz="600" dirty="0" smtClean="0"/>
          </a:p>
          <a:p>
            <a:r>
              <a:rPr lang="hr-HR" dirty="0" smtClean="0"/>
              <a:t>Ostale etaže – </a:t>
            </a:r>
            <a:r>
              <a:rPr lang="hr-HR" dirty="0" smtClean="0">
                <a:solidFill>
                  <a:srgbClr val="0A238C"/>
                </a:solidFill>
              </a:rPr>
              <a:t>drvena skeletna konstrukcija </a:t>
            </a:r>
            <a:r>
              <a:rPr lang="hr-HR" dirty="0" smtClean="0"/>
              <a:t>(</a:t>
            </a:r>
            <a:r>
              <a:rPr lang="hr-HR" dirty="0" smtClean="0"/>
              <a:t>jednoetažni </a:t>
            </a:r>
            <a:r>
              <a:rPr lang="hr-HR" dirty="0" smtClean="0"/>
              <a:t>drveni stupovi i drveni strop)</a:t>
            </a:r>
          </a:p>
          <a:p>
            <a:endParaRPr lang="hr-HR" dirty="0" smtClean="0"/>
          </a:p>
          <a:p>
            <a:endParaRPr lang="hr-HR" dirty="0"/>
          </a:p>
        </p:txBody>
      </p:sp>
      <p:sp>
        <p:nvSpPr>
          <p:cNvPr id="10" name="TekstniOkvir 9"/>
          <p:cNvSpPr txBox="1"/>
          <p:nvPr/>
        </p:nvSpPr>
        <p:spPr>
          <a:xfrm>
            <a:off x="4860032" y="6250086"/>
            <a:ext cx="4283968" cy="861774"/>
          </a:xfrm>
          <a:prstGeom prst="rect">
            <a:avLst/>
          </a:prstGeom>
          <a:noFill/>
        </p:spPr>
        <p:txBody>
          <a:bodyPr wrap="square" rtlCol="0">
            <a:spAutoFit/>
          </a:bodyPr>
          <a:lstStyle/>
          <a:p>
            <a:r>
              <a:rPr lang="hr-HR" sz="1600" dirty="0" smtClean="0">
                <a:latin typeface="+mn-lt"/>
              </a:rPr>
              <a:t>Visina </a:t>
            </a:r>
            <a:r>
              <a:rPr lang="hr-HR" sz="1600" dirty="0" smtClean="0">
                <a:solidFill>
                  <a:srgbClr val="0A238C"/>
                </a:solidFill>
                <a:latin typeface="+mn-lt"/>
              </a:rPr>
              <a:t>prizemlja</a:t>
            </a:r>
            <a:r>
              <a:rPr lang="hr-HR" sz="1600" dirty="0" smtClean="0">
                <a:latin typeface="+mn-lt"/>
              </a:rPr>
              <a:t>: 5,2m – radni dio / 6,5m – dio </a:t>
            </a:r>
            <a:r>
              <a:rPr lang="hr-HR" sz="1600" dirty="0" smtClean="0">
                <a:latin typeface="+mn-lt"/>
              </a:rPr>
              <a:t>s kolosijecima</a:t>
            </a:r>
            <a:r>
              <a:rPr lang="hr-HR" sz="1600" dirty="0" smtClean="0">
                <a:latin typeface="+mn-lt"/>
              </a:rPr>
              <a:t>)</a:t>
            </a:r>
            <a:endParaRPr lang="hr-HR" sz="1600" dirty="0" smtClean="0">
              <a:latin typeface="+mn-lt"/>
            </a:endParaRPr>
          </a:p>
          <a:p>
            <a:endParaRPr lang="hr-HR" dirty="0"/>
          </a:p>
        </p:txBody>
      </p:sp>
    </p:spTree>
    <p:extLst>
      <p:ext uri="{BB962C8B-B14F-4D97-AF65-F5344CB8AC3E}">
        <p14:creationId xmlns="" xmlns:p14="http://schemas.microsoft.com/office/powerpoint/2010/main" val="1719060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27</a:t>
            </a:fld>
            <a:endParaRPr lang="hr-HR" altLang="x-none">
              <a:latin typeface="Verdan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4619" t="1808" r="1461" b="1483"/>
          <a:stretch/>
        </p:blipFill>
        <p:spPr>
          <a:xfrm>
            <a:off x="1" y="1"/>
            <a:ext cx="6093382" cy="4009246"/>
          </a:xfrm>
          <a:prstGeom prst="rect">
            <a:avLst/>
          </a:prstGeom>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13641" y="4702192"/>
            <a:ext cx="2294863" cy="2111184"/>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52070" y="4653137"/>
            <a:ext cx="2330854" cy="2111567"/>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37598" y="4653136"/>
            <a:ext cx="2283755" cy="2111567"/>
          </a:xfrm>
          <a:prstGeom prst="rect">
            <a:avLst/>
          </a:prstGeom>
        </p:spPr>
      </p:pic>
      <p:pic>
        <p:nvPicPr>
          <p:cNvPr id="7" name="Picture 6"/>
          <p:cNvPicPr>
            <a:picLocks noChangeAspect="1"/>
          </p:cNvPicPr>
          <p:nvPr/>
        </p:nvPicPr>
        <p:blipFill>
          <a:blip r:embed="rId7" cstate="print"/>
          <a:stretch>
            <a:fillRect/>
          </a:stretch>
        </p:blipFill>
        <p:spPr>
          <a:xfrm>
            <a:off x="6372200" y="1"/>
            <a:ext cx="2781807" cy="3989247"/>
          </a:xfrm>
          <a:prstGeom prst="rect">
            <a:avLst/>
          </a:prstGeom>
        </p:spPr>
      </p:pic>
      <p:sp>
        <p:nvSpPr>
          <p:cNvPr id="8" name="Rectangle 7"/>
          <p:cNvSpPr/>
          <p:nvPr/>
        </p:nvSpPr>
        <p:spPr>
          <a:xfrm>
            <a:off x="3779912" y="620688"/>
            <a:ext cx="576064"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9" name="Picture 8"/>
          <p:cNvPicPr>
            <a:picLocks noChangeAspect="1"/>
          </p:cNvPicPr>
          <p:nvPr/>
        </p:nvPicPr>
        <p:blipFill>
          <a:blip r:embed="rId8" cstate="print"/>
          <a:stretch>
            <a:fillRect/>
          </a:stretch>
        </p:blipFill>
        <p:spPr>
          <a:xfrm>
            <a:off x="7092280" y="1556792"/>
            <a:ext cx="576064" cy="541351"/>
          </a:xfrm>
          <a:prstGeom prst="rect">
            <a:avLst/>
          </a:prstGeom>
        </p:spPr>
      </p:pic>
      <p:pic>
        <p:nvPicPr>
          <p:cNvPr id="10" name="Picture 9"/>
          <p:cNvPicPr>
            <a:picLocks noChangeAspect="1"/>
          </p:cNvPicPr>
          <p:nvPr/>
        </p:nvPicPr>
        <p:blipFill>
          <a:blip r:embed="rId8" cstate="print"/>
          <a:stretch>
            <a:fillRect/>
          </a:stretch>
        </p:blipFill>
        <p:spPr>
          <a:xfrm>
            <a:off x="7236296" y="1162125"/>
            <a:ext cx="591363" cy="518205"/>
          </a:xfrm>
          <a:prstGeom prst="rect">
            <a:avLst/>
          </a:prstGeom>
        </p:spPr>
      </p:pic>
      <p:sp>
        <p:nvSpPr>
          <p:cNvPr id="14" name="TekstniOkvir 13"/>
          <p:cNvSpPr txBox="1"/>
          <p:nvPr/>
        </p:nvSpPr>
        <p:spPr>
          <a:xfrm>
            <a:off x="35496" y="3989963"/>
            <a:ext cx="7488832" cy="2308324"/>
          </a:xfrm>
          <a:prstGeom prst="rect">
            <a:avLst/>
          </a:prstGeom>
          <a:noFill/>
        </p:spPr>
        <p:txBody>
          <a:bodyPr wrap="square" rtlCol="0">
            <a:spAutoFit/>
          </a:bodyPr>
          <a:lstStyle/>
          <a:p>
            <a:r>
              <a:rPr lang="hr-HR" sz="1600" dirty="0" smtClean="0">
                <a:latin typeface="+mn-lt"/>
              </a:rPr>
              <a:t>Visoka etaža: visine 3x standardne – niz žitnih komora </a:t>
            </a:r>
            <a:r>
              <a:rPr lang="hr-HR" sz="1600" dirty="0" smtClean="0">
                <a:latin typeface="+mn-lt"/>
              </a:rPr>
              <a:t>ljevkasta </a:t>
            </a:r>
            <a:r>
              <a:rPr lang="hr-HR" sz="1600" dirty="0" smtClean="0">
                <a:latin typeface="+mn-lt"/>
              </a:rPr>
              <a:t>dna</a:t>
            </a:r>
          </a:p>
          <a:p>
            <a:r>
              <a:rPr lang="hr-HR" sz="1600" dirty="0" smtClean="0">
                <a:latin typeface="+mn-lt"/>
              </a:rPr>
              <a:t>2. kat – skladišni prostor </a:t>
            </a:r>
            <a:r>
              <a:rPr lang="hr-HR" sz="1600" dirty="0" smtClean="0">
                <a:latin typeface="+mn-lt"/>
              </a:rPr>
              <a:t>u </a:t>
            </a:r>
            <a:r>
              <a:rPr lang="hr-HR" sz="1600" dirty="0" smtClean="0">
                <a:latin typeface="+mn-lt"/>
              </a:rPr>
              <a:t>cijelom gabaritu građevine / 3. – 5. kat: samo središnji dio zgrade</a:t>
            </a:r>
          </a:p>
          <a:p>
            <a:endParaRPr lang="hr-HR" sz="1600" dirty="0" smtClean="0">
              <a:latin typeface="+mn-lt"/>
            </a:endParaRPr>
          </a:p>
          <a:p>
            <a:r>
              <a:rPr lang="hr-HR" sz="1600" dirty="0" smtClean="0">
                <a:latin typeface="+mn-lt"/>
              </a:rPr>
              <a:t>Zadnja etaža – 3                                                                                                                                                                              krovne kućice</a:t>
            </a:r>
          </a:p>
          <a:p>
            <a:endParaRPr lang="hr-HR" sz="1600" dirty="0" smtClean="0">
              <a:latin typeface="+mn-lt"/>
            </a:endParaRPr>
          </a:p>
          <a:p>
            <a:r>
              <a:rPr lang="hr-HR" sz="1600" dirty="0" smtClean="0">
                <a:latin typeface="+mn-lt"/>
              </a:rPr>
              <a:t>Standardne visine                                                                                                                                                                        etaža – 3,</a:t>
            </a:r>
            <a:r>
              <a:rPr lang="hr-HR" sz="1600" dirty="0" err="1" smtClean="0">
                <a:latin typeface="+mn-lt"/>
              </a:rPr>
              <a:t>3</a:t>
            </a:r>
            <a:r>
              <a:rPr lang="hr-HR" sz="1600" dirty="0" smtClean="0">
                <a:latin typeface="+mn-lt"/>
              </a:rPr>
              <a:t> m do 5,0 m</a:t>
            </a:r>
            <a:endParaRPr lang="hr-HR" dirty="0"/>
          </a:p>
        </p:txBody>
      </p:sp>
    </p:spTree>
    <p:extLst>
      <p:ext uri="{BB962C8B-B14F-4D97-AF65-F5344CB8AC3E}">
        <p14:creationId xmlns="" xmlns:p14="http://schemas.microsoft.com/office/powerpoint/2010/main" val="3019667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28</a:t>
            </a:fld>
            <a:endParaRPr lang="hr-HR" altLang="x-none">
              <a:latin typeface="Verdan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40613" y="4174085"/>
            <a:ext cx="2867891" cy="2639291"/>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41526" y="4174085"/>
            <a:ext cx="2914650" cy="2639291"/>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9512" y="4174085"/>
            <a:ext cx="2852305" cy="2639291"/>
          </a:xfrm>
          <a:prstGeom prst="rect">
            <a:avLst/>
          </a:prstGeom>
        </p:spPr>
      </p:pic>
      <p:pic>
        <p:nvPicPr>
          <p:cNvPr id="7" name="Picture 6"/>
          <p:cNvPicPr>
            <a:picLocks noChangeAspect="1"/>
          </p:cNvPicPr>
          <p:nvPr/>
        </p:nvPicPr>
        <p:blipFill>
          <a:blip r:embed="rId6" cstate="print"/>
          <a:stretch>
            <a:fillRect/>
          </a:stretch>
        </p:blipFill>
        <p:spPr>
          <a:xfrm>
            <a:off x="6795550" y="3"/>
            <a:ext cx="2384962" cy="3420152"/>
          </a:xfrm>
          <a:prstGeom prst="rect">
            <a:avLst/>
          </a:prstGeom>
        </p:spPr>
      </p:pic>
      <p:grpSp>
        <p:nvGrpSpPr>
          <p:cNvPr id="13" name="Grupa 12"/>
          <p:cNvGrpSpPr/>
          <p:nvPr/>
        </p:nvGrpSpPr>
        <p:grpSpPr>
          <a:xfrm>
            <a:off x="7092280" y="1162125"/>
            <a:ext cx="735379" cy="936018"/>
            <a:chOff x="7092280" y="1162125"/>
            <a:chExt cx="735379" cy="936018"/>
          </a:xfrm>
        </p:grpSpPr>
        <p:pic>
          <p:nvPicPr>
            <p:cNvPr id="9" name="Picture 8"/>
            <p:cNvPicPr>
              <a:picLocks noChangeAspect="1"/>
            </p:cNvPicPr>
            <p:nvPr/>
          </p:nvPicPr>
          <p:blipFill>
            <a:blip r:embed="rId7" cstate="print"/>
            <a:stretch>
              <a:fillRect/>
            </a:stretch>
          </p:blipFill>
          <p:spPr>
            <a:xfrm>
              <a:off x="7092280" y="1556792"/>
              <a:ext cx="576064" cy="541351"/>
            </a:xfrm>
            <a:prstGeom prst="rect">
              <a:avLst/>
            </a:prstGeom>
          </p:spPr>
        </p:pic>
        <p:pic>
          <p:nvPicPr>
            <p:cNvPr id="10" name="Picture 9"/>
            <p:cNvPicPr>
              <a:picLocks noChangeAspect="1"/>
            </p:cNvPicPr>
            <p:nvPr/>
          </p:nvPicPr>
          <p:blipFill>
            <a:blip r:embed="rId7" cstate="print"/>
            <a:stretch>
              <a:fillRect/>
            </a:stretch>
          </p:blipFill>
          <p:spPr>
            <a:xfrm>
              <a:off x="7236296" y="1162125"/>
              <a:ext cx="591363" cy="518205"/>
            </a:xfrm>
            <a:prstGeom prst="rect">
              <a:avLst/>
            </a:prstGeom>
          </p:spPr>
        </p:pic>
      </p:grpSp>
      <p:sp>
        <p:nvSpPr>
          <p:cNvPr id="14" name="TekstniOkvir 13"/>
          <p:cNvSpPr txBox="1"/>
          <p:nvPr/>
        </p:nvSpPr>
        <p:spPr>
          <a:xfrm>
            <a:off x="107504" y="116632"/>
            <a:ext cx="9145016" cy="4011355"/>
          </a:xfrm>
          <a:prstGeom prst="rect">
            <a:avLst/>
          </a:prstGeom>
          <a:noFill/>
        </p:spPr>
        <p:txBody>
          <a:bodyPr wrap="square" rtlCol="0">
            <a:spAutoFit/>
          </a:bodyPr>
          <a:lstStyle/>
          <a:p>
            <a:pPr>
              <a:spcBef>
                <a:spcPts val="240"/>
              </a:spcBef>
            </a:pPr>
            <a:r>
              <a:rPr lang="hr-HR" sz="1700" dirty="0" smtClean="0">
                <a:solidFill>
                  <a:srgbClr val="0A238C"/>
                </a:solidFill>
                <a:latin typeface="+mn-lt"/>
              </a:rPr>
              <a:t>Skeletna drvena </a:t>
            </a:r>
            <a:r>
              <a:rPr lang="hr-HR" sz="1700" dirty="0" smtClean="0">
                <a:solidFill>
                  <a:srgbClr val="0A238C"/>
                </a:solidFill>
                <a:latin typeface="+mn-lt"/>
              </a:rPr>
              <a:t>konstrukcija </a:t>
            </a:r>
            <a:r>
              <a:rPr lang="hr-HR" sz="1700" dirty="0" smtClean="0">
                <a:latin typeface="+mn-lt"/>
              </a:rPr>
              <a:t>– modularni raster </a:t>
            </a:r>
            <a:r>
              <a:rPr lang="hr-HR" sz="1700" dirty="0" smtClean="0">
                <a:latin typeface="+mn-lt"/>
              </a:rPr>
              <a:t>3,95m </a:t>
            </a:r>
            <a:r>
              <a:rPr lang="hr-HR" sz="1700" dirty="0" smtClean="0">
                <a:latin typeface="+mn-lt"/>
              </a:rPr>
              <a:t>(uzdužni smjer) i                                                        4,6m (poprečni smjer)</a:t>
            </a:r>
          </a:p>
          <a:p>
            <a:pPr>
              <a:spcBef>
                <a:spcPts val="240"/>
              </a:spcBef>
            </a:pPr>
            <a:r>
              <a:rPr lang="hr-HR" sz="1700" dirty="0" smtClean="0">
                <a:solidFill>
                  <a:srgbClr val="0A238C"/>
                </a:solidFill>
                <a:latin typeface="+mn-lt"/>
              </a:rPr>
              <a:t>Presjeci stupova </a:t>
            </a:r>
            <a:r>
              <a:rPr lang="hr-HR" sz="1700" dirty="0" smtClean="0">
                <a:latin typeface="+mn-lt"/>
              </a:rPr>
              <a:t>– jednodijelni / dvostruki </a:t>
            </a:r>
            <a:r>
              <a:rPr lang="hr-HR" sz="1700" dirty="0" smtClean="0">
                <a:latin typeface="+mn-lt"/>
              </a:rPr>
              <a:t>ili trostruki razmaknuto </a:t>
            </a:r>
            <a:r>
              <a:rPr lang="hr-HR" sz="1700" dirty="0" smtClean="0">
                <a:latin typeface="+mn-lt"/>
              </a:rPr>
              <a:t>                                                            sastavljeni </a:t>
            </a:r>
            <a:r>
              <a:rPr lang="hr-HR" sz="1700" dirty="0" smtClean="0">
                <a:latin typeface="+mn-lt"/>
              </a:rPr>
              <a:t>drveni </a:t>
            </a:r>
            <a:r>
              <a:rPr lang="hr-HR" sz="1700" dirty="0" smtClean="0">
                <a:latin typeface="+mn-lt"/>
              </a:rPr>
              <a:t>stupovi (varira po etažama)</a:t>
            </a:r>
          </a:p>
          <a:p>
            <a:pPr>
              <a:spcBef>
                <a:spcPts val="240"/>
              </a:spcBef>
            </a:pPr>
            <a:r>
              <a:rPr lang="hr-HR" sz="1700" dirty="0" smtClean="0">
                <a:solidFill>
                  <a:srgbClr val="0A238C"/>
                </a:solidFill>
                <a:latin typeface="+mn-lt"/>
              </a:rPr>
              <a:t>Stupovi gornjih etaža</a:t>
            </a:r>
            <a:r>
              <a:rPr lang="hr-HR" sz="1700" dirty="0" smtClean="0">
                <a:latin typeface="+mn-lt"/>
              </a:rPr>
              <a:t> – 28/28cm te 20/20cm (krovne kućice)</a:t>
            </a:r>
          </a:p>
          <a:p>
            <a:pPr>
              <a:spcBef>
                <a:spcPts val="240"/>
              </a:spcBef>
            </a:pPr>
            <a:r>
              <a:rPr lang="hr-HR" sz="1700" dirty="0" smtClean="0">
                <a:solidFill>
                  <a:srgbClr val="0A238C"/>
                </a:solidFill>
                <a:latin typeface="+mn-lt"/>
              </a:rPr>
              <a:t>Krovišta</a:t>
            </a:r>
            <a:r>
              <a:rPr lang="hr-HR" sz="1700" dirty="0" smtClean="0">
                <a:latin typeface="+mn-lt"/>
              </a:rPr>
              <a:t> – višestruke </a:t>
            </a:r>
            <a:r>
              <a:rPr lang="hr-HR" sz="1700" dirty="0" smtClean="0">
                <a:latin typeface="+mn-lt"/>
              </a:rPr>
              <a:t>kose </a:t>
            </a:r>
            <a:r>
              <a:rPr lang="hr-HR" sz="1700" dirty="0" smtClean="0">
                <a:latin typeface="+mn-lt"/>
              </a:rPr>
              <a:t>stolice (rogovi presjeka 14/20 cm; 14/18 cm).  </a:t>
            </a:r>
          </a:p>
          <a:p>
            <a:pPr>
              <a:spcBef>
                <a:spcPts val="240"/>
              </a:spcBef>
            </a:pPr>
            <a:r>
              <a:rPr lang="hr-HR" sz="1700" dirty="0" err="1" smtClean="0">
                <a:solidFill>
                  <a:srgbClr val="0A238C"/>
                </a:solidFill>
                <a:latin typeface="+mn-lt"/>
              </a:rPr>
              <a:t>Podrožnice</a:t>
            </a:r>
            <a:r>
              <a:rPr lang="hr-HR" sz="1700" dirty="0" smtClean="0">
                <a:solidFill>
                  <a:srgbClr val="0A238C"/>
                </a:solidFill>
                <a:latin typeface="+mn-lt"/>
              </a:rPr>
              <a:t> </a:t>
            </a:r>
            <a:r>
              <a:rPr lang="hr-HR" sz="1700" dirty="0" smtClean="0">
                <a:latin typeface="+mn-lt"/>
              </a:rPr>
              <a:t>– presjeka </a:t>
            </a:r>
            <a:r>
              <a:rPr lang="hr-HR" sz="1700" dirty="0" smtClean="0">
                <a:latin typeface="+mn-lt"/>
              </a:rPr>
              <a:t>od 28/30 do </a:t>
            </a:r>
            <a:r>
              <a:rPr lang="hr-HR" sz="1700" dirty="0" smtClean="0">
                <a:latin typeface="+mn-lt"/>
              </a:rPr>
              <a:t>16/20cm</a:t>
            </a:r>
          </a:p>
          <a:p>
            <a:pPr>
              <a:spcBef>
                <a:spcPts val="240"/>
              </a:spcBef>
            </a:pPr>
            <a:r>
              <a:rPr lang="hr-HR" sz="1700" dirty="0" smtClean="0">
                <a:solidFill>
                  <a:srgbClr val="0A238C"/>
                </a:solidFill>
                <a:latin typeface="+mn-lt"/>
              </a:rPr>
              <a:t>Dvostruke vezne grede </a:t>
            </a:r>
            <a:r>
              <a:rPr lang="hr-HR" sz="1700" dirty="0" smtClean="0">
                <a:latin typeface="+mn-lt"/>
              </a:rPr>
              <a:t>– od </a:t>
            </a:r>
            <a:r>
              <a:rPr lang="hr-HR" sz="1700" dirty="0" smtClean="0">
                <a:latin typeface="+mn-lt"/>
              </a:rPr>
              <a:t>2x 22/34cm do </a:t>
            </a:r>
            <a:r>
              <a:rPr lang="hr-HR" sz="1700" dirty="0" smtClean="0">
                <a:latin typeface="+mn-lt"/>
              </a:rPr>
              <a:t>2x14/20cm</a:t>
            </a:r>
          </a:p>
          <a:p>
            <a:pPr>
              <a:spcBef>
                <a:spcPts val="240"/>
              </a:spcBef>
            </a:pPr>
            <a:r>
              <a:rPr lang="hr-HR" sz="1700" dirty="0" smtClean="0">
                <a:latin typeface="+mn-lt"/>
              </a:rPr>
              <a:t>Kosnici – 16/16cm </a:t>
            </a:r>
            <a:endParaRPr lang="hr-HR" sz="1700" dirty="0" smtClean="0">
              <a:latin typeface="+mn-lt"/>
            </a:endParaRPr>
          </a:p>
          <a:p>
            <a:pPr>
              <a:spcBef>
                <a:spcPts val="240"/>
              </a:spcBef>
            </a:pPr>
            <a:r>
              <a:rPr lang="hr-HR" sz="1700" dirty="0" smtClean="0">
                <a:solidFill>
                  <a:srgbClr val="0A238C"/>
                </a:solidFill>
                <a:latin typeface="+mn-lt"/>
              </a:rPr>
              <a:t>NOSIVI SUSTAV </a:t>
            </a:r>
            <a:r>
              <a:rPr lang="hr-HR" sz="1700" dirty="0" smtClean="0">
                <a:latin typeface="+mn-lt"/>
              </a:rPr>
              <a:t>– prostorno </a:t>
            </a:r>
            <a:r>
              <a:rPr lang="hr-HR" sz="1700" dirty="0" smtClean="0">
                <a:latin typeface="+mn-lt"/>
              </a:rPr>
              <a:t>stabiliziran kosnicima i rukama u oba smjera. </a:t>
            </a:r>
            <a:endParaRPr lang="hr-HR" sz="1700" dirty="0" smtClean="0">
              <a:latin typeface="+mn-lt"/>
            </a:endParaRPr>
          </a:p>
          <a:p>
            <a:pPr>
              <a:spcBef>
                <a:spcPts val="240"/>
              </a:spcBef>
            </a:pPr>
            <a:r>
              <a:rPr lang="hr-HR" sz="1700" dirty="0" smtClean="0">
                <a:solidFill>
                  <a:srgbClr val="0A238C"/>
                </a:solidFill>
                <a:latin typeface="+mn-lt"/>
              </a:rPr>
              <a:t>VANJSKE STIJENE </a:t>
            </a:r>
            <a:r>
              <a:rPr lang="hr-HR" sz="1700" dirty="0" smtClean="0">
                <a:latin typeface="+mn-lt"/>
              </a:rPr>
              <a:t>– </a:t>
            </a:r>
            <a:r>
              <a:rPr lang="hr-HR" sz="1700" dirty="0" smtClean="0">
                <a:latin typeface="+mn-lt"/>
              </a:rPr>
              <a:t>križna daščana oplata (slojevi promjenjivog smjera</a:t>
            </a:r>
            <a:r>
              <a:rPr lang="hr-HR" sz="1700" dirty="0" smtClean="0">
                <a:latin typeface="+mn-lt"/>
              </a:rPr>
              <a:t>)                                                               </a:t>
            </a:r>
            <a:r>
              <a:rPr lang="hr-HR" sz="1700" dirty="0" err="1" smtClean="0">
                <a:latin typeface="+mn-lt"/>
              </a:rPr>
              <a:t>čavlana</a:t>
            </a:r>
            <a:r>
              <a:rPr lang="hr-HR" sz="1700" dirty="0" smtClean="0">
                <a:latin typeface="+mn-lt"/>
              </a:rPr>
              <a:t> na dvostruki </a:t>
            </a:r>
            <a:r>
              <a:rPr lang="hr-HR" sz="1700" dirty="0" smtClean="0">
                <a:latin typeface="+mn-lt"/>
              </a:rPr>
              <a:t>roštilj od </a:t>
            </a:r>
            <a:r>
              <a:rPr lang="hr-HR" sz="1700" dirty="0" smtClean="0">
                <a:latin typeface="+mn-lt"/>
              </a:rPr>
              <a:t>letvi</a:t>
            </a:r>
          </a:p>
          <a:p>
            <a:pPr>
              <a:spcBef>
                <a:spcPts val="240"/>
              </a:spcBef>
            </a:pPr>
            <a:r>
              <a:rPr lang="hr-HR" sz="1700" dirty="0" smtClean="0">
                <a:solidFill>
                  <a:srgbClr val="0A238C"/>
                </a:solidFill>
                <a:latin typeface="+mn-lt"/>
              </a:rPr>
              <a:t>Nepropusnost etaže s ćelijama </a:t>
            </a:r>
            <a:r>
              <a:rPr lang="hr-HR" sz="1700" dirty="0" smtClean="0">
                <a:latin typeface="+mn-lt"/>
              </a:rPr>
              <a:t>– gusta oplata od horizontalno položenih dasaka (po cijeloj </a:t>
            </a:r>
            <a:r>
              <a:rPr lang="hr-HR" sz="1700" dirty="0" smtClean="0">
                <a:latin typeface="+mn-lt"/>
              </a:rPr>
              <a:t>visini etaže)</a:t>
            </a:r>
          </a:p>
          <a:p>
            <a:pPr>
              <a:spcBef>
                <a:spcPts val="240"/>
              </a:spcBef>
            </a:pPr>
            <a:r>
              <a:rPr lang="hr-HR" sz="1700" dirty="0" smtClean="0">
                <a:solidFill>
                  <a:srgbClr val="0A238C"/>
                </a:solidFill>
                <a:latin typeface="+mn-lt"/>
              </a:rPr>
              <a:t>STROPNE KONSTRUKCIJE </a:t>
            </a:r>
            <a:r>
              <a:rPr lang="hr-HR" sz="1700" dirty="0" smtClean="0">
                <a:latin typeface="+mn-lt"/>
              </a:rPr>
              <a:t>– drvene grede (14/18cm … 115 cm + daščana oplata).</a:t>
            </a:r>
            <a:endParaRPr lang="hr-HR" sz="1700" dirty="0">
              <a:latin typeface="+mn-lt"/>
            </a:endParaRPr>
          </a:p>
        </p:txBody>
      </p:sp>
    </p:spTree>
    <p:extLst>
      <p:ext uri="{BB962C8B-B14F-4D97-AF65-F5344CB8AC3E}">
        <p14:creationId xmlns="" xmlns:p14="http://schemas.microsoft.com/office/powerpoint/2010/main" val="3019667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29</a:t>
            </a:fld>
            <a:endParaRPr lang="hr-HR" altLang="x-none">
              <a:latin typeface="Verdana" panose="020B0604030504040204" pitchFamily="34" charset="0"/>
            </a:endParaRPr>
          </a:p>
        </p:txBody>
      </p:sp>
      <p:pic>
        <p:nvPicPr>
          <p:cNvPr id="4" name="Picture 2" descr="luka0006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16632"/>
            <a:ext cx="6273277" cy="345638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435401" y="908720"/>
            <a:ext cx="2708599" cy="707886"/>
          </a:xfrm>
          <a:prstGeom prst="rect">
            <a:avLst/>
          </a:prstGeom>
          <a:noFill/>
        </p:spPr>
        <p:txBody>
          <a:bodyPr wrap="square" rtlCol="0">
            <a:spAutoFit/>
          </a:bodyPr>
          <a:lstStyle/>
          <a:p>
            <a:r>
              <a:rPr lang="hr-HR" sz="2000" dirty="0" smtClean="0">
                <a:solidFill>
                  <a:srgbClr val="0A238C"/>
                </a:solidFill>
              </a:rPr>
              <a:t>Stari željeznički kolodvor</a:t>
            </a:r>
            <a:r>
              <a:rPr lang="hr-HR" dirty="0" smtClean="0"/>
              <a:t>, 1873. - 1888.</a:t>
            </a:r>
            <a:endParaRPr lang="hr-HR" dirty="0"/>
          </a:p>
        </p:txBody>
      </p:sp>
      <p:pic>
        <p:nvPicPr>
          <p:cNvPr id="6" name="Picture 4"/>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20072" y="4468638"/>
            <a:ext cx="3835400" cy="234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6516216" y="44624"/>
            <a:ext cx="2520280" cy="83099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r" defTabSz="914400" rtl="0" eaLnBrk="0" fontAlgn="base" latinLnBrk="0" hangingPunct="0">
              <a:lnSpc>
                <a:spcPct val="100000"/>
              </a:lnSpc>
              <a:spcBef>
                <a:spcPct val="20000"/>
              </a:spcBef>
              <a:spcAft>
                <a:spcPts val="600"/>
              </a:spcAft>
              <a:buClrTx/>
              <a:buSzTx/>
              <a:buFont typeface="Arial" panose="020B0604020202020204" pitchFamily="34" charset="0"/>
              <a:buNone/>
              <a:tabLst/>
              <a:defRPr/>
            </a:pPr>
            <a:r>
              <a:rPr kumimoji="0" lang="hr-HR" sz="2400" b="0" i="0" u="none" strike="noStrike" kern="1200" cap="none" spc="0" normalizeH="0" baseline="0" noProof="0" dirty="0" smtClean="0">
                <a:ln>
                  <a:noFill/>
                </a:ln>
                <a:solidFill>
                  <a:srgbClr val="0A238C"/>
                </a:solidFill>
                <a:effectLst/>
                <a:uLnTx/>
                <a:uFillTx/>
                <a:latin typeface="+mn-lt"/>
                <a:ea typeface="+mn-ea"/>
                <a:cs typeface="+mn-cs"/>
              </a:rPr>
              <a:t>KANATNE DRVENE ZGRADE</a:t>
            </a:r>
            <a:endParaRPr kumimoji="0" lang="hr-HR"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kstniOkvir 7"/>
          <p:cNvSpPr txBox="1"/>
          <p:nvPr/>
        </p:nvSpPr>
        <p:spPr>
          <a:xfrm>
            <a:off x="107504" y="3717032"/>
            <a:ext cx="9036496" cy="1938992"/>
          </a:xfrm>
          <a:prstGeom prst="rect">
            <a:avLst/>
          </a:prstGeom>
          <a:noFill/>
        </p:spPr>
        <p:txBody>
          <a:bodyPr wrap="square" rtlCol="0">
            <a:spAutoFit/>
          </a:bodyPr>
          <a:lstStyle/>
          <a:p>
            <a:r>
              <a:rPr lang="hr-HR" dirty="0" smtClean="0">
                <a:latin typeface="+mn-lt"/>
              </a:rPr>
              <a:t>Zamišljen je kao privremena građevina – ili </a:t>
            </a:r>
            <a:r>
              <a:rPr lang="hr-HR" dirty="0" smtClean="0">
                <a:latin typeface="+mn-lt"/>
              </a:rPr>
              <a:t>je zapadni </a:t>
            </a:r>
            <a:r>
              <a:rPr lang="hr-HR" dirty="0" smtClean="0">
                <a:latin typeface="+mn-lt"/>
              </a:rPr>
              <a:t>dio bio “kolodvor”, a istočni skladište </a:t>
            </a:r>
          </a:p>
          <a:p>
            <a:endParaRPr lang="hr-HR" sz="600" dirty="0" smtClean="0">
              <a:latin typeface="+mn-lt"/>
            </a:endParaRPr>
          </a:p>
          <a:p>
            <a:r>
              <a:rPr lang="hr-HR" dirty="0" smtClean="0">
                <a:latin typeface="+mn-lt"/>
              </a:rPr>
              <a:t>Projekt </a:t>
            </a:r>
            <a:r>
              <a:rPr lang="hr-HR" dirty="0" smtClean="0">
                <a:latin typeface="+mn-lt"/>
              </a:rPr>
              <a:t>nije sačuvan – jedini dokument su </a:t>
            </a:r>
            <a:r>
              <a:rPr lang="hr-HR" dirty="0" smtClean="0">
                <a:latin typeface="+mn-lt"/>
              </a:rPr>
              <a:t>2 </a:t>
            </a:r>
            <a:r>
              <a:rPr lang="hr-HR" dirty="0" smtClean="0">
                <a:latin typeface="+mn-lt"/>
              </a:rPr>
              <a:t>fotografije</a:t>
            </a:r>
          </a:p>
          <a:p>
            <a:endParaRPr lang="hr-HR" sz="600" dirty="0" smtClean="0">
              <a:latin typeface="+mn-lt"/>
            </a:endParaRPr>
          </a:p>
          <a:p>
            <a:r>
              <a:rPr lang="hr-HR" dirty="0" smtClean="0">
                <a:solidFill>
                  <a:srgbClr val="0A238C"/>
                </a:solidFill>
                <a:latin typeface="+mn-lt"/>
              </a:rPr>
              <a:t>Pravokutna zgrada </a:t>
            </a:r>
            <a:r>
              <a:rPr lang="hr-HR" dirty="0" smtClean="0">
                <a:latin typeface="+mn-lt"/>
              </a:rPr>
              <a:t>– dva </a:t>
            </a:r>
            <a:r>
              <a:rPr lang="hr-HR" dirty="0" smtClean="0">
                <a:latin typeface="+mn-lt"/>
              </a:rPr>
              <a:t>usporedna </a:t>
            </a:r>
            <a:r>
              <a:rPr lang="hr-HR" dirty="0" err="1" smtClean="0">
                <a:latin typeface="+mn-lt"/>
              </a:rPr>
              <a:t>dvostrešna</a:t>
            </a:r>
            <a:r>
              <a:rPr lang="hr-HR" dirty="0" smtClean="0">
                <a:latin typeface="+mn-lt"/>
              </a:rPr>
              <a:t>                                                                                       krova s nadstrešnicama</a:t>
            </a:r>
          </a:p>
          <a:p>
            <a:r>
              <a:rPr lang="hr-HR" dirty="0" smtClean="0">
                <a:solidFill>
                  <a:srgbClr val="0A238C"/>
                </a:solidFill>
                <a:latin typeface="+mn-lt"/>
              </a:rPr>
              <a:t>Konstrukcija – kombinacija </a:t>
            </a:r>
            <a:r>
              <a:rPr lang="hr-HR" dirty="0" smtClean="0">
                <a:solidFill>
                  <a:srgbClr val="0A238C"/>
                </a:solidFill>
                <a:latin typeface="+mn-lt"/>
              </a:rPr>
              <a:t>skeletne i </a:t>
            </a:r>
            <a:r>
              <a:rPr lang="hr-HR" dirty="0" err="1" smtClean="0">
                <a:solidFill>
                  <a:srgbClr val="0A238C"/>
                </a:solidFill>
                <a:latin typeface="+mn-lt"/>
              </a:rPr>
              <a:t>kanatne</a:t>
            </a:r>
            <a:r>
              <a:rPr lang="hr-HR" dirty="0" smtClean="0">
                <a:solidFill>
                  <a:srgbClr val="0A238C"/>
                </a:solidFill>
                <a:latin typeface="+mn-lt"/>
              </a:rPr>
              <a:t>                                                                          </a:t>
            </a:r>
            <a:r>
              <a:rPr lang="hr-HR" dirty="0" smtClean="0">
                <a:latin typeface="+mn-lt"/>
              </a:rPr>
              <a:t>(karakteristični vidljivi kosnici / ispuna od opeke). </a:t>
            </a:r>
            <a:endParaRPr lang="hr-HR" dirty="0">
              <a:latin typeface="+mn-lt"/>
            </a:endParaRPr>
          </a:p>
        </p:txBody>
      </p:sp>
      <p:sp>
        <p:nvSpPr>
          <p:cNvPr id="10" name="TekstniOkvir 9"/>
          <p:cNvSpPr txBox="1"/>
          <p:nvPr/>
        </p:nvSpPr>
        <p:spPr>
          <a:xfrm>
            <a:off x="6444208" y="1556792"/>
            <a:ext cx="2699792" cy="2000548"/>
          </a:xfrm>
          <a:prstGeom prst="rect">
            <a:avLst/>
          </a:prstGeom>
          <a:noFill/>
        </p:spPr>
        <p:txBody>
          <a:bodyPr wrap="square" rtlCol="0">
            <a:spAutoFit/>
          </a:bodyPr>
          <a:lstStyle/>
          <a:p>
            <a:r>
              <a:rPr lang="hr-HR" dirty="0" smtClean="0">
                <a:latin typeface="+mn-lt"/>
              </a:rPr>
              <a:t>Stari željeznički kolodvor izgrađen je </a:t>
            </a:r>
            <a:r>
              <a:rPr lang="hr-HR" dirty="0" smtClean="0">
                <a:latin typeface="+mn-lt"/>
              </a:rPr>
              <a:t>kad </a:t>
            </a:r>
            <a:r>
              <a:rPr lang="hr-HR" dirty="0" smtClean="0">
                <a:latin typeface="+mn-lt"/>
              </a:rPr>
              <a:t>i pruga koja je </a:t>
            </a:r>
            <a:r>
              <a:rPr lang="hr-HR" dirty="0" smtClean="0">
                <a:latin typeface="+mn-lt"/>
              </a:rPr>
              <a:t> </a:t>
            </a:r>
            <a:r>
              <a:rPr lang="hr-HR" dirty="0" smtClean="0">
                <a:latin typeface="+mn-lt"/>
              </a:rPr>
              <a:t>preko Karlovca i sv. Petra (Pivke) povezala </a:t>
            </a:r>
            <a:r>
              <a:rPr lang="hr-HR" dirty="0" smtClean="0">
                <a:latin typeface="+mn-lt"/>
              </a:rPr>
              <a:t>Rijeku s </a:t>
            </a:r>
            <a:r>
              <a:rPr lang="hr-HR" dirty="0" smtClean="0">
                <a:latin typeface="+mn-lt"/>
              </a:rPr>
              <a:t>centrima Monarhije. </a:t>
            </a:r>
          </a:p>
          <a:p>
            <a:r>
              <a:rPr lang="hr-HR" sz="1600" dirty="0" smtClean="0">
                <a:latin typeface="+mn-lt"/>
              </a:rPr>
              <a:t> </a:t>
            </a:r>
            <a:endParaRPr lang="hr-HR" sz="1600" dirty="0">
              <a:latin typeface="+mn-lt"/>
            </a:endParaRPr>
          </a:p>
        </p:txBody>
      </p:sp>
    </p:spTree>
    <p:extLst>
      <p:ext uri="{BB962C8B-B14F-4D97-AF65-F5344CB8AC3E}">
        <p14:creationId xmlns="" xmlns:p14="http://schemas.microsoft.com/office/powerpoint/2010/main" val="269077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a:t>
            </a:fld>
            <a:endParaRPr lang="hr-HR" altLang="x-none">
              <a:latin typeface="Verdana" panose="020B0604030504040204" pitchFamily="34" charset="0"/>
            </a:endParaRPr>
          </a:p>
        </p:txBody>
      </p:sp>
      <p:sp>
        <p:nvSpPr>
          <p:cNvPr id="7172" name="Rectangle 2"/>
          <p:cNvSpPr>
            <a:spLocks noGrp="1" noChangeArrowheads="1"/>
          </p:cNvSpPr>
          <p:nvPr>
            <p:ph type="title"/>
          </p:nvPr>
        </p:nvSpPr>
        <p:spPr bwMode="auto">
          <a:xfrm>
            <a:off x="107504" y="116632"/>
            <a:ext cx="9036496" cy="11430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hr-HR" altLang="x-none" sz="2800" dirty="0" smtClean="0">
                <a:solidFill>
                  <a:srgbClr val="0A238C"/>
                </a:solidFill>
              </a:rPr>
              <a:t>POVIJESNE DRVENE KONSTRUKCIJE grada RIJEKE</a:t>
            </a:r>
            <a:endParaRPr lang="hr-HR" altLang="x-none" sz="2800" dirty="0">
              <a:solidFill>
                <a:srgbClr val="0A238C"/>
              </a:solidFill>
            </a:endParaRPr>
          </a:p>
        </p:txBody>
      </p:sp>
      <p:sp>
        <p:nvSpPr>
          <p:cNvPr id="7173" name="Rectangle 3"/>
          <p:cNvSpPr>
            <a:spLocks noGrp="1" noChangeArrowheads="1"/>
          </p:cNvSpPr>
          <p:nvPr>
            <p:ph type="body" idx="1"/>
          </p:nvPr>
        </p:nvSpPr>
        <p:spPr bwMode="auto">
          <a:xfrm>
            <a:off x="179512" y="620688"/>
            <a:ext cx="8856984" cy="472437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spcBef>
                <a:spcPts val="240"/>
              </a:spcBef>
            </a:pPr>
            <a:r>
              <a:rPr lang="hr-HR" sz="2200" dirty="0" smtClean="0"/>
              <a:t>Rijeka – grad turbulentne povijesti:   </a:t>
            </a:r>
          </a:p>
          <a:p>
            <a:pPr lvl="1">
              <a:spcBef>
                <a:spcPts val="240"/>
              </a:spcBef>
            </a:pPr>
            <a:r>
              <a:rPr lang="hr-HR" sz="2200" dirty="0" smtClean="0"/>
              <a:t>prepoznatljivo gospodarsko središte </a:t>
            </a:r>
            <a:r>
              <a:rPr lang="hr-HR" sz="2200" dirty="0" smtClean="0"/>
              <a:t>na zemljovidu Europe I. industrijskog doba</a:t>
            </a:r>
          </a:p>
          <a:p>
            <a:pPr lvl="1">
              <a:spcBef>
                <a:spcPts val="240"/>
              </a:spcBef>
            </a:pPr>
            <a:r>
              <a:rPr lang="hr-HR" sz="2200" dirty="0" smtClean="0"/>
              <a:t>važno lučko središte </a:t>
            </a:r>
            <a:r>
              <a:rPr lang="hr-HR" sz="2200" dirty="0" err="1" smtClean="0"/>
              <a:t>Austro</a:t>
            </a:r>
            <a:r>
              <a:rPr lang="hr-HR" sz="2200" dirty="0" smtClean="0"/>
              <a:t>-Ugarskog carstva</a:t>
            </a:r>
          </a:p>
          <a:p>
            <a:pPr>
              <a:spcBef>
                <a:spcPts val="240"/>
              </a:spcBef>
            </a:pPr>
            <a:r>
              <a:rPr lang="hr-HR" sz="2200" dirty="0" smtClean="0"/>
              <a:t>Kraj 17. i početak 18. st. – nova epoha za Rijeku i Primorje</a:t>
            </a:r>
          </a:p>
          <a:p>
            <a:pPr lvl="1">
              <a:spcBef>
                <a:spcPts val="240"/>
              </a:spcBef>
            </a:pPr>
            <a:r>
              <a:rPr lang="hr-HR" sz="2200" dirty="0" smtClean="0"/>
              <a:t>slabi Tursko carstvo / Austrija i Turska potpisuju mirovni sporazum,</a:t>
            </a:r>
          </a:p>
          <a:p>
            <a:pPr lvl="1">
              <a:spcBef>
                <a:spcPts val="240"/>
              </a:spcBef>
            </a:pPr>
            <a:r>
              <a:rPr lang="hr-HR" sz="2200" dirty="0" smtClean="0"/>
              <a:t>patent Karla VI. 1717. g: proglašena je slobodna plovidba Jadranom,</a:t>
            </a:r>
          </a:p>
          <a:p>
            <a:pPr lvl="1">
              <a:spcBef>
                <a:spcPts val="240"/>
              </a:spcBef>
            </a:pPr>
            <a:r>
              <a:rPr lang="hr-HR" sz="2200" dirty="0" smtClean="0"/>
              <a:t>1719. g. Rijeka (i talijanski Trst) stječe status slobodne kraljevske luke. </a:t>
            </a:r>
          </a:p>
          <a:p>
            <a:pPr marL="342900" lvl="1" indent="-342900">
              <a:spcBef>
                <a:spcPts val="240"/>
              </a:spcBef>
              <a:buFont typeface="Arial" panose="020B0604020202020204" pitchFamily="34" charset="0"/>
              <a:buChar char="•"/>
            </a:pPr>
            <a:r>
              <a:rPr lang="hr-HR" sz="2200" dirty="0" smtClean="0"/>
              <a:t>Zamah privrednog i urbanog razvoja</a:t>
            </a:r>
          </a:p>
          <a:p>
            <a:pPr marL="742950" lvl="2" indent="-342900">
              <a:spcBef>
                <a:spcPts val="240"/>
              </a:spcBef>
            </a:pPr>
            <a:r>
              <a:rPr lang="hr-HR" sz="2200" dirty="0" smtClean="0">
                <a:solidFill>
                  <a:srgbClr val="0A238C"/>
                </a:solidFill>
              </a:rPr>
              <a:t>promet </a:t>
            </a:r>
            <a:r>
              <a:rPr lang="hr-HR" sz="2200" dirty="0" smtClean="0"/>
              <a:t>i </a:t>
            </a:r>
            <a:r>
              <a:rPr lang="hr-HR" sz="2200" dirty="0" smtClean="0">
                <a:solidFill>
                  <a:srgbClr val="0A238C"/>
                </a:solidFill>
              </a:rPr>
              <a:t>trgovina – </a:t>
            </a:r>
            <a:r>
              <a:rPr lang="hr-HR" sz="2200" dirty="0" smtClean="0"/>
              <a:t>Jadranska orijentacija Austrije i merkantilistička ekonomska politika</a:t>
            </a:r>
          </a:p>
          <a:p>
            <a:pPr marL="742950" lvl="2" indent="-342900">
              <a:spcBef>
                <a:spcPts val="240"/>
              </a:spcBef>
            </a:pPr>
            <a:r>
              <a:rPr lang="hr-HR" sz="2200" dirty="0" smtClean="0">
                <a:solidFill>
                  <a:srgbClr val="0A238C"/>
                </a:solidFill>
              </a:rPr>
              <a:t>proizvodnja</a:t>
            </a:r>
            <a:r>
              <a:rPr lang="hr-HR" sz="2200" dirty="0" smtClean="0"/>
              <a:t> – potaknuta vladarevom odlukom o </a:t>
            </a:r>
            <a:r>
              <a:rPr lang="hr-HR" sz="2200" dirty="0" smtClean="0">
                <a:solidFill>
                  <a:srgbClr val="0A238C"/>
                </a:solidFill>
              </a:rPr>
              <a:t>besplatnoj dodjeli državnog zemljišta</a:t>
            </a:r>
            <a:r>
              <a:rPr lang="hr-HR" sz="2200" dirty="0" smtClean="0"/>
              <a:t> za </a:t>
            </a:r>
            <a:r>
              <a:rPr lang="hr-HR" sz="2200" dirty="0" smtClean="0">
                <a:solidFill>
                  <a:srgbClr val="0A238C"/>
                </a:solidFill>
              </a:rPr>
              <a:t>gradnju proizvodnih pogona</a:t>
            </a:r>
            <a:endParaRPr lang="hr-HR" altLang="x-none" sz="2200" dirty="0">
              <a:solidFill>
                <a:srgbClr val="0A238C"/>
              </a:solidFill>
            </a:endParaRPr>
          </a:p>
        </p:txBody>
      </p:sp>
    </p:spTree>
    <p:extLst>
      <p:ext uri="{BB962C8B-B14F-4D97-AF65-F5344CB8AC3E}">
        <p14:creationId xmlns="" xmlns:p14="http://schemas.microsoft.com/office/powerpoint/2010/main" val="215227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30</a:t>
            </a:fld>
            <a:endParaRPr lang="hr-HR" altLang="x-none">
              <a:latin typeface="Verdana" panose="020B0604030504040204" pitchFamily="34" charset="0"/>
            </a:endParaRPr>
          </a:p>
        </p:txBody>
      </p:sp>
      <p:sp>
        <p:nvSpPr>
          <p:cNvPr id="5" name="TextBox 4"/>
          <p:cNvSpPr txBox="1"/>
          <p:nvPr/>
        </p:nvSpPr>
        <p:spPr>
          <a:xfrm>
            <a:off x="2190430" y="2650438"/>
            <a:ext cx="4968552" cy="369332"/>
          </a:xfrm>
          <a:prstGeom prst="rect">
            <a:avLst/>
          </a:prstGeom>
          <a:noFill/>
        </p:spPr>
        <p:txBody>
          <a:bodyPr wrap="square" rtlCol="0">
            <a:spAutoFit/>
          </a:bodyPr>
          <a:lstStyle/>
          <a:p>
            <a:r>
              <a:rPr lang="hr-HR" dirty="0" smtClean="0"/>
              <a:t>Veslački klub Liburnia, G. </a:t>
            </a:r>
            <a:r>
              <a:rPr lang="hr-HR" dirty="0" err="1" smtClean="0"/>
              <a:t>Rubinich</a:t>
            </a:r>
            <a:r>
              <a:rPr lang="hr-HR" dirty="0" smtClean="0"/>
              <a:t>, 1904.</a:t>
            </a:r>
            <a:endParaRPr lang="hr-HR" dirty="0"/>
          </a:p>
        </p:txBody>
      </p:sp>
      <p:pic>
        <p:nvPicPr>
          <p:cNvPr id="8" name="Picture 7"/>
          <p:cNvPicPr>
            <a:picLocks noChangeAspect="1"/>
          </p:cNvPicPr>
          <p:nvPr/>
        </p:nvPicPr>
        <p:blipFill rotWithShape="1">
          <a:blip r:embed="rId3" cstate="print">
            <a:extLst>
              <a:ext uri="{28A0092B-C50C-407E-A947-70E740481C1C}">
                <a14:useLocalDpi xmlns="" xmlns:a14="http://schemas.microsoft.com/office/drawing/2010/main" val="0"/>
              </a:ext>
            </a:extLst>
          </a:blip>
          <a:srcRect l="2351" t="8492" r="1575" b="4620"/>
          <a:stretch/>
        </p:blipFill>
        <p:spPr>
          <a:xfrm>
            <a:off x="-1" y="3167304"/>
            <a:ext cx="4674707" cy="3142016"/>
          </a:xfrm>
          <a:prstGeom prst="rect">
            <a:avLst/>
          </a:prstGeom>
        </p:spPr>
      </p:pic>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l="1974" t="2104" r="1997" b="5330"/>
          <a:stretch/>
        </p:blipFill>
        <p:spPr>
          <a:xfrm>
            <a:off x="4788024" y="3167304"/>
            <a:ext cx="4355976" cy="3142016"/>
          </a:xfrm>
          <a:prstGeom prst="rect">
            <a:avLst/>
          </a:prstGeom>
        </p:spPr>
      </p:pic>
      <p:pic>
        <p:nvPicPr>
          <p:cNvPr id="2" name="Picture 1"/>
          <p:cNvPicPr>
            <a:picLocks noChangeAspect="1"/>
          </p:cNvPicPr>
          <p:nvPr/>
        </p:nvPicPr>
        <p:blipFill>
          <a:blip r:embed="rId5" cstate="print"/>
          <a:stretch>
            <a:fillRect/>
          </a:stretch>
        </p:blipFill>
        <p:spPr>
          <a:xfrm>
            <a:off x="5580112" y="0"/>
            <a:ext cx="3563888" cy="2484092"/>
          </a:xfrm>
          <a:prstGeom prst="rect">
            <a:avLst/>
          </a:prstGeom>
        </p:spPr>
      </p:pic>
      <p:pic>
        <p:nvPicPr>
          <p:cNvPr id="10" name="Picture 5" descr="scan0001"/>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49230" t="53805" r="13207"/>
          <a:stretch/>
        </p:blipFill>
        <p:spPr bwMode="auto">
          <a:xfrm>
            <a:off x="-1" y="0"/>
            <a:ext cx="5456417" cy="248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61265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31</a:t>
            </a:fld>
            <a:endParaRPr lang="hr-HR" altLang="x-none">
              <a:latin typeface="Verdana" panose="020B0604030504040204" pitchFamily="34" charset="0"/>
            </a:endParaRPr>
          </a:p>
        </p:txBody>
      </p:sp>
      <p:sp>
        <p:nvSpPr>
          <p:cNvPr id="5" name="TextBox 4"/>
          <p:cNvSpPr txBox="1"/>
          <p:nvPr/>
        </p:nvSpPr>
        <p:spPr>
          <a:xfrm>
            <a:off x="4788024" y="3212976"/>
            <a:ext cx="4968552" cy="369332"/>
          </a:xfrm>
          <a:prstGeom prst="rect">
            <a:avLst/>
          </a:prstGeom>
          <a:noFill/>
        </p:spPr>
        <p:txBody>
          <a:bodyPr wrap="square" rtlCol="0">
            <a:spAutoFit/>
          </a:bodyPr>
          <a:lstStyle/>
          <a:p>
            <a:r>
              <a:rPr lang="hr-HR" dirty="0" smtClean="0">
                <a:solidFill>
                  <a:srgbClr val="0A238C"/>
                </a:solidFill>
              </a:rPr>
              <a:t>Veslački klub Liburnia</a:t>
            </a:r>
            <a:r>
              <a:rPr lang="hr-HR" dirty="0" smtClean="0"/>
              <a:t>, G. </a:t>
            </a:r>
            <a:r>
              <a:rPr lang="hr-HR" dirty="0" err="1" smtClean="0"/>
              <a:t>Rubinich</a:t>
            </a:r>
            <a:r>
              <a:rPr lang="hr-HR" dirty="0" smtClean="0"/>
              <a:t>, 1904.</a:t>
            </a:r>
            <a:endParaRPr lang="hr-HR" dirty="0"/>
          </a:p>
        </p:txBody>
      </p:sp>
      <p:pic>
        <p:nvPicPr>
          <p:cNvPr id="8" name="Picture 7"/>
          <p:cNvPicPr>
            <a:picLocks noChangeAspect="1"/>
          </p:cNvPicPr>
          <p:nvPr/>
        </p:nvPicPr>
        <p:blipFill rotWithShape="1">
          <a:blip r:embed="rId3" cstate="print">
            <a:extLst>
              <a:ext uri="{28A0092B-C50C-407E-A947-70E740481C1C}">
                <a14:useLocalDpi xmlns="" xmlns:a14="http://schemas.microsoft.com/office/drawing/2010/main" val="0"/>
              </a:ext>
            </a:extLst>
          </a:blip>
          <a:srcRect l="2351" t="8492" r="1575" b="4620"/>
          <a:stretch/>
        </p:blipFill>
        <p:spPr>
          <a:xfrm>
            <a:off x="41309" y="3599352"/>
            <a:ext cx="4674707" cy="3142016"/>
          </a:xfrm>
          <a:prstGeom prst="rect">
            <a:avLst/>
          </a:prstGeom>
        </p:spPr>
      </p:pic>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l="1974" t="2104" r="1997" b="5330"/>
          <a:stretch/>
        </p:blipFill>
        <p:spPr>
          <a:xfrm>
            <a:off x="4788024" y="3599352"/>
            <a:ext cx="4355976" cy="3142016"/>
          </a:xfrm>
          <a:prstGeom prst="rect">
            <a:avLst/>
          </a:prstGeom>
        </p:spPr>
      </p:pic>
      <p:sp>
        <p:nvSpPr>
          <p:cNvPr id="11" name="TekstniOkvir 10"/>
          <p:cNvSpPr txBox="1"/>
          <p:nvPr/>
        </p:nvSpPr>
        <p:spPr>
          <a:xfrm>
            <a:off x="107504" y="93980"/>
            <a:ext cx="8964488" cy="3046988"/>
          </a:xfrm>
          <a:prstGeom prst="rect">
            <a:avLst/>
          </a:prstGeom>
          <a:noFill/>
        </p:spPr>
        <p:txBody>
          <a:bodyPr wrap="square" rtlCol="0">
            <a:spAutoFit/>
          </a:bodyPr>
          <a:lstStyle/>
          <a:p>
            <a:r>
              <a:rPr lang="hr-HR" dirty="0" err="1" smtClean="0">
                <a:latin typeface="+mn-lt"/>
              </a:rPr>
              <a:t>Rubinichevi</a:t>
            </a:r>
            <a:r>
              <a:rPr lang="hr-HR" dirty="0" smtClean="0">
                <a:latin typeface="+mn-lt"/>
              </a:rPr>
              <a:t> projekti klubova </a:t>
            </a:r>
            <a:r>
              <a:rPr lang="hr-HR" i="1" dirty="0" smtClean="0">
                <a:latin typeface="+mn-lt"/>
              </a:rPr>
              <a:t>Liburnia</a:t>
            </a:r>
            <a:r>
              <a:rPr lang="hr-HR" dirty="0" smtClean="0">
                <a:latin typeface="+mn-lt"/>
              </a:rPr>
              <a:t> </a:t>
            </a:r>
            <a:r>
              <a:rPr lang="hr-HR" dirty="0" smtClean="0">
                <a:latin typeface="+mn-lt"/>
              </a:rPr>
              <a:t>i </a:t>
            </a:r>
            <a:r>
              <a:rPr lang="hr-HR" i="1" dirty="0" err="1" smtClean="0">
                <a:latin typeface="+mn-lt"/>
              </a:rPr>
              <a:t>Canottieri</a:t>
            </a:r>
            <a:r>
              <a:rPr lang="hr-HR" i="1" dirty="0" smtClean="0">
                <a:latin typeface="+mn-lt"/>
              </a:rPr>
              <a:t> </a:t>
            </a:r>
            <a:r>
              <a:rPr lang="hr-HR" i="1" dirty="0" err="1" smtClean="0">
                <a:latin typeface="+mn-lt"/>
              </a:rPr>
              <a:t>Fiumani</a:t>
            </a:r>
            <a:r>
              <a:rPr lang="hr-HR" dirty="0" smtClean="0">
                <a:latin typeface="+mn-lt"/>
              </a:rPr>
              <a:t> </a:t>
            </a:r>
            <a:r>
              <a:rPr lang="hr-HR" dirty="0" smtClean="0">
                <a:latin typeface="+mn-lt"/>
              </a:rPr>
              <a:t>– moderniji i secesijski</a:t>
            </a:r>
          </a:p>
          <a:p>
            <a:endParaRPr lang="hr-HR" sz="600" dirty="0" smtClean="0">
              <a:latin typeface="+mn-lt"/>
            </a:endParaRPr>
          </a:p>
          <a:p>
            <a:r>
              <a:rPr lang="hr-HR" dirty="0" smtClean="0">
                <a:latin typeface="+mn-lt"/>
              </a:rPr>
              <a:t>Stupovi duljih </a:t>
            </a:r>
            <a:r>
              <a:rPr lang="hr-HR" dirty="0" smtClean="0">
                <a:latin typeface="+mn-lt"/>
              </a:rPr>
              <a:t>pročelja </a:t>
            </a:r>
            <a:r>
              <a:rPr lang="hr-HR" dirty="0" smtClean="0">
                <a:latin typeface="+mn-lt"/>
              </a:rPr>
              <a:t>su na razmaku </a:t>
            </a:r>
            <a:r>
              <a:rPr lang="hr-HR" dirty="0" smtClean="0">
                <a:latin typeface="+mn-lt"/>
              </a:rPr>
              <a:t>od </a:t>
            </a:r>
            <a:r>
              <a:rPr lang="hr-HR" dirty="0" smtClean="0">
                <a:latin typeface="+mn-lt"/>
              </a:rPr>
              <a:t>2,0m – gušći razmaci su na bočnim </a:t>
            </a:r>
            <a:r>
              <a:rPr lang="hr-HR" dirty="0" smtClean="0">
                <a:latin typeface="+mn-lt"/>
              </a:rPr>
              <a:t>stranama i u </a:t>
            </a:r>
            <a:r>
              <a:rPr lang="hr-HR" dirty="0" err="1" smtClean="0">
                <a:latin typeface="+mn-lt"/>
              </a:rPr>
              <a:t>parapetnoj</a:t>
            </a:r>
            <a:r>
              <a:rPr lang="hr-HR" dirty="0" smtClean="0">
                <a:latin typeface="+mn-lt"/>
              </a:rPr>
              <a:t> zoni kata. </a:t>
            </a:r>
            <a:endParaRPr lang="hr-HR" dirty="0" smtClean="0">
              <a:latin typeface="+mn-lt"/>
            </a:endParaRPr>
          </a:p>
          <a:p>
            <a:endParaRPr lang="hr-HR" sz="600" dirty="0" smtClean="0">
              <a:latin typeface="+mn-lt"/>
            </a:endParaRPr>
          </a:p>
          <a:p>
            <a:r>
              <a:rPr lang="hr-HR" dirty="0" smtClean="0">
                <a:latin typeface="+mn-lt"/>
              </a:rPr>
              <a:t>Na konstrukciji kluba </a:t>
            </a:r>
            <a:r>
              <a:rPr lang="hr-HR" i="1" dirty="0" smtClean="0">
                <a:latin typeface="+mn-lt"/>
              </a:rPr>
              <a:t>Liburnia</a:t>
            </a:r>
            <a:r>
              <a:rPr lang="hr-HR" dirty="0" smtClean="0">
                <a:latin typeface="+mn-lt"/>
              </a:rPr>
              <a:t> </a:t>
            </a:r>
            <a:r>
              <a:rPr lang="hr-HR" dirty="0" smtClean="0">
                <a:latin typeface="+mn-lt"/>
              </a:rPr>
              <a:t>– </a:t>
            </a:r>
            <a:r>
              <a:rPr lang="hr-HR" dirty="0" smtClean="0">
                <a:latin typeface="+mn-lt"/>
              </a:rPr>
              <a:t>kosnici </a:t>
            </a:r>
            <a:r>
              <a:rPr lang="hr-HR" dirty="0" smtClean="0">
                <a:latin typeface="+mn-lt"/>
              </a:rPr>
              <a:t>su postavljeni od </a:t>
            </a:r>
            <a:r>
              <a:rPr lang="hr-HR" dirty="0" smtClean="0">
                <a:latin typeface="+mn-lt"/>
              </a:rPr>
              <a:t>ugla do središta nasuprotnog </a:t>
            </a:r>
            <a:r>
              <a:rPr lang="hr-HR" dirty="0" smtClean="0">
                <a:latin typeface="+mn-lt"/>
              </a:rPr>
              <a:t>polja</a:t>
            </a:r>
          </a:p>
          <a:p>
            <a:endParaRPr lang="hr-HR" sz="600" dirty="0" smtClean="0">
              <a:latin typeface="+mn-lt"/>
            </a:endParaRPr>
          </a:p>
          <a:p>
            <a:r>
              <a:rPr lang="hr-HR" dirty="0" smtClean="0">
                <a:latin typeface="+mn-lt"/>
              </a:rPr>
              <a:t>U krajnjim poljima – prečke </a:t>
            </a:r>
            <a:r>
              <a:rPr lang="hr-HR" dirty="0" smtClean="0">
                <a:latin typeface="+mn-lt"/>
              </a:rPr>
              <a:t>lučnog </a:t>
            </a:r>
            <a:r>
              <a:rPr lang="hr-HR" dirty="0" smtClean="0">
                <a:latin typeface="+mn-lt"/>
              </a:rPr>
              <a:t>oblika (mehanički sastavljene daske – dojam </a:t>
            </a:r>
            <a:r>
              <a:rPr lang="hr-HR" dirty="0" err="1" smtClean="0">
                <a:latin typeface="+mn-lt"/>
              </a:rPr>
              <a:t>punostijenog</a:t>
            </a:r>
            <a:r>
              <a:rPr lang="hr-HR" dirty="0" smtClean="0">
                <a:latin typeface="+mn-lt"/>
              </a:rPr>
              <a:t> </a:t>
            </a:r>
            <a:r>
              <a:rPr lang="hr-HR" dirty="0" smtClean="0">
                <a:latin typeface="+mn-lt"/>
              </a:rPr>
              <a:t>luka)</a:t>
            </a:r>
            <a:endParaRPr lang="hr-HR" dirty="0" smtClean="0">
              <a:latin typeface="+mn-lt"/>
            </a:endParaRPr>
          </a:p>
          <a:p>
            <a:endParaRPr lang="hr-HR" sz="600" dirty="0" smtClean="0">
              <a:latin typeface="+mn-lt"/>
            </a:endParaRPr>
          </a:p>
          <a:p>
            <a:r>
              <a:rPr lang="hr-HR" dirty="0" smtClean="0">
                <a:latin typeface="+mn-lt"/>
              </a:rPr>
              <a:t>Vanjske stijene – ispuna od opeke / unutrašnji prostor – minimalno </a:t>
            </a:r>
            <a:r>
              <a:rPr lang="hr-HR" dirty="0" smtClean="0">
                <a:latin typeface="+mn-lt"/>
              </a:rPr>
              <a:t>pregrađen drvenim stijenama svlačionica. </a:t>
            </a:r>
            <a:endParaRPr lang="hr-HR" dirty="0" smtClean="0">
              <a:latin typeface="+mn-lt"/>
            </a:endParaRPr>
          </a:p>
          <a:p>
            <a:endParaRPr lang="hr-HR" sz="600" dirty="0" smtClean="0">
              <a:latin typeface="+mn-lt"/>
            </a:endParaRPr>
          </a:p>
          <a:p>
            <a:r>
              <a:rPr lang="hr-HR" dirty="0" smtClean="0">
                <a:latin typeface="+mn-lt"/>
              </a:rPr>
              <a:t>Konstrukcija </a:t>
            </a:r>
            <a:r>
              <a:rPr lang="hr-HR" dirty="0" smtClean="0">
                <a:latin typeface="+mn-lt"/>
              </a:rPr>
              <a:t>ravnog krova </a:t>
            </a:r>
            <a:r>
              <a:rPr lang="hr-HR" dirty="0" smtClean="0">
                <a:latin typeface="+mn-lt"/>
              </a:rPr>
              <a:t>– od drvenih </a:t>
            </a:r>
            <a:r>
              <a:rPr lang="hr-HR" dirty="0" smtClean="0">
                <a:latin typeface="+mn-lt"/>
              </a:rPr>
              <a:t>greda i </a:t>
            </a:r>
            <a:r>
              <a:rPr lang="hr-HR" dirty="0" smtClean="0">
                <a:latin typeface="+mn-lt"/>
              </a:rPr>
              <a:t>dasaka / limeni pokrov</a:t>
            </a:r>
            <a:endParaRPr lang="hr-HR" dirty="0">
              <a:latin typeface="+mn-lt"/>
            </a:endParaRPr>
          </a:p>
        </p:txBody>
      </p:sp>
    </p:spTree>
    <p:extLst>
      <p:ext uri="{BB962C8B-B14F-4D97-AF65-F5344CB8AC3E}">
        <p14:creationId xmlns="" xmlns:p14="http://schemas.microsoft.com/office/powerpoint/2010/main" val="1961265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32</a:t>
            </a:fld>
            <a:endParaRPr lang="hr-HR" altLang="x-none">
              <a:latin typeface="Verdana" panose="020B0604030504040204" pitchFamily="34" charset="0"/>
            </a:endParaRPr>
          </a:p>
        </p:txBody>
      </p:sp>
      <p:sp>
        <p:nvSpPr>
          <p:cNvPr id="2" name="TextBox 1"/>
          <p:cNvSpPr txBox="1"/>
          <p:nvPr/>
        </p:nvSpPr>
        <p:spPr>
          <a:xfrm>
            <a:off x="6012160" y="105569"/>
            <a:ext cx="3131840" cy="3170099"/>
          </a:xfrm>
          <a:prstGeom prst="rect">
            <a:avLst/>
          </a:prstGeom>
          <a:noFill/>
        </p:spPr>
        <p:txBody>
          <a:bodyPr wrap="square" rtlCol="0">
            <a:spAutoFit/>
          </a:bodyPr>
          <a:lstStyle/>
          <a:p>
            <a:r>
              <a:rPr lang="hr-HR" sz="2000" dirty="0" smtClean="0">
                <a:solidFill>
                  <a:srgbClr val="0A238C"/>
                </a:solidFill>
              </a:rPr>
              <a:t>Veslački klub </a:t>
            </a:r>
            <a:r>
              <a:rPr lang="hr-HR" sz="2000" dirty="0" err="1" smtClean="0">
                <a:solidFill>
                  <a:srgbClr val="0A238C"/>
                </a:solidFill>
              </a:rPr>
              <a:t>Quarnero</a:t>
            </a:r>
            <a:r>
              <a:rPr lang="hr-HR" sz="2000" dirty="0" smtClean="0">
                <a:solidFill>
                  <a:srgbClr val="0A238C"/>
                </a:solidFill>
              </a:rPr>
              <a:t> </a:t>
            </a:r>
            <a:r>
              <a:rPr lang="hr-HR" dirty="0" smtClean="0"/>
              <a:t>(Kvarner</a:t>
            </a:r>
            <a:r>
              <a:rPr lang="hr-HR" dirty="0" smtClean="0"/>
              <a:t>), I</a:t>
            </a:r>
            <a:r>
              <a:rPr lang="hr-HR" dirty="0" smtClean="0"/>
              <a:t>. </a:t>
            </a:r>
            <a:r>
              <a:rPr lang="hr-HR" dirty="0" err="1" smtClean="0"/>
              <a:t>Berger</a:t>
            </a:r>
            <a:r>
              <a:rPr lang="hr-HR" dirty="0" smtClean="0"/>
              <a:t> 1904</a:t>
            </a:r>
            <a:r>
              <a:rPr lang="hr-HR" dirty="0" smtClean="0"/>
              <a:t>.</a:t>
            </a:r>
          </a:p>
          <a:p>
            <a:endParaRPr lang="hr-HR" dirty="0" smtClean="0"/>
          </a:p>
          <a:p>
            <a:r>
              <a:rPr lang="hr-HR" dirty="0" smtClean="0"/>
              <a:t>Historicistički </a:t>
            </a:r>
            <a:r>
              <a:rPr lang="hr-HR" dirty="0" smtClean="0"/>
              <a:t>projekt i </a:t>
            </a:r>
            <a:r>
              <a:rPr lang="hr-HR" dirty="0" smtClean="0"/>
              <a:t>školski </a:t>
            </a:r>
            <a:r>
              <a:rPr lang="hr-HR" dirty="0" smtClean="0"/>
              <a:t>primjer </a:t>
            </a:r>
            <a:r>
              <a:rPr lang="hr-HR" dirty="0" err="1" smtClean="0"/>
              <a:t>kanatne</a:t>
            </a:r>
            <a:r>
              <a:rPr lang="hr-HR" dirty="0" smtClean="0"/>
              <a:t> </a:t>
            </a:r>
            <a:r>
              <a:rPr lang="hr-HR" dirty="0" smtClean="0"/>
              <a:t>konstrukcije – stupovi </a:t>
            </a:r>
            <a:r>
              <a:rPr lang="hr-HR" dirty="0" smtClean="0"/>
              <a:t>(16/16, </a:t>
            </a:r>
            <a:r>
              <a:rPr lang="hr-HR" dirty="0" smtClean="0"/>
              <a:t>15/</a:t>
            </a:r>
            <a:r>
              <a:rPr lang="hr-HR" dirty="0" err="1" smtClean="0"/>
              <a:t>15</a:t>
            </a:r>
            <a:r>
              <a:rPr lang="hr-HR" dirty="0" smtClean="0"/>
              <a:t>, 18/</a:t>
            </a:r>
            <a:r>
              <a:rPr lang="hr-HR" dirty="0" err="1" smtClean="0"/>
              <a:t>18</a:t>
            </a:r>
            <a:r>
              <a:rPr lang="hr-HR" dirty="0" smtClean="0"/>
              <a:t>) na rasteru od 1,0 m</a:t>
            </a:r>
          </a:p>
          <a:p>
            <a:r>
              <a:rPr lang="hr-HR" dirty="0" smtClean="0"/>
              <a:t>Ispuna – opeka (vanjske stijene) / drvo (unutrašnje)</a:t>
            </a:r>
          </a:p>
          <a:p>
            <a:r>
              <a:rPr lang="hr-HR" dirty="0" smtClean="0"/>
              <a:t> </a:t>
            </a:r>
            <a:endParaRPr lang="hr-HR" dirty="0" smtClean="0"/>
          </a:p>
          <a:p>
            <a:endParaRPr lang="hr-HR" dirty="0"/>
          </a:p>
        </p:txBody>
      </p:sp>
      <p:sp>
        <p:nvSpPr>
          <p:cNvPr id="4" name="Rectangle 3"/>
          <p:cNvSpPr/>
          <p:nvPr/>
        </p:nvSpPr>
        <p:spPr>
          <a:xfrm>
            <a:off x="3779912" y="3068960"/>
            <a:ext cx="1835695" cy="3231654"/>
          </a:xfrm>
          <a:prstGeom prst="rect">
            <a:avLst/>
          </a:prstGeom>
        </p:spPr>
        <p:txBody>
          <a:bodyPr wrap="square">
            <a:spAutoFit/>
          </a:bodyPr>
          <a:lstStyle/>
          <a:p>
            <a:pPr lvl="0" algn="r"/>
            <a:r>
              <a:rPr lang="hr-HR" dirty="0">
                <a:solidFill>
                  <a:srgbClr val="0A238C"/>
                </a:solidFill>
              </a:rPr>
              <a:t>Veslački klub </a:t>
            </a:r>
            <a:r>
              <a:rPr lang="hr-HR" dirty="0" err="1">
                <a:solidFill>
                  <a:srgbClr val="0A238C"/>
                </a:solidFill>
              </a:rPr>
              <a:t>Quarnero</a:t>
            </a:r>
            <a:r>
              <a:rPr lang="hr-HR" dirty="0" smtClean="0">
                <a:solidFill>
                  <a:prstClr val="black"/>
                </a:solidFill>
              </a:rPr>
              <a:t>, G. </a:t>
            </a:r>
            <a:r>
              <a:rPr lang="hr-HR" dirty="0" err="1" smtClean="0">
                <a:solidFill>
                  <a:prstClr val="black"/>
                </a:solidFill>
              </a:rPr>
              <a:t>Rubinich</a:t>
            </a:r>
            <a:r>
              <a:rPr lang="hr-HR" dirty="0" smtClean="0">
                <a:solidFill>
                  <a:prstClr val="black"/>
                </a:solidFill>
              </a:rPr>
              <a:t> – rekonstrukcija </a:t>
            </a:r>
          </a:p>
          <a:p>
            <a:pPr lvl="0" algn="r"/>
            <a:r>
              <a:rPr lang="hr-HR" dirty="0" smtClean="0">
                <a:solidFill>
                  <a:prstClr val="black"/>
                </a:solidFill>
              </a:rPr>
              <a:t>  </a:t>
            </a:r>
            <a:r>
              <a:rPr lang="hr-HR" dirty="0" smtClean="0">
                <a:solidFill>
                  <a:prstClr val="black"/>
                </a:solidFill>
              </a:rPr>
              <a:t>1910</a:t>
            </a:r>
            <a:r>
              <a:rPr lang="hr-HR" dirty="0" smtClean="0">
                <a:solidFill>
                  <a:prstClr val="black"/>
                </a:solidFill>
              </a:rPr>
              <a:t>.</a:t>
            </a:r>
          </a:p>
          <a:p>
            <a:pPr lvl="0" algn="r"/>
            <a:endParaRPr lang="hr-HR" dirty="0" smtClean="0">
              <a:solidFill>
                <a:prstClr val="black"/>
              </a:solidFill>
            </a:endParaRPr>
          </a:p>
          <a:p>
            <a:pPr lvl="0" algn="r"/>
            <a:r>
              <a:rPr lang="hr-HR" sz="1600" dirty="0" smtClean="0">
                <a:solidFill>
                  <a:prstClr val="black"/>
                </a:solidFill>
              </a:rPr>
              <a:t>Ujednačava izgled i konstrukciju s onima u  susjednim klubovima </a:t>
            </a:r>
            <a:endParaRPr lang="hr-HR" sz="1600" dirty="0">
              <a:solidFill>
                <a:prstClr val="black"/>
              </a:solidFill>
            </a:endParaRPr>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2074" t="2393" r="2895" b="3252"/>
          <a:stretch/>
        </p:blipFill>
        <p:spPr>
          <a:xfrm>
            <a:off x="5615607" y="2924944"/>
            <a:ext cx="3528393" cy="3384376"/>
          </a:xfrm>
          <a:prstGeom prst="rect">
            <a:avLst/>
          </a:prstGeom>
        </p:spPr>
      </p:pic>
      <p:pic>
        <p:nvPicPr>
          <p:cNvPr id="3" name="Picture 2"/>
          <p:cNvPicPr>
            <a:picLocks noChangeAspect="1"/>
          </p:cNvPicPr>
          <p:nvPr/>
        </p:nvPicPr>
        <p:blipFill>
          <a:blip r:embed="rId4" cstate="print"/>
          <a:stretch>
            <a:fillRect/>
          </a:stretch>
        </p:blipFill>
        <p:spPr>
          <a:xfrm>
            <a:off x="0" y="0"/>
            <a:ext cx="5938019" cy="3097036"/>
          </a:xfrm>
          <a:prstGeom prst="rect">
            <a:avLst/>
          </a:prstGeom>
        </p:spPr>
      </p:pic>
      <p:pic>
        <p:nvPicPr>
          <p:cNvPr id="1026" name="Picture 2" descr="Slikovni rezultat za rijeka molo longo razglednica"/>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 r="1870" b="2147"/>
          <a:stretch/>
        </p:blipFill>
        <p:spPr bwMode="auto">
          <a:xfrm>
            <a:off x="0" y="3449140"/>
            <a:ext cx="3995936" cy="28601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99905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33</a:t>
            </a:fld>
            <a:endParaRPr lang="hr-HR" altLang="x-none">
              <a:latin typeface="Verdana" panose="020B0604030504040204" pitchFamily="34" charset="0"/>
            </a:endParaRPr>
          </a:p>
        </p:txBody>
      </p:sp>
      <p:pic>
        <p:nvPicPr>
          <p:cNvPr id="4" name="Picture 2" descr="Rijeka celik0001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68752" y="-8236"/>
            <a:ext cx="4975248" cy="3077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Rijeka celik0025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68752" y="3267010"/>
            <a:ext cx="4975247" cy="3030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5" name="Picture 1" descr="Rijeka Quarnero m"/>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9512" y="-8236"/>
            <a:ext cx="2888433" cy="306896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07949" y="3068960"/>
            <a:ext cx="3943739" cy="923330"/>
          </a:xfrm>
          <a:prstGeom prst="rect">
            <a:avLst/>
          </a:prstGeom>
          <a:noFill/>
        </p:spPr>
        <p:txBody>
          <a:bodyPr wrap="square" rtlCol="0">
            <a:spAutoFit/>
          </a:bodyPr>
          <a:lstStyle/>
          <a:p>
            <a:r>
              <a:rPr lang="hr-HR" dirty="0" smtClean="0"/>
              <a:t>Kupalište </a:t>
            </a:r>
            <a:r>
              <a:rPr lang="hr-HR" dirty="0" err="1" smtClean="0"/>
              <a:t>Quarnero</a:t>
            </a:r>
            <a:r>
              <a:rPr lang="hr-HR" dirty="0" smtClean="0"/>
              <a:t> (Kvarner), L. </a:t>
            </a:r>
            <a:r>
              <a:rPr lang="hr-HR" dirty="0" err="1" smtClean="0"/>
              <a:t>Bescocca</a:t>
            </a:r>
            <a:r>
              <a:rPr lang="hr-HR" dirty="0" smtClean="0"/>
              <a:t>, L. </a:t>
            </a:r>
            <a:r>
              <a:rPr lang="hr-HR" dirty="0" err="1" smtClean="0"/>
              <a:t>Luppis</a:t>
            </a:r>
            <a:r>
              <a:rPr lang="hr-HR" dirty="0" smtClean="0"/>
              <a:t>, V. </a:t>
            </a:r>
            <a:r>
              <a:rPr lang="hr-HR" dirty="0" err="1" smtClean="0"/>
              <a:t>Celligoi</a:t>
            </a:r>
            <a:r>
              <a:rPr lang="hr-HR" dirty="0" smtClean="0"/>
              <a:t>, 1913.</a:t>
            </a:r>
            <a:endParaRPr lang="hr-HR" dirty="0"/>
          </a:p>
        </p:txBody>
      </p:sp>
      <p:pic>
        <p:nvPicPr>
          <p:cNvPr id="3074" name="Picture 2" descr="Slika"/>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48" y="3717032"/>
            <a:ext cx="4048241" cy="25807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9531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34</a:t>
            </a:fld>
            <a:endParaRPr lang="hr-HR" altLang="x-none">
              <a:latin typeface="Verdana" panose="020B0604030504040204" pitchFamily="34" charset="0"/>
            </a:endParaRPr>
          </a:p>
        </p:txBody>
      </p:sp>
      <p:pic>
        <p:nvPicPr>
          <p:cNvPr id="4" name="Picture 2" descr="Rijeka celik0001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68752" y="-8236"/>
            <a:ext cx="4975248" cy="3077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Rijeka celik0025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68752" y="3854608"/>
            <a:ext cx="4975247" cy="3030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355976" y="3068960"/>
            <a:ext cx="4608067" cy="677108"/>
          </a:xfrm>
          <a:prstGeom prst="rect">
            <a:avLst/>
          </a:prstGeom>
          <a:noFill/>
        </p:spPr>
        <p:txBody>
          <a:bodyPr wrap="square" rtlCol="0">
            <a:spAutoFit/>
          </a:bodyPr>
          <a:lstStyle/>
          <a:p>
            <a:r>
              <a:rPr lang="hr-HR" sz="2000" dirty="0" smtClean="0">
                <a:solidFill>
                  <a:srgbClr val="0A238C"/>
                </a:solidFill>
              </a:rPr>
              <a:t>Kupalište </a:t>
            </a:r>
            <a:r>
              <a:rPr lang="hr-HR" sz="2000" dirty="0" err="1" smtClean="0">
                <a:solidFill>
                  <a:srgbClr val="0A238C"/>
                </a:solidFill>
              </a:rPr>
              <a:t>Quarnero</a:t>
            </a:r>
            <a:r>
              <a:rPr lang="hr-HR" sz="2000" dirty="0" smtClean="0">
                <a:solidFill>
                  <a:srgbClr val="0A238C"/>
                </a:solidFill>
              </a:rPr>
              <a:t> </a:t>
            </a:r>
            <a:r>
              <a:rPr lang="hr-HR" dirty="0" smtClean="0"/>
              <a:t>(Kvarner), L. </a:t>
            </a:r>
            <a:r>
              <a:rPr lang="hr-HR" dirty="0" err="1" smtClean="0"/>
              <a:t>Bescocca</a:t>
            </a:r>
            <a:r>
              <a:rPr lang="hr-HR" dirty="0" smtClean="0"/>
              <a:t>, L. </a:t>
            </a:r>
            <a:r>
              <a:rPr lang="hr-HR" dirty="0" err="1" smtClean="0"/>
              <a:t>Luppis</a:t>
            </a:r>
            <a:r>
              <a:rPr lang="hr-HR" dirty="0" smtClean="0"/>
              <a:t>, V. </a:t>
            </a:r>
            <a:r>
              <a:rPr lang="hr-HR" dirty="0" err="1" smtClean="0"/>
              <a:t>Celligoi</a:t>
            </a:r>
            <a:r>
              <a:rPr lang="hr-HR" dirty="0" smtClean="0"/>
              <a:t>, 1913.</a:t>
            </a:r>
            <a:endParaRPr lang="hr-HR" dirty="0"/>
          </a:p>
        </p:txBody>
      </p:sp>
      <p:sp>
        <p:nvSpPr>
          <p:cNvPr id="9" name="TekstniOkvir 8"/>
          <p:cNvSpPr txBox="1"/>
          <p:nvPr/>
        </p:nvSpPr>
        <p:spPr>
          <a:xfrm>
            <a:off x="35496" y="44624"/>
            <a:ext cx="4176464" cy="6555641"/>
          </a:xfrm>
          <a:prstGeom prst="rect">
            <a:avLst/>
          </a:prstGeom>
          <a:noFill/>
        </p:spPr>
        <p:txBody>
          <a:bodyPr wrap="square" rtlCol="0">
            <a:spAutoFit/>
          </a:bodyPr>
          <a:lstStyle/>
          <a:p>
            <a:r>
              <a:rPr lang="hr-HR" dirty="0" smtClean="0">
                <a:latin typeface="+mn-lt"/>
              </a:rPr>
              <a:t>Lokacija Kupališta – središnji dio lukobrana (skretanje iz pravca zapada na sjeverozapad)</a:t>
            </a:r>
          </a:p>
          <a:p>
            <a:endParaRPr lang="hr-HR" sz="800" dirty="0" smtClean="0">
              <a:latin typeface="+mn-lt"/>
            </a:endParaRPr>
          </a:p>
          <a:p>
            <a:r>
              <a:rPr lang="hr-HR" dirty="0" smtClean="0">
                <a:latin typeface="+mn-lt"/>
              </a:rPr>
              <a:t>Realan </a:t>
            </a:r>
            <a:r>
              <a:rPr lang="hr-HR" dirty="0" smtClean="0">
                <a:latin typeface="+mn-lt"/>
              </a:rPr>
              <a:t>problem predstavljala je vrlo mala širina </a:t>
            </a:r>
            <a:r>
              <a:rPr lang="hr-HR" dirty="0" smtClean="0">
                <a:latin typeface="+mn-lt"/>
              </a:rPr>
              <a:t>lukobrana: svega 12 m na tom mjestu, a polovicu su zauzimale </a:t>
            </a:r>
            <a:r>
              <a:rPr lang="hr-HR" dirty="0" smtClean="0">
                <a:latin typeface="+mn-lt"/>
              </a:rPr>
              <a:t>željezničke tračnice </a:t>
            </a:r>
            <a:r>
              <a:rPr lang="hr-HR" dirty="0" smtClean="0">
                <a:latin typeface="+mn-lt"/>
              </a:rPr>
              <a:t>(lukobranom </a:t>
            </a:r>
            <a:r>
              <a:rPr lang="hr-HR" dirty="0" smtClean="0">
                <a:latin typeface="+mn-lt"/>
              </a:rPr>
              <a:t>i </a:t>
            </a:r>
            <a:r>
              <a:rPr lang="hr-HR" dirty="0" smtClean="0">
                <a:latin typeface="+mn-lt"/>
              </a:rPr>
              <a:t>lukom je prometovao vlak). </a:t>
            </a:r>
          </a:p>
          <a:p>
            <a:endParaRPr lang="hr-HR" sz="800" dirty="0" smtClean="0">
              <a:latin typeface="+mn-lt"/>
            </a:endParaRPr>
          </a:p>
          <a:p>
            <a:r>
              <a:rPr lang="hr-HR" dirty="0" smtClean="0">
                <a:latin typeface="+mn-lt"/>
              </a:rPr>
              <a:t>Projektanti </a:t>
            </a:r>
            <a:r>
              <a:rPr lang="hr-HR" dirty="0" smtClean="0">
                <a:latin typeface="+mn-lt"/>
              </a:rPr>
              <a:t>su iskoristili cjelokupnu raspoloživu širinu </a:t>
            </a:r>
            <a:r>
              <a:rPr lang="hr-HR" dirty="0" smtClean="0">
                <a:latin typeface="+mn-lt"/>
              </a:rPr>
              <a:t>lukobrana: ravnom </a:t>
            </a:r>
            <a:r>
              <a:rPr lang="hr-HR" dirty="0" smtClean="0">
                <a:latin typeface="+mn-lt"/>
              </a:rPr>
              <a:t>dijelu </a:t>
            </a:r>
            <a:r>
              <a:rPr lang="hr-HR" dirty="0" smtClean="0">
                <a:latin typeface="+mn-lt"/>
              </a:rPr>
              <a:t>su priključili </a:t>
            </a:r>
            <a:r>
              <a:rPr lang="hr-HR" dirty="0" smtClean="0">
                <a:latin typeface="+mn-lt"/>
              </a:rPr>
              <a:t>i širinu zida i </a:t>
            </a:r>
            <a:r>
              <a:rPr lang="hr-HR" dirty="0" err="1" smtClean="0">
                <a:latin typeface="+mn-lt"/>
              </a:rPr>
              <a:t>školjere</a:t>
            </a:r>
            <a:r>
              <a:rPr lang="hr-HR" dirty="0" smtClean="0">
                <a:latin typeface="+mn-lt"/>
              </a:rPr>
              <a:t> te tako dobili 19 metara za razvijanje građevine kupališta. </a:t>
            </a:r>
            <a:endParaRPr lang="hr-HR" dirty="0" smtClean="0">
              <a:latin typeface="+mn-lt"/>
            </a:endParaRPr>
          </a:p>
          <a:p>
            <a:endParaRPr lang="hr-HR" sz="800" dirty="0" smtClean="0">
              <a:latin typeface="+mn-lt"/>
            </a:endParaRPr>
          </a:p>
          <a:p>
            <a:r>
              <a:rPr lang="hr-HR" dirty="0" smtClean="0">
                <a:latin typeface="+mn-lt"/>
              </a:rPr>
              <a:t>Problem </a:t>
            </a:r>
            <a:r>
              <a:rPr lang="hr-HR" dirty="0" smtClean="0">
                <a:latin typeface="+mn-lt"/>
              </a:rPr>
              <a:t>željeznice </a:t>
            </a:r>
            <a:r>
              <a:rPr lang="hr-HR" dirty="0" smtClean="0">
                <a:latin typeface="+mn-lt"/>
              </a:rPr>
              <a:t>– riješen izborom čelične </a:t>
            </a:r>
            <a:r>
              <a:rPr lang="hr-HR" dirty="0" smtClean="0">
                <a:latin typeface="+mn-lt"/>
              </a:rPr>
              <a:t>sojeničku </a:t>
            </a:r>
            <a:r>
              <a:rPr lang="hr-HR" dirty="0" smtClean="0">
                <a:latin typeface="+mn-lt"/>
              </a:rPr>
              <a:t>konstrukciju</a:t>
            </a:r>
          </a:p>
          <a:p>
            <a:endParaRPr lang="hr-HR" dirty="0" smtClean="0">
              <a:latin typeface="+mn-lt"/>
            </a:endParaRPr>
          </a:p>
          <a:p>
            <a:r>
              <a:rPr lang="hr-HR" dirty="0" smtClean="0">
                <a:solidFill>
                  <a:srgbClr val="0A238C"/>
                </a:solidFill>
                <a:latin typeface="+mn-lt"/>
              </a:rPr>
              <a:t>Visoki </a:t>
            </a:r>
            <a:r>
              <a:rPr lang="hr-HR" dirty="0" smtClean="0">
                <a:solidFill>
                  <a:srgbClr val="0A238C"/>
                </a:solidFill>
                <a:latin typeface="+mn-lt"/>
              </a:rPr>
              <a:t>prizemni dio </a:t>
            </a:r>
            <a:r>
              <a:rPr lang="hr-HR" dirty="0" smtClean="0">
                <a:solidFill>
                  <a:srgbClr val="0A238C"/>
                </a:solidFill>
                <a:latin typeface="+mn-lt"/>
              </a:rPr>
              <a:t>– skeletna čelična konstrukcija</a:t>
            </a:r>
            <a:r>
              <a:rPr lang="hr-HR" dirty="0" smtClean="0">
                <a:latin typeface="+mn-lt"/>
              </a:rPr>
              <a:t> (visine </a:t>
            </a:r>
            <a:r>
              <a:rPr lang="hr-HR" dirty="0" err="1" smtClean="0">
                <a:latin typeface="+mn-lt"/>
              </a:rPr>
              <a:t>cca</a:t>
            </a:r>
            <a:r>
              <a:rPr lang="hr-HR" dirty="0" smtClean="0">
                <a:latin typeface="+mn-lt"/>
              </a:rPr>
              <a:t> 5 m)</a:t>
            </a:r>
          </a:p>
          <a:p>
            <a:endParaRPr lang="hr-HR" dirty="0" smtClean="0">
              <a:latin typeface="+mn-lt"/>
            </a:endParaRPr>
          </a:p>
          <a:p>
            <a:r>
              <a:rPr lang="hr-HR" dirty="0" smtClean="0">
                <a:latin typeface="+mn-lt"/>
              </a:rPr>
              <a:t>Gornje </a:t>
            </a:r>
            <a:r>
              <a:rPr lang="hr-HR" dirty="0" smtClean="0">
                <a:latin typeface="+mn-lt"/>
              </a:rPr>
              <a:t>etaže </a:t>
            </a:r>
            <a:r>
              <a:rPr lang="hr-HR" dirty="0" smtClean="0">
                <a:latin typeface="+mn-lt"/>
              </a:rPr>
              <a:t>– </a:t>
            </a:r>
            <a:r>
              <a:rPr lang="hr-HR" dirty="0" smtClean="0">
                <a:solidFill>
                  <a:srgbClr val="0A238C"/>
                </a:solidFill>
                <a:latin typeface="+mn-lt"/>
              </a:rPr>
              <a:t>drvena </a:t>
            </a:r>
            <a:r>
              <a:rPr lang="hr-HR" dirty="0" err="1" smtClean="0">
                <a:solidFill>
                  <a:srgbClr val="0A238C"/>
                </a:solidFill>
                <a:latin typeface="+mn-lt"/>
              </a:rPr>
              <a:t>kanatna</a:t>
            </a:r>
            <a:r>
              <a:rPr lang="hr-HR" dirty="0" smtClean="0">
                <a:solidFill>
                  <a:srgbClr val="0A238C"/>
                </a:solidFill>
                <a:latin typeface="+mn-lt"/>
              </a:rPr>
              <a:t> </a:t>
            </a:r>
            <a:r>
              <a:rPr lang="hr-HR" dirty="0" smtClean="0">
                <a:solidFill>
                  <a:srgbClr val="0A238C"/>
                </a:solidFill>
                <a:latin typeface="+mn-lt"/>
              </a:rPr>
              <a:t>i </a:t>
            </a:r>
            <a:r>
              <a:rPr lang="hr-HR" dirty="0" smtClean="0">
                <a:solidFill>
                  <a:srgbClr val="0A238C"/>
                </a:solidFill>
                <a:latin typeface="+mn-lt"/>
              </a:rPr>
              <a:t>skeletna konstrukcija</a:t>
            </a:r>
            <a:endParaRPr lang="hr-HR" dirty="0" smtClean="0">
              <a:solidFill>
                <a:srgbClr val="0A238C"/>
              </a:solidFill>
              <a:latin typeface="+mn-lt"/>
            </a:endParaRPr>
          </a:p>
          <a:p>
            <a:endParaRPr lang="hr-HR" dirty="0">
              <a:latin typeface="+mn-lt"/>
            </a:endParaRPr>
          </a:p>
        </p:txBody>
      </p:sp>
    </p:spTree>
    <p:extLst>
      <p:ext uri="{BB962C8B-B14F-4D97-AF65-F5344CB8AC3E}">
        <p14:creationId xmlns="" xmlns:p14="http://schemas.microsoft.com/office/powerpoint/2010/main" val="1895318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35</a:t>
            </a:fld>
            <a:endParaRPr lang="hr-HR" altLang="x-none">
              <a:latin typeface="Verdana" panose="020B0604030504040204" pitchFamily="34" charset="0"/>
            </a:endParaRPr>
          </a:p>
        </p:txBody>
      </p:sp>
      <p:sp>
        <p:nvSpPr>
          <p:cNvPr id="7172" name="Rectangle 2"/>
          <p:cNvSpPr>
            <a:spLocks noGrp="1" noChangeArrowheads="1"/>
          </p:cNvSpPr>
          <p:nvPr>
            <p:ph type="title"/>
          </p:nvPr>
        </p:nvSpPr>
        <p:spPr bwMode="auto">
          <a:xfrm>
            <a:off x="107504" y="116632"/>
            <a:ext cx="9036496" cy="52322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altLang="x-none" sz="2800" dirty="0" smtClean="0">
                <a:solidFill>
                  <a:srgbClr val="0A238C"/>
                </a:solidFill>
              </a:rPr>
              <a:t>SUDBINA LUČKIH DRVENIH ZGRADA</a:t>
            </a:r>
            <a:endParaRPr lang="hr-HR" altLang="x-none" sz="2800" dirty="0">
              <a:solidFill>
                <a:srgbClr val="0A238C"/>
              </a:solidFill>
            </a:endParaRPr>
          </a:p>
        </p:txBody>
      </p:sp>
      <p:sp>
        <p:nvSpPr>
          <p:cNvPr id="7173" name="Rectangle 3"/>
          <p:cNvSpPr>
            <a:spLocks noGrp="1" noChangeArrowheads="1"/>
          </p:cNvSpPr>
          <p:nvPr>
            <p:ph type="body" idx="1"/>
          </p:nvPr>
        </p:nvSpPr>
        <p:spPr bwMode="auto">
          <a:xfrm>
            <a:off x="251520" y="692696"/>
            <a:ext cx="8712968" cy="5632311"/>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sz="2400" dirty="0" smtClean="0"/>
              <a:t>U</a:t>
            </a:r>
            <a:r>
              <a:rPr lang="hr-HR" sz="2400" dirty="0" smtClean="0"/>
              <a:t> lučko-željezničkoj zoni nestale </a:t>
            </a:r>
            <a:r>
              <a:rPr lang="hr-HR" sz="2400" dirty="0" smtClean="0"/>
              <a:t>su sve </a:t>
            </a:r>
            <a:r>
              <a:rPr lang="hr-HR" sz="2400" dirty="0" smtClean="0"/>
              <a:t>građevine (građene 1873 – 1913)</a:t>
            </a:r>
          </a:p>
          <a:p>
            <a:pPr lvl="1"/>
            <a:r>
              <a:rPr lang="hr-HR" sz="2400" dirty="0" smtClean="0"/>
              <a:t>s</a:t>
            </a:r>
            <a:r>
              <a:rPr lang="hr-HR" sz="2400" dirty="0" smtClean="0"/>
              <a:t>ačuvano </a:t>
            </a:r>
            <a:r>
              <a:rPr lang="hr-HR" sz="2400" dirty="0" smtClean="0"/>
              <a:t>je jedino Željezničko skladište </a:t>
            </a:r>
            <a:r>
              <a:rPr lang="hr-HR" sz="2400" dirty="0" smtClean="0"/>
              <a:t>31 – ali </a:t>
            </a:r>
            <a:r>
              <a:rPr lang="hr-HR" sz="2400" dirty="0" smtClean="0"/>
              <a:t>ne i njegova originalna drvena konstrukcija. </a:t>
            </a:r>
            <a:endParaRPr lang="hr-HR" sz="2400" dirty="0" smtClean="0"/>
          </a:p>
          <a:p>
            <a:r>
              <a:rPr lang="hr-HR" sz="2400" dirty="0" smtClean="0"/>
              <a:t>Razlozi:</a:t>
            </a:r>
          </a:p>
          <a:p>
            <a:pPr lvl="1"/>
            <a:r>
              <a:rPr lang="hr-HR" sz="2400" dirty="0" smtClean="0">
                <a:solidFill>
                  <a:srgbClr val="0A238C"/>
                </a:solidFill>
              </a:rPr>
              <a:t>p</a:t>
            </a:r>
            <a:r>
              <a:rPr lang="hr-HR" sz="2400" dirty="0" smtClean="0">
                <a:solidFill>
                  <a:srgbClr val="0A238C"/>
                </a:solidFill>
              </a:rPr>
              <a:t>ožar</a:t>
            </a:r>
            <a:r>
              <a:rPr lang="hr-HR" sz="2400" dirty="0" smtClean="0"/>
              <a:t>: stari </a:t>
            </a:r>
            <a:r>
              <a:rPr lang="hr-HR" sz="2400" dirty="0" smtClean="0"/>
              <a:t>željeznički kolodvor </a:t>
            </a:r>
            <a:r>
              <a:rPr lang="hr-HR" sz="2400" dirty="0" smtClean="0"/>
              <a:t>(1888.)  Žitni silos (1907.)</a:t>
            </a:r>
          </a:p>
          <a:p>
            <a:pPr lvl="1"/>
            <a:r>
              <a:rPr lang="hr-HR" sz="2400" dirty="0" smtClean="0">
                <a:solidFill>
                  <a:srgbClr val="0A238C"/>
                </a:solidFill>
              </a:rPr>
              <a:t>s</a:t>
            </a:r>
            <a:r>
              <a:rPr lang="hr-HR" sz="2400" dirty="0" smtClean="0">
                <a:solidFill>
                  <a:srgbClr val="0A238C"/>
                </a:solidFill>
              </a:rPr>
              <a:t>aveznička bombardiranja </a:t>
            </a:r>
            <a:r>
              <a:rPr lang="hr-HR" sz="2400" dirty="0" smtClean="0"/>
              <a:t>1945: lučka </a:t>
            </a:r>
            <a:r>
              <a:rPr lang="hr-HR" sz="2400" dirty="0" smtClean="0"/>
              <a:t>skladišta 8 i </a:t>
            </a:r>
            <a:r>
              <a:rPr lang="hr-HR" sz="2400" dirty="0" smtClean="0"/>
              <a:t>11, skladišta </a:t>
            </a:r>
            <a:r>
              <a:rPr lang="hr-HR" sz="2400" dirty="0" smtClean="0"/>
              <a:t>ugljena na lukobranu i </a:t>
            </a:r>
            <a:r>
              <a:rPr lang="hr-HR" sz="2400" dirty="0" smtClean="0"/>
              <a:t>veslački klubovi (rekonstrukcija se ocijenila preskupom)</a:t>
            </a:r>
          </a:p>
          <a:p>
            <a:pPr lvl="1"/>
            <a:r>
              <a:rPr lang="hr-HR" sz="2400" dirty="0" smtClean="0">
                <a:solidFill>
                  <a:srgbClr val="0A238C"/>
                </a:solidFill>
              </a:rPr>
              <a:t>u</a:t>
            </a:r>
            <a:r>
              <a:rPr lang="hr-HR" sz="2400" dirty="0" smtClean="0">
                <a:solidFill>
                  <a:srgbClr val="0A238C"/>
                </a:solidFill>
              </a:rPr>
              <a:t>klanjanje nakon </a:t>
            </a:r>
            <a:r>
              <a:rPr lang="hr-HR" sz="2400" dirty="0" smtClean="0">
                <a:solidFill>
                  <a:srgbClr val="0A238C"/>
                </a:solidFill>
              </a:rPr>
              <a:t>Drugog svjetskog </a:t>
            </a:r>
            <a:r>
              <a:rPr lang="hr-HR" sz="2400" dirty="0" smtClean="0">
                <a:solidFill>
                  <a:srgbClr val="0A238C"/>
                </a:solidFill>
              </a:rPr>
              <a:t>rata</a:t>
            </a:r>
            <a:r>
              <a:rPr lang="hr-HR" sz="2400" dirty="0" smtClean="0"/>
              <a:t>: Carinarnica </a:t>
            </a:r>
            <a:r>
              <a:rPr lang="hr-HR" sz="2400" dirty="0" smtClean="0"/>
              <a:t>i </a:t>
            </a:r>
            <a:r>
              <a:rPr lang="hr-HR" sz="2400" dirty="0" smtClean="0"/>
              <a:t>Strojarnica, te kupalište </a:t>
            </a:r>
            <a:r>
              <a:rPr lang="hr-HR" sz="2400" dirty="0" err="1" smtClean="0"/>
              <a:t>Quarnero</a:t>
            </a:r>
            <a:r>
              <a:rPr lang="hr-HR" sz="2400" dirty="0" smtClean="0"/>
              <a:t>  su srušeni početkom </a:t>
            </a:r>
            <a:r>
              <a:rPr lang="hr-HR" sz="2400" dirty="0" smtClean="0"/>
              <a:t>60-ih </a:t>
            </a:r>
            <a:r>
              <a:rPr lang="hr-HR" sz="2400" dirty="0" smtClean="0"/>
              <a:t>godina iako niti jedna od građevina nije bila ozbiljnije oštećena, a </a:t>
            </a:r>
            <a:r>
              <a:rPr lang="hr-HR" sz="2400" dirty="0" smtClean="0"/>
              <a:t>neposredno prije rušenja još su bile u funkciji i u relativno dobrom stanju. </a:t>
            </a:r>
            <a:endParaRPr lang="hr-HR" sz="2400" dirty="0"/>
          </a:p>
        </p:txBody>
      </p:sp>
    </p:spTree>
    <p:extLst>
      <p:ext uri="{BB962C8B-B14F-4D97-AF65-F5344CB8AC3E}">
        <p14:creationId xmlns="" xmlns:p14="http://schemas.microsoft.com/office/powerpoint/2010/main" val="215227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36</a:t>
            </a:fld>
            <a:endParaRPr lang="hr-HR" altLang="x-none">
              <a:latin typeface="Verdana" panose="020B0604030504040204" pitchFamily="34" charset="0"/>
            </a:endParaRPr>
          </a:p>
        </p:txBody>
      </p:sp>
      <p:sp>
        <p:nvSpPr>
          <p:cNvPr id="7172" name="Rectangle 2"/>
          <p:cNvSpPr>
            <a:spLocks noGrp="1" noChangeArrowheads="1"/>
          </p:cNvSpPr>
          <p:nvPr>
            <p:ph type="title"/>
          </p:nvPr>
        </p:nvSpPr>
        <p:spPr bwMode="auto">
          <a:xfrm>
            <a:off x="107504" y="116632"/>
            <a:ext cx="9036496" cy="52322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r"/>
            <a:r>
              <a:rPr lang="hr-HR" altLang="x-none" sz="2800" dirty="0" smtClean="0">
                <a:solidFill>
                  <a:srgbClr val="0A238C"/>
                </a:solidFill>
              </a:rPr>
              <a:t>Zaključni osvrt</a:t>
            </a:r>
            <a:endParaRPr lang="hr-HR" altLang="x-none" sz="2800" dirty="0">
              <a:solidFill>
                <a:srgbClr val="0A238C"/>
              </a:solidFill>
            </a:endParaRPr>
          </a:p>
        </p:txBody>
      </p:sp>
      <p:sp>
        <p:nvSpPr>
          <p:cNvPr id="7173" name="Rectangle 3"/>
          <p:cNvSpPr>
            <a:spLocks noGrp="1" noChangeArrowheads="1"/>
          </p:cNvSpPr>
          <p:nvPr>
            <p:ph type="body" idx="1"/>
          </p:nvPr>
        </p:nvSpPr>
        <p:spPr bwMode="auto">
          <a:xfrm>
            <a:off x="179512" y="-27384"/>
            <a:ext cx="8892480" cy="6812121"/>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spcBef>
                <a:spcPts val="240"/>
              </a:spcBef>
            </a:pPr>
            <a:r>
              <a:rPr lang="hr-HR" sz="2200" dirty="0" smtClean="0"/>
              <a:t>Povijesne </a:t>
            </a:r>
            <a:r>
              <a:rPr lang="hr-HR" sz="2200" dirty="0" smtClean="0"/>
              <a:t>drvene konstrukcije </a:t>
            </a:r>
            <a:r>
              <a:rPr lang="hr-HR" sz="2200" dirty="0" smtClean="0"/>
              <a:t>– nisu sačuvane</a:t>
            </a:r>
          </a:p>
          <a:p>
            <a:pPr>
              <a:spcBef>
                <a:spcPts val="240"/>
              </a:spcBef>
            </a:pPr>
            <a:r>
              <a:rPr lang="hr-HR" sz="2200" dirty="0" smtClean="0"/>
              <a:t>Razlozi – tek u manjoj mjeri povezani s izborom                                      materijala (trajnost, gorivost)</a:t>
            </a:r>
          </a:p>
          <a:p>
            <a:pPr>
              <a:spcBef>
                <a:spcPts val="240"/>
              </a:spcBef>
            </a:pPr>
            <a:r>
              <a:rPr lang="hr-HR" sz="2200" dirty="0" smtClean="0"/>
              <a:t>Većinom – djelovanje ljudi / nečinjenje</a:t>
            </a:r>
          </a:p>
          <a:p>
            <a:pPr lvl="1">
              <a:spcBef>
                <a:spcPts val="240"/>
              </a:spcBef>
            </a:pPr>
            <a:r>
              <a:rPr lang="hr-HR" sz="2200" dirty="0" smtClean="0"/>
              <a:t>funkcionalni motivi (prenamjena građevina) i tehnološki razlozi (</a:t>
            </a:r>
            <a:r>
              <a:rPr lang="hr-HR" sz="2200" dirty="0" err="1" smtClean="0"/>
              <a:t>npr</a:t>
            </a:r>
            <a:r>
              <a:rPr lang="hr-HR" sz="2200" dirty="0" smtClean="0"/>
              <a:t>. manipulacija teretom u luci i </a:t>
            </a:r>
            <a:r>
              <a:rPr lang="hr-HR" sz="2200" dirty="0" err="1" smtClean="0"/>
              <a:t>sl</a:t>
            </a:r>
            <a:r>
              <a:rPr lang="hr-HR" sz="2200" dirty="0" smtClean="0"/>
              <a:t>.),</a:t>
            </a:r>
          </a:p>
          <a:p>
            <a:pPr lvl="1">
              <a:spcBef>
                <a:spcPts val="240"/>
              </a:spcBef>
            </a:pPr>
            <a:r>
              <a:rPr lang="hr-HR" sz="2200" dirty="0" smtClean="0"/>
              <a:t>prostorno-urbanistički, </a:t>
            </a:r>
          </a:p>
          <a:p>
            <a:pPr lvl="1">
              <a:spcBef>
                <a:spcPts val="240"/>
              </a:spcBef>
            </a:pPr>
            <a:r>
              <a:rPr lang="hr-HR" sz="2200" dirty="0" smtClean="0"/>
              <a:t>dijelom i ideološki: </a:t>
            </a:r>
            <a:r>
              <a:rPr lang="hr-HR" sz="2200" dirty="0" smtClean="0"/>
              <a:t>negativan stav </a:t>
            </a:r>
            <a:r>
              <a:rPr lang="hr-HR" sz="2200" dirty="0" smtClean="0"/>
              <a:t>poratnih </a:t>
            </a:r>
            <a:r>
              <a:rPr lang="hr-HR" sz="2200" dirty="0" smtClean="0"/>
              <a:t>povjesničara umjetnosti, arhitekata i inženjera prema povijesnoj </a:t>
            </a:r>
            <a:r>
              <a:rPr lang="hr-HR" sz="2200" dirty="0" smtClean="0"/>
              <a:t>arhitekturi (</a:t>
            </a:r>
            <a:r>
              <a:rPr lang="hr-HR" sz="2200" dirty="0" err="1" smtClean="0"/>
              <a:t>npr</a:t>
            </a:r>
            <a:r>
              <a:rPr lang="hr-HR" sz="2200" dirty="0" smtClean="0"/>
              <a:t>. historicizmu </a:t>
            </a:r>
            <a:r>
              <a:rPr lang="hr-HR" sz="2200" dirty="0" smtClean="0"/>
              <a:t>i secesiji </a:t>
            </a:r>
            <a:r>
              <a:rPr lang="hr-HR" sz="2200" dirty="0" smtClean="0"/>
              <a:t>/ „</a:t>
            </a:r>
            <a:r>
              <a:rPr lang="hr-HR" sz="2200" dirty="0" smtClean="0"/>
              <a:t>stranoj“ arhitekturi, stilski neprilagođenoj ambijentu) </a:t>
            </a:r>
            <a:endParaRPr lang="hr-HR" sz="2200" dirty="0" smtClean="0"/>
          </a:p>
          <a:p>
            <a:pPr lvl="1">
              <a:spcBef>
                <a:spcPts val="240"/>
              </a:spcBef>
            </a:pPr>
            <a:r>
              <a:rPr lang="hr-HR" sz="2200" dirty="0" smtClean="0"/>
              <a:t>nesustavna valorizacija</a:t>
            </a:r>
          </a:p>
          <a:p>
            <a:pPr lvl="1">
              <a:spcBef>
                <a:spcPts val="240"/>
              </a:spcBef>
            </a:pPr>
            <a:r>
              <a:rPr lang="hr-HR" sz="2200" dirty="0" smtClean="0"/>
              <a:t>nedostatak </a:t>
            </a:r>
            <a:r>
              <a:rPr lang="hr-HR" sz="2200" dirty="0" smtClean="0"/>
              <a:t>jasnih konzervatorskih kriterija </a:t>
            </a:r>
            <a:r>
              <a:rPr lang="hr-HR" sz="2200" dirty="0" smtClean="0"/>
              <a:t>u obnovi </a:t>
            </a:r>
          </a:p>
          <a:p>
            <a:pPr lvl="1">
              <a:spcBef>
                <a:spcPts val="240"/>
              </a:spcBef>
            </a:pPr>
            <a:r>
              <a:rPr lang="hr-HR" sz="2200" dirty="0" smtClean="0"/>
              <a:t>manjkava strategije gospodarenja  građevinama ovoga tipa. </a:t>
            </a:r>
          </a:p>
          <a:p>
            <a:pPr>
              <a:spcBef>
                <a:spcPts val="240"/>
              </a:spcBef>
            </a:pPr>
            <a:r>
              <a:rPr lang="hr-HR" sz="2200" dirty="0" smtClean="0"/>
              <a:t>Danas  se </a:t>
            </a:r>
            <a:r>
              <a:rPr lang="hr-HR" sz="2200" dirty="0" smtClean="0"/>
              <a:t>znatno </a:t>
            </a:r>
            <a:r>
              <a:rPr lang="hr-HR" sz="2200" dirty="0" err="1" smtClean="0"/>
              <a:t>pozitivnije</a:t>
            </a:r>
            <a:r>
              <a:rPr lang="hr-HR" sz="2200" dirty="0" smtClean="0"/>
              <a:t> </a:t>
            </a:r>
            <a:r>
              <a:rPr lang="hr-HR" sz="2200" dirty="0" smtClean="0"/>
              <a:t>valorizira arhitektura iz doba </a:t>
            </a:r>
            <a:r>
              <a:rPr lang="hr-HR" sz="2200" dirty="0" smtClean="0"/>
              <a:t>najvećeg ekonomskog prosperiteta i urbanog razvitka Rijeke. </a:t>
            </a:r>
            <a:endParaRPr lang="hr-HR" sz="2200" dirty="0" smtClean="0"/>
          </a:p>
          <a:p>
            <a:pPr lvl="1">
              <a:spcBef>
                <a:spcPts val="240"/>
              </a:spcBef>
            </a:pPr>
            <a:r>
              <a:rPr lang="hr-HR" sz="2200" dirty="0" smtClean="0"/>
              <a:t>standardne / nestandardne primjene </a:t>
            </a:r>
            <a:r>
              <a:rPr lang="hr-HR" sz="2200" dirty="0" smtClean="0"/>
              <a:t>materijala i </a:t>
            </a:r>
            <a:r>
              <a:rPr lang="hr-HR" sz="2200" dirty="0" smtClean="0"/>
              <a:t>konstrukcija: stvara nove  </a:t>
            </a:r>
            <a:r>
              <a:rPr lang="hr-HR" sz="2200" dirty="0" smtClean="0"/>
              <a:t>vrijednosti i </a:t>
            </a:r>
            <a:r>
              <a:rPr lang="hr-HR" sz="2200" dirty="0" smtClean="0"/>
              <a:t>specifičnosti  važne za povijest </a:t>
            </a:r>
            <a:r>
              <a:rPr lang="hr-HR" sz="2200" dirty="0" smtClean="0"/>
              <a:t>graditeljstva ovoga područja i graditeljske </a:t>
            </a:r>
            <a:r>
              <a:rPr lang="hr-HR" sz="2200" dirty="0" smtClean="0"/>
              <a:t>struke. </a:t>
            </a:r>
            <a:endParaRPr lang="hr-HR" sz="2200" dirty="0" smtClean="0"/>
          </a:p>
          <a:p>
            <a:endParaRPr lang="hr-HR" sz="2000" dirty="0"/>
          </a:p>
        </p:txBody>
      </p:sp>
      <p:sp>
        <p:nvSpPr>
          <p:cNvPr id="7" name="TekstniOkvir 6"/>
          <p:cNvSpPr txBox="1"/>
          <p:nvPr/>
        </p:nvSpPr>
        <p:spPr>
          <a:xfrm>
            <a:off x="2267744" y="6381328"/>
            <a:ext cx="3744416" cy="369332"/>
          </a:xfrm>
          <a:prstGeom prst="rect">
            <a:avLst/>
          </a:prstGeom>
          <a:noFill/>
        </p:spPr>
        <p:txBody>
          <a:bodyPr wrap="square" rtlCol="0">
            <a:spAutoFit/>
          </a:bodyPr>
          <a:lstStyle/>
          <a:p>
            <a:endParaRPr lang="hr-HR" dirty="0"/>
          </a:p>
        </p:txBody>
      </p:sp>
    </p:spTree>
    <p:extLst>
      <p:ext uri="{BB962C8B-B14F-4D97-AF65-F5344CB8AC3E}">
        <p14:creationId xmlns="" xmlns:p14="http://schemas.microsoft.com/office/powerpoint/2010/main" val="215227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37</a:t>
            </a:fld>
            <a:endParaRPr lang="hr-HR" altLang="x-none">
              <a:latin typeface="Verdana" panose="020B0604030504040204" pitchFamily="34" charset="0"/>
            </a:endParaRPr>
          </a:p>
        </p:txBody>
      </p:sp>
      <p:sp>
        <p:nvSpPr>
          <p:cNvPr id="7172" name="Rectangle 2"/>
          <p:cNvSpPr>
            <a:spLocks noGrp="1" noChangeArrowheads="1"/>
          </p:cNvSpPr>
          <p:nvPr>
            <p:ph type="title"/>
          </p:nvPr>
        </p:nvSpPr>
        <p:spPr bwMode="auto">
          <a:xfrm>
            <a:off x="72008" y="2492896"/>
            <a:ext cx="9036496" cy="52322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altLang="x-none" sz="2800" dirty="0" smtClean="0">
                <a:solidFill>
                  <a:srgbClr val="0A238C"/>
                </a:solidFill>
              </a:rPr>
              <a:t>HVALA VAM NA POZORNOSTI</a:t>
            </a:r>
            <a:endParaRPr lang="hr-HR" altLang="x-none" sz="2800" dirty="0">
              <a:solidFill>
                <a:srgbClr val="0A238C"/>
              </a:solidFill>
            </a:endParaRPr>
          </a:p>
        </p:txBody>
      </p:sp>
      <p:sp>
        <p:nvSpPr>
          <p:cNvPr id="7" name="TekstniOkvir 6"/>
          <p:cNvSpPr txBox="1"/>
          <p:nvPr/>
        </p:nvSpPr>
        <p:spPr>
          <a:xfrm>
            <a:off x="2267744" y="6381328"/>
            <a:ext cx="3744416" cy="369332"/>
          </a:xfrm>
          <a:prstGeom prst="rect">
            <a:avLst/>
          </a:prstGeom>
          <a:noFill/>
        </p:spPr>
        <p:txBody>
          <a:bodyPr wrap="square" rtlCol="0">
            <a:spAutoFit/>
          </a:bodyPr>
          <a:lstStyle/>
          <a:p>
            <a:endParaRPr lang="hr-HR" dirty="0"/>
          </a:p>
        </p:txBody>
      </p:sp>
    </p:spTree>
    <p:extLst>
      <p:ext uri="{BB962C8B-B14F-4D97-AF65-F5344CB8AC3E}">
        <p14:creationId xmlns="" xmlns:p14="http://schemas.microsoft.com/office/powerpoint/2010/main" val="215227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375818"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4</a:t>
            </a:fld>
            <a:endParaRPr lang="hr-HR" altLang="x-none">
              <a:latin typeface="Verdana" panose="020B0604030504040204" pitchFamily="34" charset="0"/>
            </a:endParaRPr>
          </a:p>
        </p:txBody>
      </p:sp>
      <p:sp>
        <p:nvSpPr>
          <p:cNvPr id="7173" name="Rectangle 3"/>
          <p:cNvSpPr>
            <a:spLocks noGrp="1" noChangeArrowheads="1"/>
          </p:cNvSpPr>
          <p:nvPr>
            <p:ph type="body" idx="1"/>
          </p:nvPr>
        </p:nvSpPr>
        <p:spPr bwMode="auto">
          <a:xfrm>
            <a:off x="179512" y="44624"/>
            <a:ext cx="8856984" cy="2960811"/>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hr-HR" sz="2200" dirty="0" smtClean="0"/>
              <a:t>U gradu već postoje mnogi manufakturni pogoni i komunalne građevine:</a:t>
            </a:r>
          </a:p>
          <a:p>
            <a:pPr lvl="1"/>
            <a:r>
              <a:rPr lang="hr-HR" sz="2000" dirty="0" smtClean="0"/>
              <a:t>klaonice, štavionica i radionice kože i krzna, </a:t>
            </a:r>
          </a:p>
          <a:p>
            <a:pPr lvl="1"/>
            <a:r>
              <a:rPr lang="hr-HR" sz="2000" dirty="0" smtClean="0"/>
              <a:t>manufakture voštanih svijeća i lojanica, duhana, užarskih proizvoda, šešira, kamenine, drva, …, svilane, …, brojni mlinovi. </a:t>
            </a:r>
          </a:p>
          <a:p>
            <a:r>
              <a:rPr lang="hr-HR" sz="2200" dirty="0" smtClean="0">
                <a:solidFill>
                  <a:srgbClr val="0A238C"/>
                </a:solidFill>
              </a:rPr>
              <a:t>Pomorstvo, zanati i manufakture privlače brojne doseljenike </a:t>
            </a:r>
            <a:r>
              <a:rPr lang="hr-HR" sz="2200" dirty="0" smtClean="0"/>
              <a:t>– iz </a:t>
            </a:r>
            <a:r>
              <a:rPr lang="hr-HR" sz="2200" dirty="0" err="1" smtClean="0"/>
              <a:t>Veneta</a:t>
            </a:r>
            <a:r>
              <a:rPr lang="hr-HR" sz="2200" dirty="0" smtClean="0"/>
              <a:t>, </a:t>
            </a:r>
            <a:r>
              <a:rPr lang="hr-HR" sz="2200" dirty="0" err="1" smtClean="0"/>
              <a:t>Furlanije</a:t>
            </a:r>
            <a:r>
              <a:rPr lang="hr-HR" sz="2200" dirty="0" smtClean="0"/>
              <a:t>, Gorice i austrijskih zemalja</a:t>
            </a:r>
          </a:p>
          <a:p>
            <a:pPr lvl="1"/>
            <a:r>
              <a:rPr lang="hr-HR" sz="2000" dirty="0" smtClean="0"/>
              <a:t>grad se širi izvan srednjovjekovnih okvira (gradske zidine): </a:t>
            </a:r>
          </a:p>
          <a:p>
            <a:pPr lvl="1"/>
            <a:r>
              <a:rPr lang="hr-HR" sz="2000" dirty="0" smtClean="0"/>
              <a:t>formira se </a:t>
            </a:r>
            <a:r>
              <a:rPr lang="hr-HR" sz="2000" dirty="0" smtClean="0">
                <a:solidFill>
                  <a:srgbClr val="0A238C"/>
                </a:solidFill>
              </a:rPr>
              <a:t>primorsko pročelje od Kantride (zapad) do Martinšćice (istok).</a:t>
            </a:r>
            <a:r>
              <a:rPr lang="hr-HR" sz="2000" dirty="0" smtClean="0"/>
              <a:t> </a:t>
            </a:r>
            <a:endParaRPr lang="hr-HR" sz="2000" dirty="0"/>
          </a:p>
        </p:txBody>
      </p:sp>
      <p:sp>
        <p:nvSpPr>
          <p:cNvPr id="7" name="Rectangle 3"/>
          <p:cNvSpPr txBox="1">
            <a:spLocks noChangeArrowheads="1"/>
          </p:cNvSpPr>
          <p:nvPr/>
        </p:nvSpPr>
        <p:spPr bwMode="auto">
          <a:xfrm>
            <a:off x="179512" y="2996952"/>
            <a:ext cx="8856984" cy="332398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200" b="0" i="0" u="none" strike="noStrike" kern="1200" cap="none" spc="0" normalizeH="0" baseline="0" noProof="0" dirty="0" smtClean="0">
                <a:ln>
                  <a:noFill/>
                </a:ln>
                <a:solidFill>
                  <a:schemeClr val="tx1"/>
                </a:solidFill>
                <a:effectLst/>
                <a:uLnTx/>
                <a:uFillTx/>
                <a:latin typeface="+mn-lt"/>
                <a:ea typeface="+mn-ea"/>
                <a:cs typeface="+mn-cs"/>
              </a:rPr>
              <a:t>Jača povezanost sa zaleđem – grade se </a:t>
            </a:r>
            <a:r>
              <a:rPr kumimoji="0" lang="hr-HR" sz="2200" b="0" u="none" strike="noStrike" kern="1200" cap="none" spc="0" normalizeH="0" baseline="0" noProof="0" dirty="0" smtClean="0">
                <a:ln>
                  <a:noFill/>
                </a:ln>
                <a:solidFill>
                  <a:srgbClr val="0A238C"/>
                </a:solidFill>
                <a:effectLst/>
                <a:uLnTx/>
                <a:uFillTx/>
                <a:latin typeface="+mn-lt"/>
                <a:ea typeface="+mn-ea"/>
                <a:cs typeface="+mn-cs"/>
              </a:rPr>
              <a:t>Karolina</a:t>
            </a:r>
            <a:r>
              <a:rPr kumimoji="0" lang="hr-HR" sz="2200" b="0" i="0" u="none" strike="noStrike" kern="1200" cap="none" spc="0" normalizeH="0" baseline="0" noProof="0" dirty="0" smtClean="0">
                <a:ln>
                  <a:noFill/>
                </a:ln>
                <a:solidFill>
                  <a:schemeClr val="tx1"/>
                </a:solidFill>
                <a:effectLst/>
                <a:uLnTx/>
                <a:uFillTx/>
                <a:latin typeface="+mn-lt"/>
                <a:ea typeface="+mn-ea"/>
                <a:cs typeface="+mn-cs"/>
              </a:rPr>
              <a:t> i </a:t>
            </a:r>
            <a:r>
              <a:rPr kumimoji="0" lang="hr-HR" sz="2200" b="0" i="0" u="none" strike="noStrike" kern="1200" cap="none" spc="0" normalizeH="0" baseline="0" noProof="0" dirty="0" err="1" smtClean="0">
                <a:ln>
                  <a:noFill/>
                </a:ln>
                <a:solidFill>
                  <a:srgbClr val="0A238C"/>
                </a:solidFill>
                <a:effectLst/>
                <a:uLnTx/>
                <a:uFillTx/>
                <a:latin typeface="+mn-lt"/>
                <a:ea typeface="+mn-ea"/>
                <a:cs typeface="+mn-cs"/>
              </a:rPr>
              <a:t>Lujzijana</a:t>
            </a:r>
            <a:r>
              <a:rPr kumimoji="0" lang="hr-HR" sz="22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000" b="0" i="0" u="none" strike="noStrike" kern="1200" cap="none" spc="0" normalizeH="0" baseline="0" noProof="0" dirty="0" smtClean="0">
                <a:ln>
                  <a:noFill/>
                </a:ln>
                <a:solidFill>
                  <a:schemeClr val="tx1"/>
                </a:solidFill>
                <a:effectLst/>
                <a:uLnTx/>
                <a:uFillTx/>
                <a:latin typeface="+mn-lt"/>
                <a:ea typeface="+mn-ea"/>
                <a:cs typeface="+mn-cs"/>
              </a:rPr>
              <a:t>jedina cesta do početka 18. st.: </a:t>
            </a:r>
            <a:r>
              <a:rPr kumimoji="0" lang="hr-HR" sz="2000" b="0" i="0" u="none" strike="noStrike" kern="1200" cap="none" spc="0" normalizeH="0" baseline="0" noProof="0" dirty="0" smtClean="0">
                <a:ln>
                  <a:noFill/>
                </a:ln>
                <a:solidFill>
                  <a:srgbClr val="0A238C"/>
                </a:solidFill>
                <a:effectLst/>
                <a:uLnTx/>
                <a:uFillTx/>
                <a:latin typeface="+mn-lt"/>
                <a:ea typeface="+mn-ea"/>
                <a:cs typeface="+mn-cs"/>
              </a:rPr>
              <a:t>Trgovačka cesta</a:t>
            </a:r>
            <a:r>
              <a:rPr kumimoji="0" lang="hr-HR" sz="2000" b="0" i="1" u="none" strike="noStrike" kern="1200" cap="none" spc="0" normalizeH="0" baseline="0" noProof="0" dirty="0" smtClean="0">
                <a:ln>
                  <a:noFill/>
                </a:ln>
                <a:solidFill>
                  <a:schemeClr val="tx1"/>
                </a:solidFill>
                <a:effectLst/>
                <a:uLnTx/>
                <a:uFillTx/>
                <a:latin typeface="+mn-lt"/>
                <a:ea typeface="+mn-ea"/>
                <a:cs typeface="+mn-cs"/>
              </a:rPr>
              <a:t> </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a:t>
            </a:r>
            <a:r>
              <a:rPr kumimoji="0" lang="hr-HR" sz="2000" b="0" i="1" u="none" strike="noStrike" kern="1200" cap="none" spc="0" normalizeH="0" baseline="0" noProof="0" dirty="0" err="1" smtClean="0">
                <a:ln>
                  <a:noFill/>
                </a:ln>
                <a:solidFill>
                  <a:schemeClr val="tx1"/>
                </a:solidFill>
                <a:effectLst/>
                <a:uLnTx/>
                <a:uFillTx/>
                <a:latin typeface="+mn-lt"/>
                <a:ea typeface="+mn-ea"/>
                <a:cs typeface="+mn-cs"/>
              </a:rPr>
              <a:t>Kommerzialstrasse</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 </a:t>
            </a:r>
            <a:r>
              <a:rPr kumimoji="0" lang="hr-HR" sz="2000" b="0" i="0" u="none" strike="noStrike" kern="1200" cap="none" spc="0" normalizeH="0" baseline="0" noProof="0" dirty="0" err="1" smtClean="0">
                <a:ln>
                  <a:noFill/>
                </a:ln>
                <a:solidFill>
                  <a:srgbClr val="0A238C"/>
                </a:solidFill>
                <a:effectLst/>
                <a:uLnTx/>
                <a:uFillTx/>
                <a:latin typeface="+mn-lt"/>
                <a:ea typeface="+mn-ea"/>
                <a:cs typeface="+mn-cs"/>
              </a:rPr>
              <a:t>cesta</a:t>
            </a:r>
            <a:r>
              <a:rPr kumimoji="0" lang="hr-HR" sz="2000" b="0" i="0" u="none" strike="noStrike" kern="1200" cap="none" spc="0" normalizeH="0" baseline="0" noProof="0" dirty="0" smtClean="0">
                <a:ln>
                  <a:noFill/>
                </a:ln>
                <a:solidFill>
                  <a:srgbClr val="0A238C"/>
                </a:solidFill>
                <a:effectLst/>
                <a:uLnTx/>
                <a:uFillTx/>
                <a:latin typeface="+mn-lt"/>
                <a:ea typeface="+mn-ea"/>
                <a:cs typeface="+mn-cs"/>
              </a:rPr>
              <a:t> prema Njemačkoj</a:t>
            </a:r>
            <a:r>
              <a:rPr kumimoji="0" lang="hr-HR" sz="2000" b="0" i="1" u="none" strike="noStrike" kern="1200" cap="none" spc="0" normalizeH="0" baseline="0" noProof="0" dirty="0" smtClean="0">
                <a:ln>
                  <a:noFill/>
                </a:ln>
                <a:solidFill>
                  <a:srgbClr val="0A238C"/>
                </a:solidFill>
                <a:effectLst/>
                <a:uLnTx/>
                <a:uFillTx/>
                <a:latin typeface="+mn-lt"/>
                <a:ea typeface="+mn-ea"/>
                <a:cs typeface="+mn-cs"/>
              </a:rPr>
              <a:t> </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a:t>
            </a:r>
            <a:r>
              <a:rPr kumimoji="0" lang="hr-HR" sz="2000" b="0" i="1" u="none" strike="noStrike" kern="1200" cap="none" spc="0" normalizeH="0" baseline="0" noProof="0" dirty="0" err="1" smtClean="0">
                <a:ln>
                  <a:noFill/>
                </a:ln>
                <a:solidFill>
                  <a:schemeClr val="tx1"/>
                </a:solidFill>
                <a:effectLst/>
                <a:uLnTx/>
                <a:uFillTx/>
                <a:latin typeface="+mn-lt"/>
                <a:ea typeface="+mn-ea"/>
                <a:cs typeface="+mn-cs"/>
              </a:rPr>
              <a:t>via</a:t>
            </a:r>
            <a:r>
              <a:rPr kumimoji="0" lang="hr-HR" sz="2000" b="0" i="1" u="none" strike="noStrike" kern="1200" cap="none" spc="0" normalizeH="0" baseline="0" noProof="0" dirty="0" smtClean="0">
                <a:ln>
                  <a:noFill/>
                </a:ln>
                <a:solidFill>
                  <a:schemeClr val="tx1"/>
                </a:solidFill>
                <a:effectLst/>
                <a:uLnTx/>
                <a:uFillTx/>
                <a:latin typeface="+mn-lt"/>
                <a:ea typeface="+mn-ea"/>
                <a:cs typeface="+mn-cs"/>
              </a:rPr>
              <a:t> </a:t>
            </a:r>
            <a:r>
              <a:rPr kumimoji="0" lang="hr-HR" sz="2000" b="0" i="1" u="none" strike="noStrike" kern="1200" cap="none" spc="0" normalizeH="0" baseline="0" noProof="0" dirty="0" err="1" smtClean="0">
                <a:ln>
                  <a:noFill/>
                </a:ln>
                <a:solidFill>
                  <a:schemeClr val="tx1"/>
                </a:solidFill>
                <a:effectLst/>
                <a:uLnTx/>
                <a:uFillTx/>
                <a:latin typeface="+mn-lt"/>
                <a:ea typeface="+mn-ea"/>
                <a:cs typeface="+mn-cs"/>
              </a:rPr>
              <a:t>per</a:t>
            </a:r>
            <a:r>
              <a:rPr kumimoji="0" lang="hr-HR" sz="2000" b="0" i="1" u="none" strike="noStrike" kern="1200" cap="none" spc="0" normalizeH="0" baseline="0" noProof="0" dirty="0" smtClean="0">
                <a:ln>
                  <a:noFill/>
                </a:ln>
                <a:solidFill>
                  <a:schemeClr val="tx1"/>
                </a:solidFill>
                <a:effectLst/>
                <a:uLnTx/>
                <a:uFillTx/>
                <a:latin typeface="+mn-lt"/>
                <a:ea typeface="+mn-ea"/>
                <a:cs typeface="+mn-cs"/>
              </a:rPr>
              <a:t> </a:t>
            </a:r>
            <a:r>
              <a:rPr kumimoji="0" lang="hr-HR" sz="2000" b="0" i="1" u="none" strike="noStrike" kern="1200" cap="none" spc="0" normalizeH="0" baseline="0" noProof="0" dirty="0" err="1" smtClean="0">
                <a:ln>
                  <a:noFill/>
                </a:ln>
                <a:solidFill>
                  <a:schemeClr val="tx1"/>
                </a:solidFill>
                <a:effectLst/>
                <a:uLnTx/>
                <a:uFillTx/>
                <a:latin typeface="+mn-lt"/>
                <a:ea typeface="+mn-ea"/>
                <a:cs typeface="+mn-cs"/>
              </a:rPr>
              <a:t>la</a:t>
            </a:r>
            <a:r>
              <a:rPr kumimoji="0" lang="hr-HR" sz="2000" b="0" i="1" u="none" strike="noStrike" kern="1200" cap="none" spc="0" normalizeH="0" baseline="0" noProof="0" dirty="0" smtClean="0">
                <a:ln>
                  <a:noFill/>
                </a:ln>
                <a:solidFill>
                  <a:schemeClr val="tx1"/>
                </a:solidFill>
                <a:effectLst/>
                <a:uLnTx/>
                <a:uFillTx/>
                <a:latin typeface="+mn-lt"/>
                <a:ea typeface="+mn-ea"/>
                <a:cs typeface="+mn-cs"/>
              </a:rPr>
              <a:t> Germania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a:t>
            </a:r>
          </a:p>
          <a:p>
            <a:pPr marL="1143000" marR="0" lvl="2" indent="-2286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000" b="0" i="0" u="none" strike="noStrike" kern="1200" cap="none" spc="0" normalizeH="0" baseline="0" noProof="0" dirty="0" smtClean="0">
                <a:ln>
                  <a:noFill/>
                </a:ln>
                <a:solidFill>
                  <a:schemeClr val="tx1"/>
                </a:solidFill>
                <a:effectLst/>
                <a:uLnTx/>
                <a:uFillTx/>
                <a:latin typeface="+mn-lt"/>
                <a:ea typeface="+mn-ea"/>
                <a:cs typeface="+mn-cs"/>
              </a:rPr>
              <a:t>trasom preko sv. Mateja, Lipe, Pivke,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Postojne</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Ljubljane,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Graza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do Beča.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000" b="0" i="0" u="none" strike="noStrike" kern="1200" cap="none" spc="0" normalizeH="0" baseline="0" noProof="0" dirty="0" smtClean="0">
                <a:ln>
                  <a:noFill/>
                </a:ln>
                <a:solidFill>
                  <a:srgbClr val="0A238C"/>
                </a:solidFill>
                <a:effectLst/>
                <a:uLnTx/>
                <a:uFillTx/>
                <a:latin typeface="+mn-lt"/>
                <a:ea typeface="+mn-ea"/>
                <a:cs typeface="+mn-cs"/>
              </a:rPr>
              <a:t>Karolina</a:t>
            </a:r>
            <a:r>
              <a:rPr kumimoji="0" lang="hr-HR" sz="2000" b="0" i="1" u="none" strike="noStrike" kern="1200" cap="none" spc="0" normalizeH="0" baseline="0" noProof="0" dirty="0" smtClean="0">
                <a:ln>
                  <a:noFill/>
                </a:ln>
                <a:solidFill>
                  <a:srgbClr val="0A238C"/>
                </a:solidFill>
                <a:effectLst/>
                <a:uLnTx/>
                <a:uFillTx/>
                <a:latin typeface="+mn-lt"/>
                <a:ea typeface="+mn-ea"/>
                <a:cs typeface="+mn-cs"/>
              </a:rPr>
              <a:t> (</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1728. g., projekt Antona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Mathiasa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Weissa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vodi prema Karlovcu </a:t>
            </a:r>
          </a:p>
          <a:p>
            <a:pPr marL="1143000" marR="0" lvl="2" indent="-2286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000" b="0" i="0" u="none" strike="noStrike" kern="1200" cap="none" spc="0" normalizeH="0" baseline="0" noProof="0" dirty="0" smtClean="0">
                <a:ln>
                  <a:noFill/>
                </a:ln>
                <a:solidFill>
                  <a:schemeClr val="tx1"/>
                </a:solidFill>
                <a:effectLst/>
                <a:uLnTx/>
                <a:uFillTx/>
                <a:latin typeface="+mn-lt"/>
                <a:ea typeface="+mn-ea"/>
                <a:cs typeface="+mn-cs"/>
              </a:rPr>
              <a:t>trasom preko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Hreljina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Fužina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Ravne Gore i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Bosiljeva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000" b="0" i="0" u="none" strike="noStrike" kern="1200" cap="none" spc="0" normalizeH="0" baseline="0" noProof="0" dirty="0" err="1" smtClean="0">
                <a:ln>
                  <a:noFill/>
                </a:ln>
                <a:solidFill>
                  <a:srgbClr val="0A238C"/>
                </a:solidFill>
                <a:effectLst/>
                <a:uLnTx/>
                <a:uFillTx/>
                <a:latin typeface="+mn-lt"/>
                <a:ea typeface="+mn-ea"/>
                <a:cs typeface="+mn-cs"/>
              </a:rPr>
              <a:t>Lujzijana</a:t>
            </a:r>
            <a:r>
              <a:rPr kumimoji="0" lang="hr-HR" sz="2000" b="0" i="0" u="none" strike="noStrike" kern="1200" cap="none" spc="0" normalizeH="0" baseline="0" noProof="0" dirty="0" smtClean="0">
                <a:ln>
                  <a:noFill/>
                </a:ln>
                <a:solidFill>
                  <a:srgbClr val="0A238C"/>
                </a:solidFill>
                <a:effectLst/>
                <a:uLnTx/>
                <a:uFillTx/>
                <a:latin typeface="+mn-lt"/>
                <a:ea typeface="+mn-ea"/>
                <a:cs typeface="+mn-cs"/>
              </a:rPr>
              <a:t> (</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1809. g., projekt Filipa Vukasovića, vojnog graditelja i inženjera)</a:t>
            </a:r>
          </a:p>
          <a:p>
            <a:pPr marL="1143000" marR="0" lvl="2" indent="-2286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r-HR" sz="2000" b="0" i="0" u="none" strike="noStrike" kern="1200" cap="none" spc="0" normalizeH="0" baseline="0" noProof="0" dirty="0" smtClean="0">
                <a:ln>
                  <a:noFill/>
                </a:ln>
                <a:solidFill>
                  <a:schemeClr val="tx1"/>
                </a:solidFill>
                <a:effectLst/>
                <a:uLnTx/>
                <a:uFillTx/>
                <a:latin typeface="+mn-lt"/>
                <a:ea typeface="+mn-ea"/>
                <a:cs typeface="+mn-cs"/>
              </a:rPr>
              <a:t>također prema Karlovcu (do </a:t>
            </a:r>
            <a:r>
              <a:rPr kumimoji="0" lang="hr-HR" sz="2000" b="0" i="0" u="none" strike="noStrike" kern="1200" cap="none" spc="0" normalizeH="0" baseline="0" noProof="0" dirty="0" err="1" smtClean="0">
                <a:ln>
                  <a:noFill/>
                </a:ln>
                <a:solidFill>
                  <a:schemeClr val="tx1"/>
                </a:solidFill>
                <a:effectLst/>
                <a:uLnTx/>
                <a:uFillTx/>
                <a:latin typeface="+mn-lt"/>
                <a:ea typeface="+mn-ea"/>
                <a:cs typeface="+mn-cs"/>
              </a:rPr>
              <a:t>Netretića</a:t>
            </a:r>
            <a:r>
              <a:rPr kumimoji="0" lang="hr-HR" sz="2000" b="0" i="0" u="none" strike="noStrike" kern="1200" cap="none" spc="0" normalizeH="0" baseline="0" noProof="0" dirty="0" smtClean="0">
                <a:ln>
                  <a:noFill/>
                </a:ln>
                <a:solidFill>
                  <a:schemeClr val="tx1"/>
                </a:solidFill>
                <a:effectLst/>
                <a:uLnTx/>
                <a:uFillTx/>
                <a:latin typeface="+mn-lt"/>
                <a:ea typeface="+mn-ea"/>
                <a:cs typeface="+mn-cs"/>
              </a:rPr>
              <a:t>) – trasom preko Jelenja, Delnica, Skrada, Severina i Vukove Gorice. </a:t>
            </a:r>
            <a:endParaRPr kumimoji="0" lang="hr-HR"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15227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5</a:t>
            </a:fld>
            <a:endParaRPr lang="hr-HR" altLang="x-none" dirty="0">
              <a:latin typeface="Verdana" panose="020B0604030504040204"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15750" b="16001"/>
          <a:stretch/>
        </p:blipFill>
        <p:spPr>
          <a:xfrm>
            <a:off x="-9699" y="-27384"/>
            <a:ext cx="9144000" cy="4680520"/>
          </a:xfrm>
          <a:prstGeom prst="rect">
            <a:avLst/>
          </a:prstGeom>
        </p:spPr>
      </p:pic>
      <p:sp>
        <p:nvSpPr>
          <p:cNvPr id="3" name="TextBox 2"/>
          <p:cNvSpPr txBox="1"/>
          <p:nvPr/>
        </p:nvSpPr>
        <p:spPr>
          <a:xfrm>
            <a:off x="107504" y="2636912"/>
            <a:ext cx="2952328" cy="646331"/>
          </a:xfrm>
          <a:prstGeom prst="rect">
            <a:avLst/>
          </a:prstGeom>
          <a:noFill/>
        </p:spPr>
        <p:txBody>
          <a:bodyPr wrap="square" rtlCol="0">
            <a:spAutoFit/>
          </a:bodyPr>
          <a:lstStyle/>
          <a:p>
            <a:r>
              <a:rPr lang="hr-HR" dirty="0" smtClean="0">
                <a:solidFill>
                  <a:srgbClr val="FF0000"/>
                </a:solidFill>
              </a:rPr>
              <a:t>3. </a:t>
            </a:r>
            <a:r>
              <a:rPr lang="hr-HR" dirty="0" smtClean="0"/>
              <a:t>zapadna: Industrijska ulica</a:t>
            </a:r>
            <a:endParaRPr lang="hr-HR" dirty="0"/>
          </a:p>
        </p:txBody>
      </p:sp>
      <p:sp>
        <p:nvSpPr>
          <p:cNvPr id="6" name="Rectangle 3"/>
          <p:cNvSpPr txBox="1">
            <a:spLocks noChangeArrowheads="1"/>
          </p:cNvSpPr>
          <p:nvPr/>
        </p:nvSpPr>
        <p:spPr bwMode="auto">
          <a:xfrm>
            <a:off x="35496" y="4653136"/>
            <a:ext cx="9108504" cy="171329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kumimoji="0" lang="hr-HR" sz="2200" b="0" i="0" u="none" strike="noStrike" kern="1200" cap="none" spc="0" normalizeH="0" baseline="0" noProof="0" dirty="0" smtClean="0">
                <a:ln>
                  <a:noFill/>
                </a:ln>
                <a:solidFill>
                  <a:srgbClr val="0A238C"/>
                </a:solidFill>
                <a:effectLst/>
                <a:uLnTx/>
                <a:uFillTx/>
                <a:latin typeface="+mn-lt"/>
                <a:ea typeface="+mn-ea"/>
                <a:cs typeface="+mn-cs"/>
              </a:rPr>
              <a:t>L</a:t>
            </a:r>
            <a:r>
              <a:rPr lang="hr-HR" sz="2000" dirty="0" err="1" smtClean="0">
                <a:solidFill>
                  <a:srgbClr val="0A238C"/>
                </a:solidFill>
              </a:rPr>
              <a:t>uka</a:t>
            </a:r>
            <a:r>
              <a:rPr lang="hr-HR" sz="2000" dirty="0" smtClean="0"/>
              <a:t> – smještena u ušću Rječine</a:t>
            </a:r>
          </a:p>
          <a:p>
            <a:pPr marL="342900" marR="0" lvl="0" indent="-342900" algn="l"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latin typeface="+mn-lt"/>
              </a:rPr>
              <a:t>Ušće </a:t>
            </a:r>
            <a:r>
              <a:rPr lang="hr-HR" sz="2000" dirty="0" err="1" smtClean="0">
                <a:latin typeface="+mn-lt"/>
              </a:rPr>
              <a:t>Škurinjskog</a:t>
            </a:r>
            <a:r>
              <a:rPr lang="hr-HR" sz="2000" dirty="0" smtClean="0">
                <a:latin typeface="+mn-lt"/>
              </a:rPr>
              <a:t> potoka – </a:t>
            </a:r>
            <a:r>
              <a:rPr lang="hr-HR" sz="2000" dirty="0" smtClean="0">
                <a:solidFill>
                  <a:srgbClr val="0A238C"/>
                </a:solidFill>
                <a:latin typeface="+mn-lt"/>
              </a:rPr>
              <a:t>lazaret sv. Karla </a:t>
            </a:r>
            <a:r>
              <a:rPr lang="hr-HR" sz="2000" dirty="0" err="1" smtClean="0">
                <a:solidFill>
                  <a:srgbClr val="0A238C"/>
                </a:solidFill>
                <a:latin typeface="+mn-lt"/>
              </a:rPr>
              <a:t>Boromejskog</a:t>
            </a:r>
            <a:r>
              <a:rPr lang="hr-HR" sz="2000" dirty="0" smtClean="0">
                <a:solidFill>
                  <a:srgbClr val="0A238C"/>
                </a:solidFill>
                <a:latin typeface="+mn-lt"/>
              </a:rPr>
              <a:t>  </a:t>
            </a:r>
            <a:r>
              <a:rPr lang="hr-HR" sz="2000" dirty="0" smtClean="0">
                <a:latin typeface="+mn-lt"/>
              </a:rPr>
              <a:t>(1722. – 1725.) postaje jezgra urbanizacije zapadne periferije grada. </a:t>
            </a:r>
          </a:p>
          <a:p>
            <a:pPr marL="342900" marR="0" lvl="0" indent="-342900" algn="l"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latin typeface="+mn-lt"/>
              </a:rPr>
              <a:t>Između lazareta i povijesne jezgre nastaje </a:t>
            </a:r>
            <a:r>
              <a:rPr lang="hr-HR" sz="2000" dirty="0" smtClean="0">
                <a:solidFill>
                  <a:srgbClr val="0A238C"/>
                </a:solidFill>
                <a:latin typeface="+mn-lt"/>
              </a:rPr>
              <a:t>1. industrijska zona                                      </a:t>
            </a:r>
            <a:r>
              <a:rPr lang="hr-HR" sz="2000" dirty="0" smtClean="0">
                <a:latin typeface="+mn-lt"/>
              </a:rPr>
              <a:t>– </a:t>
            </a:r>
            <a:r>
              <a:rPr lang="hr-HR" sz="2000" dirty="0" smtClean="0">
                <a:solidFill>
                  <a:srgbClr val="0A238C"/>
                </a:solidFill>
                <a:latin typeface="+mn-lt"/>
              </a:rPr>
              <a:t>Rafinerija še</a:t>
            </a:r>
            <a:r>
              <a:rPr lang="hr-HR" sz="2000" dirty="0" smtClean="0">
                <a:latin typeface="+mn-lt"/>
              </a:rPr>
              <a:t>ćera (najznačajniji manufakturni pogon)</a:t>
            </a:r>
            <a:endParaRPr kumimoji="0" lang="hr-HR" sz="2000" b="0" i="0" u="none" strike="noStrike" kern="1200" cap="none" spc="0" normalizeH="0" baseline="0" noProof="0" dirty="0">
              <a:ln>
                <a:noFill/>
              </a:ln>
              <a:solidFill>
                <a:srgbClr val="0A238C"/>
              </a:solidFill>
              <a:effectLst/>
              <a:uLnTx/>
              <a:uFillTx/>
              <a:latin typeface="+mn-lt"/>
              <a:ea typeface="+mn-ea"/>
              <a:cs typeface="+mn-cs"/>
            </a:endParaRPr>
          </a:p>
        </p:txBody>
      </p:sp>
      <p:sp>
        <p:nvSpPr>
          <p:cNvPr id="7" name="TextBox 2"/>
          <p:cNvSpPr txBox="1"/>
          <p:nvPr/>
        </p:nvSpPr>
        <p:spPr>
          <a:xfrm>
            <a:off x="5580112" y="1700808"/>
            <a:ext cx="1440160" cy="369332"/>
          </a:xfrm>
          <a:prstGeom prst="rect">
            <a:avLst/>
          </a:prstGeom>
          <a:noFill/>
        </p:spPr>
        <p:txBody>
          <a:bodyPr wrap="square" rtlCol="0">
            <a:spAutoFit/>
          </a:bodyPr>
          <a:lstStyle/>
          <a:p>
            <a:r>
              <a:rPr lang="hr-HR" dirty="0" smtClean="0">
                <a:solidFill>
                  <a:srgbClr val="FF0000"/>
                </a:solidFill>
              </a:rPr>
              <a:t>1</a:t>
            </a:r>
            <a:r>
              <a:rPr lang="hr-HR" dirty="0" smtClean="0"/>
              <a:t>. centralna</a:t>
            </a:r>
            <a:endParaRPr lang="hr-HR" dirty="0"/>
          </a:p>
        </p:txBody>
      </p:sp>
      <p:sp>
        <p:nvSpPr>
          <p:cNvPr id="8" name="TextBox 2"/>
          <p:cNvSpPr txBox="1"/>
          <p:nvPr/>
        </p:nvSpPr>
        <p:spPr>
          <a:xfrm>
            <a:off x="6156176" y="323364"/>
            <a:ext cx="3312368" cy="369332"/>
          </a:xfrm>
          <a:prstGeom prst="rect">
            <a:avLst/>
          </a:prstGeom>
          <a:noFill/>
        </p:spPr>
        <p:txBody>
          <a:bodyPr wrap="square" rtlCol="0">
            <a:spAutoFit/>
          </a:bodyPr>
          <a:lstStyle/>
          <a:p>
            <a:r>
              <a:rPr lang="hr-HR" dirty="0" smtClean="0">
                <a:solidFill>
                  <a:srgbClr val="FF0000"/>
                </a:solidFill>
              </a:rPr>
              <a:t>2</a:t>
            </a:r>
            <a:r>
              <a:rPr lang="hr-HR" dirty="0" smtClean="0"/>
              <a:t>. istočna: porječje Rječine </a:t>
            </a:r>
            <a:endParaRPr lang="hr-HR" dirty="0"/>
          </a:p>
        </p:txBody>
      </p:sp>
      <p:sp>
        <p:nvSpPr>
          <p:cNvPr id="10" name="TextBox 2"/>
          <p:cNvSpPr txBox="1"/>
          <p:nvPr/>
        </p:nvSpPr>
        <p:spPr>
          <a:xfrm>
            <a:off x="179512" y="188640"/>
            <a:ext cx="3096344" cy="646331"/>
          </a:xfrm>
          <a:prstGeom prst="rect">
            <a:avLst/>
          </a:prstGeom>
          <a:noFill/>
        </p:spPr>
        <p:txBody>
          <a:bodyPr wrap="square" rtlCol="0">
            <a:spAutoFit/>
          </a:bodyPr>
          <a:lstStyle/>
          <a:p>
            <a:r>
              <a:rPr lang="hr-HR" dirty="0" smtClean="0"/>
              <a:t>RIJEKA – INDUSTRIJSKE ZONE:</a:t>
            </a:r>
            <a:endParaRPr lang="hr-HR" dirty="0"/>
          </a:p>
        </p:txBody>
      </p:sp>
      <p:sp>
        <p:nvSpPr>
          <p:cNvPr id="11" name="TextBox 2"/>
          <p:cNvSpPr txBox="1"/>
          <p:nvPr/>
        </p:nvSpPr>
        <p:spPr>
          <a:xfrm>
            <a:off x="2123728" y="3140968"/>
            <a:ext cx="2736304" cy="646331"/>
          </a:xfrm>
          <a:prstGeom prst="rect">
            <a:avLst/>
          </a:prstGeom>
          <a:noFill/>
        </p:spPr>
        <p:txBody>
          <a:bodyPr wrap="square" rtlCol="0">
            <a:spAutoFit/>
          </a:bodyPr>
          <a:lstStyle/>
          <a:p>
            <a:r>
              <a:rPr lang="hr-HR" dirty="0" smtClean="0">
                <a:solidFill>
                  <a:srgbClr val="FF0000"/>
                </a:solidFill>
              </a:rPr>
              <a:t>4. </a:t>
            </a:r>
            <a:r>
              <a:rPr lang="hr-HR" dirty="0" smtClean="0"/>
              <a:t>južna:                             lučko područje </a:t>
            </a:r>
            <a:endParaRPr lang="hr-H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6</a:t>
            </a:fld>
            <a:endParaRPr lang="hr-HR" altLang="x-none" dirty="0">
              <a:latin typeface="Verdana" panose="020B0604030504040204"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15750" b="16001"/>
          <a:stretch/>
        </p:blipFill>
        <p:spPr>
          <a:xfrm>
            <a:off x="-9699" y="-27369"/>
            <a:ext cx="5943600" cy="3042335"/>
          </a:xfrm>
          <a:prstGeom prst="rect">
            <a:avLst/>
          </a:prstGeom>
        </p:spPr>
      </p:pic>
      <p:sp>
        <p:nvSpPr>
          <p:cNvPr id="6" name="Rectangle 3"/>
          <p:cNvSpPr txBox="1">
            <a:spLocks noChangeArrowheads="1"/>
          </p:cNvSpPr>
          <p:nvPr/>
        </p:nvSpPr>
        <p:spPr bwMode="auto">
          <a:xfrm>
            <a:off x="5508104" y="-27384"/>
            <a:ext cx="3563888" cy="3477875"/>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kumimoji="0" lang="hr-HR" b="0" i="0" u="none" strike="noStrike" kern="1200" cap="none" spc="0" normalizeH="0" baseline="0" noProof="0" dirty="0" smtClean="0">
                <a:ln>
                  <a:noFill/>
                </a:ln>
                <a:solidFill>
                  <a:srgbClr val="0A238C"/>
                </a:solidFill>
                <a:effectLst/>
                <a:uLnTx/>
                <a:uFillTx/>
                <a:latin typeface="+mn-lt"/>
                <a:ea typeface="+mn-ea"/>
                <a:cs typeface="+mn-cs"/>
              </a:rPr>
              <a:t>1. INDUSTRIJSKA ZONA</a:t>
            </a:r>
            <a:r>
              <a:rPr lang="hr-HR" dirty="0" smtClean="0">
                <a:latin typeface="+mn-lt"/>
              </a:rPr>
              <a:t> – </a:t>
            </a:r>
            <a:r>
              <a:rPr lang="hr-HR" sz="1600" b="1" u="sng" dirty="0" smtClean="0">
                <a:solidFill>
                  <a:srgbClr val="0A238C"/>
                </a:solidFill>
                <a:latin typeface="+mn-lt"/>
              </a:rPr>
              <a:t>Rafinerija šećera</a:t>
            </a:r>
            <a:r>
              <a:rPr lang="hr-HR" sz="1600" dirty="0" smtClean="0">
                <a:latin typeface="+mn-lt"/>
              </a:rPr>
              <a:t>, pogoni za proizvodnju voska, tvornica likera, tvornica kalupa i skladišta; </a:t>
            </a:r>
          </a:p>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otprije i brojni mlinovi</a:t>
            </a:r>
          </a:p>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err="1" smtClean="0">
                <a:latin typeface="+mn-lt"/>
              </a:rPr>
              <a:t>Zagrad</a:t>
            </a:r>
            <a:r>
              <a:rPr lang="hr-HR" sz="1600" dirty="0" smtClean="0">
                <a:latin typeface="+mn-lt"/>
              </a:rPr>
              <a:t> – još jedna </a:t>
            </a:r>
            <a:r>
              <a:rPr lang="hr-HR" sz="1600" dirty="0" err="1" smtClean="0">
                <a:latin typeface="+mn-lt"/>
              </a:rPr>
              <a:t>man</a:t>
            </a:r>
            <a:r>
              <a:rPr lang="hr-HR" sz="1600" dirty="0" smtClean="0">
                <a:latin typeface="+mn-lt"/>
              </a:rPr>
              <a:t>. šećera</a:t>
            </a:r>
          </a:p>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Ispostava Rafinerije šećera</a:t>
            </a:r>
          </a:p>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tri voštarnice (Dolac, uz Kapucinski samostan i nasuprot ispostave Rafinerije šećera,</a:t>
            </a:r>
          </a:p>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Tvornica jedara (Dolac)</a:t>
            </a:r>
          </a:p>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Manufaktura potaše –  </a:t>
            </a:r>
            <a:r>
              <a:rPr lang="hr-HR" sz="1600" dirty="0" err="1" smtClean="0">
                <a:latin typeface="+mn-lt"/>
              </a:rPr>
              <a:t>sj.zapadno</a:t>
            </a:r>
            <a:r>
              <a:rPr lang="hr-HR" sz="1600" dirty="0" smtClean="0">
                <a:latin typeface="+mn-lt"/>
              </a:rPr>
              <a:t> od Lazareta (današnji KBC)</a:t>
            </a:r>
            <a:endParaRPr kumimoji="0" lang="hr-HR" sz="1600" b="0" i="0" u="none" strike="noStrike" kern="1200" cap="none" spc="0" normalizeH="0" baseline="0" noProof="0" dirty="0">
              <a:ln>
                <a:noFill/>
              </a:ln>
              <a:solidFill>
                <a:srgbClr val="0A238C"/>
              </a:solidFill>
              <a:effectLst/>
              <a:uLnTx/>
              <a:uFillTx/>
              <a:latin typeface="+mn-lt"/>
              <a:ea typeface="+mn-ea"/>
              <a:cs typeface="+mn-cs"/>
            </a:endParaRPr>
          </a:p>
        </p:txBody>
      </p:sp>
      <p:sp>
        <p:nvSpPr>
          <p:cNvPr id="10" name="TextBox 2"/>
          <p:cNvSpPr txBox="1"/>
          <p:nvPr/>
        </p:nvSpPr>
        <p:spPr>
          <a:xfrm>
            <a:off x="179512" y="116632"/>
            <a:ext cx="1872208" cy="584775"/>
          </a:xfrm>
          <a:prstGeom prst="rect">
            <a:avLst/>
          </a:prstGeom>
          <a:noFill/>
        </p:spPr>
        <p:txBody>
          <a:bodyPr wrap="square" rtlCol="0">
            <a:spAutoFit/>
          </a:bodyPr>
          <a:lstStyle/>
          <a:p>
            <a:r>
              <a:rPr lang="hr-HR" sz="1600" dirty="0" smtClean="0"/>
              <a:t>INDUSTRIJSKE ZONE:</a:t>
            </a:r>
            <a:endParaRPr lang="hr-HR" sz="1600" dirty="0"/>
          </a:p>
        </p:txBody>
      </p:sp>
      <p:sp>
        <p:nvSpPr>
          <p:cNvPr id="12" name="Rectangle 3"/>
          <p:cNvSpPr txBox="1">
            <a:spLocks noChangeArrowheads="1"/>
          </p:cNvSpPr>
          <p:nvPr/>
        </p:nvSpPr>
        <p:spPr bwMode="auto">
          <a:xfrm>
            <a:off x="5004048" y="3429000"/>
            <a:ext cx="4104456" cy="266226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dirty="0" smtClean="0">
                <a:solidFill>
                  <a:srgbClr val="0A238C"/>
                </a:solidFill>
                <a:latin typeface="+mn-lt"/>
                <a:cs typeface="+mn-cs"/>
              </a:rPr>
              <a:t>2</a:t>
            </a:r>
            <a:r>
              <a:rPr kumimoji="0" lang="hr-HR" b="0" i="0" u="none" strike="noStrike" kern="1200" cap="none" spc="0" normalizeH="0" baseline="0" noProof="0" dirty="0" smtClean="0">
                <a:ln>
                  <a:noFill/>
                </a:ln>
                <a:solidFill>
                  <a:srgbClr val="0A238C"/>
                </a:solidFill>
                <a:effectLst/>
                <a:uLnTx/>
                <a:uFillTx/>
                <a:latin typeface="+mn-lt"/>
                <a:ea typeface="+mn-ea"/>
                <a:cs typeface="+mn-cs"/>
              </a:rPr>
              <a:t>. INDUSTRIJSKA ZONA</a:t>
            </a:r>
            <a:r>
              <a:rPr lang="hr-HR" dirty="0" smtClean="0">
                <a:latin typeface="+mn-lt"/>
              </a:rPr>
              <a:t> </a:t>
            </a:r>
            <a:r>
              <a:rPr lang="hr-HR" sz="1600" dirty="0" smtClean="0">
                <a:latin typeface="+mn-lt"/>
              </a:rPr>
              <a:t>– sjeveroistočno (uz vodotok Rječine), zona brojnih mlinova</a:t>
            </a:r>
          </a:p>
          <a:p>
            <a:pPr marL="800100" lvl="1" indent="-342900" algn="r">
              <a:spcBef>
                <a:spcPts val="240"/>
              </a:spcBef>
              <a:buFont typeface="Arial" panose="020B0604020202020204" pitchFamily="34" charset="0"/>
              <a:buChar char="•"/>
            </a:pPr>
            <a:r>
              <a:rPr lang="hr-HR" sz="1600" dirty="0" smtClean="0">
                <a:latin typeface="+mn-lt"/>
              </a:rPr>
              <a:t>Manufaktura Kožare (Školjić, uz most na Rječini), Klaonica (</a:t>
            </a:r>
            <a:r>
              <a:rPr lang="hr-HR" sz="1600" i="1" dirty="0" err="1" smtClean="0">
                <a:latin typeface="+mn-lt"/>
              </a:rPr>
              <a:t>via</a:t>
            </a:r>
            <a:r>
              <a:rPr lang="hr-HR" sz="1600" i="1" dirty="0" smtClean="0">
                <a:latin typeface="+mn-lt"/>
              </a:rPr>
              <a:t> </a:t>
            </a:r>
            <a:r>
              <a:rPr lang="hr-HR" sz="1600" i="1" dirty="0" err="1" smtClean="0">
                <a:latin typeface="+mn-lt"/>
              </a:rPr>
              <a:t>Macello</a:t>
            </a:r>
            <a:r>
              <a:rPr lang="hr-HR" sz="1600" dirty="0" smtClean="0">
                <a:latin typeface="+mn-lt"/>
              </a:rPr>
              <a:t>) i Bojadisaonica (u ulici Mlinova / </a:t>
            </a:r>
            <a:r>
              <a:rPr lang="hr-HR" sz="1600" i="1" dirty="0" err="1" smtClean="0">
                <a:latin typeface="+mn-lt"/>
              </a:rPr>
              <a:t>via</a:t>
            </a:r>
            <a:r>
              <a:rPr lang="hr-HR" sz="1600" i="1" dirty="0" smtClean="0">
                <a:latin typeface="+mn-lt"/>
              </a:rPr>
              <a:t> Mulini</a:t>
            </a:r>
            <a:r>
              <a:rPr lang="hr-HR" sz="1600" dirty="0" smtClean="0">
                <a:latin typeface="+mn-lt"/>
              </a:rPr>
              <a:t>)</a:t>
            </a:r>
          </a:p>
          <a:p>
            <a:pPr marL="800100" lvl="1" indent="-342900" algn="r">
              <a:spcBef>
                <a:spcPts val="240"/>
              </a:spcBef>
              <a:buFont typeface="Arial" panose="020B0604020202020204" pitchFamily="34" charset="0"/>
              <a:buChar char="•"/>
            </a:pPr>
            <a:r>
              <a:rPr lang="hr-HR" sz="1600" dirty="0" smtClean="0">
                <a:latin typeface="+mn-lt"/>
              </a:rPr>
              <a:t>Najznačajniji pogon ove zone – </a:t>
            </a:r>
            <a:r>
              <a:rPr lang="hr-HR" sz="1600" b="1" u="sng" dirty="0" smtClean="0">
                <a:solidFill>
                  <a:srgbClr val="0A238C"/>
                </a:solidFill>
                <a:latin typeface="+mn-lt"/>
              </a:rPr>
              <a:t>Tvornica papira / </a:t>
            </a:r>
            <a:r>
              <a:rPr lang="hr-HR" sz="1600" b="1" u="sng" dirty="0" err="1" smtClean="0">
                <a:solidFill>
                  <a:srgbClr val="0A238C"/>
                </a:solidFill>
                <a:latin typeface="+mn-lt"/>
              </a:rPr>
              <a:t>Hartera</a:t>
            </a:r>
            <a:r>
              <a:rPr lang="hr-HR" sz="1600" b="1" u="sng" dirty="0" smtClean="0">
                <a:solidFill>
                  <a:srgbClr val="0A238C"/>
                </a:solidFill>
                <a:latin typeface="+mn-lt"/>
              </a:rPr>
              <a:t> </a:t>
            </a:r>
            <a:r>
              <a:rPr lang="hr-HR" sz="1600" dirty="0" smtClean="0">
                <a:solidFill>
                  <a:srgbClr val="0A238C"/>
                </a:solidFill>
                <a:latin typeface="+mn-lt"/>
              </a:rPr>
              <a:t>(</a:t>
            </a:r>
            <a:r>
              <a:rPr lang="hr-HR" sz="1600" dirty="0" smtClean="0">
                <a:latin typeface="+mn-lt"/>
              </a:rPr>
              <a:t>1821.)</a:t>
            </a:r>
          </a:p>
          <a:p>
            <a:pPr marL="800100" lvl="1" indent="-342900" algn="r">
              <a:spcBef>
                <a:spcPts val="240"/>
              </a:spcBef>
              <a:buFont typeface="Arial" panose="020B0604020202020204" pitchFamily="34" charset="0"/>
              <a:buChar char="•"/>
            </a:pPr>
            <a:r>
              <a:rPr lang="hr-HR" sz="1600" dirty="0" smtClean="0">
                <a:latin typeface="+mn-lt"/>
              </a:rPr>
              <a:t>Plinara (1852., Školjić, iza starog grada), a kasnije i Paromlin.</a:t>
            </a:r>
            <a:endParaRPr lang="hr-HR" sz="1600" dirty="0">
              <a:latin typeface="+mn-lt"/>
            </a:endParaRPr>
          </a:p>
        </p:txBody>
      </p:sp>
      <p:sp>
        <p:nvSpPr>
          <p:cNvPr id="13" name="Rectangle 3"/>
          <p:cNvSpPr txBox="1">
            <a:spLocks noChangeArrowheads="1"/>
          </p:cNvSpPr>
          <p:nvPr/>
        </p:nvSpPr>
        <p:spPr bwMode="auto">
          <a:xfrm>
            <a:off x="0" y="3140968"/>
            <a:ext cx="5508104" cy="271356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dirty="0" smtClean="0">
                <a:solidFill>
                  <a:srgbClr val="0A238C"/>
                </a:solidFill>
                <a:latin typeface="+mn-lt"/>
                <a:cs typeface="+mn-cs"/>
              </a:rPr>
              <a:t>3</a:t>
            </a:r>
            <a:r>
              <a:rPr kumimoji="0" lang="hr-HR" b="0" i="0" u="none" strike="noStrike" kern="1200" cap="none" spc="0" normalizeH="0" baseline="0" noProof="0" dirty="0" smtClean="0">
                <a:ln>
                  <a:noFill/>
                </a:ln>
                <a:solidFill>
                  <a:srgbClr val="0A238C"/>
                </a:solidFill>
                <a:effectLst/>
                <a:uLnTx/>
                <a:uFillTx/>
                <a:latin typeface="+mn-lt"/>
                <a:ea typeface="+mn-ea"/>
                <a:cs typeface="+mn-cs"/>
              </a:rPr>
              <a:t>. INDUSTRIJSKA ZONA</a:t>
            </a:r>
            <a:r>
              <a:rPr lang="hr-HR" dirty="0" smtClean="0">
                <a:latin typeface="+mn-lt"/>
              </a:rPr>
              <a:t> </a:t>
            </a:r>
            <a:r>
              <a:rPr lang="hr-HR" sz="1600" dirty="0" smtClean="0">
                <a:latin typeface="+mn-lt"/>
              </a:rPr>
              <a:t>– formirana u 1. polovici  19. st. i smještena u najzapadnijem predjelu grada uz granicu s Istrom, na području između Mlake i </a:t>
            </a:r>
            <a:r>
              <a:rPr lang="hr-HR" sz="1600" dirty="0" err="1" smtClean="0">
                <a:latin typeface="+mn-lt"/>
              </a:rPr>
              <a:t>Cerovice</a:t>
            </a:r>
            <a:r>
              <a:rPr lang="hr-HR" sz="1600" dirty="0" smtClean="0">
                <a:latin typeface="+mn-lt"/>
              </a:rPr>
              <a:t> (Kantride). </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Najraniji proizvodni pogoni – mlinovi</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Prvi veći – druga ispostava Rafinerije šećera </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Tvornica kemijskih proizvoda (novi naziv Tvornice sumporne kiseline nakon preseljenja na Kantridu)</a:t>
            </a:r>
          </a:p>
          <a:p>
            <a:pPr marL="342900" lvl="0" indent="-342900">
              <a:spcBef>
                <a:spcPts val="240"/>
              </a:spcBef>
              <a:buFont typeface="Arial" panose="020B0604020202020204" pitchFamily="34" charset="0"/>
              <a:buChar char="•"/>
            </a:pPr>
            <a:r>
              <a:rPr lang="hr-HR" sz="1600" dirty="0" smtClean="0">
                <a:latin typeface="+mn-lt"/>
              </a:rPr>
              <a:t>Brodogradilišta na Mlaki (</a:t>
            </a:r>
            <a:r>
              <a:rPr lang="hr-HR" sz="1600" dirty="0" err="1" smtClean="0">
                <a:latin typeface="+mn-lt"/>
              </a:rPr>
              <a:t>Poglayn</a:t>
            </a:r>
            <a:r>
              <a:rPr lang="hr-HR" sz="1600" dirty="0" smtClean="0">
                <a:latin typeface="+mn-lt"/>
              </a:rPr>
              <a:t>, </a:t>
            </a:r>
            <a:r>
              <a:rPr lang="hr-HR" sz="1600" dirty="0" err="1" smtClean="0">
                <a:latin typeface="+mn-lt"/>
              </a:rPr>
              <a:t>Katalinich</a:t>
            </a:r>
            <a:r>
              <a:rPr lang="hr-HR" sz="1600" dirty="0" smtClean="0">
                <a:latin typeface="+mn-lt"/>
              </a:rPr>
              <a:t> i </a:t>
            </a:r>
            <a:r>
              <a:rPr lang="hr-HR" sz="1600" dirty="0" err="1" smtClean="0">
                <a:latin typeface="+mn-lt"/>
              </a:rPr>
              <a:t>Zenković</a:t>
            </a:r>
            <a:r>
              <a:rPr lang="hr-HR" sz="1600" dirty="0" smtClean="0">
                <a:latin typeface="+mn-lt"/>
              </a:rPr>
              <a:t>) </a:t>
            </a:r>
            <a:r>
              <a:rPr lang="hr-HR" sz="1600" dirty="0" err="1" smtClean="0">
                <a:latin typeface="+mn-lt"/>
              </a:rPr>
              <a:t>i</a:t>
            </a:r>
            <a:r>
              <a:rPr lang="hr-HR" sz="1600" dirty="0" smtClean="0">
                <a:latin typeface="+mn-lt"/>
              </a:rPr>
              <a:t> na </a:t>
            </a:r>
            <a:r>
              <a:rPr lang="hr-HR" sz="1600" dirty="0" err="1" smtClean="0">
                <a:latin typeface="+mn-lt"/>
              </a:rPr>
              <a:t>Cerovici</a:t>
            </a:r>
            <a:r>
              <a:rPr lang="hr-HR" sz="1600" dirty="0" smtClean="0">
                <a:latin typeface="+mn-lt"/>
              </a:rPr>
              <a:t> (brodogradilište bratovštine sv. Nikole )</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1600" dirty="0" smtClean="0">
                <a:latin typeface="+mn-lt"/>
              </a:rPr>
              <a:t>Paromlin (na </a:t>
            </a:r>
            <a:r>
              <a:rPr lang="hr-HR" sz="1600" dirty="0" err="1" smtClean="0">
                <a:latin typeface="+mn-lt"/>
              </a:rPr>
              <a:t>Ponsalu</a:t>
            </a:r>
            <a:r>
              <a:rPr lang="hr-HR" sz="1600" dirty="0" smtClean="0">
                <a:latin typeface="+mn-lt"/>
              </a:rPr>
              <a:t>) i Tvornica tjestenine na </a:t>
            </a:r>
            <a:r>
              <a:rPr lang="hr-HR" sz="1600" dirty="0" err="1" smtClean="0">
                <a:latin typeface="+mn-lt"/>
              </a:rPr>
              <a:t>Cerovici</a:t>
            </a:r>
            <a:endParaRPr lang="hr-HR" sz="1600" dirty="0">
              <a:latin typeface="+mn-lt"/>
            </a:endParaRPr>
          </a:p>
        </p:txBody>
      </p:sp>
      <p:sp>
        <p:nvSpPr>
          <p:cNvPr id="14" name="Rectangle 3"/>
          <p:cNvSpPr txBox="1">
            <a:spLocks noChangeArrowheads="1"/>
          </p:cNvSpPr>
          <p:nvPr/>
        </p:nvSpPr>
        <p:spPr bwMode="auto">
          <a:xfrm>
            <a:off x="-3832" y="5900013"/>
            <a:ext cx="5508104" cy="369332"/>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noProof="0" dirty="0" smtClean="0">
                <a:solidFill>
                  <a:srgbClr val="0A238C"/>
                </a:solidFill>
                <a:latin typeface="+mn-lt"/>
                <a:cs typeface="+mn-cs"/>
              </a:rPr>
              <a:t>4</a:t>
            </a:r>
            <a:r>
              <a:rPr kumimoji="0" lang="hr-HR" b="0" i="0" u="none" strike="noStrike" kern="1200" cap="none" spc="0" normalizeH="0" baseline="0" noProof="0" dirty="0" smtClean="0">
                <a:ln>
                  <a:noFill/>
                </a:ln>
                <a:solidFill>
                  <a:srgbClr val="0A238C"/>
                </a:solidFill>
                <a:effectLst/>
                <a:uLnTx/>
                <a:uFillTx/>
                <a:latin typeface="+mn-lt"/>
                <a:ea typeface="+mn-ea"/>
                <a:cs typeface="+mn-cs"/>
              </a:rPr>
              <a:t>. JUŽNA</a:t>
            </a:r>
            <a:r>
              <a:rPr kumimoji="0" lang="hr-HR" b="0" i="0" u="none" strike="noStrike" kern="1200" cap="none" spc="0" normalizeH="0" noProof="0" dirty="0" smtClean="0">
                <a:ln>
                  <a:noFill/>
                </a:ln>
                <a:solidFill>
                  <a:srgbClr val="0A238C"/>
                </a:solidFill>
                <a:effectLst/>
                <a:uLnTx/>
                <a:uFillTx/>
                <a:latin typeface="+mn-lt"/>
                <a:ea typeface="+mn-ea"/>
                <a:cs typeface="+mn-cs"/>
              </a:rPr>
              <a:t> INDUSTRIJSKA ZONA / LUČKA</a:t>
            </a:r>
            <a:endParaRPr lang="hr-HR" sz="1600"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2231802"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x-none" dirty="0" smtClean="0">
                <a:latin typeface="Arial Narrow" panose="020B0606020202030204" pitchFamily="34" charset="0"/>
              </a:rPr>
              <a:t>Adriana </a:t>
            </a:r>
            <a:r>
              <a:rPr lang="hr-HR" altLang="x-none" dirty="0" err="1" smtClean="0">
                <a:latin typeface="Arial Narrow" panose="020B0606020202030204" pitchFamily="34" charset="0"/>
              </a:rPr>
              <a:t>Bjelanović</a:t>
            </a:r>
            <a:r>
              <a:rPr lang="hr-HR" altLang="x-none" dirty="0" smtClean="0">
                <a:latin typeface="Arial Narrow" panose="020B0606020202030204" pitchFamily="34" charset="0"/>
              </a:rPr>
              <a:t>, Nana </a:t>
            </a:r>
            <a:r>
              <a:rPr lang="hr-HR" altLang="x-none" dirty="0" err="1" smtClean="0">
                <a:latin typeface="Arial Narrow" panose="020B0606020202030204" pitchFamily="34" charset="0"/>
              </a:rPr>
              <a:t>Palinić</a:t>
            </a:r>
            <a:endParaRPr lang="hr-HR" altLang="x-none"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x-none">
                <a:latin typeface="Verdana" panose="020B0604030504040204" pitchFamily="34" charset="0"/>
              </a:rPr>
              <a:pPr/>
              <a:t>7</a:t>
            </a:fld>
            <a:endParaRPr lang="hr-HR" altLang="x-none" dirty="0">
              <a:latin typeface="Verdana" panose="020B0604030504040204"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15750" b="16001"/>
          <a:stretch/>
        </p:blipFill>
        <p:spPr>
          <a:xfrm>
            <a:off x="35416" y="-27368"/>
            <a:ext cx="5760720" cy="2948725"/>
          </a:xfrm>
          <a:prstGeom prst="rect">
            <a:avLst/>
          </a:prstGeom>
        </p:spPr>
      </p:pic>
      <p:sp>
        <p:nvSpPr>
          <p:cNvPr id="10" name="TextBox 2"/>
          <p:cNvSpPr txBox="1"/>
          <p:nvPr/>
        </p:nvSpPr>
        <p:spPr>
          <a:xfrm>
            <a:off x="179512" y="116632"/>
            <a:ext cx="1872208" cy="584775"/>
          </a:xfrm>
          <a:prstGeom prst="rect">
            <a:avLst/>
          </a:prstGeom>
          <a:noFill/>
        </p:spPr>
        <p:txBody>
          <a:bodyPr wrap="square" rtlCol="0">
            <a:spAutoFit/>
          </a:bodyPr>
          <a:lstStyle/>
          <a:p>
            <a:r>
              <a:rPr lang="hr-HR" sz="1600" dirty="0" smtClean="0"/>
              <a:t>INDUSTRIJSKE ZONE:</a:t>
            </a:r>
            <a:endParaRPr lang="hr-HR" sz="1600" dirty="0"/>
          </a:p>
        </p:txBody>
      </p:sp>
      <p:sp>
        <p:nvSpPr>
          <p:cNvPr id="13" name="Rectangle 3"/>
          <p:cNvSpPr txBox="1">
            <a:spLocks noChangeArrowheads="1"/>
          </p:cNvSpPr>
          <p:nvPr/>
        </p:nvSpPr>
        <p:spPr bwMode="auto">
          <a:xfrm>
            <a:off x="1835696" y="2649106"/>
            <a:ext cx="7272808" cy="707886"/>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r"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latin typeface="+mn-lt"/>
              </a:rPr>
              <a:t>Primjer slijede i drugi –                                                                              </a:t>
            </a:r>
            <a:r>
              <a:rPr lang="hr-HR" sz="2000" dirty="0" smtClean="0">
                <a:solidFill>
                  <a:srgbClr val="0A238C"/>
                </a:solidFill>
                <a:latin typeface="+mn-lt"/>
              </a:rPr>
              <a:t>Tvornica jedara</a:t>
            </a:r>
            <a:r>
              <a:rPr lang="hr-HR" sz="2000" dirty="0" smtClean="0">
                <a:latin typeface="+mn-lt"/>
              </a:rPr>
              <a:t> (Dolac) i </a:t>
            </a:r>
            <a:r>
              <a:rPr lang="hr-HR" sz="2000" dirty="0" smtClean="0">
                <a:solidFill>
                  <a:srgbClr val="0A238C"/>
                </a:solidFill>
                <a:latin typeface="+mn-lt"/>
              </a:rPr>
              <a:t>Paromlin</a:t>
            </a:r>
            <a:r>
              <a:rPr lang="hr-HR" sz="2000" dirty="0" smtClean="0">
                <a:latin typeface="+mn-lt"/>
              </a:rPr>
              <a:t> (</a:t>
            </a:r>
            <a:r>
              <a:rPr lang="hr-HR" sz="2000" dirty="0" err="1" smtClean="0">
                <a:latin typeface="+mn-lt"/>
              </a:rPr>
              <a:t>Ponsalo</a:t>
            </a:r>
            <a:r>
              <a:rPr lang="hr-HR" sz="2000" dirty="0" smtClean="0">
                <a:latin typeface="+mn-lt"/>
              </a:rPr>
              <a:t>). </a:t>
            </a:r>
          </a:p>
        </p:txBody>
      </p:sp>
      <p:sp>
        <p:nvSpPr>
          <p:cNvPr id="11" name="Rectangle 3"/>
          <p:cNvSpPr txBox="1">
            <a:spLocks noChangeArrowheads="1"/>
          </p:cNvSpPr>
          <p:nvPr/>
        </p:nvSpPr>
        <p:spPr bwMode="auto">
          <a:xfrm>
            <a:off x="5796136" y="44624"/>
            <a:ext cx="3275856" cy="2580194"/>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latin typeface="+mn-lt"/>
              </a:rPr>
              <a:t>U 19. st. neke veće manufakture prelaze na </a:t>
            </a:r>
            <a:r>
              <a:rPr lang="hr-HR" sz="2000" dirty="0" smtClean="0">
                <a:solidFill>
                  <a:srgbClr val="0A238C"/>
                </a:solidFill>
                <a:latin typeface="+mn-lt"/>
              </a:rPr>
              <a:t>INDUSTRIJSKU PROIZVODNJU</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solidFill>
                  <a:srgbClr val="0A238C"/>
                </a:solidFill>
                <a:latin typeface="+mn-lt"/>
              </a:rPr>
              <a:t>Prvi parni stroj </a:t>
            </a:r>
            <a:r>
              <a:rPr lang="hr-HR" sz="2000" dirty="0" smtClean="0">
                <a:latin typeface="+mn-lt"/>
              </a:rPr>
              <a:t>– instaliran je u </a:t>
            </a:r>
            <a:r>
              <a:rPr lang="hr-HR" sz="2000" u="sng" dirty="0" smtClean="0">
                <a:solidFill>
                  <a:srgbClr val="0A238C"/>
                </a:solidFill>
                <a:latin typeface="+mn-lt"/>
              </a:rPr>
              <a:t>HARTERI</a:t>
            </a:r>
            <a:r>
              <a:rPr lang="hr-HR" sz="2000" dirty="0" smtClean="0">
                <a:solidFill>
                  <a:srgbClr val="0A238C"/>
                </a:solidFill>
                <a:latin typeface="+mn-lt"/>
              </a:rPr>
              <a:t> </a:t>
            </a:r>
            <a:r>
              <a:rPr lang="hr-HR" sz="2000" dirty="0" smtClean="0">
                <a:latin typeface="+mn-lt"/>
              </a:rPr>
              <a:t>1833. g.: simbol prijelaza grada u </a:t>
            </a:r>
            <a:r>
              <a:rPr lang="hr-HR" sz="2000" dirty="0" smtClean="0">
                <a:solidFill>
                  <a:srgbClr val="0A238C"/>
                </a:solidFill>
                <a:latin typeface="+mn-lt"/>
              </a:rPr>
              <a:t>I. industrijsko doba</a:t>
            </a:r>
            <a:endParaRPr lang="hr-HR" sz="2000" dirty="0">
              <a:solidFill>
                <a:srgbClr val="0A238C"/>
              </a:solidFill>
              <a:latin typeface="+mn-lt"/>
            </a:endParaRPr>
          </a:p>
        </p:txBody>
      </p:sp>
      <p:sp>
        <p:nvSpPr>
          <p:cNvPr id="15" name="Rectangle 3"/>
          <p:cNvSpPr txBox="1">
            <a:spLocks noChangeArrowheads="1"/>
          </p:cNvSpPr>
          <p:nvPr/>
        </p:nvSpPr>
        <p:spPr bwMode="auto">
          <a:xfrm>
            <a:off x="72008" y="3339470"/>
            <a:ext cx="9071992" cy="304185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latin typeface="+mn-lt"/>
              </a:rPr>
              <a:t>Osniva se Ljevaonica metala (1853. na </a:t>
            </a:r>
            <a:r>
              <a:rPr lang="hr-HR" sz="2000" dirty="0" err="1" smtClean="0">
                <a:latin typeface="+mn-lt"/>
              </a:rPr>
              <a:t>Cerovici</a:t>
            </a:r>
            <a:r>
              <a:rPr lang="hr-HR" sz="2000" dirty="0" smtClean="0">
                <a:latin typeface="+mn-lt"/>
              </a:rPr>
              <a:t>) / kasnije </a:t>
            </a:r>
            <a:r>
              <a:rPr lang="hr-HR" sz="2000" dirty="0" smtClean="0">
                <a:solidFill>
                  <a:srgbClr val="0A238C"/>
                </a:solidFill>
                <a:latin typeface="+mn-lt"/>
              </a:rPr>
              <a:t>Tvornica strojeva</a:t>
            </a:r>
            <a:endParaRPr lang="hr-HR" sz="2000" dirty="0" smtClean="0">
              <a:latin typeface="+mn-lt"/>
            </a:endParaRPr>
          </a:p>
          <a:p>
            <a:pPr marL="800100" lvl="1" indent="-342900">
              <a:spcBef>
                <a:spcPts val="240"/>
              </a:spcBef>
              <a:buFont typeface="Arial" panose="020B0604020202020204" pitchFamily="34" charset="0"/>
              <a:buChar char="•"/>
            </a:pPr>
            <a:r>
              <a:rPr lang="hr-HR" sz="2000" dirty="0" smtClean="0">
                <a:latin typeface="+mn-lt"/>
              </a:rPr>
              <a:t>od 1857. g. prva proizvodi </a:t>
            </a:r>
            <a:r>
              <a:rPr lang="hr-HR" sz="2000" dirty="0" smtClean="0">
                <a:solidFill>
                  <a:srgbClr val="0A238C"/>
                </a:solidFill>
                <a:latin typeface="+mn-lt"/>
              </a:rPr>
              <a:t>parne strojeve </a:t>
            </a:r>
            <a:r>
              <a:rPr lang="hr-HR" sz="2000" dirty="0" smtClean="0">
                <a:latin typeface="+mn-lt"/>
              </a:rPr>
              <a:t>i </a:t>
            </a:r>
            <a:r>
              <a:rPr lang="hr-HR" sz="2000" dirty="0" smtClean="0">
                <a:solidFill>
                  <a:srgbClr val="0A238C"/>
                </a:solidFill>
                <a:latin typeface="+mn-lt"/>
              </a:rPr>
              <a:t>brodske parne kotlove</a:t>
            </a:r>
            <a:r>
              <a:rPr lang="hr-HR" sz="2000" dirty="0" smtClean="0">
                <a:latin typeface="+mn-lt"/>
              </a:rPr>
              <a:t>.  </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u="sng" dirty="0" smtClean="0">
                <a:solidFill>
                  <a:srgbClr val="0A238C"/>
                </a:solidFill>
                <a:latin typeface="+mn-lt"/>
              </a:rPr>
              <a:t>Rafinerija šećera </a:t>
            </a:r>
            <a:r>
              <a:rPr lang="hr-HR" sz="2000" dirty="0" smtClean="0">
                <a:latin typeface="+mn-lt"/>
              </a:rPr>
              <a:t>prestaje s radom 1828. g.</a:t>
            </a:r>
          </a:p>
          <a:p>
            <a:pPr marL="800100" lvl="1" indent="-342900">
              <a:spcBef>
                <a:spcPts val="240"/>
              </a:spcBef>
              <a:buFont typeface="Arial" panose="020B0604020202020204" pitchFamily="34" charset="0"/>
              <a:buChar char="•"/>
            </a:pPr>
            <a:r>
              <a:rPr lang="hr-HR" sz="2000" dirty="0" smtClean="0">
                <a:latin typeface="+mn-lt"/>
              </a:rPr>
              <a:t>od 1850. g. u njenim pogonima djeluje </a:t>
            </a:r>
            <a:r>
              <a:rPr lang="hr-HR" sz="2000" dirty="0" smtClean="0">
                <a:solidFill>
                  <a:srgbClr val="0A238C"/>
                </a:solidFill>
                <a:latin typeface="+mn-lt"/>
              </a:rPr>
              <a:t>TVORNICA DUHANA (TABAKERA)</a:t>
            </a:r>
            <a:r>
              <a:rPr lang="hr-HR" sz="2000" dirty="0" smtClean="0">
                <a:latin typeface="+mn-lt"/>
              </a:rPr>
              <a:t>, desetljećima najveća u Monarhiji. </a:t>
            </a:r>
          </a:p>
          <a:p>
            <a:pPr marL="342900" marR="0" lvl="0" indent="-342900" defTabSz="914400" rtl="0" eaLnBrk="0" fontAlgn="base" latinLnBrk="0" hangingPunct="0">
              <a:lnSpc>
                <a:spcPct val="100000"/>
              </a:lnSpc>
              <a:spcBef>
                <a:spcPts val="240"/>
              </a:spcBef>
              <a:spcAft>
                <a:spcPct val="0"/>
              </a:spcAft>
              <a:buClrTx/>
              <a:buSzTx/>
              <a:buFont typeface="Arial" panose="020B0604020202020204" pitchFamily="34" charset="0"/>
              <a:buChar char="•"/>
              <a:tabLst/>
              <a:defRPr/>
            </a:pPr>
            <a:r>
              <a:rPr lang="hr-HR" sz="2000" dirty="0" smtClean="0">
                <a:latin typeface="+mn-lt"/>
              </a:rPr>
              <a:t>Krajem pedesetih godina 19. stoljeća u Rijeci djeluju:</a:t>
            </a:r>
          </a:p>
          <a:p>
            <a:pPr marL="800100" lvl="1" indent="-342900">
              <a:spcBef>
                <a:spcPts val="240"/>
              </a:spcBef>
              <a:buFont typeface="Arial" panose="020B0604020202020204" pitchFamily="34" charset="0"/>
              <a:buChar char="•"/>
            </a:pPr>
            <a:r>
              <a:rPr lang="hr-HR" sz="2000" dirty="0" smtClean="0">
                <a:latin typeface="+mn-lt"/>
              </a:rPr>
              <a:t>tri tvornice konopa, tri kožare, dvije tvornice sidara, </a:t>
            </a:r>
          </a:p>
          <a:p>
            <a:pPr marL="800100" lvl="1" indent="-342900">
              <a:spcBef>
                <a:spcPts val="240"/>
              </a:spcBef>
              <a:buFont typeface="Arial" panose="020B0604020202020204" pitchFamily="34" charset="0"/>
              <a:buChar char="•"/>
            </a:pPr>
            <a:r>
              <a:rPr lang="hr-HR" sz="2000" dirty="0" smtClean="0">
                <a:latin typeface="+mn-lt"/>
              </a:rPr>
              <a:t>dva paromlina, tri velika izvozna mlina, dvije tvornice tjestenine, </a:t>
            </a:r>
          </a:p>
          <a:p>
            <a:pPr marL="800100" lvl="1" indent="-342900">
              <a:spcBef>
                <a:spcPts val="240"/>
              </a:spcBef>
              <a:buFont typeface="Arial" panose="020B0604020202020204" pitchFamily="34" charset="0"/>
              <a:buChar char="•"/>
            </a:pPr>
            <a:r>
              <a:rPr lang="hr-HR" sz="2000" dirty="0" smtClean="0">
                <a:latin typeface="+mn-lt"/>
              </a:rPr>
              <a:t>plinara, tvornica jedara, tvornica voštanih svijeća, …, te 22 brodogradilišta</a:t>
            </a:r>
            <a:endParaRPr lang="hr-HR" sz="2000" dirty="0">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CA97B197-5111-4B02-8047-EF5F65D3E305}" type="slidenum">
              <a:rPr lang="hr-HR" altLang="x-none" smtClean="0"/>
              <a:pPr>
                <a:defRPr/>
              </a:pPr>
              <a:t>8</a:t>
            </a:fld>
            <a:endParaRPr lang="hr-HR" altLang="x-none"/>
          </a:p>
        </p:txBody>
      </p:sp>
      <p:pic>
        <p:nvPicPr>
          <p:cNvPr id="6" name="Picture 2" descr="Secerana0001 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5183" y="2096692"/>
            <a:ext cx="3819490" cy="421161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Secerana0002 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674" y="2096692"/>
            <a:ext cx="4345758" cy="421161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8" descr="dodaci 20014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27020" y="-1"/>
            <a:ext cx="3916980" cy="202324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3347864" y="116632"/>
            <a:ext cx="1872208" cy="923330"/>
          </a:xfrm>
          <a:prstGeom prst="rect">
            <a:avLst/>
          </a:prstGeom>
          <a:noFill/>
        </p:spPr>
        <p:txBody>
          <a:bodyPr wrap="square" rtlCol="0">
            <a:spAutoFit/>
          </a:bodyPr>
          <a:lstStyle/>
          <a:p>
            <a:r>
              <a:rPr lang="hr-HR" dirty="0" smtClean="0"/>
              <a:t>Kompleks </a:t>
            </a:r>
            <a:r>
              <a:rPr lang="hr-HR" dirty="0" smtClean="0">
                <a:solidFill>
                  <a:srgbClr val="0A238C"/>
                </a:solidFill>
              </a:rPr>
              <a:t>Rafinerije šećera</a:t>
            </a:r>
            <a:r>
              <a:rPr lang="hr-HR" dirty="0" smtClean="0"/>
              <a:t>, 1750.</a:t>
            </a:r>
            <a:endParaRPr lang="hr-HR" dirty="0"/>
          </a:p>
        </p:txBody>
      </p:sp>
      <p:pic>
        <p:nvPicPr>
          <p:cNvPr id="10" name="Picture 7" descr="doba modernizacije0003 m"/>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2"/>
            <a:ext cx="3252104" cy="202324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115616" y="4653136"/>
            <a:ext cx="720080" cy="5760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p:cNvSpPr/>
          <p:nvPr/>
        </p:nvSpPr>
        <p:spPr>
          <a:xfrm>
            <a:off x="5796136" y="4005064"/>
            <a:ext cx="792088" cy="92452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Rectangle 11"/>
          <p:cNvSpPr/>
          <p:nvPr/>
        </p:nvSpPr>
        <p:spPr>
          <a:xfrm>
            <a:off x="3886932" y="3789040"/>
            <a:ext cx="1117116" cy="15841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TekstniOkvir 14"/>
          <p:cNvSpPr txBox="1"/>
          <p:nvPr/>
        </p:nvSpPr>
        <p:spPr>
          <a:xfrm>
            <a:off x="1043608" y="5301208"/>
            <a:ext cx="1512168" cy="276999"/>
          </a:xfrm>
          <a:prstGeom prst="rect">
            <a:avLst/>
          </a:prstGeom>
          <a:noFill/>
        </p:spPr>
        <p:txBody>
          <a:bodyPr wrap="square" rtlCol="0">
            <a:spAutoFit/>
          </a:bodyPr>
          <a:lstStyle/>
          <a:p>
            <a:r>
              <a:rPr lang="hr-HR" sz="1200" dirty="0" smtClean="0"/>
              <a:t>Magazin</a:t>
            </a:r>
            <a:endParaRPr lang="hr-HR" sz="1200" dirty="0"/>
          </a:p>
        </p:txBody>
      </p:sp>
      <p:sp>
        <p:nvSpPr>
          <p:cNvPr id="16" name="TekstniOkvir 15"/>
          <p:cNvSpPr txBox="1"/>
          <p:nvPr/>
        </p:nvSpPr>
        <p:spPr>
          <a:xfrm rot="16200000">
            <a:off x="4890520" y="4118592"/>
            <a:ext cx="1512168" cy="276999"/>
          </a:xfrm>
          <a:prstGeom prst="rect">
            <a:avLst/>
          </a:prstGeom>
          <a:noFill/>
        </p:spPr>
        <p:txBody>
          <a:bodyPr wrap="square" rtlCol="0">
            <a:spAutoFit/>
          </a:bodyPr>
          <a:lstStyle/>
          <a:p>
            <a:r>
              <a:rPr lang="hr-HR" sz="1200" dirty="0" smtClean="0"/>
              <a:t>Veliki magazin</a:t>
            </a:r>
            <a:endParaRPr lang="hr-HR" sz="1200" dirty="0"/>
          </a:p>
        </p:txBody>
      </p:sp>
      <p:sp>
        <p:nvSpPr>
          <p:cNvPr id="17" name="TekstniOkvir 16"/>
          <p:cNvSpPr txBox="1"/>
          <p:nvPr/>
        </p:nvSpPr>
        <p:spPr>
          <a:xfrm>
            <a:off x="35496" y="3429000"/>
            <a:ext cx="3888432" cy="830997"/>
          </a:xfrm>
          <a:prstGeom prst="rect">
            <a:avLst/>
          </a:prstGeom>
          <a:noFill/>
        </p:spPr>
        <p:txBody>
          <a:bodyPr wrap="square" rtlCol="0">
            <a:spAutoFit/>
          </a:bodyPr>
          <a:lstStyle/>
          <a:p>
            <a:r>
              <a:rPr lang="hr-HR" sz="1200" dirty="0" smtClean="0"/>
              <a:t>Pogonske zgrade – prenamjena u vojarnu                                 i spajanje zgrada dograđenim  hodnikom                                    </a:t>
            </a:r>
            <a:r>
              <a:rPr lang="hr-HR" sz="1200" b="1" dirty="0" smtClean="0">
                <a:solidFill>
                  <a:srgbClr val="0A238C"/>
                </a:solidFill>
              </a:rPr>
              <a:t>(H-objekt)</a:t>
            </a:r>
            <a:r>
              <a:rPr lang="hr-HR" sz="1200" dirty="0" smtClean="0"/>
              <a:t> /  Tvornica duhana  (Tabakera)                         od sredine 19. st.</a:t>
            </a:r>
            <a:endParaRPr lang="hr-HR" sz="1200" dirty="0"/>
          </a:p>
        </p:txBody>
      </p:sp>
      <p:cxnSp>
        <p:nvCxnSpPr>
          <p:cNvPr id="19" name="Ravni poveznik sa strelicom 18"/>
          <p:cNvCxnSpPr/>
          <p:nvPr/>
        </p:nvCxnSpPr>
        <p:spPr>
          <a:xfrm flipV="1">
            <a:off x="3059832" y="3429000"/>
            <a:ext cx="1296144"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kstniOkvir 20"/>
          <p:cNvSpPr txBox="1"/>
          <p:nvPr/>
        </p:nvSpPr>
        <p:spPr>
          <a:xfrm>
            <a:off x="251520" y="6297600"/>
            <a:ext cx="9036496" cy="584775"/>
          </a:xfrm>
          <a:prstGeom prst="rect">
            <a:avLst/>
          </a:prstGeom>
          <a:solidFill>
            <a:schemeClr val="bg2"/>
          </a:solidFill>
        </p:spPr>
        <p:txBody>
          <a:bodyPr wrap="square" rtlCol="0">
            <a:spAutoFit/>
          </a:bodyPr>
          <a:lstStyle/>
          <a:p>
            <a:r>
              <a:rPr lang="hr-HR" sz="1600" dirty="0" smtClean="0">
                <a:latin typeface="+mn-lt"/>
              </a:rPr>
              <a:t>metalnu i drvenu konstrukciju u veći dio objekta / klasična zidana gradnja sa svođenim konstrukcijama ostaje u prizemlju zapadnog krila te spojnom objektu</a:t>
            </a:r>
            <a:endParaRPr lang="hr-HR" sz="1600" dirty="0">
              <a:latin typeface="+mn-lt"/>
            </a:endParaRPr>
          </a:p>
        </p:txBody>
      </p:sp>
      <p:sp>
        <p:nvSpPr>
          <p:cNvPr id="24" name="TekstniOkvir 23"/>
          <p:cNvSpPr txBox="1"/>
          <p:nvPr/>
        </p:nvSpPr>
        <p:spPr>
          <a:xfrm>
            <a:off x="251520" y="5652537"/>
            <a:ext cx="4968552" cy="584775"/>
          </a:xfrm>
          <a:prstGeom prst="rect">
            <a:avLst/>
          </a:prstGeom>
          <a:noFill/>
        </p:spPr>
        <p:txBody>
          <a:bodyPr wrap="square" rtlCol="0">
            <a:spAutoFit/>
          </a:bodyPr>
          <a:lstStyle/>
          <a:p>
            <a:r>
              <a:rPr lang="hr-HR" sz="1600" dirty="0" smtClean="0">
                <a:solidFill>
                  <a:srgbClr val="0A238C"/>
                </a:solidFill>
                <a:latin typeface="+mn-lt"/>
              </a:rPr>
              <a:t>H-objekt danas </a:t>
            </a:r>
            <a:r>
              <a:rPr lang="hr-HR" sz="1600" dirty="0" smtClean="0">
                <a:latin typeface="+mn-lt"/>
              </a:rPr>
              <a:t>– rekonstrukcija iz 1892. g: inženjeri </a:t>
            </a:r>
            <a:r>
              <a:rPr lang="hr-HR" sz="1600" dirty="0" err="1" smtClean="0">
                <a:latin typeface="+mn-lt"/>
              </a:rPr>
              <a:t>Antal</a:t>
            </a:r>
            <a:r>
              <a:rPr lang="hr-HR" sz="1600" dirty="0" smtClean="0">
                <a:latin typeface="+mn-lt"/>
              </a:rPr>
              <a:t> </a:t>
            </a:r>
            <a:r>
              <a:rPr lang="hr-HR" sz="1600" dirty="0" err="1" smtClean="0">
                <a:latin typeface="+mn-lt"/>
              </a:rPr>
              <a:t>Hajnal</a:t>
            </a:r>
            <a:r>
              <a:rPr lang="hr-HR" sz="1600" dirty="0" smtClean="0">
                <a:latin typeface="+mn-lt"/>
              </a:rPr>
              <a:t>, </a:t>
            </a:r>
            <a:r>
              <a:rPr lang="hr-HR" sz="1600" dirty="0" err="1" smtClean="0">
                <a:latin typeface="+mn-lt"/>
              </a:rPr>
              <a:t>Jozsef</a:t>
            </a:r>
            <a:r>
              <a:rPr lang="hr-HR" sz="1600" dirty="0" smtClean="0">
                <a:latin typeface="+mn-lt"/>
              </a:rPr>
              <a:t> </a:t>
            </a:r>
            <a:r>
              <a:rPr lang="hr-HR" sz="1600" dirty="0" err="1" smtClean="0">
                <a:latin typeface="+mn-lt"/>
              </a:rPr>
              <a:t>Huszar</a:t>
            </a:r>
            <a:r>
              <a:rPr lang="hr-HR" sz="1600" dirty="0" smtClean="0">
                <a:latin typeface="+mn-lt"/>
              </a:rPr>
              <a:t> i </a:t>
            </a:r>
            <a:r>
              <a:rPr lang="hr-HR" sz="1600" dirty="0" err="1" smtClean="0">
                <a:latin typeface="+mn-lt"/>
              </a:rPr>
              <a:t>Jozsef</a:t>
            </a:r>
            <a:r>
              <a:rPr lang="hr-HR" sz="1600" dirty="0" smtClean="0">
                <a:latin typeface="+mn-lt"/>
              </a:rPr>
              <a:t> </a:t>
            </a:r>
            <a:r>
              <a:rPr lang="hr-HR" sz="1600" dirty="0" err="1" smtClean="0">
                <a:latin typeface="+mn-lt"/>
              </a:rPr>
              <a:t>Popp</a:t>
            </a:r>
            <a:r>
              <a:rPr lang="hr-HR" sz="1600" dirty="0" smtClean="0">
                <a:latin typeface="+mn-lt"/>
              </a:rPr>
              <a:t> interpoliraju laganu</a:t>
            </a:r>
            <a:endParaRPr lang="hr-HR" sz="1600" dirty="0">
              <a:latin typeface="+mn-lt"/>
            </a:endParaRPr>
          </a:p>
        </p:txBody>
      </p:sp>
    </p:spTree>
    <p:extLst>
      <p:ext uri="{BB962C8B-B14F-4D97-AF65-F5344CB8AC3E}">
        <p14:creationId xmlns="" xmlns:p14="http://schemas.microsoft.com/office/powerpoint/2010/main" val="1090509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hr-HR" altLang="x-none" dirty="0"/>
              <a:t>Adriana </a:t>
            </a:r>
            <a:r>
              <a:rPr lang="hr-HR" altLang="x-none" dirty="0" err="1"/>
              <a:t>Bjelanović</a:t>
            </a:r>
            <a:r>
              <a:rPr lang="hr-HR" altLang="x-none" dirty="0"/>
              <a:t>, Nana </a:t>
            </a:r>
            <a:r>
              <a:rPr lang="hr-HR" altLang="x-none" dirty="0" err="1"/>
              <a:t>Palinić</a:t>
            </a:r>
            <a:endParaRPr lang="hr-HR" altLang="x-none" dirty="0"/>
          </a:p>
        </p:txBody>
      </p:sp>
      <p:sp>
        <p:nvSpPr>
          <p:cNvPr id="5" name="Slide Number Placeholder 4"/>
          <p:cNvSpPr>
            <a:spLocks noGrp="1"/>
          </p:cNvSpPr>
          <p:nvPr>
            <p:ph type="sldNum" sz="quarter" idx="11"/>
          </p:nvPr>
        </p:nvSpPr>
        <p:spPr/>
        <p:txBody>
          <a:bodyPr/>
          <a:lstStyle/>
          <a:p>
            <a:pPr>
              <a:defRPr/>
            </a:pPr>
            <a:fld id="{CA97B197-5111-4B02-8047-EF5F65D3E305}" type="slidenum">
              <a:rPr lang="hr-HR" altLang="x-none" smtClean="0"/>
              <a:pPr>
                <a:defRPr/>
              </a:pPr>
              <a:t>9</a:t>
            </a:fld>
            <a:endParaRPr lang="hr-HR" altLang="x-none"/>
          </a:p>
        </p:txBody>
      </p:sp>
      <p:pic>
        <p:nvPicPr>
          <p:cNvPr id="6" name="Picture 5"/>
          <p:cNvPicPr>
            <a:picLocks noChangeAspect="1"/>
          </p:cNvPicPr>
          <p:nvPr/>
        </p:nvPicPr>
        <p:blipFill rotWithShape="1">
          <a:blip r:embed="rId2" cstate="print">
            <a:extLst>
              <a:ext uri="{28A0092B-C50C-407E-A947-70E740481C1C}">
                <a14:useLocalDpi xmlns="" xmlns:a14="http://schemas.microsoft.com/office/drawing/2010/main" val="0"/>
              </a:ext>
            </a:extLst>
          </a:blip>
          <a:srcRect l="32061" r="1481"/>
          <a:stretch/>
        </p:blipFill>
        <p:spPr>
          <a:xfrm>
            <a:off x="4637797" y="959380"/>
            <a:ext cx="4523051" cy="5896508"/>
          </a:xfrm>
          <a:prstGeom prst="rect">
            <a:avLst/>
          </a:prstGeom>
        </p:spPr>
      </p:pic>
      <p:pic>
        <p:nvPicPr>
          <p:cNvPr id="12" name="Picture 6" descr="scan002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3124200" cy="314166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print">
            <a:extLst>
              <a:ext uri="{28A0092B-C50C-407E-A947-70E740481C1C}">
                <a14:useLocalDpi xmlns="" xmlns:a14="http://schemas.microsoft.com/office/drawing/2010/main" val="0"/>
              </a:ext>
            </a:extLst>
          </a:blip>
          <a:srcRect l="2133" t="3292" r="36172" b="3292"/>
          <a:stretch/>
        </p:blipFill>
        <p:spPr>
          <a:xfrm>
            <a:off x="0" y="3999838"/>
            <a:ext cx="4362458" cy="2858162"/>
          </a:xfrm>
          <a:prstGeom prst="rect">
            <a:avLst/>
          </a:prstGeom>
        </p:spPr>
      </p:pic>
      <p:sp>
        <p:nvSpPr>
          <p:cNvPr id="8" name="TextBox 9"/>
          <p:cNvSpPr txBox="1"/>
          <p:nvPr/>
        </p:nvSpPr>
        <p:spPr>
          <a:xfrm>
            <a:off x="3203848" y="44624"/>
            <a:ext cx="5940152" cy="923330"/>
          </a:xfrm>
          <a:prstGeom prst="rect">
            <a:avLst/>
          </a:prstGeom>
          <a:noFill/>
        </p:spPr>
        <p:txBody>
          <a:bodyPr wrap="square" rtlCol="0">
            <a:spAutoFit/>
          </a:bodyPr>
          <a:lstStyle/>
          <a:p>
            <a:r>
              <a:rPr lang="hr-HR" dirty="0" smtClean="0">
                <a:solidFill>
                  <a:srgbClr val="0A238C"/>
                </a:solidFill>
              </a:rPr>
              <a:t>Komorska tvornica duhana na Sušaku </a:t>
            </a:r>
            <a:r>
              <a:rPr lang="hr-HR" dirty="0" smtClean="0"/>
              <a:t>(vlasnici: Adam </a:t>
            </a:r>
            <a:r>
              <a:rPr lang="hr-HR" dirty="0" err="1" smtClean="0"/>
              <a:t>pl</a:t>
            </a:r>
            <a:r>
              <a:rPr lang="hr-HR" dirty="0" smtClean="0"/>
              <a:t>. </a:t>
            </a:r>
            <a:r>
              <a:rPr lang="hr-HR" dirty="0" err="1" smtClean="0"/>
              <a:t>Bienenfild</a:t>
            </a:r>
            <a:r>
              <a:rPr lang="hr-HR" dirty="0" smtClean="0"/>
              <a:t> i Adam Karlo </a:t>
            </a:r>
            <a:r>
              <a:rPr lang="hr-HR" dirty="0" err="1" smtClean="0"/>
              <a:t>Schram</a:t>
            </a:r>
            <a:r>
              <a:rPr lang="hr-HR" dirty="0" smtClean="0"/>
              <a:t>) – projekt dogradnje (Antun </a:t>
            </a:r>
            <a:r>
              <a:rPr lang="hr-HR" dirty="0" err="1" smtClean="0"/>
              <a:t>Gnamb</a:t>
            </a:r>
            <a:r>
              <a:rPr lang="hr-HR" dirty="0" smtClean="0"/>
              <a:t>), 1791.</a:t>
            </a:r>
            <a:endParaRPr lang="hr-HR" dirty="0"/>
          </a:p>
        </p:txBody>
      </p:sp>
      <p:sp>
        <p:nvSpPr>
          <p:cNvPr id="9" name="TekstniOkvir 8"/>
          <p:cNvSpPr txBox="1"/>
          <p:nvPr/>
        </p:nvSpPr>
        <p:spPr>
          <a:xfrm>
            <a:off x="0" y="3140968"/>
            <a:ext cx="4860032" cy="584775"/>
          </a:xfrm>
          <a:prstGeom prst="rect">
            <a:avLst/>
          </a:prstGeom>
          <a:noFill/>
        </p:spPr>
        <p:txBody>
          <a:bodyPr wrap="square" rtlCol="0">
            <a:spAutoFit/>
          </a:bodyPr>
          <a:lstStyle/>
          <a:p>
            <a:r>
              <a:rPr lang="hr-HR" sz="1600" dirty="0" smtClean="0">
                <a:latin typeface="+mn-lt"/>
              </a:rPr>
              <a:t>Uz središnju zgradu (sjeverozapad)                                              se nalazila i manja jednokatnica – stanovanje radnika</a:t>
            </a:r>
            <a:endParaRPr lang="hr-HR" sz="1600" dirty="0">
              <a:solidFill>
                <a:srgbClr val="0A238C"/>
              </a:solidFill>
              <a:latin typeface="+mn-lt"/>
            </a:endParaRPr>
          </a:p>
        </p:txBody>
      </p:sp>
      <p:sp>
        <p:nvSpPr>
          <p:cNvPr id="11" name="TekstniOkvir 10"/>
          <p:cNvSpPr txBox="1"/>
          <p:nvPr/>
        </p:nvSpPr>
        <p:spPr>
          <a:xfrm>
            <a:off x="6228184" y="4860449"/>
            <a:ext cx="2304256" cy="584775"/>
          </a:xfrm>
          <a:prstGeom prst="rect">
            <a:avLst/>
          </a:prstGeom>
          <a:noFill/>
        </p:spPr>
        <p:txBody>
          <a:bodyPr wrap="square" rtlCol="0">
            <a:spAutoFit/>
          </a:bodyPr>
          <a:lstStyle/>
          <a:p>
            <a:r>
              <a:rPr lang="hr-HR" sz="1600" dirty="0" smtClean="0">
                <a:latin typeface="+mn-lt"/>
              </a:rPr>
              <a:t>Izvorni izgled                 kompleksa od tri zgrade</a:t>
            </a:r>
            <a:endParaRPr lang="hr-HR" sz="1600" dirty="0">
              <a:latin typeface="+mn-lt"/>
            </a:endParaRPr>
          </a:p>
        </p:txBody>
      </p:sp>
      <p:sp>
        <p:nvSpPr>
          <p:cNvPr id="14" name="TekstniOkvir 13"/>
          <p:cNvSpPr txBox="1"/>
          <p:nvPr/>
        </p:nvSpPr>
        <p:spPr>
          <a:xfrm>
            <a:off x="3131840" y="980728"/>
            <a:ext cx="2088232" cy="2308324"/>
          </a:xfrm>
          <a:prstGeom prst="rect">
            <a:avLst/>
          </a:prstGeom>
          <a:noFill/>
        </p:spPr>
        <p:txBody>
          <a:bodyPr wrap="square" rtlCol="0">
            <a:spAutoFit/>
          </a:bodyPr>
          <a:lstStyle/>
          <a:p>
            <a:r>
              <a:rPr lang="hr-HR" sz="1600" dirty="0" smtClean="0">
                <a:latin typeface="+mn-lt"/>
              </a:rPr>
              <a:t>Središnja zgrada – dvokatnica s ukopanim prizemljem (duhanski magazini, komore za </a:t>
            </a:r>
            <a:r>
              <a:rPr lang="hr-HR" sz="1600" dirty="0" err="1" smtClean="0">
                <a:latin typeface="+mn-lt"/>
              </a:rPr>
              <a:t>bajcanje</a:t>
            </a:r>
            <a:r>
              <a:rPr lang="hr-HR" sz="1600" dirty="0" smtClean="0">
                <a:latin typeface="+mn-lt"/>
              </a:rPr>
              <a:t>, stolarske i tesarske radionice, te                      mlin na konjski  pogon) / katu:  radionice                          i stan direktora</a:t>
            </a:r>
            <a:endParaRPr lang="hr-HR" sz="1600" dirty="0">
              <a:latin typeface="+mn-lt"/>
            </a:endParaRPr>
          </a:p>
        </p:txBody>
      </p:sp>
      <p:sp>
        <p:nvSpPr>
          <p:cNvPr id="15" name="TekstniOkvir 14"/>
          <p:cNvSpPr txBox="1"/>
          <p:nvPr/>
        </p:nvSpPr>
        <p:spPr>
          <a:xfrm>
            <a:off x="-252536" y="3708321"/>
            <a:ext cx="4860032" cy="584775"/>
          </a:xfrm>
          <a:prstGeom prst="rect">
            <a:avLst/>
          </a:prstGeom>
          <a:noFill/>
        </p:spPr>
        <p:txBody>
          <a:bodyPr wrap="square" rtlCol="0">
            <a:spAutoFit/>
          </a:bodyPr>
          <a:lstStyle/>
          <a:p>
            <a:pPr algn="ctr"/>
            <a:r>
              <a:rPr lang="hr-HR" sz="1600" dirty="0" smtClean="0">
                <a:solidFill>
                  <a:srgbClr val="0A238C"/>
                </a:solidFill>
                <a:latin typeface="+mn-lt"/>
              </a:rPr>
              <a:t>Drvene stropne konstrukcije / </a:t>
            </a:r>
            <a:r>
              <a:rPr lang="hr-HR" sz="1600" dirty="0" err="1" smtClean="0">
                <a:solidFill>
                  <a:srgbClr val="0A238C"/>
                </a:solidFill>
                <a:latin typeface="+mn-lt"/>
              </a:rPr>
              <a:t>roženička</a:t>
            </a:r>
            <a:r>
              <a:rPr lang="hr-HR" sz="1600" dirty="0" smtClean="0">
                <a:solidFill>
                  <a:srgbClr val="0A238C"/>
                </a:solidFill>
                <a:latin typeface="+mn-lt"/>
              </a:rPr>
              <a:t> krovišta i dvostruke visulje</a:t>
            </a:r>
            <a:endParaRPr lang="hr-HR" sz="1600" dirty="0">
              <a:solidFill>
                <a:srgbClr val="0A238C"/>
              </a:solidFill>
              <a:latin typeface="+mn-lt"/>
            </a:endParaRPr>
          </a:p>
        </p:txBody>
      </p:sp>
    </p:spTree>
    <p:extLst>
      <p:ext uri="{BB962C8B-B14F-4D97-AF65-F5344CB8AC3E}">
        <p14:creationId xmlns="" xmlns:p14="http://schemas.microsoft.com/office/powerpoint/2010/main" val="198965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2045</TotalTime>
  <Words>3848</Words>
  <Application>Microsoft Office PowerPoint</Application>
  <PresentationFormat>Prikaz na zaslonu (4:3)</PresentationFormat>
  <Paragraphs>381</Paragraphs>
  <Slides>37</Slides>
  <Notes>34</Notes>
  <HiddenSlides>0</HiddenSlides>
  <MMClips>0</MMClips>
  <ScaleCrop>false</ScaleCrop>
  <HeadingPairs>
    <vt:vector size="4" baseType="variant">
      <vt:variant>
        <vt:lpstr>Tema</vt:lpstr>
      </vt:variant>
      <vt:variant>
        <vt:i4>1</vt:i4>
      </vt:variant>
      <vt:variant>
        <vt:lpstr>Naslovi slajdova</vt:lpstr>
      </vt:variant>
      <vt:variant>
        <vt:i4>37</vt:i4>
      </vt:variant>
    </vt:vector>
  </HeadingPairs>
  <TitlesOfParts>
    <vt:vector size="38" baseType="lpstr">
      <vt:lpstr>Office Theme</vt:lpstr>
      <vt:lpstr>POVIJESNE DRVENE KONSTRUKCIJE GRADA RIJEKE – nasljeđe I. industrijskog doba i afirmacije grada kao lučkog središta Austrougarskog carstva </vt:lpstr>
      <vt:lpstr>POVIJESNE DRVENE KONSTRUKCIJE grada RIJEKE</vt:lpstr>
      <vt:lpstr>POVIJESNE DRVENE KONSTRUKCIJE grada RIJEKE</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Povijesne drvene konstrukcije 4. industrijske zone i Luke</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SUDBINA LUČKIH DRVENIH ZGRADA</vt:lpstr>
      <vt:lpstr>Zaključni osvrt</vt:lpstr>
      <vt:lpstr>HVALA VAM NA POZORNOSTI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Berislav Rupčić</dc:creator>
  <cp:lastModifiedBy>hp</cp:lastModifiedBy>
  <cp:revision>220</cp:revision>
  <dcterms:created xsi:type="dcterms:W3CDTF">2010-03-22T21:50:27Z</dcterms:created>
  <dcterms:modified xsi:type="dcterms:W3CDTF">2019-06-14T11:42:32Z</dcterms:modified>
</cp:coreProperties>
</file>